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notesSlides/notesSlide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6"/>
  </p:notesMasterIdLst>
  <p:handoutMasterIdLst>
    <p:handoutMasterId r:id="rId27"/>
  </p:handoutMasterIdLst>
  <p:sldIdLst>
    <p:sldId id="256" r:id="rId5"/>
    <p:sldId id="258" r:id="rId6"/>
    <p:sldId id="260" r:id="rId7"/>
    <p:sldId id="261" r:id="rId8"/>
    <p:sldId id="283" r:id="rId9"/>
    <p:sldId id="262" r:id="rId10"/>
    <p:sldId id="297" r:id="rId11"/>
    <p:sldId id="263" r:id="rId12"/>
    <p:sldId id="264" r:id="rId13"/>
    <p:sldId id="284" r:id="rId14"/>
    <p:sldId id="285" r:id="rId15"/>
    <p:sldId id="293" r:id="rId16"/>
    <p:sldId id="288" r:id="rId17"/>
    <p:sldId id="299" r:id="rId18"/>
    <p:sldId id="294" r:id="rId19"/>
    <p:sldId id="265" r:id="rId20"/>
    <p:sldId id="266" r:id="rId21"/>
    <p:sldId id="29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960" autoAdjust="0"/>
  </p:normalViewPr>
  <p:slideViewPr>
    <p:cSldViewPr>
      <p:cViewPr varScale="1">
        <p:scale>
          <a:sx n="91" d="100"/>
          <a:sy n="91" d="100"/>
        </p:scale>
        <p:origin x="1356" y="78"/>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10/12/2021</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10/12/2021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mappingyourfuture.org/Money/" TargetMode="External"/><Relationship Id="rId5" Type="http://schemas.openxmlformats.org/officeDocument/2006/relationships/hyperlink" Target="http://www.mappingyourfuture.org/Paying/" TargetMode="External"/><Relationship Id="rId4" Type="http://schemas.openxmlformats.org/officeDocument/2006/relationships/hyperlink" Target="http://www.mappingyourfuture.org/PlanYourCareer/"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Welcome to the</a:t>
            </a:r>
            <a:r>
              <a:rPr lang="en-US" baseline="0" dirty="0" smtClean="0"/>
              <a:t> financial aid overview presentation.  This presentation</a:t>
            </a:r>
            <a:r>
              <a:rPr lang="en-US" dirty="0" smtClean="0"/>
              <a:t> is specifically  for high school students graduating in the 2020-2021 academic year and then enrolling  in a post secondary institution</a:t>
            </a:r>
            <a:r>
              <a:rPr lang="en-US" dirty="0"/>
              <a:t> </a:t>
            </a:r>
            <a:r>
              <a:rPr lang="en-US" dirty="0" smtClean="0"/>
              <a:t>for the 2022-2023 academic year. </a:t>
            </a:r>
          </a:p>
          <a:p>
            <a:pPr algn="l"/>
            <a:endParaRPr lang="en-US" baseline="0" dirty="0"/>
          </a:p>
          <a:p>
            <a:pPr algn="l"/>
            <a:r>
              <a:rPr lang="en-US" baseline="0" dirty="0" smtClean="0"/>
              <a:t> It is brought to you by the Office of Student Financial Assistance, a division of the </a:t>
            </a:r>
            <a:r>
              <a:rPr lang="en-US" dirty="0" smtClean="0"/>
              <a:t>F</a:t>
            </a:r>
            <a:r>
              <a:rPr lang="en-US" baseline="0" dirty="0" smtClean="0"/>
              <a:t>lorida Department of Education.  </a:t>
            </a:r>
          </a:p>
          <a:p>
            <a:pPr algn="l"/>
            <a:endParaRPr lang="en-US" dirty="0"/>
          </a:p>
          <a:p>
            <a:pPr algn="l"/>
            <a:r>
              <a:rPr lang="en-US" dirty="0" smtClean="0"/>
              <a:t>Upon completion of this presentation you will gain a better understanding of the overall financial aid process for all post secondary institutions.  </a:t>
            </a:r>
          </a:p>
          <a:p>
            <a:pPr algn="l"/>
            <a:endParaRPr lang="en-US" dirty="0" smtClean="0"/>
          </a:p>
          <a:p>
            <a:pPr algn="l"/>
            <a:r>
              <a:rPr lang="en-US" dirty="0" smtClean="0"/>
              <a:t>My name is Pedro Hernandez, Outreach Director, here at the Office of Student Financial Assistance.   It is my pleasure to guide you through this process.</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p>
          <a:p>
            <a:r>
              <a:rPr lang="en-US" dirty="0" smtClean="0"/>
              <a:t>Add:</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you are not sure if you were in foster care, check with your state child welfare agency.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370030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a:t>
            </a:r>
            <a:r>
              <a:rPr lang="en-US" baseline="0" dirty="0" smtClean="0"/>
              <a:t> two bullet points and then add:</a:t>
            </a:r>
            <a:endParaRPr lang="en-US" dirty="0" smtClean="0"/>
          </a:p>
          <a:p>
            <a:endParaRPr lang="en-US" dirty="0" smtClean="0"/>
          </a:p>
          <a:p>
            <a:r>
              <a:rPr lang="en-US" dirty="0" smtClean="0"/>
              <a:t>The</a:t>
            </a:r>
            <a:r>
              <a:rPr lang="en-US" baseline="0" dirty="0" smtClean="0"/>
              <a:t> next few questions pertain to applicants who are designated as being:</a:t>
            </a:r>
          </a:p>
          <a:p>
            <a:r>
              <a:rPr lang="en-US" baseline="0" dirty="0" smtClean="0"/>
              <a:t>Homeless</a:t>
            </a:r>
          </a:p>
          <a:p>
            <a:r>
              <a:rPr lang="en-US" baseline="0" dirty="0" smtClean="0"/>
              <a:t>An unaccompanied youth</a:t>
            </a:r>
          </a:p>
          <a:p>
            <a:r>
              <a:rPr lang="en-US" baseline="0" dirty="0" smtClean="0"/>
              <a:t>Self-supporting</a:t>
            </a:r>
          </a:p>
          <a:p>
            <a:r>
              <a:rPr lang="en-US" baseline="0" dirty="0" smtClean="0"/>
              <a:t>At risk of being homeless</a:t>
            </a:r>
          </a:p>
          <a:p>
            <a:endParaRPr lang="en-US" baseline="0" dirty="0" smtClean="0"/>
          </a:p>
          <a:p>
            <a:r>
              <a:rPr lang="en-US" baseline="0" dirty="0" smtClean="0"/>
              <a:t>All designations are to be documented by one of the following:</a:t>
            </a:r>
          </a:p>
          <a:p>
            <a:r>
              <a:rPr lang="en-US" baseline="0" dirty="0" smtClean="0"/>
              <a:t>Director of an emergency shelter</a:t>
            </a:r>
          </a:p>
          <a:p>
            <a:r>
              <a:rPr lang="en-US" baseline="0" dirty="0" smtClean="0"/>
              <a:t>Director of a transitional housing program</a:t>
            </a:r>
          </a:p>
          <a:p>
            <a:r>
              <a:rPr lang="en-US" baseline="0" dirty="0" smtClean="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79863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Read slide</a:t>
            </a:r>
          </a:p>
          <a:p>
            <a:endParaRPr lang="en-US" dirty="0" smtClean="0">
              <a:effectLst/>
            </a:endParaRPr>
          </a:p>
          <a:p>
            <a:r>
              <a:rPr lang="en-US" dirty="0" smtClean="0">
                <a:effectLst/>
              </a:rPr>
              <a:t>Parents’ Marital Status</a:t>
            </a:r>
            <a:r>
              <a:rPr lang="en-US" baseline="0" dirty="0" smtClean="0">
                <a:effectLst/>
              </a:rPr>
              <a:t> – often there is confusion regarding the marital status of parents and how to report a parent on the FAFSA.</a:t>
            </a:r>
            <a:endParaRPr lang="en-US" dirty="0" smtClean="0">
              <a:effectLst/>
            </a:endParaRPr>
          </a:p>
          <a:p>
            <a:endParaRPr lang="en-US" dirty="0" smtClean="0">
              <a:effectLst/>
            </a:endParaRPr>
          </a:p>
          <a:p>
            <a:pPr lvl="0"/>
            <a:r>
              <a:rPr lang="en-US" sz="1200" kern="1200" dirty="0" smtClean="0">
                <a:solidFill>
                  <a:schemeClr val="tx1"/>
                </a:solidFill>
                <a:effectLst/>
                <a:latin typeface="+mn-lt"/>
                <a:ea typeface="+mn-ea"/>
                <a:cs typeface="+mn-cs"/>
              </a:rPr>
              <a:t>If the parents’ marital status is: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a:t>
            </a:r>
            <a:r>
              <a:rPr lang="en-US" sz="1200" kern="1200" baseline="0" dirty="0" smtClean="0">
                <a:solidFill>
                  <a:schemeClr val="tx1"/>
                </a:solidFill>
                <a:effectLst/>
                <a:latin typeface="+mn-lt"/>
                <a:ea typeface="+mn-ea"/>
                <a:cs typeface="+mn-cs"/>
              </a:rPr>
              <a:t> parent who is living</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the parent’s marital status is:</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parents’ marital status is: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 parent who</a:t>
            </a:r>
            <a:r>
              <a:rPr lang="en-US" sz="1200" kern="1200" baseline="0" dirty="0" smtClean="0">
                <a:solidFill>
                  <a:schemeClr val="tx1"/>
                </a:solidFill>
                <a:effectLst/>
                <a:latin typeface="+mn-lt"/>
                <a:ea typeface="+mn-ea"/>
                <a:cs typeface="+mn-cs"/>
              </a:rPr>
              <a:t> is living </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Once you submit your FAFSA you will receive a SAR (Student Aid Report)</a:t>
            </a:r>
          </a:p>
          <a:p>
            <a:pPr eaLnBrk="1" hangingPunct="1"/>
            <a:endParaRPr lang="en-US" altLang="en-US" baseline="0" dirty="0" smtClean="0"/>
          </a:p>
          <a:p>
            <a:pPr eaLnBrk="1" hangingPunct="1"/>
            <a:r>
              <a:rPr lang="en-US" altLang="en-US" baseline="0" dirty="0" smtClean="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smtClean="0"/>
          </a:p>
          <a:p>
            <a:pPr eaLnBrk="1" hangingPunct="1"/>
            <a:r>
              <a:rPr lang="en-US" altLang="en-US" baseline="0" dirty="0" smtClean="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smtClean="0"/>
          </a:p>
          <a:p>
            <a:pPr eaLnBrk="1" hangingPunct="1"/>
            <a:r>
              <a:rPr lang="en-US" altLang="en-US" baseline="0" dirty="0" smtClean="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793063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altLang="en-US" baseline="0" dirty="0" smtClean="0"/>
              <a:t>Through OSFA’s sponsorship, all of Mapping Your Future’s (MYF) products and services are free of charge to Florida’s students and families. </a:t>
            </a:r>
            <a:r>
              <a:rPr lang="en-US" dirty="0" smtClean="0"/>
              <a:t>Mapping Your Future’s goal is to help students plan for higher education by offering reliable and unbiased money management advice and counseling. Online and offline resources include </a:t>
            </a:r>
            <a:r>
              <a:rPr lang="en-US" dirty="0" smtClean="0">
                <a:hlinkClick r:id="rId3"/>
              </a:rPr>
              <a:t>college preparation</a:t>
            </a:r>
            <a:r>
              <a:rPr lang="en-US" dirty="0" smtClean="0"/>
              <a:t>, school selection, </a:t>
            </a:r>
            <a:r>
              <a:rPr lang="en-US" dirty="0" smtClean="0">
                <a:hlinkClick r:id="rId4"/>
              </a:rPr>
              <a:t>career exploration</a:t>
            </a:r>
            <a:r>
              <a:rPr lang="en-US" dirty="0" smtClean="0"/>
              <a:t>, and counseling aimed at helping students and families better understand </a:t>
            </a:r>
            <a:r>
              <a:rPr lang="en-US" dirty="0" smtClean="0">
                <a:hlinkClick r:id="rId5"/>
              </a:rPr>
              <a:t>student loan</a:t>
            </a:r>
            <a:r>
              <a:rPr lang="en-US" dirty="0" smtClean="0"/>
              <a:t> obligations.</a:t>
            </a:r>
            <a:r>
              <a:rPr lang="en-US" baseline="0" dirty="0" smtClean="0"/>
              <a:t>  Mapping Your Future also provides information</a:t>
            </a:r>
            <a:r>
              <a:rPr lang="en-US" dirty="0" smtClean="0"/>
              <a:t> about practical </a:t>
            </a:r>
            <a:r>
              <a:rPr lang="en-US" dirty="0" smtClean="0">
                <a:hlinkClick r:id="rId6"/>
              </a:rPr>
              <a:t>money management</a:t>
            </a:r>
            <a:r>
              <a:rPr lang="en-US" dirty="0" smtClean="0"/>
              <a:t> solutions to ensure healthy finances while in school and beyond. </a:t>
            </a:r>
          </a:p>
          <a:p>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OSFA offers free resources and guidance through the Navigating Your Financial Future website.  Please visit </a:t>
            </a:r>
            <a:r>
              <a:rPr lang="en-US" sz="1200" u="sng" kern="1200" dirty="0" smtClean="0">
                <a:solidFill>
                  <a:schemeClr val="tx1"/>
                </a:solidFill>
                <a:effectLst/>
                <a:latin typeface="+mn-lt"/>
                <a:ea typeface="+mn-ea"/>
                <a:cs typeface="+mn-cs"/>
                <a:hlinkClick r:id="rId3"/>
              </a:rPr>
              <a:t>www.NavigatingYourFuture.org</a:t>
            </a:r>
            <a:r>
              <a:rPr lang="en-US" sz="1200" kern="1200" dirty="0" smtClean="0">
                <a:solidFill>
                  <a:schemeClr val="tx1"/>
                </a:solidFill>
                <a:effectLst/>
                <a:latin typeface="+mn-lt"/>
                <a:ea typeface="+mn-ea"/>
                <a:cs typeface="+mn-cs"/>
              </a:rPr>
              <a:t> to see all of the free brochures, online trainings, financial calculators and more.</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If you need assistance or further information, please do not hesitate to contact us. We are here to help! </a:t>
            </a:r>
          </a:p>
          <a:p>
            <a:r>
              <a:rPr lang="en-US" altLang="en-US" baseline="0" dirty="0" smtClean="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goal of this session is to understand</a:t>
            </a:r>
            <a:r>
              <a:rPr lang="en-US" baseline="0" dirty="0" smtClean="0"/>
              <a:t> of the entire financial aid process.  This will be accomplished by reviewing the following four questions:</a:t>
            </a:r>
          </a:p>
          <a:p>
            <a:endParaRPr lang="en-US" dirty="0" smtClean="0"/>
          </a:p>
          <a:p>
            <a:r>
              <a:rPr lang="en-US" dirty="0" smtClean="0"/>
              <a:t>What is financial aid?</a:t>
            </a:r>
          </a:p>
          <a:p>
            <a:r>
              <a:rPr lang="en-US" dirty="0" smtClean="0"/>
              <a:t>Where do I find financial aid? </a:t>
            </a:r>
          </a:p>
          <a:p>
            <a:r>
              <a:rPr lang="en-US" dirty="0" smtClean="0"/>
              <a:t>How and when do I apply? </a:t>
            </a:r>
          </a:p>
          <a:p>
            <a:r>
              <a:rPr lang="en-US" dirty="0" smtClean="0"/>
              <a:t>Who can help me? </a:t>
            </a:r>
          </a:p>
          <a:p>
            <a:endParaRPr lang="en-US" dirty="0" smtClean="0"/>
          </a:p>
          <a:p>
            <a:r>
              <a:rPr lang="en-US" dirty="0" smtClean="0"/>
              <a:t>After this brief yet comprehensive review,</a:t>
            </a:r>
            <a:r>
              <a:rPr lang="en-US" baseline="0" dirty="0" smtClean="0"/>
              <a:t> you will be able to better understand the entire</a:t>
            </a:r>
            <a:r>
              <a:rPr lang="en-US" dirty="0" smtClean="0"/>
              <a:t> </a:t>
            </a:r>
            <a:r>
              <a:rPr lang="en-US" baseline="0" dirty="0" smtClean="0"/>
              <a:t>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Let us begin</a:t>
            </a:r>
            <a:r>
              <a:rPr lang="en-US" altLang="en-US" baseline="0" dirty="0" smtClean="0"/>
              <a:t> by answering the first question: what is financial aid?</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Financial aid is defined as m</a:t>
            </a:r>
            <a:r>
              <a:rPr lang="en-US" dirty="0" smtClean="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smtClean="0">
                <a:solidFill>
                  <a:schemeClr val="tx1"/>
                </a:solidFill>
                <a:effectLst/>
                <a:latin typeface="+mn-lt"/>
                <a:ea typeface="+mn-ea"/>
                <a:cs typeface="+mn-cs"/>
              </a:rPr>
              <a:t>Institutional aid are monies offered directly from the postsecondary school.</a:t>
            </a:r>
          </a:p>
          <a:p>
            <a:r>
              <a:rPr lang="en-US" sz="1200" kern="1200" dirty="0" smtClean="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altLang="en-US" baseline="0" dirty="0" smtClean="0"/>
              <a:t>It is important to research and apply for each of these resources.  </a:t>
            </a:r>
          </a:p>
          <a:p>
            <a:pPr eaLnBrk="1" hangingPunct="1"/>
            <a:endParaRPr lang="en-US" altLang="en-US" baseline="0" dirty="0" smtClean="0"/>
          </a:p>
          <a:p>
            <a:pPr eaLnBrk="1" hangingPunct="1"/>
            <a:r>
              <a:rPr lang="en-US" altLang="en-US" baseline="0" dirty="0" smtClean="0"/>
              <a:t>Financial Aid  May also</a:t>
            </a:r>
            <a:r>
              <a:rPr lang="en-US" altLang="en-US" dirty="0" smtClean="0"/>
              <a:t> viewed  into the following  </a:t>
            </a:r>
            <a:r>
              <a:rPr lang="en-US" altLang="en-US" baseline="0" dirty="0" smtClean="0"/>
              <a:t>different categories:</a:t>
            </a:r>
          </a:p>
          <a:p>
            <a:pPr eaLnBrk="1" hangingPunct="1"/>
            <a:endParaRPr lang="en-US" altLang="en-US" baseline="0" dirty="0" smtClean="0"/>
          </a:p>
          <a:p>
            <a:pPr eaLnBrk="1" hangingPunct="1"/>
            <a:r>
              <a:rPr lang="en-US" altLang="en-US" baseline="0" dirty="0" smtClean="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smtClean="0"/>
          </a:p>
          <a:p>
            <a:pPr eaLnBrk="1" hangingPunct="1"/>
            <a:r>
              <a:rPr lang="en-US" altLang="en-US" baseline="0" dirty="0" smtClean="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smtClean="0"/>
          </a:p>
          <a:p>
            <a:pPr eaLnBrk="1" hangingPunct="1"/>
            <a:r>
              <a:rPr lang="en-US" altLang="en-US" baseline="0" dirty="0" smtClean="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smtClean="0"/>
          </a:p>
          <a:p>
            <a:pPr eaLnBrk="1" hangingPunct="1"/>
            <a:r>
              <a:rPr lang="en-US" altLang="en-US" baseline="0" dirty="0" smtClean="0"/>
              <a:t>Merit-based – merit-based monies are available through a variety of avenues that we will discuss throughout today’s presentation. For example, Bright Futures is a merit-based program. </a:t>
            </a:r>
            <a:endParaRPr lang="en-US" altLang="en-US" dirty="0" smtClean="0"/>
          </a:p>
          <a:p>
            <a:pPr eaLnBrk="1" hangingPunct="1"/>
            <a:endParaRPr lang="en-US" altLang="en-US" dirty="0" smtClean="0"/>
          </a:p>
          <a:p>
            <a:pPr eaLnBrk="1" hangingPunct="1"/>
            <a:r>
              <a:rPr lang="en-US" altLang="en-US" dirty="0" smtClean="0"/>
              <a:t>College costs include tuition, fees,</a:t>
            </a:r>
            <a:r>
              <a:rPr lang="en-US" altLang="en-US" baseline="0" dirty="0" smtClean="0"/>
              <a:t> and books, along with </a:t>
            </a:r>
            <a:r>
              <a:rPr lang="en-US" altLang="en-US" dirty="0" smtClean="0"/>
              <a:t>other expenses such as: transportation, food, housing, clothing and computer costs. Cost of attendance can vary from institution to institution,</a:t>
            </a:r>
            <a:r>
              <a:rPr lang="en-US" altLang="en-US" baseline="0" dirty="0" smtClean="0"/>
              <a:t> so check your college’s website for additional information. Financial aid monies can be used toward all items included within the cost of attendance.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smtClean="0"/>
          </a:p>
          <a:p>
            <a:pPr eaLnBrk="1" hangingPunct="1"/>
            <a:r>
              <a:rPr lang="en-US" altLang="en-US" baseline="0" dirty="0" smtClean="0"/>
              <a:t>Cost of attendance traditionally includes</a:t>
            </a:r>
            <a:r>
              <a:rPr lang="en-US" altLang="en-US" dirty="0" smtClean="0"/>
              <a:t> </a:t>
            </a:r>
            <a:r>
              <a:rPr lang="en-US" altLang="en-US" baseline="0" dirty="0" smtClean="0"/>
              <a:t>both direct and indirect costs.</a:t>
            </a:r>
          </a:p>
          <a:p>
            <a:pPr eaLnBrk="1" hangingPunct="1"/>
            <a:r>
              <a:rPr lang="en-US" altLang="en-US" baseline="0" dirty="0" smtClean="0"/>
              <a:t>Direct Costs include tuition and fees.</a:t>
            </a:r>
          </a:p>
          <a:p>
            <a:pPr eaLnBrk="1" hangingPunct="1"/>
            <a:r>
              <a:rPr lang="en-US" altLang="en-US" baseline="0" dirty="0" smtClean="0"/>
              <a:t>Indirect costs include items such as books, food, transportation, housing, and computer.</a:t>
            </a:r>
          </a:p>
          <a:p>
            <a:pPr eaLnBrk="1" hangingPunct="1"/>
            <a:endParaRPr lang="en-US" altLang="en-US" baseline="0" dirty="0" smtClean="0"/>
          </a:p>
          <a:p>
            <a:pPr eaLnBrk="1" hangingPunct="1"/>
            <a:r>
              <a:rPr lang="en-US" altLang="en-US" dirty="0" smtClean="0"/>
              <a:t>A Great Resource to utilize: Net Price Calculator  </a:t>
            </a:r>
            <a:endParaRPr lang="en-US" altLang="en-US" baseline="0" dirty="0" smtClean="0"/>
          </a:p>
          <a:p>
            <a:pPr eaLnBrk="1" hangingPunct="1"/>
            <a:r>
              <a:rPr lang="en-US" altLang="en-US" baseline="0" dirty="0" smtClean="0"/>
              <a:t>Every school is now required to have a Net Price Calculator available.</a:t>
            </a:r>
          </a:p>
          <a:p>
            <a:pPr eaLnBrk="1" hangingPunct="1"/>
            <a:r>
              <a:rPr lang="en-US" altLang="en-US" baseline="0" dirty="0" smtClean="0"/>
              <a:t>You can use the Net Price Calculator to assist in analyzing your </a:t>
            </a:r>
            <a:r>
              <a:rPr lang="en-US" altLang="en-US" dirty="0" smtClean="0"/>
              <a:t>COA-Cost of Attendance at a specific school</a:t>
            </a:r>
            <a:r>
              <a:rPr lang="en-US" altLang="en-US" baseline="0" dirty="0" smtClean="0"/>
              <a:t>. </a:t>
            </a:r>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smtClean="0"/>
              <a:t>As we outlined on the previous slide, college costs include both direct and indirect costs. </a:t>
            </a:r>
          </a:p>
          <a:p>
            <a:pPr eaLnBrk="1" hangingPunct="1"/>
            <a:endParaRPr lang="en-US" altLang="en-US" baseline="0" dirty="0" smtClean="0"/>
          </a:p>
          <a:p>
            <a:pPr eaLnBrk="1" hangingPunct="1"/>
            <a:r>
              <a:rPr lang="en-US" altLang="en-US" baseline="0" dirty="0" smtClean="0"/>
              <a:t>Let us briefly review the average </a:t>
            </a:r>
            <a:r>
              <a:rPr lang="en-US" altLang="en-US" u="sng" baseline="0" dirty="0" smtClean="0"/>
              <a:t>direct cost </a:t>
            </a:r>
            <a:r>
              <a:rPr lang="en-US" altLang="en-US" u="none" baseline="0" dirty="0" smtClean="0"/>
              <a:t>which is </a:t>
            </a:r>
            <a:r>
              <a:rPr lang="en-US" altLang="en-US" u="sng" baseline="0" dirty="0" smtClean="0"/>
              <a:t>only tuition and fees</a:t>
            </a:r>
            <a:r>
              <a:rPr lang="en-US" altLang="en-US" u="none" baseline="0" dirty="0" smtClean="0"/>
              <a:t> per year </a:t>
            </a:r>
            <a:r>
              <a:rPr lang="en-US" altLang="en-US" baseline="0" dirty="0" smtClean="0"/>
              <a:t>at different types of institutions. </a:t>
            </a:r>
          </a:p>
          <a:p>
            <a:pPr eaLnBrk="1" hangingPunct="1"/>
            <a:endParaRPr lang="en-US" altLang="en-US" baseline="0" dirty="0" smtClean="0"/>
          </a:p>
          <a:p>
            <a:pPr eaLnBrk="1" hangingPunct="1"/>
            <a:r>
              <a:rPr lang="en-US" altLang="en-US" dirty="0" smtClean="0"/>
              <a:t>According to the College Board: The Average Yearly Tuition and Fees, </a:t>
            </a:r>
          </a:p>
          <a:p>
            <a:pPr eaLnBrk="1" hangingPunct="1"/>
            <a:endParaRPr lang="en-US" altLang="en-US" dirty="0"/>
          </a:p>
          <a:p>
            <a:pPr eaLnBrk="1" hangingPunct="1"/>
            <a:r>
              <a:rPr lang="en-US" altLang="en-US" dirty="0" smtClean="0"/>
              <a:t>Nationally, In Florida Your specific school Direct Cost will be lower than the national average. </a:t>
            </a:r>
            <a:endParaRPr lang="en-US" altLang="en-US" dirty="0"/>
          </a:p>
          <a:p>
            <a:pPr eaLnBrk="1" hangingPunct="1"/>
            <a:endParaRPr lang="en-US" altLang="en-US" baseline="0" dirty="0" smtClean="0"/>
          </a:p>
          <a:p>
            <a:pPr eaLnBrk="1" hangingPunct="1"/>
            <a:r>
              <a:rPr lang="en-US" altLang="en-US" baseline="0" dirty="0" smtClean="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does</a:t>
            </a:r>
            <a:r>
              <a:rPr lang="en-US" sz="1200" kern="1200" baseline="0" dirty="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find financial aid?  One essential step is completing the Free Application for Federal Student Aid (FAFSA). </a:t>
            </a:r>
          </a:p>
          <a:p>
            <a:r>
              <a:rPr lang="en-US" sz="1200" kern="1200" dirty="0" smtClean="0">
                <a:solidFill>
                  <a:schemeClr val="tx1"/>
                </a:solidFill>
                <a:effectLst/>
                <a:latin typeface="+mn-lt"/>
                <a:ea typeface="+mn-ea"/>
                <a:cs typeface="+mn-cs"/>
              </a:rPr>
              <a:t>While filing the FAFSA is not required, it is used by many institutions to determine need based financial aid provided by the school for FEDERAL/STATE/Institutiona</a:t>
            </a:r>
            <a:r>
              <a:rPr lang="en-US" dirty="0" smtClean="0"/>
              <a:t>l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smtClean="0">
                <a:solidFill>
                  <a:schemeClr val="tx1"/>
                </a:solidFill>
                <a:effectLst/>
                <a:latin typeface="+mn-lt"/>
                <a:ea typeface="+mn-ea"/>
                <a:cs typeface="+mn-cs"/>
                <a:hlinkClick r:id="rId3" action="ppaction://hlinkfile"/>
              </a:rPr>
              <a:t>FAFSA.gov</a:t>
            </a:r>
            <a:r>
              <a:rPr lang="en-US" sz="1200" kern="1200" dirty="0" smtClean="0">
                <a:solidFill>
                  <a:schemeClr val="tx1"/>
                </a:solidFill>
                <a:effectLst/>
                <a:latin typeface="+mn-lt"/>
                <a:ea typeface="+mn-ea"/>
                <a:cs typeface="+mn-cs"/>
              </a:rPr>
              <a:t>. or </a:t>
            </a:r>
            <a:r>
              <a:rPr lang="en-US" sz="1200" u="sng" kern="1200" dirty="0" smtClean="0">
                <a:solidFill>
                  <a:schemeClr val="tx2"/>
                </a:solidFill>
                <a:effectLst/>
              </a:rPr>
              <a:t>StudentAid</a:t>
            </a:r>
            <a:r>
              <a:rPr lang="en-US" u="sng" dirty="0" smtClean="0">
                <a:solidFill>
                  <a:schemeClr val="tx2"/>
                </a:solidFill>
              </a:rPr>
              <a:t>.gov</a:t>
            </a:r>
            <a:r>
              <a:rPr lang="en-US" dirty="0" smtClean="0"/>
              <a:t> </a:t>
            </a:r>
            <a:r>
              <a:rPr lang="en-US" sz="1200" kern="1200" dirty="0" smtClean="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ways to submit the FAFSA: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On-line using your FSA ID to electronically</a:t>
            </a:r>
            <a:r>
              <a:rPr lang="en-US" sz="1200" kern="1200" baseline="0" dirty="0" smtClean="0">
                <a:solidFill>
                  <a:schemeClr val="tx1"/>
                </a:solidFill>
                <a:effectLst/>
                <a:latin typeface="+mn-lt"/>
                <a:ea typeface="+mn-ea"/>
                <a:cs typeface="+mn-cs"/>
              </a:rPr>
              <a:t> sign the application</a:t>
            </a:r>
            <a:r>
              <a:rPr lang="en-US" sz="1200" kern="1200" dirty="0" smtClean="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Submit information online and print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 out the entire PDF application from website and submit with signatures by mail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2022-232 application becomes available October 1. and not earlier!!</a:t>
            </a:r>
          </a:p>
          <a:p>
            <a:r>
              <a:rPr lang="en-US" sz="1200" kern="1200" dirty="0" smtClean="0">
                <a:solidFill>
                  <a:schemeClr val="tx1"/>
                </a:solidFill>
                <a:effectLst/>
                <a:latin typeface="+mn-lt"/>
                <a:ea typeface="+mn-ea"/>
                <a:cs typeface="+mn-cs"/>
              </a:rPr>
              <a:t>Applicants will use their 2019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 screenshot of www.fafsa.gov. The reason that we show</a:t>
            </a:r>
            <a:r>
              <a:rPr lang="en-US" altLang="en-US" baseline="0" dirty="0" smtClean="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Institutions also have their own FAFSA priority deadline and you can check their website for the specifics.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or living on their own!!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smtClean="0">
                <a:solidFill>
                  <a:schemeClr val="tx1"/>
                </a:solidFill>
                <a:effectLst/>
                <a:latin typeface="+mn-lt"/>
                <a:ea typeface="+mn-ea"/>
                <a:cs typeface="+mn-cs"/>
              </a:rPr>
              <a:t> and vice versa.</a:t>
            </a:r>
            <a:endParaRPr lang="en-US" sz="1200" kern="1200" dirty="0" smtClean="0">
              <a:solidFill>
                <a:schemeClr val="tx1"/>
              </a:solidFill>
              <a:effectLst/>
              <a:latin typeface="+mn-lt"/>
              <a:ea typeface="+mn-ea"/>
              <a:cs typeface="+mn-cs"/>
            </a:endParaRP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DOE identifies students dependency status based on the following questions:</a:t>
            </a:r>
          </a:p>
          <a:p>
            <a:endParaRPr lang="en-US" baseline="0" dirty="0" smtClean="0"/>
          </a:p>
          <a:p>
            <a:r>
              <a:rPr lang="en-US" dirty="0" smtClean="0">
                <a:effectLst/>
              </a:rPr>
              <a:t>If </a:t>
            </a:r>
            <a:r>
              <a:rPr lang="en-US" dirty="0" smtClean="0"/>
              <a:t>the student can</a:t>
            </a:r>
            <a:r>
              <a:rPr lang="en-US" dirty="0" smtClean="0">
                <a:effectLst/>
              </a:rPr>
              <a:t> answer </a:t>
            </a:r>
            <a:r>
              <a:rPr lang="en-US" b="1" dirty="0" smtClean="0">
                <a:effectLst/>
              </a:rPr>
              <a:t>Yes</a:t>
            </a:r>
            <a:r>
              <a:rPr lang="en-US" dirty="0" smtClean="0">
                <a:effectLst/>
              </a:rPr>
              <a:t> to </a:t>
            </a:r>
            <a:r>
              <a:rPr lang="en-US" b="1" dirty="0" smtClean="0">
                <a:effectLst/>
              </a:rPr>
              <a:t>any</a:t>
            </a:r>
            <a:r>
              <a:rPr lang="en-US" dirty="0" smtClean="0">
                <a:effectLst/>
              </a:rPr>
              <a:t> of the following questions, you are considered an independent student on the 2022-23</a:t>
            </a:r>
            <a:r>
              <a:rPr lang="en-US" baseline="0" dirty="0" smtClean="0">
                <a:effectLst/>
              </a:rPr>
              <a:t>  </a:t>
            </a:r>
            <a:r>
              <a:rPr lang="en-US" dirty="0" smtClean="0">
                <a:effectLst/>
              </a:rPr>
              <a:t>Free Application for Federal Student Aid (FAFSA), and you generally will </a:t>
            </a:r>
            <a:r>
              <a:rPr lang="en-US" u="sng" dirty="0" smtClean="0">
                <a:effectLst/>
              </a:rPr>
              <a:t>not</a:t>
            </a:r>
            <a:r>
              <a:rPr lang="en-US" dirty="0" smtClean="0">
                <a:effectLst/>
              </a:rPr>
              <a:t> need to provide your parents’ information.</a:t>
            </a:r>
          </a:p>
          <a:p>
            <a:r>
              <a:rPr lang="en-US" dirty="0" smtClean="0">
                <a:effectLst/>
              </a:rPr>
              <a:t/>
            </a:r>
            <a:br>
              <a:rPr lang="en-US" dirty="0" smtClean="0">
                <a:effectLst/>
              </a:rPr>
            </a:br>
            <a:r>
              <a:rPr lang="en-US" dirty="0" smtClean="0">
                <a:effectLst/>
              </a:rPr>
              <a:t>However, if  answer </a:t>
            </a:r>
            <a:r>
              <a:rPr lang="en-US" b="1" dirty="0" smtClean="0">
                <a:effectLst/>
              </a:rPr>
              <a:t>No</a:t>
            </a:r>
            <a:r>
              <a:rPr lang="en-US" dirty="0" smtClean="0">
                <a:effectLst/>
              </a:rPr>
              <a:t> to </a:t>
            </a:r>
            <a:r>
              <a:rPr lang="en-US" b="1" dirty="0" smtClean="0">
                <a:effectLst/>
              </a:rPr>
              <a:t>all</a:t>
            </a:r>
            <a:r>
              <a:rPr lang="en-US" dirty="0" smtClean="0">
                <a:effectLst/>
              </a:rPr>
              <a:t> of the following questions, you are considered a dependent student and generally your parents </a:t>
            </a:r>
            <a:r>
              <a:rPr lang="en-US" u="sng" dirty="0" smtClean="0">
                <a:effectLst/>
              </a:rPr>
              <a:t>must</a:t>
            </a:r>
            <a:r>
              <a:rPr lang="en-US" dirty="0" smtClean="0">
                <a:effectLst/>
              </a:rPr>
              <a:t> provide parental information on your FAFSA.</a:t>
            </a:r>
          </a:p>
          <a:p>
            <a:endParaRPr lang="en-US" dirty="0" smtClean="0"/>
          </a:p>
          <a:p>
            <a:r>
              <a:rPr lang="en-US" dirty="0" smtClean="0"/>
              <a:t>Read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33063062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October 12, 2021</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October 12,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October 12,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2017-18</a:t>
            </a:r>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12,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October 12, 2021</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12,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October 12,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12,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October 12, 2021</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12, 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12, 2021</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3.xml"/><Relationship Id="rId7" Type="http://schemas.openxmlformats.org/officeDocument/2006/relationships/image" Target="../media/image3.jpe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notesSlide" Target="../notesSlides/notesSlide14.xml"/><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6.xml"/><Relationship Id="rId7" Type="http://schemas.openxmlformats.org/officeDocument/2006/relationships/image" Target="../media/image3.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notesSlide" Target="../notesSlides/notesSlide15.xml"/><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9.xml"/><Relationship Id="rId7" Type="http://schemas.openxmlformats.org/officeDocument/2006/relationships/image" Target="../media/image3.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jpeg"/><Relationship Id="rId5" Type="http://schemas.openxmlformats.org/officeDocument/2006/relationships/notesSlide" Target="../notesSlides/notesSlide16.xml"/><Relationship Id="rId10" Type="http://schemas.openxmlformats.org/officeDocument/2006/relationships/image" Target="../media/image7.jp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5.jpeg"/><Relationship Id="rId3" Type="http://schemas.openxmlformats.org/officeDocument/2006/relationships/tags" Target="../tags/tag132.xml"/><Relationship Id="rId7" Type="http://schemas.openxmlformats.org/officeDocument/2006/relationships/slideLayout" Target="../slideLayouts/slideLayout2.xml"/><Relationship Id="rId12" Type="http://schemas.openxmlformats.org/officeDocument/2006/relationships/image" Target="../media/image4.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3.jpeg"/><Relationship Id="rId5" Type="http://schemas.openxmlformats.org/officeDocument/2006/relationships/tags" Target="../tags/tag134.xml"/><Relationship Id="rId10" Type="http://schemas.openxmlformats.org/officeDocument/2006/relationships/image" Target="../media/image2.jpeg"/><Relationship Id="rId4" Type="http://schemas.openxmlformats.org/officeDocument/2006/relationships/tags" Target="../tags/tag133.xml"/><Relationship Id="rId9" Type="http://schemas.openxmlformats.org/officeDocument/2006/relationships/hyperlink" Target="http://www.mappingyourfuture.org/" TargetMode="External"/><Relationship Id="rId1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0.xml"/><Relationship Id="rId7" Type="http://schemas.openxmlformats.org/officeDocument/2006/relationships/image" Target="../media/image3.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notesSlide" Target="../notesSlides/notesSlide2.xml"/><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8.xml"/><Relationship Id="rId7" Type="http://schemas.openxmlformats.org/officeDocument/2006/relationships/image" Target="../media/image2.jpeg"/><Relationship Id="rId12" Type="http://schemas.openxmlformats.org/officeDocument/2006/relationships/hyperlink" Target="http://www.navigatingyourfuture.org/"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18.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9.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osfa@fldoe.org" TargetMode="External"/><Relationship Id="rId11" Type="http://schemas.openxmlformats.org/officeDocument/2006/relationships/image" Target="../media/image6.jpeg"/><Relationship Id="rId5" Type="http://schemas.openxmlformats.org/officeDocument/2006/relationships/notesSlide" Target="../notesSlides/notesSlide19.xml"/><Relationship Id="rId10" Type="http://schemas.openxmlformats.org/officeDocument/2006/relationships/image" Target="../media/image5.jpe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3.xml"/><Relationship Id="rId7" Type="http://schemas.openxmlformats.org/officeDocument/2006/relationships/image" Target="../media/image3.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2.jpeg"/><Relationship Id="rId5" Type="http://schemas.openxmlformats.org/officeDocument/2006/relationships/notesSlide" Target="../notesSlides/notesSlide3.xml"/><Relationship Id="rId10" Type="http://schemas.openxmlformats.org/officeDocument/2006/relationships/image" Target="../media/image7.jp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6.xml"/><Relationship Id="rId7" Type="http://schemas.openxmlformats.org/officeDocument/2006/relationships/image" Target="../media/image3.jpe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jpeg"/><Relationship Id="rId5" Type="http://schemas.openxmlformats.org/officeDocument/2006/relationships/notesSlide" Target="../notesSlides/notesSlide4.xml"/><Relationship Id="rId10" Type="http://schemas.openxmlformats.org/officeDocument/2006/relationships/image" Target="../media/image7.jp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9.xml"/><Relationship Id="rId7" Type="http://schemas.openxmlformats.org/officeDocument/2006/relationships/image" Target="../media/image2.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5.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0.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3.xml"/><Relationship Id="rId7" Type="http://schemas.openxmlformats.org/officeDocument/2006/relationships/image" Target="../media/image2.jpeg"/><Relationship Id="rId12" Type="http://schemas.openxmlformats.org/officeDocument/2006/relationships/hyperlink" Target="http://www.fafsa.gov/"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6.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4.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17.xml"/><Relationship Id="rId7" Type="http://schemas.openxmlformats.org/officeDocument/2006/relationships/image" Target="../media/image3.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jpeg"/><Relationship Id="rId11" Type="http://schemas.openxmlformats.org/officeDocument/2006/relationships/image" Target="../media/image8.png"/><Relationship Id="rId5" Type="http://schemas.openxmlformats.org/officeDocument/2006/relationships/notesSlide" Target="../notesSlides/notesSlide7.xml"/><Relationship Id="rId10" Type="http://schemas.openxmlformats.org/officeDocument/2006/relationships/image" Target="../media/image7.jp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0.xml"/><Relationship Id="rId7" Type="http://schemas.openxmlformats.org/officeDocument/2006/relationships/image" Target="../media/image3.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jpeg"/><Relationship Id="rId5" Type="http://schemas.openxmlformats.org/officeDocument/2006/relationships/notesSlide" Target="../notesSlides/notesSlide8.xml"/><Relationship Id="rId10" Type="http://schemas.openxmlformats.org/officeDocument/2006/relationships/image" Target="../media/image7.jpg"/><Relationship Id="rId4" Type="http://schemas.openxmlformats.org/officeDocument/2006/relationships/slideLayout" Target="../slideLayouts/slideLayout2.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654385" y="76199"/>
            <a:ext cx="3392335" cy="5643767"/>
          </a:xfrm>
        </p:spPr>
        <p:txBody>
          <a:bodyPr>
            <a:noAutofit/>
          </a:bodyPr>
          <a:lstStyle/>
          <a:p>
            <a:pPr algn="ctr"/>
            <a:r>
              <a:rPr lang="en-US" sz="3200" dirty="0" smtClean="0">
                <a:solidFill>
                  <a:schemeClr val="tx1"/>
                </a:solidFill>
              </a:rPr>
              <a:t>Financial Aid Overview</a:t>
            </a:r>
            <a:br>
              <a:rPr lang="en-US" sz="3200" dirty="0" smtClean="0">
                <a:solidFill>
                  <a:schemeClr val="tx1"/>
                </a:solidFill>
              </a:rPr>
            </a:br>
            <a:r>
              <a:rPr lang="en-US" sz="3200" dirty="0" smtClean="0">
                <a:solidFill>
                  <a:schemeClr val="tx1"/>
                </a:solidFill>
              </a:rPr>
              <a:t>Melbourne High School</a:t>
            </a:r>
            <a:br>
              <a:rPr lang="en-US" sz="3200" dirty="0" smtClean="0">
                <a:solidFill>
                  <a:schemeClr val="tx1"/>
                </a:solidFill>
              </a:rPr>
            </a:br>
            <a:r>
              <a:rPr lang="en-US" sz="2800" dirty="0" smtClean="0">
                <a:solidFill>
                  <a:schemeClr val="tx1"/>
                </a:solidFill>
              </a:rPr>
              <a:t>October 12, 2021</a:t>
            </a:r>
            <a:r>
              <a:rPr lang="en-US" sz="3200" dirty="0" smtClean="0">
                <a:solidFill>
                  <a:schemeClr val="tx1"/>
                </a:solidFill>
              </a:rPr>
              <a:t/>
            </a:r>
            <a:br>
              <a:rPr lang="en-US" sz="3200" dirty="0" smtClean="0">
                <a:solidFill>
                  <a:schemeClr val="tx1"/>
                </a:solidFill>
              </a:rPr>
            </a:br>
            <a:r>
              <a:rPr lang="en-US" sz="3200" dirty="0" smtClean="0">
                <a:solidFill>
                  <a:schemeClr val="tx1"/>
                </a:solidFill>
              </a:rPr>
              <a:t>Guidance Department</a:t>
            </a:r>
            <a:endParaRPr lang="en-US" sz="3200" dirty="0">
              <a:solidFill>
                <a:schemeClr val="tx1"/>
              </a:solidFill>
            </a:endParaRPr>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Dependent or Independent?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Were you born before January 1, </a:t>
            </a:r>
            <a:r>
              <a:rPr lang="en-US" dirty="0" smtClean="0"/>
              <a:t>1999?</a:t>
            </a:r>
            <a:endParaRPr lang="en-US" dirty="0"/>
          </a:p>
          <a:p>
            <a:r>
              <a:rPr lang="en-US" dirty="0"/>
              <a:t>As of today are you married?</a:t>
            </a:r>
          </a:p>
          <a:p>
            <a:r>
              <a:rPr lang="en-US" dirty="0"/>
              <a:t>At the beginning of the </a:t>
            </a:r>
            <a:r>
              <a:rPr lang="en-US" dirty="0" smtClean="0"/>
              <a:t>2022-23 </a:t>
            </a:r>
            <a:r>
              <a:rPr lang="en-US" dirty="0"/>
              <a:t>school year, will you be working on a master’s or doctorate program (such as an MA, MBA, MD, JD, PhD, </a:t>
            </a:r>
            <a:r>
              <a:rPr lang="en-US" dirty="0" err="1"/>
              <a:t>EdD</a:t>
            </a:r>
            <a:r>
              <a:rPr lang="en-US" dirty="0"/>
              <a:t>, or graduate certificate, etc.)?</a:t>
            </a:r>
          </a:p>
          <a:p>
            <a:r>
              <a:rPr lang="en-US" dirty="0"/>
              <a:t>Are you currently serving on active duty in the U.S. Armed Forces for purposes other than training?</a:t>
            </a:r>
          </a:p>
          <a:p>
            <a:endParaRPr lang="en-US" dirty="0"/>
          </a:p>
          <a:p>
            <a:endParaRPr lang="en-US" dirty="0"/>
          </a:p>
        </p:txBody>
      </p:sp>
    </p:spTree>
    <p:extLst>
      <p:ext uri="{BB962C8B-B14F-4D97-AF65-F5344CB8AC3E}">
        <p14:creationId xmlns:p14="http://schemas.microsoft.com/office/powerpoint/2010/main" val="240784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a:bodyPr>
          <a:lstStyle/>
          <a:p>
            <a:endParaRPr lang="en-US" dirty="0"/>
          </a:p>
          <a:p>
            <a:r>
              <a:rPr lang="en-US" dirty="0"/>
              <a:t>At any time since you turned age 13, were both your parents deceased, were you in foster care or were you a dependent or ward of the court?</a:t>
            </a:r>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24389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As determined by a court in your state of legal residence, are you or were you an emancipated minor?</a:t>
            </a:r>
          </a:p>
          <a:p>
            <a:r>
              <a:rPr lang="en-US" dirty="0" smtClean="0">
                <a:solidFill>
                  <a:schemeClr val="tx1"/>
                </a:solidFill>
              </a:rPr>
              <a:t>Does someone other than your parent or stepparent have legal guardianship of you, as determined by a court in your state of legal residence?</a:t>
            </a:r>
          </a:p>
          <a:p>
            <a:r>
              <a:rPr lang="en-US" dirty="0">
                <a:solidFill>
                  <a:schemeClr val="tx1"/>
                </a:solidFill>
              </a:rPr>
              <a:t>At any time on or after July 1, </a:t>
            </a:r>
            <a:r>
              <a:rPr lang="en-US" dirty="0" smtClean="0">
                <a:solidFill>
                  <a:schemeClr val="tx1"/>
                </a:solidFill>
              </a:rPr>
              <a:t>2021, </a:t>
            </a:r>
            <a:r>
              <a:rPr lang="en-US" dirty="0">
                <a:solidFill>
                  <a:schemeClr val="tx1"/>
                </a:solidFill>
              </a:rPr>
              <a:t>did your </a:t>
            </a:r>
            <a:r>
              <a:rPr lang="en-US" b="1" dirty="0">
                <a:solidFill>
                  <a:schemeClr val="tx1"/>
                </a:solidFill>
              </a:rPr>
              <a:t>high school or school district homeless liaison </a:t>
            </a:r>
            <a:r>
              <a:rPr lang="en-US" dirty="0">
                <a:solidFill>
                  <a:schemeClr val="tx1"/>
                </a:solidFill>
              </a:rPr>
              <a:t>determine that you were an unaccompanied youth who was homeless or were self-supporting and at risk of being homeless?</a:t>
            </a:r>
          </a:p>
          <a:p>
            <a:endParaRPr lang="en-US" dirty="0" smtClean="0">
              <a:solidFill>
                <a:schemeClr val="tx1"/>
              </a:solidFill>
            </a:endParaRPr>
          </a:p>
          <a:p>
            <a:endParaRPr lang="en-US" dirty="0"/>
          </a:p>
        </p:txBody>
      </p:sp>
    </p:spTree>
    <p:extLst>
      <p:ext uri="{BB962C8B-B14F-4D97-AF65-F5344CB8AC3E}">
        <p14:creationId xmlns:p14="http://schemas.microsoft.com/office/powerpoint/2010/main" val="288005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Parent?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endParaRPr lang="en-US" dirty="0" smtClean="0"/>
          </a:p>
          <a:p>
            <a:r>
              <a:rPr lang="en-US" dirty="0" smtClean="0"/>
              <a:t>Grandparents</a:t>
            </a:r>
            <a:r>
              <a:rPr lang="en-US" dirty="0"/>
              <a:t>, foster parents, legal guardians, older brothers or sisters, widowed stepparents, and aunts and uncles are not considered parents unless they have legally adopted you.</a:t>
            </a:r>
          </a:p>
        </p:txBody>
      </p:sp>
    </p:spTree>
    <p:extLst>
      <p:ext uri="{BB962C8B-B14F-4D97-AF65-F5344CB8AC3E}">
        <p14:creationId xmlns:p14="http://schemas.microsoft.com/office/powerpoint/2010/main" val="358411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2" y="1371600"/>
            <a:ext cx="9093758" cy="4137660"/>
          </a:xfrm>
          <a:prstGeom prst="rect">
            <a:avLst/>
          </a:prstGeom>
        </p:spPr>
      </p:pic>
    </p:spTree>
    <p:extLst>
      <p:ext uri="{BB962C8B-B14F-4D97-AF65-F5344CB8AC3E}">
        <p14:creationId xmlns:p14="http://schemas.microsoft.com/office/powerpoint/2010/main" val="3522509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Marital Status </a:t>
            </a:r>
            <a:endParaRPr lang="en-US" dirty="0"/>
          </a:p>
        </p:txBody>
      </p:sp>
      <p:sp>
        <p:nvSpPr>
          <p:cNvPr id="3" name="Content Placeholder 2"/>
          <p:cNvSpPr>
            <a:spLocks noGrp="1"/>
          </p:cNvSpPr>
          <p:nvPr>
            <p:ph idx="1"/>
          </p:nvPr>
        </p:nvSpPr>
        <p:spPr/>
        <p:txBody>
          <a:bodyPr>
            <a:normAutofit/>
          </a:bodyPr>
          <a:lstStyle/>
          <a:p>
            <a:r>
              <a:rPr lang="en-US" dirty="0" smtClean="0"/>
              <a:t>Never Married</a:t>
            </a:r>
          </a:p>
          <a:p>
            <a:r>
              <a:rPr lang="en-US" dirty="0" smtClean="0"/>
              <a:t>Unmarried but living together</a:t>
            </a:r>
          </a:p>
          <a:p>
            <a:r>
              <a:rPr lang="en-US" dirty="0" smtClean="0"/>
              <a:t>Married</a:t>
            </a:r>
          </a:p>
          <a:p>
            <a:r>
              <a:rPr lang="en-US" dirty="0" smtClean="0"/>
              <a:t>Remarried</a:t>
            </a:r>
          </a:p>
          <a:p>
            <a:r>
              <a:rPr lang="en-US" dirty="0" smtClean="0"/>
              <a:t>Divorced or separated</a:t>
            </a:r>
          </a:p>
          <a:p>
            <a:r>
              <a:rPr lang="en-US" dirty="0" smtClean="0">
                <a:solidFill>
                  <a:schemeClr val="tx1"/>
                </a:solidFill>
              </a:rPr>
              <a:t>Widowed</a:t>
            </a:r>
            <a:endParaRPr lang="en-US" dirty="0">
              <a:solidFill>
                <a:schemeClr val="tx1"/>
              </a:solidFill>
            </a:endParaRPr>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Student Aid Report (SAR)</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77500" lnSpcReduction="20000"/>
          </a:bodyPr>
          <a:lstStyle/>
          <a:p>
            <a:r>
              <a:rPr lang="en-US" dirty="0" smtClean="0"/>
              <a:t>Provides basic information about federal student aid eligibility</a:t>
            </a:r>
          </a:p>
          <a:p>
            <a:r>
              <a:rPr lang="en-US" dirty="0" smtClean="0"/>
              <a:t>Received (after you submit the FAFSA) via email within 3-5 days if you provided an email address</a:t>
            </a:r>
          </a:p>
          <a:p>
            <a:pPr lvl="1"/>
            <a:r>
              <a:rPr lang="en-US" dirty="0" smtClean="0"/>
              <a:t>Received via mail within 7-10 days if you did not provide an email address </a:t>
            </a:r>
          </a:p>
          <a:p>
            <a:r>
              <a:rPr lang="en-US" dirty="0" smtClean="0"/>
              <a:t>Correct errors, if needed</a:t>
            </a:r>
          </a:p>
          <a:p>
            <a:r>
              <a:rPr lang="en-US" dirty="0" smtClean="0"/>
              <a:t>Will contain an expected family contribution (EFC) </a:t>
            </a:r>
          </a:p>
          <a:p>
            <a:pPr lvl="1"/>
            <a:r>
              <a:rPr lang="en-US" dirty="0" smtClean="0"/>
              <a:t>Assists institutions in the financial aid award packaging process</a:t>
            </a:r>
          </a:p>
          <a:p>
            <a:r>
              <a:rPr lang="en-US" sz="2600" b="1" dirty="0" smtClean="0"/>
              <a:t>COA (Cost of Attendance)-EFC=Financial need 	</a:t>
            </a:r>
            <a:r>
              <a:rPr lang="en-US" dirty="0" smtClean="0"/>
              <a:t>			</a:t>
            </a:r>
          </a:p>
          <a:p>
            <a:pPr lvl="4"/>
            <a:endParaRPr lang="en-US" dirty="0"/>
          </a:p>
          <a:p>
            <a:pPr lvl="1"/>
            <a:endParaRPr lang="en-US" dirty="0" smtClean="0"/>
          </a:p>
          <a:p>
            <a:pPr marL="365760" lvl="1" indent="0">
              <a:buNone/>
            </a:pPr>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855961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1" y="1295400"/>
            <a:ext cx="6400800" cy="951464"/>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smtClean="0"/>
              <a:t>Contact institution to determine award disbursement process</a:t>
            </a:r>
          </a:p>
          <a:p>
            <a:r>
              <a:rPr lang="en-US" dirty="0" smtClean="0"/>
              <a:t>Contact institution for special circumstances or professional judgment needs</a:t>
            </a:r>
          </a:p>
          <a:p>
            <a:r>
              <a:rPr lang="en-US" dirty="0" smtClean="0"/>
              <a:t>Contact institution to determine what other types of aid applications are available</a:t>
            </a:r>
          </a:p>
          <a:p>
            <a:r>
              <a:rPr lang="en-US" dirty="0" smtClean="0"/>
              <a:t>Use student loans as a </a:t>
            </a:r>
            <a:r>
              <a:rPr lang="en-US" b="1" dirty="0" smtClean="0"/>
              <a:t>LAST RESORT</a:t>
            </a:r>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237993"/>
            <a:ext cx="6400800" cy="801136"/>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0" y="2157695"/>
            <a:ext cx="6400800" cy="4194069"/>
          </a:xfrm>
        </p:spPr>
        <p:txBody>
          <a:bodyPr>
            <a:normAutofit fontScale="70000" lnSpcReduction="20000"/>
          </a:bodyPr>
          <a:lstStyle/>
          <a:p>
            <a:r>
              <a:rPr lang="en-US" dirty="0"/>
              <a:t>Verification Process</a:t>
            </a:r>
          </a:p>
          <a:p>
            <a:r>
              <a:rPr lang="en-US" dirty="0"/>
              <a:t>Financial Aid Award Notification</a:t>
            </a:r>
          </a:p>
          <a:p>
            <a:r>
              <a:rPr lang="en-US" dirty="0"/>
              <a:t>Communication with the Post Secondary Institution </a:t>
            </a:r>
          </a:p>
          <a:p>
            <a:pPr>
              <a:buFont typeface="Wingdings" panose="05000000000000000000" pitchFamily="2" charset="2"/>
              <a:buChar char="Ø"/>
            </a:pPr>
            <a:r>
              <a:rPr lang="en-US" dirty="0"/>
              <a:t>Formula:  </a:t>
            </a:r>
            <a:r>
              <a:rPr lang="en-US" dirty="0" smtClean="0"/>
              <a:t>Cost of Attending –Expected Family Contribution </a:t>
            </a:r>
            <a:r>
              <a:rPr lang="en-US" dirty="0"/>
              <a:t>= Financial Need </a:t>
            </a:r>
          </a:p>
          <a:p>
            <a:pPr lvl="1">
              <a:buFont typeface="Wingdings" panose="05000000000000000000" pitchFamily="2" charset="2"/>
              <a:buChar char="Ø"/>
            </a:pPr>
            <a:r>
              <a:rPr lang="en-US" sz="2400" dirty="0"/>
              <a:t>Scholarships/Grants (Institutional/Federal/State)</a:t>
            </a:r>
          </a:p>
          <a:p>
            <a:pPr lvl="1">
              <a:buFont typeface="Wingdings" panose="05000000000000000000" pitchFamily="2" charset="2"/>
              <a:buChar char="Ø"/>
            </a:pPr>
            <a:r>
              <a:rPr lang="en-US" sz="2400" dirty="0"/>
              <a:t>Florida Prepaid-529 Plans (Check with your Institution</a:t>
            </a:r>
            <a:r>
              <a:rPr lang="en-US" sz="2400" dirty="0" smtClean="0"/>
              <a:t>)</a:t>
            </a:r>
          </a:p>
          <a:p>
            <a:pPr lvl="1">
              <a:buFont typeface="Wingdings" panose="05000000000000000000" pitchFamily="2" charset="2"/>
              <a:buChar char="Ø"/>
            </a:pPr>
            <a:r>
              <a:rPr lang="en-US" sz="2400" dirty="0" smtClean="0"/>
              <a:t>Federal </a:t>
            </a:r>
            <a:r>
              <a:rPr lang="en-US" sz="2400" dirty="0"/>
              <a:t>Loans: </a:t>
            </a:r>
            <a:r>
              <a:rPr lang="en-US" sz="2400" dirty="0" smtClean="0"/>
              <a:t>Student/Parent</a:t>
            </a:r>
          </a:p>
          <a:p>
            <a:pPr lvl="2">
              <a:buFont typeface="Wingdings" panose="05000000000000000000" pitchFamily="2" charset="2"/>
              <a:buChar char="Ø"/>
            </a:pPr>
            <a:r>
              <a:rPr lang="en-US" sz="2200" dirty="0" smtClean="0"/>
              <a:t>Subsidized (USDOE pays interest – in school)</a:t>
            </a:r>
          </a:p>
          <a:p>
            <a:pPr lvl="2">
              <a:buFont typeface="Wingdings" panose="05000000000000000000" pitchFamily="2" charset="2"/>
              <a:buChar char="Ø"/>
            </a:pPr>
            <a:r>
              <a:rPr lang="en-US" sz="2200" dirty="0" smtClean="0"/>
              <a:t>Unsubsidized (Student responsible interest)</a:t>
            </a:r>
          </a:p>
          <a:p>
            <a:pPr lvl="3">
              <a:buFont typeface="Wingdings" panose="05000000000000000000" pitchFamily="2" charset="2"/>
              <a:buChar char="Ø"/>
            </a:pPr>
            <a:r>
              <a:rPr lang="en-US" sz="2200" dirty="0"/>
              <a:t>Subsidized/Unsubsidized (Principal + interest begins </a:t>
            </a:r>
            <a:r>
              <a:rPr lang="en-US" sz="2200" dirty="0" smtClean="0"/>
              <a:t>after </a:t>
            </a:r>
            <a:r>
              <a:rPr lang="en-US" sz="2200" dirty="0"/>
              <a:t>graduation or not enrolled for 6 </a:t>
            </a:r>
            <a:r>
              <a:rPr lang="en-US" sz="2200" dirty="0" smtClean="0"/>
              <a:t>months)</a:t>
            </a:r>
          </a:p>
          <a:p>
            <a:pPr lvl="1">
              <a:buClr>
                <a:srgbClr val="94C600"/>
              </a:buClr>
              <a:buFont typeface="Wingdings" panose="05000000000000000000" pitchFamily="2" charset="2"/>
              <a:buChar char="Ø"/>
            </a:pPr>
            <a:r>
              <a:rPr lang="en-US" sz="2500" dirty="0">
                <a:solidFill>
                  <a:srgbClr val="3E3D2D"/>
                </a:solidFill>
              </a:rPr>
              <a:t>Private Loans</a:t>
            </a:r>
          </a:p>
          <a:p>
            <a:pPr marL="896112" lvl="3" indent="0">
              <a:buNone/>
            </a:pPr>
            <a:endParaRPr lang="en-US" sz="2200" dirty="0" smtClean="0"/>
          </a:p>
          <a:p>
            <a:pPr marL="896112" lvl="3" indent="0">
              <a:buNone/>
            </a:pPr>
            <a:endParaRPr lang="en-US" sz="2200" dirty="0" smtClean="0"/>
          </a:p>
          <a:p>
            <a:pPr marL="896112" lvl="3" indent="0">
              <a:buNone/>
            </a:pPr>
            <a:endParaRPr lang="en-US" sz="2200" dirty="0"/>
          </a:p>
          <a:p>
            <a:pPr marL="685800" lvl="2" indent="0">
              <a:buNone/>
            </a:pPr>
            <a:endParaRPr lang="en-US" b="1" dirty="0" smtClean="0"/>
          </a:p>
          <a:p>
            <a:endParaRPr lang="en-US" b="1" dirty="0" smtClean="0"/>
          </a:p>
          <a:p>
            <a:endParaRPr lang="en-US" b="1" dirty="0" smtClean="0"/>
          </a:p>
          <a:p>
            <a:pPr marL="68580" indent="0">
              <a:buNone/>
            </a:pPr>
            <a:endParaRPr lang="en-US" b="1" dirty="0" smtClean="0"/>
          </a:p>
          <a:p>
            <a:endParaRPr lang="en-US" b="1" dirty="0" smtClean="0"/>
          </a:p>
          <a:p>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73711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327096"/>
            <a:ext cx="6400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Mapping Your Future (MYF)</a:t>
            </a:r>
            <a:br>
              <a:rPr lang="en-US" dirty="0" smtClean="0"/>
            </a:br>
            <a:r>
              <a:rPr lang="en-US" sz="2700" dirty="0" smtClean="0">
                <a:hlinkClick r:id="rId9"/>
              </a:rPr>
              <a:t>www.mappingyourfuture.org</a:t>
            </a: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pPr marL="68580" indent="0">
              <a:buNone/>
            </a:pPr>
            <a:r>
              <a:rPr lang="en-US" dirty="0" smtClean="0"/>
              <a:t>Mapping Your Future is a non-profit organization dedicated to combining person-to-person financial counseling with online resources to help students plan for their future with:</a:t>
            </a:r>
          </a:p>
          <a:p>
            <a:pPr lvl="1"/>
            <a:r>
              <a:rPr lang="en-US" dirty="0" smtClean="0"/>
              <a:t>College preparation</a:t>
            </a:r>
          </a:p>
          <a:p>
            <a:pPr lvl="1"/>
            <a:r>
              <a:rPr lang="en-US" dirty="0" smtClean="0"/>
              <a:t>School selection</a:t>
            </a:r>
          </a:p>
          <a:p>
            <a:pPr lvl="1"/>
            <a:r>
              <a:rPr lang="en-US" dirty="0" smtClean="0"/>
              <a:t>Career exploration </a:t>
            </a:r>
          </a:p>
          <a:p>
            <a:pPr lvl="1"/>
            <a:r>
              <a:rPr lang="en-US" dirty="0" smtClean="0"/>
              <a:t>Money management </a:t>
            </a:r>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custDataLst>
              <p:tags r:id="rId5"/>
            </p:custDataLst>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custDataLst>
              <p:tags r:id="rId6"/>
            </p:custDataLst>
          </p:nvPr>
        </p:nvSpPr>
        <p:spPr>
          <a:xfrm>
            <a:off x="2971800" y="5787522"/>
            <a:ext cx="3496470" cy="369332"/>
          </a:xfrm>
          <a:prstGeom prst="rect">
            <a:avLst/>
          </a:prstGeom>
        </p:spPr>
        <p:txBody>
          <a:bodyPr wrap="none">
            <a:spAutoFit/>
          </a:bodyPr>
          <a:lstStyle/>
          <a:p>
            <a:r>
              <a:rPr lang="en-US" dirty="0" smtClean="0">
                <a:solidFill>
                  <a:schemeClr val="bg1"/>
                </a:solidFill>
                <a:hlinkClick r:id="rId9"/>
              </a:rPr>
              <a:t>www.mappingyourfuture.org</a:t>
            </a:r>
            <a:r>
              <a:rPr lang="en-US" dirty="0" smtClean="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600200"/>
            <a:ext cx="6400800" cy="1143000"/>
          </a:xfrm>
        </p:spPr>
        <p:txBody>
          <a:bodyPr>
            <a:normAutofit/>
          </a:bodyPr>
          <a:lstStyle/>
          <a:p>
            <a:r>
              <a:rPr lang="en-US" dirty="0" smtClean="0"/>
              <a:t>Agenda</a:t>
            </a:r>
            <a:endParaRPr lang="en-US" dirty="0"/>
          </a:p>
        </p:txBody>
      </p:sp>
      <p:sp>
        <p:nvSpPr>
          <p:cNvPr id="3" name="Content Placeholder 2"/>
          <p:cNvSpPr>
            <a:spLocks noGrp="1"/>
          </p:cNvSpPr>
          <p:nvPr>
            <p:ph idx="1"/>
            <p:custDataLst>
              <p:tags r:id="rId2"/>
            </p:custDataLst>
          </p:nvPr>
        </p:nvSpPr>
        <p:spPr>
          <a:xfrm>
            <a:off x="1371601" y="3124200"/>
            <a:ext cx="6400800" cy="2708429"/>
          </a:xfrm>
        </p:spPr>
        <p:txBody>
          <a:bodyPr/>
          <a:lstStyle/>
          <a:p>
            <a:r>
              <a:rPr lang="en-US" dirty="0" smtClean="0"/>
              <a:t>What is financial aid?</a:t>
            </a:r>
          </a:p>
          <a:p>
            <a:r>
              <a:rPr lang="en-US" dirty="0" smtClean="0"/>
              <a:t>Where do I find financial aid? </a:t>
            </a:r>
          </a:p>
          <a:p>
            <a:r>
              <a:rPr lang="en-US" dirty="0" smtClean="0"/>
              <a:t>How and Whe</a:t>
            </a:r>
            <a:r>
              <a:rPr lang="en-US" dirty="0"/>
              <a:t>n</a:t>
            </a:r>
            <a:r>
              <a:rPr lang="en-US" dirty="0" smtClean="0"/>
              <a:t> do I apply? </a:t>
            </a:r>
          </a:p>
          <a:p>
            <a:r>
              <a:rPr lang="en-US" dirty="0" smtClean="0"/>
              <a:t>Who can help me? </a:t>
            </a:r>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590938" cy="743568"/>
          </a:xfrm>
          <a:prstGeom prst="rect">
            <a:avLst/>
          </a:prstGeom>
        </p:spPr>
      </p:pic>
      <p:sp>
        <p:nvSpPr>
          <p:cNvPr id="4" name="TextBox 3"/>
          <p:cNvSpPr txBox="1"/>
          <p:nvPr/>
        </p:nvSpPr>
        <p:spPr>
          <a:xfrm flipH="1">
            <a:off x="1569719" y="1027664"/>
            <a:ext cx="3764281" cy="369332"/>
          </a:xfrm>
          <a:prstGeom prst="rect">
            <a:avLst/>
          </a:prstGeom>
          <a:noFill/>
        </p:spPr>
        <p:txBody>
          <a:bodyPr wrap="square" rtlCol="0">
            <a:spAutoFit/>
          </a:bodyPr>
          <a:lstStyle/>
          <a:p>
            <a:r>
              <a:rPr lang="en-US" dirty="0" smtClean="0"/>
              <a:t>Navigating Your Financial Future</a:t>
            </a:r>
            <a:endParaRPr lang="en-US" dirty="0"/>
          </a:p>
        </p:txBody>
      </p:sp>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486936"/>
          </a:xfrm>
        </p:spPr>
        <p:txBody>
          <a:bodyPr>
            <a:normAutofit fontScale="90000"/>
          </a:bodyPr>
          <a:lstStyle/>
          <a:p>
            <a:r>
              <a:rPr lang="en-US" dirty="0" smtClean="0"/>
              <a:t>Navigating your Financial Future (</a:t>
            </a:r>
            <a:r>
              <a:rPr lang="en-US" dirty="0" err="1" smtClean="0"/>
              <a:t>NyFF</a:t>
            </a:r>
            <a:r>
              <a:rPr lang="en-US" dirty="0" smtClean="0"/>
              <a:t>)</a:t>
            </a:r>
            <a:br>
              <a:rPr lang="en-US" dirty="0" smtClean="0"/>
            </a:br>
            <a:r>
              <a:rPr lang="en-US" sz="2700" u="sng" dirty="0" smtClean="0"/>
              <a:t>www.navigatingyourfuture.org</a:t>
            </a:r>
            <a:endParaRPr lang="en-US" sz="2700" u="sng" dirty="0"/>
          </a:p>
        </p:txBody>
      </p:sp>
      <p:sp>
        <p:nvSpPr>
          <p:cNvPr id="3" name="Content Placeholder 2"/>
          <p:cNvSpPr>
            <a:spLocks noGrp="1"/>
          </p:cNvSpPr>
          <p:nvPr>
            <p:ph idx="1"/>
            <p:custDataLst>
              <p:tags r:id="rId2"/>
            </p:custDataLst>
          </p:nvPr>
        </p:nvSpPr>
        <p:spPr>
          <a:xfrm>
            <a:off x="1371601" y="2630498"/>
            <a:ext cx="6400800" cy="3694101"/>
          </a:xfrm>
        </p:spPr>
        <p:txBody>
          <a:bodyPr>
            <a:normAutofit/>
          </a:bodyPr>
          <a:lstStyle/>
          <a:p>
            <a:r>
              <a:rPr lang="en-US" dirty="0" smtClean="0"/>
              <a:t>Financing higher education</a:t>
            </a:r>
          </a:p>
          <a:p>
            <a:r>
              <a:rPr lang="en-US" dirty="0" smtClean="0"/>
              <a:t>Managing day-to-day money</a:t>
            </a:r>
          </a:p>
          <a:p>
            <a:r>
              <a:rPr lang="en-US" dirty="0" smtClean="0"/>
              <a:t>Career planning </a:t>
            </a:r>
          </a:p>
          <a:p>
            <a:r>
              <a:rPr lang="en-US" dirty="0" smtClean="0"/>
              <a:t>School/Life management</a:t>
            </a:r>
          </a:p>
          <a:p>
            <a:r>
              <a:rPr lang="en-US" dirty="0" smtClean="0"/>
              <a:t>Resources available at no cost</a:t>
            </a:r>
          </a:p>
          <a:p>
            <a:pPr marL="68580" indent="0">
              <a:buNone/>
            </a:pPr>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3048000" y="5257800"/>
            <a:ext cx="3672800" cy="369332"/>
          </a:xfrm>
          <a:prstGeom prst="rect">
            <a:avLst/>
          </a:prstGeom>
        </p:spPr>
        <p:txBody>
          <a:bodyPr wrap="none">
            <a:spAutoFit/>
          </a:bodyPr>
          <a:lstStyle/>
          <a:p>
            <a:r>
              <a:rPr lang="en-US" dirty="0" smtClean="0">
                <a:solidFill>
                  <a:schemeClr val="bg1"/>
                </a:solidFill>
                <a:hlinkClick r:id="rId12"/>
              </a:rPr>
              <a:t>www.navigatingyourfuture.org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56887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Office of Student Financial Assistance (OSFA) Contact</a:t>
            </a:r>
            <a:r>
              <a:rPr lang="en-US" dirty="0"/>
              <a: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smtClean="0"/>
              <a:t>Email: </a:t>
            </a:r>
          </a:p>
          <a:p>
            <a:pPr marL="68263" indent="333375">
              <a:buNone/>
            </a:pPr>
            <a:r>
              <a:rPr lang="en-US" dirty="0" smtClean="0">
                <a:hlinkClick r:id="rId6"/>
              </a:rPr>
              <a:t>osfa@fldoe.org</a:t>
            </a:r>
            <a:endParaRPr lang="en-US" dirty="0" smtClean="0"/>
          </a:p>
          <a:p>
            <a:r>
              <a:rPr lang="en-US" dirty="0" smtClean="0"/>
              <a:t>Telephone: </a:t>
            </a:r>
          </a:p>
          <a:p>
            <a:pPr marL="68263" indent="277813">
              <a:buNone/>
            </a:pPr>
            <a:r>
              <a:rPr lang="en-US" dirty="0" smtClean="0"/>
              <a:t>1-888-827-2004</a:t>
            </a:r>
          </a:p>
          <a:p>
            <a:r>
              <a:rPr lang="en-US" dirty="0" smtClean="0"/>
              <a:t>OSFA Director Outreach Services: </a:t>
            </a:r>
            <a:endParaRPr lang="en-US" sz="1800" b="1" dirty="0"/>
          </a:p>
          <a:p>
            <a:pPr lvl="1"/>
            <a:r>
              <a:rPr lang="en-US" sz="1600" b="1" dirty="0" smtClean="0"/>
              <a:t>Pete Hernandez  | 850.245.1821 | Pedro.Hernandez@fldoe.org</a:t>
            </a:r>
          </a:p>
          <a:p>
            <a:pPr marL="68580" indent="0">
              <a:buNone/>
            </a:pPr>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What is Financial </a:t>
            </a:r>
            <a:r>
              <a:rPr lang="en-US" dirty="0"/>
              <a:t>A</a:t>
            </a:r>
            <a:r>
              <a:rPr lang="en-US" dirty="0" smtClean="0"/>
              <a:t>id?</a:t>
            </a:r>
            <a:endParaRPr lang="en-US" dirty="0"/>
          </a:p>
        </p:txBody>
      </p:sp>
      <p:sp>
        <p:nvSpPr>
          <p:cNvPr id="3" name="Content Placeholder 2"/>
          <p:cNvSpPr>
            <a:spLocks noGrp="1"/>
          </p:cNvSpPr>
          <p:nvPr>
            <p:ph idx="1"/>
            <p:custDataLst>
              <p:tags r:id="rId2"/>
            </p:custDataLst>
          </p:nvPr>
        </p:nvSpPr>
        <p:spPr>
          <a:xfrm>
            <a:off x="1371601" y="2323652"/>
            <a:ext cx="6400800" cy="3924748"/>
          </a:xfrm>
        </p:spPr>
        <p:txBody>
          <a:bodyPr>
            <a:normAutofit/>
          </a:bodyPr>
          <a:lstStyle/>
          <a:p>
            <a:r>
              <a:rPr lang="en-US" dirty="0"/>
              <a:t>Monies received </a:t>
            </a:r>
            <a:r>
              <a:rPr lang="en-US" dirty="0" smtClean="0"/>
              <a:t>from Four Sources: Federal</a:t>
            </a:r>
            <a:r>
              <a:rPr lang="en-US" dirty="0"/>
              <a:t>, </a:t>
            </a:r>
            <a:r>
              <a:rPr lang="en-US" dirty="0" smtClean="0"/>
              <a:t>State</a:t>
            </a:r>
            <a:r>
              <a:rPr lang="en-US" dirty="0"/>
              <a:t>, </a:t>
            </a:r>
            <a:r>
              <a:rPr lang="en-US" dirty="0" smtClean="0"/>
              <a:t>Institutional </a:t>
            </a:r>
            <a:r>
              <a:rPr lang="en-US" dirty="0"/>
              <a:t>or </a:t>
            </a:r>
            <a:r>
              <a:rPr lang="en-US" dirty="0" smtClean="0"/>
              <a:t>Private </a:t>
            </a:r>
            <a:endParaRPr lang="en-US" dirty="0"/>
          </a:p>
          <a:p>
            <a:pPr lvl="1"/>
            <a:r>
              <a:rPr lang="en-US" dirty="0"/>
              <a:t>Monies </a:t>
            </a:r>
            <a:r>
              <a:rPr lang="en-US" dirty="0" smtClean="0"/>
              <a:t>are also </a:t>
            </a:r>
            <a:r>
              <a:rPr lang="en-US" dirty="0"/>
              <a:t>categorized as:</a:t>
            </a:r>
          </a:p>
          <a:p>
            <a:pPr lvl="2"/>
            <a:r>
              <a:rPr lang="en-US" dirty="0"/>
              <a:t>Gift aid </a:t>
            </a:r>
            <a:r>
              <a:rPr lang="en-US" dirty="0" smtClean="0"/>
              <a:t>(Free $$$$ grants, scholarships)</a:t>
            </a:r>
            <a:endParaRPr lang="en-US" dirty="0"/>
          </a:p>
          <a:p>
            <a:pPr lvl="2"/>
            <a:r>
              <a:rPr lang="en-US" dirty="0" smtClean="0"/>
              <a:t>Self-help (student loans and work study)</a:t>
            </a:r>
            <a:endParaRPr lang="en-US" dirty="0"/>
          </a:p>
          <a:p>
            <a:pPr lvl="2"/>
            <a:r>
              <a:rPr lang="en-US" dirty="0" smtClean="0"/>
              <a:t>Need-based (grants, scholarships, work-study and loans)</a:t>
            </a:r>
            <a:endParaRPr lang="en-US" dirty="0"/>
          </a:p>
          <a:p>
            <a:pPr lvl="2"/>
            <a:r>
              <a:rPr lang="en-US" dirty="0" smtClean="0"/>
              <a:t>Merit-based ($$ awarded on academics, athletics, artistic or special interest)</a:t>
            </a:r>
            <a:endParaRPr lang="en-US" dirty="0"/>
          </a:p>
          <a:p>
            <a:pPr lvl="1"/>
            <a:r>
              <a:rPr lang="en-US" dirty="0"/>
              <a:t>Can cover direct or indirect costs</a:t>
            </a:r>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066800" y="2286000"/>
            <a:ext cx="7620000" cy="4191000"/>
          </a:xfrm>
        </p:spPr>
        <p:txBody>
          <a:bodyPr>
            <a:normAutofit lnSpcReduction="10000"/>
          </a:bodyPr>
          <a:lstStyle/>
          <a:p>
            <a:r>
              <a:rPr lang="en-US" dirty="0"/>
              <a:t>COA=Cost of Attendance </a:t>
            </a:r>
            <a:r>
              <a:rPr lang="en-US" dirty="0" smtClean="0"/>
              <a:t>varies from:</a:t>
            </a:r>
            <a:endParaRPr lang="en-US" dirty="0"/>
          </a:p>
          <a:p>
            <a:pPr marL="617220" lvl="2"/>
            <a:r>
              <a:rPr lang="en-US" dirty="0"/>
              <a:t>I</a:t>
            </a:r>
            <a:r>
              <a:rPr lang="en-US" dirty="0" smtClean="0"/>
              <a:t>nstitution </a:t>
            </a:r>
            <a:r>
              <a:rPr lang="en-US" dirty="0"/>
              <a:t>to i</a:t>
            </a:r>
            <a:r>
              <a:rPr lang="en-US" dirty="0" smtClean="0"/>
              <a:t>nstitution</a:t>
            </a:r>
            <a:endParaRPr lang="en-US" dirty="0"/>
          </a:p>
          <a:p>
            <a:pPr marL="617220" lvl="2"/>
            <a:r>
              <a:rPr lang="en-US" dirty="0" smtClean="0"/>
              <a:t>In State vs. </a:t>
            </a:r>
            <a:r>
              <a:rPr lang="en-US" dirty="0"/>
              <a:t>o</a:t>
            </a:r>
            <a:r>
              <a:rPr lang="en-US" dirty="0" smtClean="0"/>
              <a:t>ut </a:t>
            </a:r>
            <a:r>
              <a:rPr lang="en-US" dirty="0"/>
              <a:t>of </a:t>
            </a:r>
            <a:r>
              <a:rPr lang="en-US" dirty="0" smtClean="0"/>
              <a:t>state </a:t>
            </a:r>
            <a:endParaRPr lang="en-US" dirty="0"/>
          </a:p>
          <a:p>
            <a:pPr marL="617220" lvl="2"/>
            <a:r>
              <a:rPr lang="en-US" dirty="0"/>
              <a:t>O</a:t>
            </a:r>
            <a:r>
              <a:rPr lang="en-US" dirty="0" smtClean="0"/>
              <a:t>n </a:t>
            </a:r>
            <a:r>
              <a:rPr lang="en-US" dirty="0"/>
              <a:t>campus </a:t>
            </a:r>
            <a:r>
              <a:rPr lang="en-US" dirty="0" smtClean="0"/>
              <a:t>vs. </a:t>
            </a:r>
            <a:r>
              <a:rPr lang="en-US" dirty="0"/>
              <a:t>off </a:t>
            </a:r>
            <a:r>
              <a:rPr lang="en-US" dirty="0" smtClean="0"/>
              <a:t>campus</a:t>
            </a:r>
            <a:endParaRPr lang="en-US" dirty="0"/>
          </a:p>
          <a:p>
            <a:endParaRPr lang="en-US" dirty="0" smtClean="0"/>
          </a:p>
          <a:p>
            <a:r>
              <a:rPr lang="en-US" dirty="0" smtClean="0"/>
              <a:t>Net </a:t>
            </a:r>
            <a:r>
              <a:rPr lang="en-US" dirty="0"/>
              <a:t>Price </a:t>
            </a:r>
            <a:r>
              <a:rPr lang="en-US" dirty="0" smtClean="0"/>
              <a:t>Calculator</a:t>
            </a:r>
          </a:p>
          <a:p>
            <a:pPr lvl="1"/>
            <a:r>
              <a:rPr lang="en-US" dirty="0" smtClean="0"/>
              <a:t>Requirement for every institution  </a:t>
            </a:r>
          </a:p>
          <a:p>
            <a:pPr lvl="1"/>
            <a:r>
              <a:rPr lang="en-US" dirty="0" smtClean="0"/>
              <a:t>Allows prospective students to enter information about themselves and find out what students like them paid to attend that college the previous year</a:t>
            </a:r>
            <a:endParaRPr lang="en-US" dirty="0"/>
          </a:p>
          <a:p>
            <a:endParaRPr lang="en-US" b="1" dirty="0" smtClean="0"/>
          </a:p>
          <a:p>
            <a:pPr marL="68263" indent="333375">
              <a:buNone/>
            </a:pPr>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447800" y="2286000"/>
            <a:ext cx="7086600" cy="3508977"/>
          </a:xfrm>
        </p:spPr>
        <p:txBody>
          <a:bodyPr>
            <a:normAutofit lnSpcReduction="10000"/>
          </a:bodyPr>
          <a:lstStyle/>
          <a:p>
            <a:r>
              <a:rPr lang="en-US" dirty="0" smtClean="0"/>
              <a:t>Public 2-year college (tuition and fees, in-state) - </a:t>
            </a:r>
            <a:r>
              <a:rPr lang="en-US" b="1" dirty="0" smtClean="0"/>
              <a:t>$3,770</a:t>
            </a:r>
          </a:p>
          <a:p>
            <a:r>
              <a:rPr lang="en-US" dirty="0" smtClean="0"/>
              <a:t>Public 4-year college (tuition and fees, in-state) - </a:t>
            </a:r>
            <a:r>
              <a:rPr lang="en-US" b="1" dirty="0" smtClean="0"/>
              <a:t>$10,560 </a:t>
            </a:r>
            <a:r>
              <a:rPr lang="en-US" dirty="0" smtClean="0"/>
              <a:t>(meal plan </a:t>
            </a:r>
            <a:r>
              <a:rPr lang="en-US" b="1" dirty="0" smtClean="0"/>
              <a:t>$4,000</a:t>
            </a:r>
            <a:r>
              <a:rPr lang="en-US" dirty="0" smtClean="0"/>
              <a:t>)</a:t>
            </a:r>
            <a:endParaRPr lang="en-US" b="1" dirty="0" smtClean="0"/>
          </a:p>
          <a:p>
            <a:r>
              <a:rPr lang="en-US" dirty="0" smtClean="0"/>
              <a:t>Public 4-year college (tuition and fees, out of state) </a:t>
            </a:r>
            <a:r>
              <a:rPr lang="en-US" dirty="0"/>
              <a:t>-</a:t>
            </a:r>
            <a:r>
              <a:rPr lang="en-US" dirty="0" smtClean="0"/>
              <a:t> </a:t>
            </a:r>
            <a:r>
              <a:rPr lang="en-US" b="1" dirty="0" smtClean="0"/>
              <a:t>$27,020 </a:t>
            </a:r>
            <a:r>
              <a:rPr lang="en-US" dirty="0" smtClean="0"/>
              <a:t>(low end not including food)</a:t>
            </a:r>
            <a:endParaRPr lang="en-US" b="1" dirty="0" smtClean="0"/>
          </a:p>
          <a:p>
            <a:r>
              <a:rPr lang="en-US" dirty="0" smtClean="0"/>
              <a:t>Private 4-year college (tuition and fees) - </a:t>
            </a:r>
          </a:p>
          <a:p>
            <a:pPr marL="68263" indent="333375">
              <a:buNone/>
            </a:pPr>
            <a:r>
              <a:rPr lang="en-US" b="1" dirty="0" smtClean="0"/>
              <a:t>$37,650 </a:t>
            </a:r>
            <a:r>
              <a:rPr lang="en-US" dirty="0" smtClean="0"/>
              <a:t>(low end not including food)</a:t>
            </a:r>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4"/>
            </p:custDataLst>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The College Board</a:t>
            </a:r>
            <a:endParaRPr lang="en-US" dirty="0">
              <a:solidFill>
                <a:schemeClr val="bg1"/>
              </a:solidFill>
            </a:endParaRPr>
          </a:p>
        </p:txBody>
      </p:sp>
    </p:spTree>
    <p:extLst>
      <p:ext uri="{BB962C8B-B14F-4D97-AF65-F5344CB8AC3E}">
        <p14:creationId xmlns:p14="http://schemas.microsoft.com/office/powerpoint/2010/main" val="572836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Free Application for Federal Student Aid (FAFSA)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92500" lnSpcReduction="20000"/>
          </a:bodyPr>
          <a:lstStyle/>
          <a:p>
            <a:r>
              <a:rPr lang="en-US" dirty="0" smtClean="0"/>
              <a:t>Federal government is largest source of student aid; FAFSA distributed and processed by the U.S. Department of Education</a:t>
            </a:r>
          </a:p>
          <a:p>
            <a:pPr lvl="1"/>
            <a:r>
              <a:rPr lang="en-US" dirty="0" smtClean="0"/>
              <a:t>Manual or </a:t>
            </a:r>
            <a:r>
              <a:rPr lang="en-US" b="1" dirty="0" smtClean="0"/>
              <a:t>electronic</a:t>
            </a:r>
            <a:r>
              <a:rPr lang="en-US" dirty="0" smtClean="0"/>
              <a:t> options</a:t>
            </a:r>
          </a:p>
          <a:p>
            <a:pPr lvl="1"/>
            <a:r>
              <a:rPr lang="en-US" dirty="0" smtClean="0"/>
              <a:t>2022-23 FAFSA opened October 1</a:t>
            </a:r>
          </a:p>
          <a:p>
            <a:pPr lvl="1"/>
            <a:r>
              <a:rPr lang="en-US" dirty="0"/>
              <a:t>IRS Data Retrieval </a:t>
            </a:r>
            <a:r>
              <a:rPr lang="en-US" dirty="0" smtClean="0"/>
              <a:t>Tool opened October 1 and will allow students to import </a:t>
            </a:r>
            <a:r>
              <a:rPr lang="en-US" b="1" dirty="0" smtClean="0"/>
              <a:t>PRIOR PRIOR (2020) </a:t>
            </a:r>
            <a:r>
              <a:rPr lang="en-US" dirty="0" smtClean="0"/>
              <a:t>year tax data </a:t>
            </a:r>
          </a:p>
          <a:p>
            <a:r>
              <a:rPr lang="en-US" dirty="0" smtClean="0"/>
              <a:t>Must </a:t>
            </a:r>
            <a:r>
              <a:rPr lang="en-US" dirty="0"/>
              <a:t>be completed </a:t>
            </a:r>
            <a:r>
              <a:rPr lang="en-US" b="1" dirty="0" smtClean="0"/>
              <a:t>ANNUALLY </a:t>
            </a:r>
            <a:r>
              <a:rPr lang="en-US" dirty="0" smtClean="0"/>
              <a:t>(per academic year) to be evaluated for financial aid </a:t>
            </a:r>
          </a:p>
          <a:p>
            <a:pPr marL="68580" indent="0">
              <a:buNone/>
            </a:pPr>
            <a:endParaRPr lang="en-US" dirty="0"/>
          </a:p>
          <a:p>
            <a:pPr marL="68580" indent="0">
              <a:buNone/>
            </a:pPr>
            <a:endParaRPr lang="en-US" dirty="0" smtClean="0"/>
          </a:p>
          <a:p>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4"/>
            </p:custDataLst>
          </p:nvPr>
        </p:nvSpPr>
        <p:spPr>
          <a:xfrm>
            <a:off x="3635685" y="5832629"/>
            <a:ext cx="1872629" cy="646331"/>
          </a:xfrm>
          <a:prstGeom prst="rect">
            <a:avLst/>
          </a:prstGeom>
        </p:spPr>
        <p:txBody>
          <a:bodyPr wrap="none">
            <a:spAutoFit/>
          </a:bodyPr>
          <a:lstStyle/>
          <a:p>
            <a:r>
              <a:rPr lang="en-US" dirty="0" smtClean="0">
                <a:hlinkClick r:id="rId12"/>
              </a:rPr>
              <a:t>www.fafsa.gov</a:t>
            </a:r>
            <a:endParaRPr lang="en-US" dirty="0" smtClean="0"/>
          </a:p>
          <a:p>
            <a:endParaRPr lang="en-US" dirty="0"/>
          </a:p>
        </p:txBody>
      </p:sp>
    </p:spTree>
    <p:extLst>
      <p:ext uri="{BB962C8B-B14F-4D97-AF65-F5344CB8AC3E}">
        <p14:creationId xmlns:p14="http://schemas.microsoft.com/office/powerpoint/2010/main" val="81234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408664"/>
          </a:xfrm>
        </p:spPr>
        <p:txBody>
          <a:bodyPr>
            <a:normAutofit/>
          </a:bodyPr>
          <a:lstStyle/>
          <a:p>
            <a:r>
              <a:rPr lang="en-US" sz="3600" dirty="0" smtClean="0">
                <a:solidFill>
                  <a:schemeClr val="tx1"/>
                </a:solidFill>
              </a:rPr>
              <a:t>What type of form is FAFSA?</a:t>
            </a:r>
            <a:endParaRPr lang="en-US" sz="3600"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This is the form colleges use to determine a student’s eligibility for financial aid.</a:t>
            </a:r>
          </a:p>
          <a:p>
            <a:r>
              <a:rPr lang="en-US" dirty="0" smtClean="0"/>
              <a:t>Financial aid comes in the form of grants, loans and work study.</a:t>
            </a:r>
          </a:p>
          <a:p>
            <a:r>
              <a:rPr lang="en-US" dirty="0" smtClean="0"/>
              <a:t>FAFSA does not give you money but colleges use it to see what your ability is to pay for college and how much financial aid you would need if accepted to their school.</a:t>
            </a:r>
            <a:endParaRPr lang="en-US" dirty="0"/>
          </a:p>
        </p:txBody>
      </p:sp>
    </p:spTree>
    <p:extLst>
      <p:ext uri="{BB962C8B-B14F-4D97-AF65-F5344CB8AC3E}">
        <p14:creationId xmlns:p14="http://schemas.microsoft.com/office/powerpoint/2010/main" val="3819330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smtClean="0"/>
              <a:t>FAFSA.GOV</a:t>
            </a:r>
            <a:endParaRPr lang="en-US" dirty="0"/>
          </a:p>
        </p:txBody>
      </p:sp>
      <p:grpSp>
        <p:nvGrpSpPr>
          <p:cNvPr id="10" name="Group 10"/>
          <p:cNvGrpSpPr>
            <a:grpSpLocks/>
          </p:cNvGrpSpPr>
          <p:nvPr>
            <p:custDataLst>
              <p:tags r:id="rId2"/>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3"/>
            </p:custDataLst>
          </p:nvPr>
        </p:nvSpPr>
        <p:spPr>
          <a:xfrm>
            <a:off x="6705600" y="215939"/>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a:t>
            </a:r>
            <a:endParaRPr lang="en-US"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263" y="1905000"/>
            <a:ext cx="7458338" cy="41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How do you get started?</a:t>
            </a:r>
            <a:endParaRPr lang="en-US" dirty="0"/>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smtClean="0"/>
              <a:t>Gather important data </a:t>
            </a:r>
          </a:p>
          <a:p>
            <a:r>
              <a:rPr lang="en-US" dirty="0" smtClean="0"/>
              <a:t>Monitor priority deadlines </a:t>
            </a:r>
          </a:p>
          <a:p>
            <a:pPr lvl="1"/>
            <a:r>
              <a:rPr lang="en-US" dirty="0" smtClean="0"/>
              <a:t>State and institutional deadlines vary </a:t>
            </a:r>
          </a:p>
          <a:p>
            <a:r>
              <a:rPr lang="en-US" dirty="0" smtClean="0"/>
              <a:t>Confirm FAFSA dependency versus independency requirements</a:t>
            </a:r>
          </a:p>
          <a:p>
            <a:pPr lvl="1"/>
            <a:r>
              <a:rPr lang="en-US" dirty="0" smtClean="0"/>
              <a:t>Dependent students are required to include parental information</a:t>
            </a:r>
          </a:p>
          <a:p>
            <a:pPr lvl="1"/>
            <a:r>
              <a:rPr lang="en-US" dirty="0" smtClean="0"/>
              <a:t>Independent students are not required to include parental information</a:t>
            </a:r>
          </a:p>
          <a:p>
            <a:r>
              <a:rPr lang="en-US" dirty="0" smtClean="0"/>
              <a:t>Search for school codes </a:t>
            </a:r>
          </a:p>
          <a:p>
            <a:r>
              <a:rPr lang="en-US" dirty="0" smtClean="0"/>
              <a:t>Plan to sign and submit online using the Federal Student Aid (FSA) ID and FSA Password</a:t>
            </a:r>
          </a:p>
          <a:p>
            <a:endParaRPr lang="en-US" b="1"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6&quot;/&gt;&lt;lineCharCount val=&quot;38&quot;/&gt;&lt;lineCharCount val=&quot;39&quot;/&gt;&lt;lineCharCount val=&quot;28&quot;/&gt;&lt;lineCharCount val=&quot;20&quot;/&gt;&lt;lineCharCount val=&quot;17&quot;/&gt;&lt;lineCharCount val=&quot;20&quot;/&gt;&lt;lineCharCount val=&quot;1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3B4BDA-0606-4D7F-941C-C0D3F54D543A}&quot;/&gt;&lt;isInvalidForFieldText val=&quot;0&quot;/&gt;&lt;Image&gt;&lt;filename val=&quot;C:\Users\smithj\AppData\Local\Temp\CP12232884849261Session\CPTrustFolder12232884849277\PPTImport12232887661242\data\asimages\{603B4BDA-0606-4D7F-941C-C0D3F54D543A}_21.png&quot;/&gt;&lt;left val=&quot;-5&quot;/&gt;&lt;top val=&quot;-5&quot;/&gt;&lt;width val=&quot;101&quot;/&gt;&lt;height val=&quot;55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599E0AC468A4E9284B6DB0BD83987" ma:contentTypeVersion="10" ma:contentTypeDescription="Create a new document." ma:contentTypeScope="" ma:versionID="10ece2cc24b669d9756a61bb9341b182">
  <xsd:schema xmlns:xsd="http://www.w3.org/2001/XMLSchema" xmlns:xs="http://www.w3.org/2001/XMLSchema" xmlns:p="http://schemas.microsoft.com/office/2006/metadata/properties" xmlns:ns3="28ec80a6-7787-4432-9785-f436a771d7d1" targetNamespace="http://schemas.microsoft.com/office/2006/metadata/properties" ma:root="true" ma:fieldsID="4cea2889df9354c1d7e4c74c444b72e8" ns3:_="">
    <xsd:import namespace="28ec80a6-7787-4432-9785-f436a771d7d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c80a6-7787-4432-9785-f436a771d7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6B8C2F-1804-415B-8E92-8991FBF0F860}">
  <ds:schemaRefs>
    <ds:schemaRef ds:uri="http://schemas.microsoft.com/sharepoint/v3/contenttype/forms"/>
  </ds:schemaRefs>
</ds:datastoreItem>
</file>

<file path=customXml/itemProps2.xml><?xml version="1.0" encoding="utf-8"?>
<ds:datastoreItem xmlns:ds="http://schemas.openxmlformats.org/officeDocument/2006/customXml" ds:itemID="{2B8B3CA1-36A4-477E-AA9D-C87D16E32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c80a6-7787-4432-9785-f436a771d7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489CF2-ED9A-4625-9139-CBD11D501B2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28ec80a6-7787-4432-9785-f436a771d7d1"/>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40704</TotalTime>
  <Words>3947</Words>
  <Application>Microsoft Office PowerPoint</Application>
  <PresentationFormat>On-screen Show (4:3)</PresentationFormat>
  <Paragraphs>310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2</vt:lpstr>
      <vt:lpstr>Austin</vt:lpstr>
      <vt:lpstr>Financial Aid Overview Melbourne High School October 12, 2021 Guidance Department</vt:lpstr>
      <vt:lpstr>Agenda</vt:lpstr>
      <vt:lpstr>What is Financial Aid?</vt:lpstr>
      <vt:lpstr>College Costs </vt:lpstr>
      <vt:lpstr>College Costs </vt:lpstr>
      <vt:lpstr>Free Application for Federal Student Aid (FAFSA)</vt:lpstr>
      <vt:lpstr>What type of form is FAFSA?</vt:lpstr>
      <vt:lpstr>FAFSA.GOV</vt:lpstr>
      <vt:lpstr>How do you get started?</vt:lpstr>
      <vt:lpstr>Student Dependent or Independent? </vt:lpstr>
      <vt:lpstr>Student Dependent or Independent? </vt:lpstr>
      <vt:lpstr>Student Dependent or Independent? </vt:lpstr>
      <vt:lpstr>Who is a Parent?</vt:lpstr>
      <vt:lpstr>PowerPoint Presentation</vt:lpstr>
      <vt:lpstr>Parent Marital Status </vt:lpstr>
      <vt:lpstr>Student Aid Report (SAR)</vt:lpstr>
      <vt:lpstr>Additional Information</vt:lpstr>
      <vt:lpstr>Additional Information</vt:lpstr>
      <vt:lpstr>   Mapping Your Future (MYF) www.mappingyourfuture.org </vt:lpstr>
      <vt:lpstr>Navigating your Financial Future (NyFF) www.navigatingyourfuture.org</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Persing.Kelly@Melbourne High</cp:lastModifiedBy>
  <cp:revision>346</cp:revision>
  <cp:lastPrinted>2020-09-01T19:53:15Z</cp:lastPrinted>
  <dcterms:created xsi:type="dcterms:W3CDTF">2014-07-15T18:41:34Z</dcterms:created>
  <dcterms:modified xsi:type="dcterms:W3CDTF">2021-10-12T19:05:14Z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0x01010086A599E0AC468A4E9284B6DB0BD83987</vt:lpwstr>
  </property>
</Properties>
</file>