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6" r:id="rId7"/>
    <p:sldId id="260" r:id="rId8"/>
    <p:sldId id="261" r:id="rId9"/>
    <p:sldId id="262" r:id="rId10"/>
    <p:sldId id="263" r:id="rId11"/>
    <p:sldId id="274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72FFE-4CDD-42FB-BCCB-E2409C4F70E0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0EAA-0BA9-4351-8D5E-4233C18B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57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loridastudentfinancialaids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oridashines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revardschools.org/MelbourneHS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ridashines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504" y="1871131"/>
            <a:ext cx="7419702" cy="1515533"/>
          </a:xfrm>
        </p:spPr>
        <p:txBody>
          <a:bodyPr/>
          <a:lstStyle/>
          <a:p>
            <a:r>
              <a:rPr lang="en-US" dirty="0" smtClean="0"/>
              <a:t>How do I get to             what’s next?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Graduation Requirements, Applying to College, Paying for College, College Fairs, Testing, Careers, Military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to EFSC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2754"/>
            <a:ext cx="9601196" cy="34331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 Higher Get Connected</a:t>
            </a:r>
          </a:p>
          <a:p>
            <a:pPr lvl="1"/>
            <a:r>
              <a:rPr lang="en-US" dirty="0" smtClean="0"/>
              <a:t>February 19, 2020</a:t>
            </a:r>
          </a:p>
          <a:p>
            <a:pPr lvl="1"/>
            <a:r>
              <a:rPr lang="en-US" dirty="0" smtClean="0"/>
              <a:t>Parents are welcome</a:t>
            </a:r>
          </a:p>
          <a:p>
            <a:r>
              <a:rPr lang="en-US" dirty="0" smtClean="0"/>
              <a:t>If dual enrolled you only need to update information with the admissions department and present a final transcript when received.</a:t>
            </a:r>
          </a:p>
          <a:p>
            <a:pPr lvl="1"/>
            <a:r>
              <a:rPr lang="en-US" dirty="0" smtClean="0"/>
              <a:t>After graduation you register for classes through their online system</a:t>
            </a:r>
          </a:p>
          <a:p>
            <a:r>
              <a:rPr lang="en-US" dirty="0" smtClean="0"/>
              <a:t>If starting for the first time you will need to complete an online application and follow the steps provided.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Acceptance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77439"/>
            <a:ext cx="9601196" cy="38796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1 – deadline for accepting offers of admission at most colleges</a:t>
            </a:r>
          </a:p>
          <a:p>
            <a:r>
              <a:rPr lang="en-US" dirty="0" smtClean="0"/>
              <a:t>Offers of admission arrive in late March early April</a:t>
            </a:r>
          </a:p>
          <a:p>
            <a:pPr lvl="1"/>
            <a:r>
              <a:rPr lang="en-US" dirty="0" smtClean="0"/>
              <a:t>Financial aid award letters are sent around the same time, if applicable</a:t>
            </a:r>
          </a:p>
          <a:p>
            <a:r>
              <a:rPr lang="en-US" dirty="0" smtClean="0"/>
              <a:t>As soon as you make a decision notify the college you’ve decided to attend.  Send the following:</a:t>
            </a:r>
          </a:p>
          <a:p>
            <a:pPr lvl="1"/>
            <a:r>
              <a:rPr lang="en-US" dirty="0" smtClean="0"/>
              <a:t>Your acceptance letter</a:t>
            </a:r>
          </a:p>
          <a:p>
            <a:pPr lvl="1"/>
            <a:r>
              <a:rPr lang="en-US" dirty="0" smtClean="0"/>
              <a:t>A deposit</a:t>
            </a:r>
          </a:p>
          <a:p>
            <a:r>
              <a:rPr lang="en-US" dirty="0" smtClean="0"/>
              <a:t>Notify the colleges whose offers you are declining – this frees up space for others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2593" y="4524493"/>
            <a:ext cx="46312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aid acceptance letter, if required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Any other required items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$$$ Paying for College $$$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1" y="2416629"/>
            <a:ext cx="9601196" cy="380129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Grants</a:t>
            </a:r>
          </a:p>
          <a:p>
            <a:pPr lvl="1"/>
            <a:r>
              <a:rPr lang="en-US" dirty="0" smtClean="0"/>
              <a:t>Money granted to you; usually by the government through FASFA or directly from the college/university – you do not have to pay back</a:t>
            </a:r>
          </a:p>
          <a:p>
            <a:r>
              <a:rPr lang="en-US" b="1" dirty="0" smtClean="0"/>
              <a:t>Scholarships</a:t>
            </a:r>
          </a:p>
          <a:p>
            <a:pPr lvl="1"/>
            <a:r>
              <a:rPr lang="en-US" dirty="0" smtClean="0"/>
              <a:t>Money given to you based on your merit or meeting certain qualifications – you do not have to pay it back</a:t>
            </a:r>
          </a:p>
          <a:p>
            <a:r>
              <a:rPr lang="en-US" b="1" dirty="0" smtClean="0"/>
              <a:t>Loans</a:t>
            </a:r>
          </a:p>
          <a:p>
            <a:pPr lvl="1"/>
            <a:r>
              <a:rPr lang="en-US" dirty="0" smtClean="0"/>
              <a:t>Money loaned to you – you do have to pay this back with interest</a:t>
            </a:r>
          </a:p>
          <a:p>
            <a:r>
              <a:rPr lang="en-US" b="1" dirty="0" smtClean="0"/>
              <a:t>Work Study </a:t>
            </a:r>
          </a:p>
          <a:p>
            <a:pPr lvl="1"/>
            <a:r>
              <a:rPr lang="en-US" dirty="0" smtClean="0"/>
              <a:t>You work at the school in exchange for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9904" y="640080"/>
            <a:ext cx="9601196" cy="16459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Bright Futures</a:t>
            </a:r>
            <a:br>
              <a:rPr lang="en-US" dirty="0" smtClean="0"/>
            </a:br>
            <a:r>
              <a:rPr lang="en-US" b="1" dirty="0" smtClean="0"/>
              <a:t>Senior Application opens October 1</a:t>
            </a:r>
            <a:r>
              <a:rPr lang="en-US" b="1" baseline="30000" dirty="0" smtClean="0"/>
              <a:t>st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www.floridastudentfinancialaidsg.org 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11" y="2476075"/>
            <a:ext cx="10217782" cy="3718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017" y="6385033"/>
            <a:ext cx="1094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hlinkClick r:id="rId4"/>
              </a:rPr>
              <a:t>https://www.floridashines.org</a:t>
            </a:r>
            <a:r>
              <a:rPr lang="en-US" b="1" dirty="0" smtClean="0">
                <a:solidFill>
                  <a:srgbClr val="00B050"/>
                </a:solidFill>
                <a:hlinkClick r:id="rId4"/>
              </a:rPr>
              <a:t>/</a:t>
            </a:r>
            <a:r>
              <a:rPr lang="en-US" b="1" dirty="0" smtClean="0">
                <a:solidFill>
                  <a:srgbClr val="00B050"/>
                </a:solidFill>
              </a:rPr>
              <a:t> * Go to College * Pay for College * Check Now * 050####### (# = </a:t>
            </a:r>
            <a:r>
              <a:rPr lang="en-US" b="1" dirty="0" err="1" smtClean="0">
                <a:solidFill>
                  <a:srgbClr val="00B050"/>
                </a:solidFill>
              </a:rPr>
              <a:t>stdt</a:t>
            </a:r>
            <a:r>
              <a:rPr lang="en-US" b="1" dirty="0" smtClean="0">
                <a:solidFill>
                  <a:srgbClr val="00B050"/>
                </a:solidFill>
              </a:rPr>
              <a:t> #)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3144"/>
            <a:ext cx="9601196" cy="16328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FAFSA</a:t>
            </a:r>
            <a:br>
              <a:rPr lang="en-US" dirty="0" smtClean="0"/>
            </a:br>
            <a:r>
              <a:rPr lang="en-US" dirty="0" smtClean="0"/>
              <a:t>Free Application for Federal Student Aid</a:t>
            </a:r>
            <a:br>
              <a:rPr lang="en-US" dirty="0" smtClean="0"/>
            </a:br>
            <a:r>
              <a:rPr lang="en-US" b="1" dirty="0" smtClean="0"/>
              <a:t>Opens for Seniors October 1</a:t>
            </a:r>
            <a:r>
              <a:rPr lang="en-US" b="1" baseline="30000" dirty="0" smtClean="0"/>
              <a:t>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8879"/>
            <a:ext cx="9601196" cy="3579223"/>
          </a:xfrm>
        </p:spPr>
        <p:txBody>
          <a:bodyPr/>
          <a:lstStyle/>
          <a:p>
            <a:r>
              <a:rPr lang="en-US" dirty="0" smtClean="0"/>
              <a:t>Many schools require you to complete before they will offer you a financial package</a:t>
            </a:r>
          </a:p>
          <a:p>
            <a:r>
              <a:rPr lang="en-US" dirty="0" smtClean="0"/>
              <a:t>Evaluates you for Grants, Loans and Work Study</a:t>
            </a:r>
          </a:p>
          <a:p>
            <a:r>
              <a:rPr lang="en-US" dirty="0" smtClean="0"/>
              <a:t>The earlier you apply the more money you are likely to receive</a:t>
            </a:r>
          </a:p>
          <a:p>
            <a:r>
              <a:rPr lang="en-US" dirty="0" smtClean="0"/>
              <a:t>Uses prior </a:t>
            </a:r>
            <a:r>
              <a:rPr lang="en-US" dirty="0" err="1" smtClean="0"/>
              <a:t>prior</a:t>
            </a:r>
            <a:r>
              <a:rPr lang="en-US" dirty="0" smtClean="0"/>
              <a:t> (2017) year tax data so you do not need to wait until you have filed your taxes to apply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530">
            <a:off x="9039839" y="3076801"/>
            <a:ext cx="1750517" cy="12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42" y="651643"/>
            <a:ext cx="4271688" cy="55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1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one stop shop</a:t>
            </a:r>
          </a:p>
          <a:p>
            <a:r>
              <a:rPr lang="en-US" dirty="0" smtClean="0"/>
              <a:t>Have to search, search, search</a:t>
            </a:r>
          </a:p>
          <a:p>
            <a:r>
              <a:rPr lang="en-US" dirty="0" smtClean="0"/>
              <a:t>MHS Guidance webpage keeps a running list as we hear about them</a:t>
            </a:r>
          </a:p>
          <a:p>
            <a:pPr lvl="1"/>
            <a:r>
              <a:rPr lang="en-US" dirty="0" smtClean="0"/>
              <a:t>Organized by due 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8752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www.brevardschools.org/MelbourneHS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3435531"/>
            <a:ext cx="4153988" cy="21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3144"/>
            <a:ext cx="9601196" cy="16328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</a:t>
            </a:r>
            <a:br>
              <a:rPr lang="en-US" dirty="0" smtClean="0"/>
            </a:br>
            <a:r>
              <a:rPr lang="en-US" dirty="0" smtClean="0"/>
              <a:t>Most colleges require test scores                    for 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22990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SAT</a:t>
            </a:r>
          </a:p>
          <a:p>
            <a:pPr lvl="1"/>
            <a:r>
              <a:rPr lang="en-US" dirty="0" smtClean="0"/>
              <a:t>Given to all 11</a:t>
            </a:r>
            <a:r>
              <a:rPr lang="en-US" baseline="30000" dirty="0" smtClean="0"/>
              <a:t>th</a:t>
            </a:r>
            <a:r>
              <a:rPr lang="en-US" dirty="0" smtClean="0"/>
              <a:t> graders free of charge on March </a:t>
            </a:r>
            <a:r>
              <a:rPr lang="en-US" dirty="0"/>
              <a:t>4</a:t>
            </a:r>
            <a:r>
              <a:rPr lang="en-US" dirty="0" smtClean="0"/>
              <a:t>, </a:t>
            </a:r>
            <a:r>
              <a:rPr lang="en-US" dirty="0" smtClean="0"/>
              <a:t>2020 – called school day test</a:t>
            </a:r>
          </a:p>
          <a:p>
            <a:pPr lvl="2"/>
            <a:r>
              <a:rPr lang="en-US" dirty="0" smtClean="0"/>
              <a:t>DO NOT let this be the only time you test</a:t>
            </a:r>
          </a:p>
          <a:p>
            <a:pPr lvl="1"/>
            <a:r>
              <a:rPr lang="en-US" dirty="0" smtClean="0"/>
              <a:t>Collegeboard.org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22990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Act.org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659">
            <a:off x="8567323" y="2052520"/>
            <a:ext cx="2793281" cy="1432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2" y="4859383"/>
            <a:ext cx="9601196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Recommend you take each test 1 time, then retake the test you are most comfortable with until you reach desired score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Most Colleges/Universities and Bright Futures will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Super Score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Students on Free/Reduced lunch can get 2 fee waivers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403566"/>
            <a:ext cx="9601196" cy="372291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Florida Shines – Find a Career</a:t>
            </a:r>
          </a:p>
          <a:p>
            <a:pPr lvl="1"/>
            <a:r>
              <a:rPr lang="en-US" dirty="0">
                <a:hlinkClick r:id="rId2"/>
              </a:rPr>
              <a:t>https://www.floridashines.org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Create an account </a:t>
            </a:r>
          </a:p>
          <a:p>
            <a:pPr lvl="1"/>
            <a:r>
              <a:rPr lang="en-US" dirty="0" smtClean="0"/>
              <a:t>Gives you three assessments that will tell you your interests, skills confidence, and work values and how to apply them to a career</a:t>
            </a:r>
          </a:p>
          <a:p>
            <a:r>
              <a:rPr lang="en-US" b="1" dirty="0" smtClean="0"/>
              <a:t>ASVAB</a:t>
            </a:r>
          </a:p>
          <a:p>
            <a:pPr lvl="1"/>
            <a:r>
              <a:rPr lang="en-US" dirty="0" smtClean="0"/>
              <a:t>Skills and interest inventory given free of charge</a:t>
            </a:r>
          </a:p>
          <a:p>
            <a:pPr lvl="1"/>
            <a:r>
              <a:rPr lang="en-US" dirty="0" smtClean="0"/>
              <a:t>October 15</a:t>
            </a:r>
            <a:r>
              <a:rPr lang="en-US" baseline="30000" dirty="0" smtClean="0"/>
              <a:t>th</a:t>
            </a:r>
            <a:r>
              <a:rPr lang="en-US" dirty="0" smtClean="0"/>
              <a:t> at MHS – will be given again in the Spring</a:t>
            </a:r>
          </a:p>
          <a:p>
            <a:pPr lvl="1"/>
            <a:r>
              <a:rPr lang="en-US" dirty="0" smtClean="0"/>
              <a:t>Military recruiters will get your contact </a:t>
            </a:r>
            <a:r>
              <a:rPr lang="en-US" dirty="0" smtClean="0"/>
              <a:t>information</a:t>
            </a:r>
          </a:p>
          <a:p>
            <a:r>
              <a:rPr lang="en-US" b="1" dirty="0" smtClean="0"/>
              <a:t>Vocational Programs</a:t>
            </a:r>
          </a:p>
          <a:p>
            <a:pPr lvl="1"/>
            <a:r>
              <a:rPr lang="en-US" dirty="0" smtClean="0"/>
              <a:t>EFSC has many programs with state of the art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Air </a:t>
            </a:r>
            <a:r>
              <a:rPr lang="en-US" b="1" dirty="0" smtClean="0"/>
              <a:t>Force</a:t>
            </a:r>
          </a:p>
          <a:p>
            <a:pPr lvl="1"/>
            <a:r>
              <a:rPr lang="en-US" dirty="0" smtClean="0"/>
              <a:t>Berlin </a:t>
            </a:r>
            <a:r>
              <a:rPr lang="en-US" dirty="0" err="1" smtClean="0"/>
              <a:t>Aniciete</a:t>
            </a:r>
            <a:r>
              <a:rPr lang="en-US" dirty="0" smtClean="0"/>
              <a:t> 321-724-4138</a:t>
            </a:r>
            <a:endParaRPr lang="en-US" dirty="0" smtClean="0"/>
          </a:p>
          <a:p>
            <a:r>
              <a:rPr lang="en-US" b="1" dirty="0" smtClean="0"/>
              <a:t>Army</a:t>
            </a:r>
          </a:p>
          <a:p>
            <a:pPr lvl="1"/>
            <a:r>
              <a:rPr lang="en-US" dirty="0" err="1" smtClean="0"/>
              <a:t>DeeJay</a:t>
            </a:r>
            <a:r>
              <a:rPr lang="en-US" dirty="0" smtClean="0"/>
              <a:t> D </a:t>
            </a:r>
            <a:r>
              <a:rPr lang="en-US" dirty="0" err="1" smtClean="0"/>
              <a:t>Norby</a:t>
            </a:r>
            <a:r>
              <a:rPr lang="en-US" dirty="0" smtClean="0"/>
              <a:t> 813-732-1324</a:t>
            </a:r>
            <a:endParaRPr lang="en-US" dirty="0" smtClean="0"/>
          </a:p>
          <a:p>
            <a:r>
              <a:rPr lang="en-US" b="1" dirty="0" smtClean="0"/>
              <a:t>Marines</a:t>
            </a:r>
          </a:p>
          <a:p>
            <a:pPr lvl="1"/>
            <a:r>
              <a:rPr lang="en-US" dirty="0" smtClean="0"/>
              <a:t>Nathan Waterhouse 321-724-6920</a:t>
            </a:r>
            <a:endParaRPr lang="en-US" dirty="0" smtClean="0"/>
          </a:p>
          <a:p>
            <a:r>
              <a:rPr lang="en-US" b="1" dirty="0" smtClean="0"/>
              <a:t>Navy</a:t>
            </a:r>
          </a:p>
          <a:p>
            <a:pPr lvl="1"/>
            <a:r>
              <a:rPr lang="en-US" dirty="0" smtClean="0"/>
              <a:t>Gunner </a:t>
            </a:r>
            <a:r>
              <a:rPr lang="en-US" dirty="0" err="1" smtClean="0"/>
              <a:t>Dahlke</a:t>
            </a:r>
            <a:r>
              <a:rPr lang="en-US" dirty="0" smtClean="0"/>
              <a:t> 321-724-5575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Coast Guard</a:t>
            </a:r>
          </a:p>
          <a:p>
            <a:pPr lvl="1"/>
            <a:r>
              <a:rPr lang="en-US" dirty="0"/>
              <a:t>407-352-3897</a:t>
            </a:r>
          </a:p>
          <a:p>
            <a:r>
              <a:rPr lang="en-US" b="1" dirty="0"/>
              <a:t>National </a:t>
            </a:r>
            <a:r>
              <a:rPr lang="en-US" b="1" dirty="0" smtClean="0"/>
              <a:t>Guard</a:t>
            </a:r>
          </a:p>
          <a:p>
            <a:pPr lvl="1"/>
            <a:r>
              <a:rPr lang="en-US" dirty="0" smtClean="0"/>
              <a:t>Through the Army</a:t>
            </a:r>
          </a:p>
          <a:p>
            <a:r>
              <a:rPr lang="en-US" b="1" dirty="0" smtClean="0"/>
              <a:t>Academies</a:t>
            </a:r>
            <a:endParaRPr lang="en-US" b="1" dirty="0"/>
          </a:p>
          <a:p>
            <a:pPr lvl="1"/>
            <a:r>
              <a:rPr lang="en-US" dirty="0" smtClean="0"/>
              <a:t>Based on branch</a:t>
            </a:r>
          </a:p>
        </p:txBody>
      </p:sp>
    </p:spTree>
    <p:extLst>
      <p:ext uri="{BB962C8B-B14F-4D97-AF65-F5344CB8AC3E}">
        <p14:creationId xmlns:p14="http://schemas.microsoft.com/office/powerpoint/2010/main" val="18252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Graduation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4 credits in English</a:t>
            </a:r>
          </a:p>
          <a:p>
            <a:r>
              <a:rPr lang="en-US" dirty="0" smtClean="0"/>
              <a:t>4 credits in Math</a:t>
            </a:r>
          </a:p>
          <a:p>
            <a:r>
              <a:rPr lang="en-US" dirty="0" smtClean="0"/>
              <a:t>3 credits in Social Studies</a:t>
            </a:r>
          </a:p>
          <a:p>
            <a:r>
              <a:rPr lang="en-US" dirty="0" smtClean="0"/>
              <a:t>3 credits in Science</a:t>
            </a:r>
          </a:p>
          <a:p>
            <a:r>
              <a:rPr lang="en-US" dirty="0" smtClean="0"/>
              <a:t>1 additional credit in Science OR Social Studies</a:t>
            </a:r>
          </a:p>
          <a:p>
            <a:r>
              <a:rPr lang="en-US" dirty="0" smtClean="0"/>
              <a:t>1 credit of HOPE</a:t>
            </a:r>
          </a:p>
          <a:p>
            <a:r>
              <a:rPr lang="en-US" dirty="0" smtClean="0"/>
              <a:t>1 credit of performing fine art or practical art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3 Honors OR 3 CTE Credits</a:t>
            </a:r>
          </a:p>
          <a:p>
            <a:r>
              <a:rPr lang="en-US" dirty="0" smtClean="0"/>
              <a:t>.5 credit in Career Research</a:t>
            </a:r>
          </a:p>
          <a:p>
            <a:r>
              <a:rPr lang="en-US" dirty="0" smtClean="0"/>
              <a:t>7.5 Elective Credits</a:t>
            </a:r>
          </a:p>
          <a:p>
            <a:pPr marL="0" indent="0">
              <a:buNone/>
            </a:pPr>
            <a:r>
              <a:rPr lang="en-US" dirty="0" smtClean="0"/>
              <a:t>______________________________</a:t>
            </a:r>
          </a:p>
          <a:p>
            <a:pPr marL="0" indent="0">
              <a:buNone/>
            </a:pPr>
            <a:r>
              <a:rPr lang="en-US" dirty="0" smtClean="0"/>
              <a:t>Total = 26 credits</a:t>
            </a:r>
            <a:endParaRPr lang="en-US" sz="900" dirty="0" smtClean="0"/>
          </a:p>
          <a:p>
            <a:r>
              <a:rPr lang="en-US" dirty="0" smtClean="0"/>
              <a:t>Online course</a:t>
            </a:r>
          </a:p>
          <a:p>
            <a:r>
              <a:rPr lang="en-US" dirty="0" smtClean="0"/>
              <a:t>Pass FSA/ELA &amp; Algebra 1 EOC OR earn a concordant/comparative score</a:t>
            </a:r>
          </a:p>
          <a:p>
            <a:r>
              <a:rPr lang="en-US" dirty="0" smtClean="0"/>
              <a:t>Cumulative GPA of at least 2.0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May 22, 2020</a:t>
            </a:r>
          </a:p>
          <a:p>
            <a:pPr marL="0" indent="0" algn="ctr">
              <a:buNone/>
            </a:pPr>
            <a:r>
              <a:rPr lang="en-US" dirty="0" smtClean="0"/>
              <a:t>7 PM</a:t>
            </a:r>
          </a:p>
          <a:p>
            <a:pPr marL="0" indent="0" algn="ctr">
              <a:buNone/>
            </a:pPr>
            <a:r>
              <a:rPr lang="en-US" dirty="0" smtClean="0"/>
              <a:t>Thomas W. McIntyre Stadium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0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093409"/>
          </a:xfrm>
        </p:spPr>
        <p:txBody>
          <a:bodyPr>
            <a:noAutofit/>
          </a:bodyPr>
          <a:lstStyle/>
          <a:p>
            <a:r>
              <a:rPr lang="en-US" sz="3600" dirty="0" smtClean="0"/>
              <a:t>Junior &amp; Senior Meetings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 Meetings</a:t>
            </a:r>
          </a:p>
          <a:p>
            <a:pPr lvl="1"/>
            <a:r>
              <a:rPr lang="en-US" dirty="0" smtClean="0"/>
              <a:t>Begin Monday September 23</a:t>
            </a:r>
            <a:r>
              <a:rPr lang="en-US" baseline="30000" dirty="0" smtClean="0"/>
              <a:t>rd</a:t>
            </a:r>
            <a:r>
              <a:rPr lang="en-US" dirty="0" smtClean="0"/>
              <a:t> and run through the month of October</a:t>
            </a:r>
          </a:p>
          <a:p>
            <a:pPr lvl="1"/>
            <a:r>
              <a:rPr lang="en-US" dirty="0" smtClean="0"/>
              <a:t>Counselors will meet with EVERY senior</a:t>
            </a:r>
          </a:p>
          <a:p>
            <a:pPr lvl="1"/>
            <a:r>
              <a:rPr lang="en-US" dirty="0" smtClean="0"/>
              <a:t>Students will receive senior folder and status letter</a:t>
            </a:r>
          </a:p>
          <a:p>
            <a:r>
              <a:rPr lang="en-US" dirty="0" smtClean="0"/>
              <a:t>Junior Course Registration</a:t>
            </a:r>
          </a:p>
          <a:p>
            <a:pPr lvl="1"/>
            <a:r>
              <a:rPr lang="en-US" dirty="0" smtClean="0"/>
              <a:t>Spring of every year</a:t>
            </a:r>
          </a:p>
          <a:p>
            <a:pPr lvl="1"/>
            <a:r>
              <a:rPr lang="en-US" dirty="0" smtClean="0"/>
              <a:t>Counselor sits with every student individually to pick senior year classes</a:t>
            </a:r>
          </a:p>
          <a:p>
            <a:pPr lvl="1"/>
            <a:r>
              <a:rPr lang="en-US" dirty="0" smtClean="0"/>
              <a:t>Copy of transcript is provided – LOOK IT OVER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51" y="3031065"/>
            <a:ext cx="2699836" cy="26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1" y="1071155"/>
            <a:ext cx="9601196" cy="1267096"/>
          </a:xfrm>
        </p:spPr>
        <p:txBody>
          <a:bodyPr/>
          <a:lstStyle/>
          <a:p>
            <a:r>
              <a:rPr lang="en-US" dirty="0" smtClean="0"/>
              <a:t>Applying to College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442753"/>
            <a:ext cx="9601196" cy="369678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MUST research!    Start Early Junior Year (summer)</a:t>
            </a:r>
          </a:p>
          <a:p>
            <a:pPr lvl="1"/>
            <a:r>
              <a:rPr lang="en-US" dirty="0" smtClean="0"/>
              <a:t>State University System (SUS) Matrix</a:t>
            </a:r>
          </a:p>
          <a:p>
            <a:pPr lvl="1"/>
            <a:r>
              <a:rPr lang="en-US" dirty="0" smtClean="0"/>
              <a:t>Check out individual college websites</a:t>
            </a:r>
          </a:p>
          <a:p>
            <a:pPr lvl="1"/>
            <a:r>
              <a:rPr lang="en-US" dirty="0" smtClean="0"/>
              <a:t>Visit Colleges</a:t>
            </a:r>
          </a:p>
          <a:p>
            <a:pPr lvl="1"/>
            <a:r>
              <a:rPr lang="en-US" dirty="0" smtClean="0"/>
              <a:t>Attend our College Fairs and visit with representatives when they are on campus</a:t>
            </a:r>
          </a:p>
          <a:p>
            <a:pPr lvl="1"/>
            <a:r>
              <a:rPr lang="en-US" dirty="0" smtClean="0"/>
              <a:t>Big Future </a:t>
            </a:r>
            <a:r>
              <a:rPr lang="en-US" dirty="0"/>
              <a:t>- https://</a:t>
            </a:r>
            <a:r>
              <a:rPr lang="en-US" dirty="0" smtClean="0"/>
              <a:t>bigfuture.collegeboard.org</a:t>
            </a:r>
          </a:p>
          <a:p>
            <a:r>
              <a:rPr lang="en-US" dirty="0" smtClean="0"/>
              <a:t>Make a short list</a:t>
            </a:r>
          </a:p>
          <a:p>
            <a:pPr lvl="1"/>
            <a:r>
              <a:rPr lang="en-US" dirty="0" smtClean="0"/>
              <a:t>Will I be comfortable at this school for 4 years or more?</a:t>
            </a:r>
          </a:p>
          <a:p>
            <a:pPr lvl="1"/>
            <a:r>
              <a:rPr lang="en-US" dirty="0" smtClean="0"/>
              <a:t>What programs/majors do they offer?</a:t>
            </a:r>
          </a:p>
          <a:p>
            <a:pPr lvl="1"/>
            <a:r>
              <a:rPr lang="en-US" dirty="0" smtClean="0"/>
              <a:t>Do I or Will I meet admissions requirements?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73174"/>
              </p:ext>
            </p:extLst>
          </p:nvPr>
        </p:nvGraphicFramePr>
        <p:xfrm>
          <a:off x="1295402" y="790757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3" imgW="5828995" imgH="7543706" progId="AcroExch.Document.DC">
                  <p:embed/>
                </p:oleObj>
              </mc:Choice>
              <mc:Fallback>
                <p:oleObj name="Acrobat Document" r:id="rId3" imgW="5828995" imgH="75437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2" y="790757"/>
                        <a:ext cx="41862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690764"/>
              </p:ext>
            </p:extLst>
          </p:nvPr>
        </p:nvGraphicFramePr>
        <p:xfrm>
          <a:off x="6644206" y="843008"/>
          <a:ext cx="4211028" cy="528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5" imgW="7543450" imgH="11658317" progId="AcroExch.Document.DC">
                  <p:embed/>
                </p:oleObj>
              </mc:Choice>
              <mc:Fallback>
                <p:oleObj name="Acrobat Document" r:id="rId5" imgW="7543450" imgH="116583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4206" y="843008"/>
                        <a:ext cx="4211028" cy="5286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9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66775" y="190925"/>
            <a:ext cx="8520600" cy="1035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Register for Your College Fair Barcode</a:t>
            </a:r>
            <a:endParaRPr sz="36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</a:pPr>
            <a:r>
              <a:rPr lang="en" sz="18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and get scanned to receive more information</a:t>
            </a:r>
            <a:endParaRPr sz="18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835700" y="1588775"/>
            <a:ext cx="8520600" cy="1790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 to:</a:t>
            </a: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</a:pPr>
            <a:r>
              <a:rPr lang="en" sz="9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" sz="6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TRIVE</a:t>
            </a:r>
            <a:r>
              <a:rPr lang="en" sz="9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" sz="6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AIR.COM</a:t>
            </a:r>
            <a:endParaRPr sz="6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385175" y="3541533"/>
            <a:ext cx="5386200" cy="55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or just Snap this code:</a:t>
            </a:r>
            <a:endParaRPr sz="18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1690150" y="5750275"/>
            <a:ext cx="8848500" cy="860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16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Already have a barcode?							Need to edit your profile?</a:t>
            </a:r>
            <a:endParaRPr sz="16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l">
              <a:spcBef>
                <a:spcPts val="0"/>
              </a:spcBef>
            </a:pPr>
            <a:r>
              <a:rPr lang="en" sz="1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Click </a:t>
            </a:r>
            <a:r>
              <a:rPr lang="en" sz="1000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Resend My Barcode</a:t>
            </a:r>
            <a:r>
              <a:rPr lang="en" sz="1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 at the top of the page and enter your email or phone.		Use the </a:t>
            </a:r>
            <a:r>
              <a:rPr lang="en" sz="1000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Update</a:t>
            </a:r>
            <a:r>
              <a:rPr lang="en" sz="1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 link in your barcode email, or just re-register.</a:t>
            </a:r>
            <a:endParaRPr sz="10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548" y="4096834"/>
            <a:ext cx="1653441" cy="16534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5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1388534"/>
            <a:ext cx="3836609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Applying to College Vocabulary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7" y="613954"/>
            <a:ext cx="5658635" cy="56300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Common Application</a:t>
            </a:r>
          </a:p>
          <a:p>
            <a:pPr lvl="1"/>
            <a:r>
              <a:rPr lang="en-US" dirty="0" smtClean="0"/>
              <a:t>1 application that applies to several colleges</a:t>
            </a:r>
          </a:p>
          <a:p>
            <a:r>
              <a:rPr lang="en-US" dirty="0" smtClean="0"/>
              <a:t>Institutional Application</a:t>
            </a:r>
          </a:p>
          <a:p>
            <a:pPr lvl="1"/>
            <a:r>
              <a:rPr lang="en-US" dirty="0" smtClean="0"/>
              <a:t>Individual colleges application – found on their webpage</a:t>
            </a:r>
          </a:p>
          <a:p>
            <a:r>
              <a:rPr lang="en-US" dirty="0" smtClean="0"/>
              <a:t>Early Decision</a:t>
            </a:r>
          </a:p>
          <a:p>
            <a:pPr lvl="1"/>
            <a:r>
              <a:rPr lang="en-US" dirty="0" smtClean="0"/>
              <a:t>Binding – if accepted as an ED applicant you must attend</a:t>
            </a:r>
          </a:p>
          <a:p>
            <a:r>
              <a:rPr lang="en-US" dirty="0" smtClean="0"/>
              <a:t>Early Action</a:t>
            </a:r>
          </a:p>
          <a:p>
            <a:pPr lvl="1"/>
            <a:r>
              <a:rPr lang="en-US" dirty="0" smtClean="0"/>
              <a:t>Nonbinding – you receive an early response to your application but do not have to commit until the normal reply date of May 1</a:t>
            </a:r>
          </a:p>
          <a:p>
            <a:r>
              <a:rPr lang="en-US" dirty="0" smtClean="0"/>
              <a:t>Rolling Admissions</a:t>
            </a:r>
          </a:p>
          <a:p>
            <a:pPr lvl="1"/>
            <a:r>
              <a:rPr lang="en-US" dirty="0" smtClean="0"/>
              <a:t>Make acceptance decisions throughout the year – earlier you apply earlier you hear - seats do fill up as year progresses</a:t>
            </a:r>
          </a:p>
          <a:p>
            <a:r>
              <a:rPr lang="en-US" dirty="0" smtClean="0"/>
              <a:t>SSAR – limited schools</a:t>
            </a:r>
          </a:p>
          <a:p>
            <a:pPr lvl="1"/>
            <a:r>
              <a:rPr lang="en-US" dirty="0" smtClean="0"/>
              <a:t>Student Self Reported Academic Record</a:t>
            </a:r>
          </a:p>
          <a:p>
            <a:r>
              <a:rPr lang="en-US" dirty="0" smtClean="0"/>
              <a:t>Deadline</a:t>
            </a:r>
          </a:p>
          <a:p>
            <a:pPr lvl="1"/>
            <a:r>
              <a:rPr lang="en-US" dirty="0" smtClean="0"/>
              <a:t>It’s a real thing – you miss the deadline, you miss the opportunity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49" y="3031064"/>
            <a:ext cx="3473160" cy="22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to College with Your 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College Essay</a:t>
            </a:r>
          </a:p>
          <a:p>
            <a:pPr lvl="1"/>
            <a:r>
              <a:rPr lang="en-US" dirty="0" smtClean="0"/>
              <a:t>Think about what will make you stand out.</a:t>
            </a:r>
          </a:p>
          <a:p>
            <a:pPr lvl="2"/>
            <a:r>
              <a:rPr lang="en-US" dirty="0" smtClean="0"/>
              <a:t>Have you overcome</a:t>
            </a:r>
          </a:p>
          <a:p>
            <a:pPr lvl="2"/>
            <a:r>
              <a:rPr lang="en-US" dirty="0" smtClean="0"/>
              <a:t>Awards/Recognitions</a:t>
            </a:r>
          </a:p>
          <a:p>
            <a:pPr lvl="2"/>
            <a:r>
              <a:rPr lang="en-US" dirty="0" smtClean="0"/>
              <a:t>Volunteer experiences</a:t>
            </a:r>
          </a:p>
          <a:p>
            <a:pPr lvl="2"/>
            <a:r>
              <a:rPr lang="en-US" dirty="0" smtClean="0"/>
              <a:t>Academic Record</a:t>
            </a:r>
          </a:p>
          <a:p>
            <a:pPr lvl="2"/>
            <a:r>
              <a:rPr lang="en-US" dirty="0" smtClean="0"/>
              <a:t>Explain any hiccups in your record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Transcripts</a:t>
            </a:r>
          </a:p>
          <a:p>
            <a:pPr lvl="1"/>
            <a:r>
              <a:rPr lang="en-US" dirty="0" smtClean="0"/>
              <a:t>Electronic vs Snail Mail</a:t>
            </a:r>
          </a:p>
          <a:p>
            <a:pPr lvl="1"/>
            <a:r>
              <a:rPr lang="en-US" dirty="0" smtClean="0"/>
              <a:t>SSAR – complete with an unofficial transcript in front of you</a:t>
            </a:r>
          </a:p>
          <a:p>
            <a:pPr lvl="2"/>
            <a:r>
              <a:rPr lang="en-US" dirty="0" smtClean="0"/>
              <a:t>Be 100% honest</a:t>
            </a:r>
          </a:p>
          <a:p>
            <a:pPr lvl="1"/>
            <a:r>
              <a:rPr lang="en-US" dirty="0" smtClean="0"/>
              <a:t>Request in guidance office using our transcript request form - $1 each</a:t>
            </a:r>
          </a:p>
          <a:p>
            <a:pPr lvl="1"/>
            <a:r>
              <a:rPr lang="en-US" dirty="0" smtClean="0"/>
              <a:t>Final Transcript – will need to send, will get specific form end of year, not available until mid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to College with Your 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Recommendation Letters</a:t>
            </a:r>
          </a:p>
          <a:p>
            <a:pPr lvl="1"/>
            <a:r>
              <a:rPr lang="en-US" dirty="0" smtClean="0"/>
              <a:t>Plan ahead</a:t>
            </a:r>
          </a:p>
          <a:p>
            <a:pPr lvl="1"/>
            <a:r>
              <a:rPr lang="en-US" dirty="0" smtClean="0"/>
              <a:t>Give your recommender plenty of time </a:t>
            </a:r>
          </a:p>
          <a:p>
            <a:pPr lvl="1"/>
            <a:r>
              <a:rPr lang="en-US" dirty="0" smtClean="0"/>
              <a:t>Provide an academic resume to help them be specific about you</a:t>
            </a:r>
          </a:p>
          <a:p>
            <a:pPr lvl="2"/>
            <a:r>
              <a:rPr lang="en-US" dirty="0" smtClean="0"/>
              <a:t>Clubs &amp; Activities						</a:t>
            </a:r>
          </a:p>
          <a:p>
            <a:pPr lvl="2"/>
            <a:r>
              <a:rPr lang="en-US" dirty="0" smtClean="0"/>
              <a:t>Awards &amp; Recognitions</a:t>
            </a:r>
          </a:p>
          <a:p>
            <a:pPr lvl="2"/>
            <a:r>
              <a:rPr lang="en-US" dirty="0" smtClean="0"/>
              <a:t>Volunteer Experiences</a:t>
            </a:r>
          </a:p>
          <a:p>
            <a:pPr lvl="2"/>
            <a:r>
              <a:rPr lang="en-US" dirty="0" smtClean="0"/>
              <a:t>Academic summary</a:t>
            </a:r>
          </a:p>
          <a:p>
            <a:pPr lvl="1"/>
            <a:r>
              <a:rPr lang="en-US" dirty="0" smtClean="0"/>
              <a:t>Common app requires counselors to enter a recommendation on 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659</TotalTime>
  <Words>1037</Words>
  <Application>Microsoft Office PowerPoint</Application>
  <PresentationFormat>Widescreen</PresentationFormat>
  <Paragraphs>170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Proxima Nova</vt:lpstr>
      <vt:lpstr>Organic</vt:lpstr>
      <vt:lpstr>Acrobat Document</vt:lpstr>
      <vt:lpstr>How do I get to             what’s next?</vt:lpstr>
      <vt:lpstr>High School Graduation Requirements</vt:lpstr>
      <vt:lpstr>Junior &amp; Senior Meetings</vt:lpstr>
      <vt:lpstr>Applying to College</vt:lpstr>
      <vt:lpstr>PowerPoint Presentation</vt:lpstr>
      <vt:lpstr>Register for Your College Fair Barcode and get scanned to receive more information</vt:lpstr>
      <vt:lpstr>Applying to College Vocabulary </vt:lpstr>
      <vt:lpstr>Applying to College with Your Story</vt:lpstr>
      <vt:lpstr>Applying to College with Your Story</vt:lpstr>
      <vt:lpstr>Applying to EFSC</vt:lpstr>
      <vt:lpstr>College Acceptance Process</vt:lpstr>
      <vt:lpstr>$$$ Paying for College $$$</vt:lpstr>
      <vt:lpstr>Bright Futures Senior Application opens October 1st https://www.floridastudentfinancialaidsg.org </vt:lpstr>
      <vt:lpstr>FAFSA Free Application for Federal Student Aid Opens for Seniors October 1st</vt:lpstr>
      <vt:lpstr>PowerPoint Presentation</vt:lpstr>
      <vt:lpstr>Scholarships</vt:lpstr>
      <vt:lpstr>TESTING Most colleges require test scores                    for admissions</vt:lpstr>
      <vt:lpstr>Careers</vt:lpstr>
      <vt:lpstr>Military</vt:lpstr>
      <vt:lpstr>Graduation Day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get to             what’s next?</dc:title>
  <dc:creator>Persing.Kelly@Melbourne High</dc:creator>
  <cp:lastModifiedBy>Persing.Kelly@Melbourne High</cp:lastModifiedBy>
  <cp:revision>41</cp:revision>
  <dcterms:created xsi:type="dcterms:W3CDTF">2019-09-18T13:37:07Z</dcterms:created>
  <dcterms:modified xsi:type="dcterms:W3CDTF">2019-09-24T19:14:00Z</dcterms:modified>
</cp:coreProperties>
</file>