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Oswald" panose="00000500000000000000" pitchFamily="2" charset="0"/>
      <p:regular r:id="rId20"/>
      <p:bold r:id="rId21"/>
    </p:embeddedFont>
    <p:embeddedFont>
      <p:font typeface="Oswald Medium" panose="00000600000000000000" pitchFamily="2" charset="0"/>
      <p:regular r:id="rId22"/>
      <p:bold r:id="rId23"/>
    </p:embeddedFont>
    <p:embeddedFont>
      <p:font typeface="Oswald SemiBold" panose="00000700000000000000" pitchFamily="2"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74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4b8e23ead6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4b8e23ead6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4b8e23ead6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4b8e23ead6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6c8383d4ac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6c8383d4ac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6c8383d4ac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6c8383d4ac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6c8383d4ac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6c8383d4ac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4b91488608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4b9148860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4b91488608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4b9148860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4533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4b91488608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4b9148860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8734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6b405d4078_0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6b405d4078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6b405d4078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6b405d4078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6c8383d4a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6c8383d4a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6b405d4078_0_1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6b405d4078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6b405d4078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6b405d4078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4b8e23ead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4b8e23ead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4b8e23ead6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4b8e23ead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4b8e23ead6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4b8e23ead6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mailto:Shepard.nancy@brevardschools.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71258" y="1706700"/>
            <a:ext cx="7801500" cy="17301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latin typeface="Oswald SemiBold"/>
                <a:ea typeface="Oswald SemiBold"/>
                <a:cs typeface="Oswald SemiBold"/>
                <a:sym typeface="Oswald SemiBold"/>
              </a:rPr>
              <a:t>WELCOME to Sophomore Parent Night at MIHS</a:t>
            </a:r>
            <a:endParaRPr dirty="0">
              <a:latin typeface="Oswald SemiBold"/>
              <a:ea typeface="Oswald SemiBold"/>
              <a:cs typeface="Oswald SemiBold"/>
              <a:sym typeface="Oswald SemiBold"/>
            </a:endParaRPr>
          </a:p>
        </p:txBody>
      </p:sp>
      <p:sp>
        <p:nvSpPr>
          <p:cNvPr id="55" name="Google Shape;55;p13"/>
          <p:cNvSpPr txBox="1">
            <a:spLocks noGrp="1"/>
          </p:cNvSpPr>
          <p:nvPr>
            <p:ph type="subTitle" idx="1"/>
          </p:nvPr>
        </p:nvSpPr>
        <p:spPr>
          <a:xfrm>
            <a:off x="233575" y="3451775"/>
            <a:ext cx="8520600" cy="1306200"/>
          </a:xfrm>
          <a:prstGeom prst="rect">
            <a:avLst/>
          </a:prstGeom>
        </p:spPr>
        <p:txBody>
          <a:bodyPr spcFirstLastPara="1" wrap="square" lIns="91425" tIns="91425" rIns="91425" bIns="91425" anchor="t" anchorCtr="0">
            <a:normAutofit/>
          </a:bodyPr>
          <a:lstStyle/>
          <a:p>
            <a:pPr marL="0" lvl="0" indent="0" rtl="0">
              <a:spcBef>
                <a:spcPts val="0"/>
              </a:spcBef>
              <a:spcAft>
                <a:spcPts val="0"/>
              </a:spcAft>
              <a:buNone/>
            </a:pPr>
            <a:r>
              <a:rPr lang="en" dirty="0">
                <a:solidFill>
                  <a:schemeClr val="dk1"/>
                </a:solidFill>
                <a:latin typeface="Oswald"/>
                <a:ea typeface="Oswald"/>
                <a:cs typeface="Oswald"/>
                <a:sym typeface="Oswald"/>
              </a:rPr>
              <a:t>Ellen Shepard- Sophomore Class Counselor</a:t>
            </a:r>
            <a:endParaRPr dirty="0">
              <a:solidFill>
                <a:schemeClr val="dk1"/>
              </a:solidFill>
              <a:latin typeface="Oswald"/>
              <a:ea typeface="Oswald"/>
              <a:cs typeface="Oswald"/>
              <a:sym typeface="Oswald"/>
            </a:endParaRPr>
          </a:p>
        </p:txBody>
      </p:sp>
      <p:pic>
        <p:nvPicPr>
          <p:cNvPr id="56" name="Google Shape;56;p13"/>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57" name="Google Shape;57;p13"/>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58" name="Google Shape;58;p13"/>
          <p:cNvSpPr txBox="1"/>
          <p:nvPr/>
        </p:nvSpPr>
        <p:spPr>
          <a:xfrm>
            <a:off x="3258773" y="4081816"/>
            <a:ext cx="2671126" cy="61552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dirty="0">
                <a:latin typeface="Oswald SemiBold"/>
                <a:ea typeface="Oswald SemiBold"/>
                <a:cs typeface="Oswald SemiBold"/>
                <a:sym typeface="Oswald SemiBold"/>
              </a:rPr>
              <a:t>Class of 2026</a:t>
            </a:r>
            <a:endParaRPr sz="2800" dirty="0">
              <a:latin typeface="Oswald SemiBold"/>
              <a:ea typeface="Oswald SemiBold"/>
              <a:cs typeface="Oswald SemiBold"/>
              <a:sym typeface="Oswald Semi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49"/>
        <p:cNvGrpSpPr/>
        <p:nvPr/>
      </p:nvGrpSpPr>
      <p:grpSpPr>
        <a:xfrm>
          <a:off x="0" y="0"/>
          <a:ext cx="0" cy="0"/>
          <a:chOff x="0" y="0"/>
          <a:chExt cx="0" cy="0"/>
        </a:xfrm>
      </p:grpSpPr>
      <p:pic>
        <p:nvPicPr>
          <p:cNvPr id="150" name="Google Shape;150;p22"/>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51" name="Google Shape;151;p22"/>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52" name="Google Shape;152;p22"/>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Advanced Placement Courses (AP)</a:t>
            </a:r>
            <a:endParaRPr sz="2800">
              <a:latin typeface="Oswald SemiBold"/>
              <a:ea typeface="Oswald SemiBold"/>
              <a:cs typeface="Oswald SemiBold"/>
              <a:sym typeface="Oswald SemiBold"/>
            </a:endParaRPr>
          </a:p>
        </p:txBody>
      </p:sp>
      <p:sp>
        <p:nvSpPr>
          <p:cNvPr id="153" name="Google Shape;153;p22"/>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54" name="Google Shape;154;p22"/>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55" name="Google Shape;155;p22"/>
          <p:cNvSpPr txBox="1"/>
          <p:nvPr/>
        </p:nvSpPr>
        <p:spPr>
          <a:xfrm>
            <a:off x="490625" y="1882500"/>
            <a:ext cx="3450600" cy="3448500"/>
          </a:xfrm>
          <a:prstGeom prst="rect">
            <a:avLst/>
          </a:prstGeom>
          <a:noFill/>
          <a:ln>
            <a:noFill/>
          </a:ln>
        </p:spPr>
        <p:txBody>
          <a:bodyPr spcFirstLastPara="1" wrap="square" lIns="91425" tIns="91425" rIns="91425" bIns="91425" anchor="t" anchorCtr="0">
            <a:spAutoFit/>
          </a:bodyPr>
          <a:lstStyle/>
          <a:p>
            <a:pPr marL="0" lvl="0" indent="0" algn="l" rtl="0">
              <a:lnSpc>
                <a:spcPct val="75000"/>
              </a:lnSpc>
              <a:spcBef>
                <a:spcPts val="0"/>
              </a:spcBef>
              <a:spcAft>
                <a:spcPts val="0"/>
              </a:spcAft>
              <a:buClr>
                <a:srgbClr val="000000"/>
              </a:buClr>
              <a:buSzPts val="1550"/>
              <a:buFont typeface="Arial"/>
              <a:buNone/>
            </a:pPr>
            <a:r>
              <a:rPr lang="en" sz="1537" u="sng">
                <a:latin typeface="Oswald Medium"/>
                <a:ea typeface="Oswald Medium"/>
                <a:cs typeface="Oswald Medium"/>
                <a:sym typeface="Oswald Medium"/>
              </a:rPr>
              <a:t>English Courses</a:t>
            </a:r>
            <a:endParaRPr>
              <a:latin typeface="Oswald Medium"/>
              <a:ea typeface="Oswald Medium"/>
              <a:cs typeface="Oswald Medium"/>
              <a:sym typeface="Oswald Medium"/>
            </a:endParaRPr>
          </a:p>
          <a:p>
            <a:pPr marL="457200" lvl="1" indent="-157480" algn="l" rtl="0">
              <a:lnSpc>
                <a:spcPct val="70000"/>
              </a:lnSpc>
              <a:spcBef>
                <a:spcPts val="5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Language and Composition (11</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Literature and Composition (12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 </a:t>
            </a:r>
            <a:endParaRPr sz="1200">
              <a:solidFill>
                <a:srgbClr val="262626"/>
              </a:solidFill>
              <a:latin typeface="Oswald Medium"/>
              <a:ea typeface="Oswald Medium"/>
              <a:cs typeface="Oswald Medium"/>
              <a:sym typeface="Oswald Medium"/>
            </a:endParaRPr>
          </a:p>
          <a:p>
            <a:pPr marL="0" lvl="0" indent="0" algn="l" rtl="0">
              <a:lnSpc>
                <a:spcPct val="75000"/>
              </a:lnSpc>
              <a:spcBef>
                <a:spcPts val="1700"/>
              </a:spcBef>
              <a:spcAft>
                <a:spcPts val="0"/>
              </a:spcAft>
              <a:buClr>
                <a:srgbClr val="000000"/>
              </a:buClr>
              <a:buSzPts val="1500"/>
              <a:buFont typeface="Arial"/>
              <a:buNone/>
            </a:pPr>
            <a:r>
              <a:rPr lang="en" sz="1475" u="sng">
                <a:latin typeface="Oswald Medium"/>
                <a:ea typeface="Oswald Medium"/>
                <a:cs typeface="Oswald Medium"/>
                <a:sym typeface="Oswald Medium"/>
              </a:rPr>
              <a:t>Science Courses </a:t>
            </a:r>
            <a:endParaRPr>
              <a:latin typeface="Oswald Medium"/>
              <a:ea typeface="Oswald Medium"/>
              <a:cs typeface="Oswald Medium"/>
              <a:sym typeface="Oswald Medium"/>
            </a:endParaRPr>
          </a:p>
          <a:p>
            <a:pPr marL="457200" lvl="1" indent="-157480" algn="l" rtl="0">
              <a:lnSpc>
                <a:spcPct val="70000"/>
              </a:lnSpc>
              <a:spcBef>
                <a:spcPts val="5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Biology (10</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Chemistry(11</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Physics(11-12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Environmental Science (10-11</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0" lvl="0" indent="0" algn="l" rtl="0">
              <a:lnSpc>
                <a:spcPct val="75000"/>
              </a:lnSpc>
              <a:spcBef>
                <a:spcPts val="1700"/>
              </a:spcBef>
              <a:spcAft>
                <a:spcPts val="0"/>
              </a:spcAft>
              <a:buClr>
                <a:srgbClr val="000000"/>
              </a:buClr>
              <a:buSzPts val="1500"/>
              <a:buFont typeface="Arial"/>
              <a:buNone/>
            </a:pPr>
            <a:r>
              <a:rPr lang="en" sz="1475" u="sng">
                <a:latin typeface="Oswald Medium"/>
                <a:ea typeface="Oswald Medium"/>
                <a:cs typeface="Oswald Medium"/>
                <a:sym typeface="Oswald Medium"/>
              </a:rPr>
              <a:t>Math Courses</a:t>
            </a:r>
            <a:endParaRPr>
              <a:latin typeface="Oswald Medium"/>
              <a:ea typeface="Oswald Medium"/>
              <a:cs typeface="Oswald Medium"/>
              <a:sym typeface="Oswald Medium"/>
            </a:endParaRPr>
          </a:p>
          <a:p>
            <a:pPr marL="457200" lvl="1" indent="-157480" algn="l" rtl="0">
              <a:lnSpc>
                <a:spcPct val="70000"/>
              </a:lnSpc>
              <a:spcBef>
                <a:spcPts val="5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Calculus A/B (11-12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Calculus B/C (12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Statistics (11-12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56" name="Google Shape;156;p22"/>
          <p:cNvSpPr txBox="1"/>
          <p:nvPr/>
        </p:nvSpPr>
        <p:spPr>
          <a:xfrm>
            <a:off x="4516475" y="692100"/>
            <a:ext cx="4218300" cy="4451400"/>
          </a:xfrm>
          <a:prstGeom prst="rect">
            <a:avLst/>
          </a:prstGeom>
          <a:noFill/>
          <a:ln>
            <a:noFill/>
          </a:ln>
        </p:spPr>
        <p:txBody>
          <a:bodyPr spcFirstLastPara="1" wrap="square" lIns="91425" tIns="91425" rIns="91425" bIns="91425" anchor="t" anchorCtr="0">
            <a:spAutoFit/>
          </a:bodyPr>
          <a:lstStyle/>
          <a:p>
            <a:pPr marL="0" lvl="0" indent="0" algn="l" rtl="0">
              <a:lnSpc>
                <a:spcPct val="75000"/>
              </a:lnSpc>
              <a:spcBef>
                <a:spcPts val="1700"/>
              </a:spcBef>
              <a:spcAft>
                <a:spcPts val="0"/>
              </a:spcAft>
              <a:buClr>
                <a:srgbClr val="000000"/>
              </a:buClr>
              <a:buSzPts val="1500"/>
              <a:buFont typeface="Arial"/>
              <a:buNone/>
            </a:pPr>
            <a:r>
              <a:rPr lang="en" sz="1375" u="sng">
                <a:latin typeface="Oswald Medium"/>
                <a:ea typeface="Oswald Medium"/>
                <a:cs typeface="Oswald Medium"/>
                <a:sym typeface="Oswald Medium"/>
              </a:rPr>
              <a:t>Capstone Courses</a:t>
            </a:r>
            <a:endParaRPr sz="1300">
              <a:latin typeface="Oswald Medium"/>
              <a:ea typeface="Oswald Medium"/>
              <a:cs typeface="Oswald Medium"/>
              <a:sym typeface="Oswald Medium"/>
            </a:endParaRPr>
          </a:p>
          <a:p>
            <a:pPr marL="457200" lvl="1" indent="-151130" algn="l" rtl="0">
              <a:lnSpc>
                <a:spcPct val="70000"/>
              </a:lnSpc>
              <a:spcBef>
                <a:spcPts val="5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Seminar (10-11</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Research (11-12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0" lvl="1" indent="0" algn="l" rtl="0">
              <a:lnSpc>
                <a:spcPct val="70000"/>
              </a:lnSpc>
              <a:spcBef>
                <a:spcPts val="600"/>
              </a:spcBef>
              <a:spcAft>
                <a:spcPts val="0"/>
              </a:spcAft>
              <a:buClr>
                <a:srgbClr val="000000"/>
              </a:buClr>
              <a:buSzPts val="1750"/>
              <a:buFont typeface="Arial"/>
              <a:buNone/>
            </a:pPr>
            <a:endParaRPr sz="1250" u="sng">
              <a:solidFill>
                <a:srgbClr val="262626"/>
              </a:solidFill>
              <a:latin typeface="Oswald Medium"/>
              <a:ea typeface="Oswald Medium"/>
              <a:cs typeface="Oswald Medium"/>
              <a:sym typeface="Oswald Medium"/>
            </a:endParaRPr>
          </a:p>
          <a:p>
            <a:pPr marL="274320" lvl="1" indent="0" algn="l" rtl="0">
              <a:lnSpc>
                <a:spcPct val="70000"/>
              </a:lnSpc>
              <a:spcBef>
                <a:spcPts val="600"/>
              </a:spcBef>
              <a:spcAft>
                <a:spcPts val="0"/>
              </a:spcAft>
              <a:buClr>
                <a:srgbClr val="000000"/>
              </a:buClr>
              <a:buSzPts val="1937"/>
              <a:buFont typeface="Arial"/>
              <a:buNone/>
            </a:pPr>
            <a:r>
              <a:rPr lang="en" sz="1437" u="sng">
                <a:solidFill>
                  <a:srgbClr val="262626"/>
                </a:solidFill>
                <a:latin typeface="Oswald Medium"/>
                <a:ea typeface="Oswald Medium"/>
                <a:cs typeface="Oswald Medium"/>
                <a:sym typeface="Oswald Medium"/>
              </a:rPr>
              <a:t>Social Studies Courses</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World History (9</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U.S. History (10</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Human Geography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Psychology (10</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Comparative Govt &amp; Politics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U.S. Govt &amp; Politics (11</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European History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Microeconomics (12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Macroeconomics (12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0" lvl="0" indent="0" algn="l" rtl="0">
              <a:lnSpc>
                <a:spcPct val="75000"/>
              </a:lnSpc>
              <a:spcBef>
                <a:spcPts val="1700"/>
              </a:spcBef>
              <a:spcAft>
                <a:spcPts val="0"/>
              </a:spcAft>
              <a:buClr>
                <a:srgbClr val="000000"/>
              </a:buClr>
              <a:buSzPts val="1500"/>
              <a:buFont typeface="Arial"/>
              <a:buNone/>
            </a:pPr>
            <a:r>
              <a:rPr lang="en" sz="1375" u="sng">
                <a:latin typeface="Oswald Medium"/>
                <a:ea typeface="Oswald Medium"/>
                <a:cs typeface="Oswald Medium"/>
                <a:sym typeface="Oswald Medium"/>
              </a:rPr>
              <a:t>Elective Courses</a:t>
            </a:r>
            <a:endParaRPr sz="1300">
              <a:latin typeface="Oswald Medium"/>
              <a:ea typeface="Oswald Medium"/>
              <a:cs typeface="Oswald Medium"/>
              <a:sym typeface="Oswald Medium"/>
            </a:endParaRPr>
          </a:p>
          <a:p>
            <a:pPr marL="457200" lvl="1" indent="-151130" algn="l" rtl="0">
              <a:lnSpc>
                <a:spcPct val="70000"/>
              </a:lnSpc>
              <a:spcBef>
                <a:spcPts val="5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Studio Art: 2D-Design (11-12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Studio Art: Drawing (11-12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Music Theory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Spanish Language &amp; Culture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0" lvl="0" indent="0" algn="l" rtl="0">
              <a:spcBef>
                <a:spcPts val="0"/>
              </a:spcBef>
              <a:spcAft>
                <a:spcPts val="0"/>
              </a:spcAft>
              <a:buNone/>
            </a:pPr>
            <a:endParaRPr sz="900">
              <a:latin typeface="Oswald Medium"/>
              <a:ea typeface="Oswald Medium"/>
              <a:cs typeface="Oswald Medium"/>
              <a:sym typeface="Oswald Medium"/>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60"/>
        <p:cNvGrpSpPr/>
        <p:nvPr/>
      </p:nvGrpSpPr>
      <p:grpSpPr>
        <a:xfrm>
          <a:off x="0" y="0"/>
          <a:ext cx="0" cy="0"/>
          <a:chOff x="0" y="0"/>
          <a:chExt cx="0" cy="0"/>
        </a:xfrm>
      </p:grpSpPr>
      <p:pic>
        <p:nvPicPr>
          <p:cNvPr id="161" name="Google Shape;161;p23"/>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62" name="Google Shape;162;p23"/>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63" name="Google Shape;163;p23"/>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164" name="Google Shape;164;p23"/>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65" name="Google Shape;165;p23"/>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66" name="Google Shape;166;p23"/>
          <p:cNvSpPr txBox="1"/>
          <p:nvPr/>
        </p:nvSpPr>
        <p:spPr>
          <a:xfrm>
            <a:off x="490625" y="1882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67" name="Google Shape;167;p23"/>
          <p:cNvSpPr txBox="1"/>
          <p:nvPr/>
        </p:nvSpPr>
        <p:spPr>
          <a:xfrm>
            <a:off x="4516475" y="692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168" name="Google Shape;168;p23"/>
          <p:cNvSpPr txBox="1"/>
          <p:nvPr/>
        </p:nvSpPr>
        <p:spPr>
          <a:xfrm>
            <a:off x="2079800" y="768000"/>
            <a:ext cx="6051300" cy="410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dirty="0">
                <a:latin typeface="Oswald Medium"/>
                <a:ea typeface="Oswald Medium"/>
                <a:cs typeface="Oswald Medium"/>
                <a:sym typeface="Oswald Medium"/>
              </a:rPr>
              <a:t>Checklist for College Bound Sophomores</a:t>
            </a:r>
            <a:endParaRPr sz="1500" dirty="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dirty="0">
                <a:latin typeface="Oswald Medium"/>
                <a:ea typeface="Oswald Medium"/>
                <a:cs typeface="Oswald Medium"/>
                <a:sym typeface="Oswald Medium"/>
              </a:rPr>
              <a:t>Make sure you are taking challenging courses to help prepare you for college</a:t>
            </a:r>
            <a:endParaRPr sz="1500" dirty="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dirty="0">
                <a:latin typeface="Oswald Medium"/>
                <a:ea typeface="Oswald Medium"/>
                <a:cs typeface="Oswald Medium"/>
                <a:sym typeface="Oswald Medium"/>
              </a:rPr>
              <a:t>Take the PSAT.  Use the feedback you receive to work on any academic weaknesses (Khan Academy)</a:t>
            </a:r>
            <a:endParaRPr sz="1500" dirty="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dirty="0">
                <a:latin typeface="Oswald Medium"/>
                <a:ea typeface="Oswald Medium"/>
                <a:cs typeface="Oswald Medium"/>
                <a:sym typeface="Oswald Medium"/>
              </a:rPr>
              <a:t>If you are interested in the military you may want to request a pre-candidate questionnaire from the appropriate branch.</a:t>
            </a:r>
            <a:endParaRPr sz="1500" dirty="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dirty="0">
                <a:latin typeface="Oswald Medium"/>
                <a:ea typeface="Oswald Medium"/>
                <a:cs typeface="Oswald Medium"/>
                <a:sym typeface="Oswald Medium"/>
              </a:rPr>
              <a:t>Attend college and career fairs (Brevard College and Career Fair is anticipated to be rescheduled for sometime in the Spring 2024).</a:t>
            </a:r>
            <a:endParaRPr sz="1500" dirty="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dirty="0">
                <a:latin typeface="Oswald Medium"/>
                <a:ea typeface="Oswald Medium"/>
                <a:cs typeface="Oswald Medium"/>
                <a:sym typeface="Oswald Medium"/>
              </a:rPr>
              <a:t>Participate in school activities and volunteer efforts.  Extracurricular activities can help you develop time management skills and enrich your high school experience.  Activities also help you stand out to prospective colleges and universities.</a:t>
            </a:r>
            <a:endParaRPr sz="1500" dirty="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dirty="0">
                <a:latin typeface="Oswald Medium"/>
                <a:ea typeface="Oswald Medium"/>
                <a:cs typeface="Oswald Medium"/>
                <a:sym typeface="Oswald Medium"/>
              </a:rPr>
              <a:t>Tour college campuses.  If your family is travelling near a college campus, take advantage of the opportunity and go for a tour.  MIHS is working to increase the number of opportunities students have to visit colleges during school.</a:t>
            </a:r>
            <a:endParaRPr sz="1500" dirty="0">
              <a:latin typeface="Oswald Medium"/>
              <a:ea typeface="Oswald Medium"/>
              <a:cs typeface="Oswald Medium"/>
              <a:sym typeface="Oswald Medium"/>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72"/>
        <p:cNvGrpSpPr/>
        <p:nvPr/>
      </p:nvGrpSpPr>
      <p:grpSpPr>
        <a:xfrm>
          <a:off x="0" y="0"/>
          <a:ext cx="0" cy="0"/>
          <a:chOff x="0" y="0"/>
          <a:chExt cx="0" cy="0"/>
        </a:xfrm>
      </p:grpSpPr>
      <p:pic>
        <p:nvPicPr>
          <p:cNvPr id="173" name="Google Shape;173;p24"/>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174" name="Google Shape;174;p24"/>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75" name="Google Shape;175;p24"/>
          <p:cNvSpPr txBox="1"/>
          <p:nvPr/>
        </p:nvSpPr>
        <p:spPr>
          <a:xfrm>
            <a:off x="2351825" y="189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176" name="Google Shape;176;p24"/>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77" name="Google Shape;177;p24"/>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78" name="Google Shape;178;p24"/>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79" name="Google Shape;179;p24"/>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180" name="Google Shape;180;p24"/>
          <p:cNvSpPr txBox="1"/>
          <p:nvPr/>
        </p:nvSpPr>
        <p:spPr>
          <a:xfrm>
            <a:off x="2840350" y="1268250"/>
            <a:ext cx="3839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181" name="Google Shape;181;p24"/>
          <p:cNvPicPr preferRelativeResize="0"/>
          <p:nvPr/>
        </p:nvPicPr>
        <p:blipFill>
          <a:blip r:embed="rId4">
            <a:alphaModFix/>
          </a:blip>
          <a:stretch>
            <a:fillRect/>
          </a:stretch>
        </p:blipFill>
        <p:spPr>
          <a:xfrm>
            <a:off x="2022650" y="805000"/>
            <a:ext cx="6795376" cy="3826375"/>
          </a:xfrm>
          <a:prstGeom prst="rect">
            <a:avLst/>
          </a:prstGeom>
          <a:noFill/>
          <a:ln>
            <a:noFill/>
          </a:ln>
        </p:spPr>
      </p:pic>
      <p:sp>
        <p:nvSpPr>
          <p:cNvPr id="182" name="Google Shape;182;p24"/>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86"/>
        <p:cNvGrpSpPr/>
        <p:nvPr/>
      </p:nvGrpSpPr>
      <p:grpSpPr>
        <a:xfrm>
          <a:off x="0" y="0"/>
          <a:ext cx="0" cy="0"/>
          <a:chOff x="0" y="0"/>
          <a:chExt cx="0" cy="0"/>
        </a:xfrm>
      </p:grpSpPr>
      <p:pic>
        <p:nvPicPr>
          <p:cNvPr id="187" name="Google Shape;187;p25"/>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188" name="Google Shape;188;p25"/>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89" name="Google Shape;189;p25"/>
          <p:cNvSpPr txBox="1"/>
          <p:nvPr/>
        </p:nvSpPr>
        <p:spPr>
          <a:xfrm>
            <a:off x="2079800" y="1135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190" name="Google Shape;190;p25"/>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91" name="Google Shape;191;p25"/>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92" name="Google Shape;192;p25"/>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93" name="Google Shape;193;p25"/>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194" name="Google Shape;194;p25"/>
          <p:cNvSpPr txBox="1"/>
          <p:nvPr/>
        </p:nvSpPr>
        <p:spPr>
          <a:xfrm>
            <a:off x="2564425" y="548050"/>
            <a:ext cx="5396100" cy="318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latin typeface="Oswald Medium"/>
                <a:ea typeface="Oswald Medium"/>
                <a:cs typeface="Oswald Medium"/>
                <a:sym typeface="Oswald Medium"/>
              </a:rPr>
              <a:t>EFSC Vocational Programs (A.S./Adv Tech Certs)</a:t>
            </a:r>
            <a:endParaRPr sz="1700">
              <a:latin typeface="Oswald Medium"/>
              <a:ea typeface="Oswald Medium"/>
              <a:cs typeface="Oswald Medium"/>
              <a:sym typeface="Oswald Medium"/>
            </a:endParaRPr>
          </a:p>
          <a:p>
            <a:pPr marL="457200" lvl="0" indent="-330200" algn="l" rtl="0">
              <a:spcBef>
                <a:spcPts val="0"/>
              </a:spcBef>
              <a:spcAft>
                <a:spcPts val="0"/>
              </a:spcAft>
              <a:buSzPts val="1600"/>
              <a:buFont typeface="Oswald Medium"/>
              <a:buChar char="●"/>
            </a:pPr>
            <a:r>
              <a:rPr lang="en" sz="1600">
                <a:latin typeface="Oswald Medium"/>
                <a:ea typeface="Oswald Medium"/>
                <a:cs typeface="Oswald Medium"/>
                <a:sym typeface="Oswald Medium"/>
              </a:rPr>
              <a:t>38 A.S. degrees some of which include Accounting, Aerospace Technology, Culinary, Dental Hygiene, Drafting, EMS, Medical Assistant, Radiography, Veterinary Nursing</a:t>
            </a:r>
            <a:endParaRPr sz="1600">
              <a:latin typeface="Oswald Medium"/>
              <a:ea typeface="Oswald Medium"/>
              <a:cs typeface="Oswald Medium"/>
              <a:sym typeface="Oswald Medium"/>
            </a:endParaRPr>
          </a:p>
          <a:p>
            <a:pPr marL="457200" lvl="0" indent="-330200" algn="l" rtl="0">
              <a:spcBef>
                <a:spcPts val="0"/>
              </a:spcBef>
              <a:spcAft>
                <a:spcPts val="0"/>
              </a:spcAft>
              <a:buSzPts val="1600"/>
              <a:buFont typeface="Oswald Medium"/>
              <a:buChar char="●"/>
            </a:pPr>
            <a:r>
              <a:rPr lang="en" sz="1600">
                <a:latin typeface="Oswald Medium"/>
                <a:ea typeface="Oswald Medium"/>
                <a:cs typeface="Oswald Medium"/>
                <a:sym typeface="Oswald Medium"/>
              </a:rPr>
              <a:t>4 Advanced Technical Certificates - Adult Cardiac Sonography, Network Security Forensics, Vascular Sonography, and Veterinary Practice Management</a:t>
            </a:r>
            <a:endParaRPr sz="1600">
              <a:latin typeface="Oswald Medium"/>
              <a:ea typeface="Oswald Medium"/>
              <a:cs typeface="Oswald Medium"/>
              <a:sym typeface="Oswald Medium"/>
            </a:endParaRPr>
          </a:p>
          <a:p>
            <a:pPr marL="457200" lvl="0" indent="-330200" algn="l" rtl="0">
              <a:spcBef>
                <a:spcPts val="0"/>
              </a:spcBef>
              <a:spcAft>
                <a:spcPts val="0"/>
              </a:spcAft>
              <a:buSzPts val="1600"/>
              <a:buFont typeface="Oswald Medium"/>
              <a:buChar char="●"/>
            </a:pPr>
            <a:r>
              <a:rPr lang="en" sz="1600">
                <a:latin typeface="Oswald Medium"/>
                <a:ea typeface="Oswald Medium"/>
                <a:cs typeface="Oswald Medium"/>
                <a:sym typeface="Oswald Medium"/>
              </a:rPr>
              <a:t>16 Career and Technical Certifications some of which include Aviation Mechanic, Cosmetology, Fire Fighter, HVAC, Patient Care Assistant, Welding Technology</a:t>
            </a:r>
            <a:endParaRPr sz="1600">
              <a:latin typeface="Oswald Medium"/>
              <a:ea typeface="Oswald Medium"/>
              <a:cs typeface="Oswald Medium"/>
              <a:sym typeface="Oswald Medium"/>
            </a:endParaRPr>
          </a:p>
          <a:p>
            <a:pPr marL="0" lvl="0" indent="0" algn="l" rtl="0">
              <a:spcBef>
                <a:spcPts val="0"/>
              </a:spcBef>
              <a:spcAft>
                <a:spcPts val="0"/>
              </a:spcAft>
              <a:buNone/>
            </a:pPr>
            <a:endParaRPr sz="1700">
              <a:latin typeface="Oswald Medium"/>
              <a:ea typeface="Oswald Medium"/>
              <a:cs typeface="Oswald Medium"/>
              <a:sym typeface="Oswald Medium"/>
            </a:endParaRPr>
          </a:p>
          <a:p>
            <a:pPr marL="0" lvl="0" indent="0" algn="l" rtl="0">
              <a:spcBef>
                <a:spcPts val="0"/>
              </a:spcBef>
              <a:spcAft>
                <a:spcPts val="0"/>
              </a:spcAft>
              <a:buNone/>
            </a:pPr>
            <a:endParaRPr sz="1700">
              <a:latin typeface="Oswald Medium"/>
              <a:ea typeface="Oswald Medium"/>
              <a:cs typeface="Oswald Medium"/>
              <a:sym typeface="Oswald Medium"/>
            </a:endParaRPr>
          </a:p>
        </p:txBody>
      </p:sp>
      <p:sp>
        <p:nvSpPr>
          <p:cNvPr id="195" name="Google Shape;195;p25"/>
          <p:cNvSpPr txBox="1"/>
          <p:nvPr/>
        </p:nvSpPr>
        <p:spPr>
          <a:xfrm>
            <a:off x="672450" y="3219450"/>
            <a:ext cx="7227900" cy="1677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latin typeface="Oswald Medium"/>
                <a:ea typeface="Oswald Medium"/>
                <a:cs typeface="Oswald Medium"/>
                <a:sym typeface="Oswald Medium"/>
              </a:rPr>
              <a:t>Universal Technical Institute - </a:t>
            </a:r>
            <a:r>
              <a:rPr lang="en" sz="1600">
                <a:latin typeface="Oswald Medium"/>
                <a:ea typeface="Oswald Medium"/>
                <a:cs typeface="Oswald Medium"/>
                <a:sym typeface="Oswald Medium"/>
              </a:rPr>
              <a:t>over 35 different career paths/programs including automotive, welding, HVAC, marine, diesel, robotics, wind power</a:t>
            </a:r>
            <a:endParaRPr sz="1600">
              <a:latin typeface="Oswald Medium"/>
              <a:ea typeface="Oswald Medium"/>
              <a:cs typeface="Oswald Medium"/>
              <a:sym typeface="Oswald Medium"/>
            </a:endParaRPr>
          </a:p>
          <a:p>
            <a:pPr marL="0" lvl="0" indent="0" algn="l" rtl="0">
              <a:spcBef>
                <a:spcPts val="0"/>
              </a:spcBef>
              <a:spcAft>
                <a:spcPts val="0"/>
              </a:spcAft>
              <a:buNone/>
            </a:pPr>
            <a:endParaRPr sz="1700">
              <a:latin typeface="Oswald Medium"/>
              <a:ea typeface="Oswald Medium"/>
              <a:cs typeface="Oswald Medium"/>
              <a:sym typeface="Oswald Medium"/>
            </a:endParaRPr>
          </a:p>
          <a:p>
            <a:pPr marL="0" lvl="0" indent="0" algn="l" rtl="0">
              <a:spcBef>
                <a:spcPts val="0"/>
              </a:spcBef>
              <a:spcAft>
                <a:spcPts val="0"/>
              </a:spcAft>
              <a:buNone/>
            </a:pPr>
            <a:r>
              <a:rPr lang="en" sz="1700">
                <a:latin typeface="Oswald Medium"/>
                <a:ea typeface="Oswald Medium"/>
                <a:cs typeface="Oswald Medium"/>
                <a:sym typeface="Oswald Medium"/>
              </a:rPr>
              <a:t>Full Sail University - Masters, Bachelors, Certificates - </a:t>
            </a:r>
            <a:r>
              <a:rPr lang="en" sz="1600">
                <a:latin typeface="Oswald Medium"/>
                <a:ea typeface="Oswald Medium"/>
                <a:cs typeface="Oswald Medium"/>
                <a:sym typeface="Oswald Medium"/>
              </a:rPr>
              <a:t>3D Arts, Audio Arts, Audio production, Computer Animation, Cinematography, Digital Marketing</a:t>
            </a:r>
            <a:endParaRPr sz="1600">
              <a:latin typeface="Oswald Medium"/>
              <a:ea typeface="Oswald Medium"/>
              <a:cs typeface="Oswald Medium"/>
              <a:sym typeface="Oswald Medium"/>
            </a:endParaRPr>
          </a:p>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99"/>
        <p:cNvGrpSpPr/>
        <p:nvPr/>
      </p:nvGrpSpPr>
      <p:grpSpPr>
        <a:xfrm>
          <a:off x="0" y="0"/>
          <a:ext cx="0" cy="0"/>
          <a:chOff x="0" y="0"/>
          <a:chExt cx="0" cy="0"/>
        </a:xfrm>
      </p:grpSpPr>
      <p:pic>
        <p:nvPicPr>
          <p:cNvPr id="200" name="Google Shape;200;p26"/>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201" name="Google Shape;201;p26"/>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02" name="Google Shape;202;p26"/>
          <p:cNvSpPr txBox="1"/>
          <p:nvPr/>
        </p:nvSpPr>
        <p:spPr>
          <a:xfrm>
            <a:off x="2079800" y="189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203" name="Google Shape;203;p26"/>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04" name="Google Shape;204;p26"/>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05" name="Google Shape;205;p26"/>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206" name="Google Shape;206;p26"/>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207" name="Google Shape;207;p26"/>
          <p:cNvSpPr txBox="1"/>
          <p:nvPr/>
        </p:nvSpPr>
        <p:spPr>
          <a:xfrm>
            <a:off x="2709582" y="1338948"/>
            <a:ext cx="4059900" cy="2599527"/>
          </a:xfrm>
          <a:prstGeom prst="rect">
            <a:avLst/>
          </a:prstGeom>
          <a:noFill/>
          <a:ln>
            <a:noFill/>
          </a:ln>
        </p:spPr>
        <p:txBody>
          <a:bodyPr spcFirstLastPara="1" wrap="square" lIns="91425" tIns="91425" rIns="91425" bIns="91425" anchor="t" anchorCtr="0">
            <a:spAutoFit/>
          </a:bodyPr>
          <a:lstStyle/>
          <a:p>
            <a:pPr marL="203200" lvl="0" indent="0" algn="l" rtl="0">
              <a:lnSpc>
                <a:spcPct val="115000"/>
              </a:lnSpc>
              <a:spcBef>
                <a:spcPts val="0"/>
              </a:spcBef>
              <a:spcAft>
                <a:spcPts val="0"/>
              </a:spcAft>
              <a:buNone/>
            </a:pPr>
            <a:r>
              <a:rPr lang="en" sz="1850" dirty="0">
                <a:solidFill>
                  <a:srgbClr val="262626"/>
                </a:solidFill>
                <a:latin typeface="Oswald"/>
                <a:ea typeface="Oswald"/>
                <a:cs typeface="Oswald"/>
                <a:sym typeface="Oswald"/>
              </a:rPr>
              <a:t>Career Interviews​</a:t>
            </a:r>
            <a:endParaRPr sz="1850" dirty="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dirty="0">
                <a:solidFill>
                  <a:srgbClr val="262626"/>
                </a:solidFill>
                <a:latin typeface="Oswald"/>
                <a:ea typeface="Oswald"/>
                <a:cs typeface="Oswald"/>
                <a:sym typeface="Oswald"/>
              </a:rPr>
              <a:t>Fire Rescue/Paramedic​</a:t>
            </a:r>
            <a:endParaRPr sz="1850" dirty="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dirty="0">
                <a:solidFill>
                  <a:srgbClr val="262626"/>
                </a:solidFill>
                <a:latin typeface="Oswald"/>
                <a:ea typeface="Oswald"/>
                <a:cs typeface="Oswald"/>
                <a:sym typeface="Oswald"/>
              </a:rPr>
              <a:t>Real Estate Broker​</a:t>
            </a:r>
            <a:endParaRPr sz="1850" dirty="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dirty="0">
                <a:solidFill>
                  <a:srgbClr val="262626"/>
                </a:solidFill>
                <a:latin typeface="Oswald"/>
                <a:ea typeface="Oswald"/>
                <a:cs typeface="Oswald"/>
                <a:sym typeface="Oswald"/>
              </a:rPr>
              <a:t>Social Media Director ​</a:t>
            </a:r>
            <a:endParaRPr sz="1850" dirty="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dirty="0">
                <a:solidFill>
                  <a:srgbClr val="262626"/>
                </a:solidFill>
                <a:latin typeface="Oswald"/>
                <a:ea typeface="Oswald"/>
                <a:cs typeface="Oswald"/>
                <a:sym typeface="Oswald"/>
              </a:rPr>
              <a:t>Dentist/Orthodontist​</a:t>
            </a:r>
            <a:endParaRPr sz="1850" dirty="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dirty="0">
                <a:solidFill>
                  <a:srgbClr val="262626"/>
                </a:solidFill>
                <a:latin typeface="Oswald"/>
                <a:ea typeface="Oswald"/>
                <a:cs typeface="Oswald"/>
                <a:sym typeface="Oswald"/>
              </a:rPr>
              <a:t>Universal Technical Institute​</a:t>
            </a:r>
            <a:endParaRPr sz="1850" dirty="0">
              <a:solidFill>
                <a:srgbClr val="262626"/>
              </a:solidFill>
              <a:latin typeface="Oswald"/>
              <a:ea typeface="Oswald"/>
              <a:cs typeface="Oswald"/>
              <a:sym typeface="Oswald"/>
            </a:endParaRPr>
          </a:p>
          <a:p>
            <a:pPr marL="1104900" lvl="0" indent="-346075" algn="l" rtl="0">
              <a:lnSpc>
                <a:spcPct val="115000"/>
              </a:lnSpc>
              <a:spcBef>
                <a:spcPts val="0"/>
              </a:spcBef>
              <a:spcAft>
                <a:spcPts val="0"/>
              </a:spcAft>
              <a:buClr>
                <a:srgbClr val="262626"/>
              </a:buClr>
              <a:buSzPts val="1850"/>
              <a:buFont typeface="Oswald"/>
              <a:buChar char="●"/>
            </a:pPr>
            <a:r>
              <a:rPr lang="en" sz="1850" dirty="0">
                <a:solidFill>
                  <a:srgbClr val="262626"/>
                </a:solidFill>
                <a:latin typeface="Oswald"/>
                <a:ea typeface="Oswald"/>
                <a:cs typeface="Oswald"/>
                <a:sym typeface="Oswald"/>
              </a:rPr>
              <a:t>Local construction companies</a:t>
            </a:r>
            <a:endParaRPr sz="1850" dirty="0">
              <a:solidFill>
                <a:srgbClr val="262626"/>
              </a:solidFill>
              <a:latin typeface="Oswald"/>
              <a:ea typeface="Oswald"/>
              <a:cs typeface="Oswald"/>
              <a:sym typeface="Oswald"/>
            </a:endParaRPr>
          </a:p>
          <a:p>
            <a:pPr marL="0" lvl="0" indent="0" algn="l" rtl="0">
              <a:spcBef>
                <a:spcPts val="0"/>
              </a:spcBef>
              <a:spcAft>
                <a:spcPts val="0"/>
              </a:spcAft>
              <a:buNone/>
            </a:pPr>
            <a:endParaRPr sz="800" dirty="0">
              <a:solidFill>
                <a:srgbClr val="262626"/>
              </a:solidFill>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211"/>
        <p:cNvGrpSpPr/>
        <p:nvPr/>
      </p:nvGrpSpPr>
      <p:grpSpPr>
        <a:xfrm>
          <a:off x="0" y="0"/>
          <a:ext cx="0" cy="0"/>
          <a:chOff x="0" y="0"/>
          <a:chExt cx="0" cy="0"/>
        </a:xfrm>
      </p:grpSpPr>
      <p:pic>
        <p:nvPicPr>
          <p:cNvPr id="212" name="Google Shape;212;p27"/>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213" name="Google Shape;213;p27"/>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4" name="Google Shape;214;p27"/>
          <p:cNvSpPr txBox="1"/>
          <p:nvPr/>
        </p:nvSpPr>
        <p:spPr>
          <a:xfrm>
            <a:off x="2079800" y="189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215" name="Google Shape;215;p27"/>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6" name="Google Shape;216;p27"/>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7" name="Google Shape;217;p27"/>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218" name="Google Shape;218;p27"/>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219" name="Google Shape;219;p27"/>
          <p:cNvSpPr txBox="1"/>
          <p:nvPr/>
        </p:nvSpPr>
        <p:spPr>
          <a:xfrm>
            <a:off x="2388366" y="1130777"/>
            <a:ext cx="4833000" cy="2750723"/>
          </a:xfrm>
          <a:prstGeom prst="rect">
            <a:avLst/>
          </a:prstGeom>
          <a:noFill/>
          <a:ln>
            <a:noFill/>
          </a:ln>
        </p:spPr>
        <p:txBody>
          <a:bodyPr spcFirstLastPara="1" wrap="square" lIns="91425" tIns="91425" rIns="91425" bIns="91425" anchor="t" anchorCtr="0">
            <a:spAutoFit/>
          </a:bodyPr>
          <a:lstStyle/>
          <a:p>
            <a:pPr marL="1104900" lvl="0" indent="-317500" algn="ctr" rtl="0">
              <a:lnSpc>
                <a:spcPct val="115000"/>
              </a:lnSpc>
              <a:spcBef>
                <a:spcPts val="0"/>
              </a:spcBef>
              <a:spcAft>
                <a:spcPts val="0"/>
              </a:spcAft>
              <a:buClr>
                <a:schemeClr val="lt1"/>
              </a:buClr>
              <a:buSzPts val="1400"/>
              <a:buFont typeface="Oswald Medium"/>
              <a:buChar char="●"/>
            </a:pPr>
            <a:r>
              <a:rPr lang="en" sz="2000" i="1" dirty="0">
                <a:solidFill>
                  <a:schemeClr val="lt1"/>
                </a:solidFill>
                <a:latin typeface="Oswald Medium"/>
                <a:ea typeface="Oswald Medium"/>
                <a:cs typeface="Oswald Medium"/>
                <a:sym typeface="Oswald Medium"/>
              </a:rPr>
              <a:t>EVERY STUDENT NEEDS TO HAVE A PLAN!!!​</a:t>
            </a:r>
            <a:endParaRPr sz="2000" i="1" dirty="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dirty="0">
                <a:solidFill>
                  <a:schemeClr val="lt1"/>
                </a:solidFill>
                <a:latin typeface="Oswald Medium"/>
                <a:ea typeface="Oswald Medium"/>
                <a:cs typeface="Oswald Medium"/>
                <a:sym typeface="Oswald Medium"/>
              </a:rPr>
              <a:t>Internships​</a:t>
            </a:r>
            <a:endParaRPr sz="1500" dirty="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dirty="0">
                <a:solidFill>
                  <a:schemeClr val="lt1"/>
                </a:solidFill>
                <a:latin typeface="Oswald Medium"/>
                <a:ea typeface="Oswald Medium"/>
                <a:cs typeface="Oswald Medium"/>
                <a:sym typeface="Oswald Medium"/>
              </a:rPr>
              <a:t>Vocational programs​</a:t>
            </a:r>
            <a:endParaRPr sz="1500" dirty="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dirty="0">
                <a:solidFill>
                  <a:schemeClr val="lt1"/>
                </a:solidFill>
                <a:latin typeface="Oswald Medium"/>
                <a:ea typeface="Oswald Medium"/>
                <a:cs typeface="Oswald Medium"/>
                <a:sym typeface="Oswald Medium"/>
              </a:rPr>
              <a:t>Workforce​</a:t>
            </a:r>
            <a:endParaRPr sz="1500" dirty="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dirty="0">
                <a:solidFill>
                  <a:schemeClr val="lt1"/>
                </a:solidFill>
                <a:latin typeface="Oswald Medium"/>
                <a:ea typeface="Oswald Medium"/>
                <a:cs typeface="Oswald Medium"/>
                <a:sym typeface="Oswald Medium"/>
              </a:rPr>
              <a:t>Apprenticeship​</a:t>
            </a:r>
            <a:endParaRPr sz="1500" dirty="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dirty="0">
                <a:solidFill>
                  <a:schemeClr val="lt1"/>
                </a:solidFill>
                <a:latin typeface="Oswald Medium"/>
                <a:ea typeface="Oswald Medium"/>
                <a:cs typeface="Oswald Medium"/>
                <a:sym typeface="Oswald Medium"/>
              </a:rPr>
              <a:t>Travel (gap year)​</a:t>
            </a:r>
            <a:endParaRPr sz="1500" dirty="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dirty="0">
                <a:solidFill>
                  <a:schemeClr val="lt1"/>
                </a:solidFill>
                <a:latin typeface="Oswald Medium"/>
                <a:ea typeface="Oswald Medium"/>
                <a:cs typeface="Oswald Medium"/>
                <a:sym typeface="Oswald Medium"/>
              </a:rPr>
              <a:t>Study Abroad​</a:t>
            </a:r>
            <a:endParaRPr sz="1500" dirty="0">
              <a:solidFill>
                <a:schemeClr val="lt1"/>
              </a:solidFill>
              <a:latin typeface="Oswald Medium"/>
              <a:ea typeface="Oswald Medium"/>
              <a:cs typeface="Oswald Medium"/>
              <a:sym typeface="Oswald Medium"/>
            </a:endParaRPr>
          </a:p>
          <a:p>
            <a:pPr marL="876300" lvl="0" indent="0" algn="l" rtl="0">
              <a:lnSpc>
                <a:spcPct val="115000"/>
              </a:lnSpc>
              <a:spcBef>
                <a:spcPts val="0"/>
              </a:spcBef>
              <a:spcAft>
                <a:spcPts val="0"/>
              </a:spcAft>
              <a:buNone/>
            </a:pPr>
            <a:r>
              <a:rPr lang="en" sz="1500" dirty="0">
                <a:solidFill>
                  <a:schemeClr val="lt1"/>
                </a:solidFill>
                <a:latin typeface="Oswald Medium"/>
                <a:ea typeface="Oswald Medium"/>
                <a:cs typeface="Oswald Medium"/>
                <a:sym typeface="Oswald Medium"/>
              </a:rPr>
              <a:t>​</a:t>
            </a:r>
            <a:endParaRPr sz="1500" dirty="0">
              <a:solidFill>
                <a:schemeClr val="lt1"/>
              </a:solidFill>
              <a:latin typeface="Oswald Medium"/>
              <a:ea typeface="Oswald Medium"/>
              <a:cs typeface="Oswald Medium"/>
              <a:sym typeface="Oswald Medium"/>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211"/>
        <p:cNvGrpSpPr/>
        <p:nvPr/>
      </p:nvGrpSpPr>
      <p:grpSpPr>
        <a:xfrm>
          <a:off x="0" y="0"/>
          <a:ext cx="0" cy="0"/>
          <a:chOff x="0" y="0"/>
          <a:chExt cx="0" cy="0"/>
        </a:xfrm>
      </p:grpSpPr>
      <p:pic>
        <p:nvPicPr>
          <p:cNvPr id="212" name="Google Shape;212;p27"/>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213" name="Google Shape;213;p27"/>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4" name="Google Shape;214;p27"/>
          <p:cNvSpPr txBox="1"/>
          <p:nvPr/>
        </p:nvSpPr>
        <p:spPr>
          <a:xfrm>
            <a:off x="2215925" y="189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dirty="0">
                <a:latin typeface="Oswald SemiBold"/>
                <a:ea typeface="Oswald SemiBold"/>
                <a:cs typeface="Oswald SemiBold"/>
                <a:sym typeface="Oswald SemiBold"/>
              </a:rPr>
              <a:t>Counselor Contact Information</a:t>
            </a:r>
            <a:endParaRPr sz="2800" dirty="0">
              <a:latin typeface="Oswald SemiBold"/>
              <a:ea typeface="Oswald SemiBold"/>
              <a:cs typeface="Oswald SemiBold"/>
              <a:sym typeface="Oswald SemiBold"/>
            </a:endParaRPr>
          </a:p>
        </p:txBody>
      </p:sp>
      <p:sp>
        <p:nvSpPr>
          <p:cNvPr id="215" name="Google Shape;215;p27"/>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6" name="Google Shape;216;p27"/>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7" name="Google Shape;217;p27"/>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218" name="Google Shape;218;p27"/>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219" name="Google Shape;219;p27"/>
          <p:cNvSpPr txBox="1"/>
          <p:nvPr/>
        </p:nvSpPr>
        <p:spPr>
          <a:xfrm>
            <a:off x="2388365" y="1130777"/>
            <a:ext cx="5731507" cy="2060534"/>
          </a:xfrm>
          <a:prstGeom prst="rect">
            <a:avLst/>
          </a:prstGeom>
          <a:noFill/>
          <a:ln>
            <a:noFill/>
          </a:ln>
        </p:spPr>
        <p:txBody>
          <a:bodyPr spcFirstLastPara="1" wrap="square" lIns="91425" tIns="91425" rIns="91425" bIns="91425" anchor="t" anchorCtr="0">
            <a:spAutoFit/>
          </a:bodyPr>
          <a:lstStyle/>
          <a:p>
            <a:pPr marL="1219200" lvl="0" indent="-342900" algn="l" rtl="0">
              <a:lnSpc>
                <a:spcPct val="115000"/>
              </a:lnSpc>
              <a:spcBef>
                <a:spcPts val="0"/>
              </a:spcBef>
              <a:spcAft>
                <a:spcPts val="0"/>
              </a:spcAft>
              <a:buFont typeface="Arial" panose="020B0604020202020204" pitchFamily="34" charset="0"/>
              <a:buChar char="•"/>
            </a:pPr>
            <a:r>
              <a:rPr lang="en" sz="2400" dirty="0">
                <a:solidFill>
                  <a:schemeClr val="lt1"/>
                </a:solidFill>
                <a:latin typeface="Oswald Medium"/>
                <a:ea typeface="Oswald Medium"/>
                <a:cs typeface="Oswald Medium"/>
                <a:sym typeface="Oswald Medium"/>
              </a:rPr>
              <a:t>QR code</a:t>
            </a:r>
          </a:p>
          <a:p>
            <a:pPr marL="876300" lvl="0" indent="0" algn="l" rtl="0">
              <a:lnSpc>
                <a:spcPct val="115000"/>
              </a:lnSpc>
              <a:spcBef>
                <a:spcPts val="0"/>
              </a:spcBef>
              <a:spcAft>
                <a:spcPts val="0"/>
              </a:spcAft>
              <a:buNone/>
            </a:pPr>
            <a:endParaRPr lang="en" sz="1500" dirty="0">
              <a:solidFill>
                <a:schemeClr val="lt1"/>
              </a:solidFill>
              <a:latin typeface="Oswald Medium"/>
              <a:ea typeface="Oswald Medium"/>
              <a:cs typeface="Oswald Medium"/>
              <a:sym typeface="Oswald Medium"/>
            </a:endParaRPr>
          </a:p>
          <a:p>
            <a:pPr marL="1219200" lvl="0" indent="-342900" algn="l" rtl="0">
              <a:lnSpc>
                <a:spcPct val="115000"/>
              </a:lnSpc>
              <a:spcBef>
                <a:spcPts val="0"/>
              </a:spcBef>
              <a:spcAft>
                <a:spcPts val="0"/>
              </a:spcAft>
              <a:buFont typeface="Arial" panose="020B0604020202020204" pitchFamily="34" charset="0"/>
              <a:buChar char="•"/>
            </a:pPr>
            <a:r>
              <a:rPr lang="en" sz="2400" dirty="0">
                <a:solidFill>
                  <a:schemeClr val="lt1"/>
                </a:solidFill>
                <a:latin typeface="Oswald Medium"/>
                <a:ea typeface="Oswald Medium"/>
                <a:cs typeface="Oswald Medium"/>
                <a:sym typeface="Oswald Medium"/>
                <a:hlinkClick r:id="rId4"/>
              </a:rPr>
              <a:t>Shepard.nancy@brevardschools.org</a:t>
            </a:r>
            <a:endParaRPr lang="en" sz="2400" dirty="0">
              <a:solidFill>
                <a:schemeClr val="lt1"/>
              </a:solidFill>
              <a:latin typeface="Oswald Medium"/>
              <a:ea typeface="Oswald Medium"/>
              <a:cs typeface="Oswald Medium"/>
              <a:sym typeface="Oswald Medium"/>
            </a:endParaRPr>
          </a:p>
          <a:p>
            <a:pPr marL="876300" lvl="0" indent="0" algn="l" rtl="0">
              <a:lnSpc>
                <a:spcPct val="115000"/>
              </a:lnSpc>
              <a:spcBef>
                <a:spcPts val="0"/>
              </a:spcBef>
              <a:spcAft>
                <a:spcPts val="0"/>
              </a:spcAft>
              <a:buNone/>
            </a:pPr>
            <a:endParaRPr lang="en" sz="1500" dirty="0">
              <a:solidFill>
                <a:schemeClr val="lt1"/>
              </a:solidFill>
              <a:latin typeface="Oswald Medium"/>
              <a:ea typeface="Oswald Medium"/>
              <a:cs typeface="Oswald Medium"/>
              <a:sym typeface="Oswald Medium"/>
            </a:endParaRPr>
          </a:p>
          <a:p>
            <a:pPr marL="1333500" lvl="0" indent="-457200" algn="l" rtl="0">
              <a:lnSpc>
                <a:spcPct val="115000"/>
              </a:lnSpc>
              <a:spcBef>
                <a:spcPts val="0"/>
              </a:spcBef>
              <a:spcAft>
                <a:spcPts val="0"/>
              </a:spcAft>
              <a:buFont typeface="Arial" panose="020B0604020202020204" pitchFamily="34" charset="0"/>
              <a:buChar char="•"/>
            </a:pPr>
            <a:r>
              <a:rPr lang="en" sz="2800" dirty="0">
                <a:solidFill>
                  <a:schemeClr val="lt1"/>
                </a:solidFill>
                <a:latin typeface="Oswald Medium"/>
                <a:ea typeface="Oswald Medium"/>
                <a:cs typeface="Oswald Medium"/>
                <a:sym typeface="Oswald Medium"/>
              </a:rPr>
              <a:t>321-454-1000​</a:t>
            </a:r>
            <a:endParaRPr sz="2800" dirty="0">
              <a:solidFill>
                <a:schemeClr val="lt1"/>
              </a:solidFill>
              <a:latin typeface="Oswald Medium"/>
              <a:ea typeface="Oswald Medium"/>
              <a:cs typeface="Oswald Medium"/>
              <a:sym typeface="Oswald Medium"/>
            </a:endParaRPr>
          </a:p>
        </p:txBody>
      </p:sp>
    </p:spTree>
    <p:extLst>
      <p:ext uri="{BB962C8B-B14F-4D97-AF65-F5344CB8AC3E}">
        <p14:creationId xmlns:p14="http://schemas.microsoft.com/office/powerpoint/2010/main" val="1936590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211"/>
        <p:cNvGrpSpPr/>
        <p:nvPr/>
      </p:nvGrpSpPr>
      <p:grpSpPr>
        <a:xfrm>
          <a:off x="0" y="0"/>
          <a:ext cx="0" cy="0"/>
          <a:chOff x="0" y="0"/>
          <a:chExt cx="0" cy="0"/>
        </a:xfrm>
      </p:grpSpPr>
      <p:pic>
        <p:nvPicPr>
          <p:cNvPr id="212" name="Google Shape;212;p27"/>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213" name="Google Shape;213;p27"/>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5" name="Google Shape;215;p27"/>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6" name="Google Shape;216;p27"/>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7" name="Google Shape;217;p27"/>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218" name="Google Shape;218;p27"/>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219" name="Google Shape;219;p27"/>
          <p:cNvSpPr txBox="1"/>
          <p:nvPr/>
        </p:nvSpPr>
        <p:spPr>
          <a:xfrm>
            <a:off x="929030" y="2476560"/>
            <a:ext cx="8032090" cy="1458831"/>
          </a:xfrm>
          <a:prstGeom prst="rect">
            <a:avLst/>
          </a:prstGeom>
          <a:noFill/>
          <a:ln>
            <a:noFill/>
          </a:ln>
        </p:spPr>
        <p:txBody>
          <a:bodyPr spcFirstLastPara="1" wrap="square" lIns="91425" tIns="91425" rIns="91425" bIns="91425" anchor="t" anchorCtr="0">
            <a:spAutoFit/>
          </a:bodyPr>
          <a:lstStyle/>
          <a:p>
            <a:pPr marL="876300" lvl="0" algn="l" rtl="0">
              <a:lnSpc>
                <a:spcPct val="115000"/>
              </a:lnSpc>
              <a:spcBef>
                <a:spcPts val="0"/>
              </a:spcBef>
              <a:spcAft>
                <a:spcPts val="0"/>
              </a:spcAft>
            </a:pPr>
            <a:r>
              <a:rPr lang="en-US" sz="7200" b="1" i="1" dirty="0">
                <a:solidFill>
                  <a:schemeClr val="lt1"/>
                </a:solidFill>
                <a:latin typeface="Oswald Medium"/>
                <a:ea typeface="Oswald Medium"/>
                <a:cs typeface="Oswald Medium"/>
                <a:sym typeface="Oswald Medium"/>
              </a:rPr>
              <a:t>QUESTIONS?</a:t>
            </a:r>
            <a:endParaRPr sz="7200" b="1" i="1" dirty="0">
              <a:solidFill>
                <a:schemeClr val="lt1"/>
              </a:solidFill>
              <a:latin typeface="Oswald Medium"/>
              <a:ea typeface="Oswald Medium"/>
              <a:cs typeface="Oswald Medium"/>
              <a:sym typeface="Oswald Medium"/>
            </a:endParaRPr>
          </a:p>
        </p:txBody>
      </p:sp>
    </p:spTree>
    <p:extLst>
      <p:ext uri="{BB962C8B-B14F-4D97-AF65-F5344CB8AC3E}">
        <p14:creationId xmlns:p14="http://schemas.microsoft.com/office/powerpoint/2010/main" val="1390191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65" name="Google Shape;65;p14"/>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66" name="Google Shape;66;p14"/>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BPS High School Graduation Requirements</a:t>
            </a:r>
            <a:endParaRPr sz="2800">
              <a:latin typeface="Oswald SemiBold"/>
              <a:ea typeface="Oswald SemiBold"/>
              <a:cs typeface="Oswald SemiBold"/>
              <a:sym typeface="Oswald SemiBold"/>
            </a:endParaRPr>
          </a:p>
        </p:txBody>
      </p:sp>
      <p:pic>
        <p:nvPicPr>
          <p:cNvPr id="67" name="Google Shape;67;p14"/>
          <p:cNvPicPr preferRelativeResize="0"/>
          <p:nvPr/>
        </p:nvPicPr>
        <p:blipFill>
          <a:blip r:embed="rId4">
            <a:alphaModFix/>
          </a:blip>
          <a:stretch>
            <a:fillRect/>
          </a:stretch>
        </p:blipFill>
        <p:spPr>
          <a:xfrm>
            <a:off x="2079800" y="854425"/>
            <a:ext cx="3294251" cy="4070700"/>
          </a:xfrm>
          <a:prstGeom prst="rect">
            <a:avLst/>
          </a:prstGeom>
          <a:noFill/>
          <a:ln>
            <a:noFill/>
          </a:ln>
        </p:spPr>
      </p:pic>
      <p:sp>
        <p:nvSpPr>
          <p:cNvPr id="68" name="Google Shape;68;p14"/>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pic>
        <p:nvPicPr>
          <p:cNvPr id="69" name="Google Shape;69;p14"/>
          <p:cNvPicPr preferRelativeResize="0"/>
          <p:nvPr/>
        </p:nvPicPr>
        <p:blipFill>
          <a:blip r:embed="rId5">
            <a:alphaModFix/>
          </a:blip>
          <a:stretch>
            <a:fillRect/>
          </a:stretch>
        </p:blipFill>
        <p:spPr>
          <a:xfrm>
            <a:off x="5802277" y="854425"/>
            <a:ext cx="3158561" cy="4070700"/>
          </a:xfrm>
          <a:prstGeom prst="rect">
            <a:avLst/>
          </a:prstGeom>
          <a:noFill/>
          <a:ln>
            <a:noFill/>
          </a:ln>
        </p:spPr>
      </p:pic>
      <p:sp>
        <p:nvSpPr>
          <p:cNvPr id="70" name="Google Shape;70;p14"/>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74"/>
        <p:cNvGrpSpPr/>
        <p:nvPr/>
      </p:nvGrpSpPr>
      <p:grpSpPr>
        <a:xfrm>
          <a:off x="0" y="0"/>
          <a:ext cx="0" cy="0"/>
          <a:chOff x="0" y="0"/>
          <a:chExt cx="0" cy="0"/>
        </a:xfrm>
      </p:grpSpPr>
      <p:pic>
        <p:nvPicPr>
          <p:cNvPr id="75" name="Google Shape;75;p15"/>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76" name="Google Shape;76;p15"/>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77" name="Google Shape;77;p15"/>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Graduation Requirements </a:t>
            </a:r>
            <a:endParaRPr sz="2800">
              <a:latin typeface="Oswald SemiBold"/>
              <a:ea typeface="Oswald SemiBold"/>
              <a:cs typeface="Oswald SemiBold"/>
              <a:sym typeface="Oswald SemiBold"/>
            </a:endParaRPr>
          </a:p>
        </p:txBody>
      </p:sp>
      <p:sp>
        <p:nvSpPr>
          <p:cNvPr id="78" name="Google Shape;78;p15"/>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79" name="Google Shape;79;p15"/>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80" name="Google Shape;80;p15"/>
          <p:cNvSpPr txBox="1"/>
          <p:nvPr/>
        </p:nvSpPr>
        <p:spPr>
          <a:xfrm>
            <a:off x="2469075" y="883975"/>
            <a:ext cx="5573700" cy="2954625"/>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Oswald"/>
              <a:buChar char="●"/>
            </a:pPr>
            <a:r>
              <a:rPr lang="en" sz="1800" dirty="0">
                <a:latin typeface="Oswald"/>
                <a:ea typeface="Oswald"/>
                <a:cs typeface="Oswald"/>
                <a:sym typeface="Oswald"/>
              </a:rPr>
              <a:t>MIHS expectation that required electives be finished before 11th grade</a:t>
            </a:r>
            <a:endParaRPr sz="1800" dirty="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dirty="0">
                <a:latin typeface="Oswald"/>
                <a:ea typeface="Oswald"/>
                <a:cs typeface="Oswald"/>
                <a:sym typeface="Oswald"/>
              </a:rPr>
              <a:t>Career Research and Decision Making (.5 credit)</a:t>
            </a:r>
            <a:endParaRPr sz="1800" dirty="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dirty="0">
                <a:latin typeface="Oswald"/>
                <a:ea typeface="Oswald"/>
                <a:cs typeface="Oswald"/>
                <a:sym typeface="Oswald"/>
              </a:rPr>
              <a:t>HOPE (1.0 credit)</a:t>
            </a:r>
            <a:endParaRPr sz="1800" dirty="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dirty="0">
                <a:latin typeface="Oswald"/>
                <a:ea typeface="Oswald"/>
                <a:cs typeface="Oswald"/>
                <a:sym typeface="Oswald"/>
              </a:rPr>
              <a:t>Performing/Practical Arts (1.0 credit)</a:t>
            </a:r>
            <a:endParaRPr sz="1800" dirty="0">
              <a:latin typeface="Oswald"/>
              <a:ea typeface="Oswald"/>
              <a:cs typeface="Oswald"/>
              <a:sym typeface="Oswald"/>
            </a:endParaRPr>
          </a:p>
          <a:p>
            <a:pPr marL="0" lvl="0" indent="0" algn="l" rtl="0">
              <a:spcBef>
                <a:spcPts val="0"/>
              </a:spcBef>
              <a:spcAft>
                <a:spcPts val="0"/>
              </a:spcAft>
              <a:buNone/>
            </a:pPr>
            <a:endParaRPr sz="1800" dirty="0">
              <a:latin typeface="Oswald"/>
              <a:ea typeface="Oswald"/>
              <a:cs typeface="Oswald"/>
              <a:sym typeface="Oswald"/>
            </a:endParaRPr>
          </a:p>
          <a:p>
            <a:pPr marL="0" lvl="0" indent="0" algn="l" rtl="0">
              <a:spcBef>
                <a:spcPts val="0"/>
              </a:spcBef>
              <a:spcAft>
                <a:spcPts val="0"/>
              </a:spcAft>
              <a:buNone/>
            </a:pPr>
            <a:endParaRPr sz="1800" dirty="0">
              <a:latin typeface="Oswald"/>
              <a:ea typeface="Oswald"/>
              <a:cs typeface="Oswald"/>
              <a:sym typeface="Oswald"/>
            </a:endParaRPr>
          </a:p>
          <a:p>
            <a:pPr marL="457200" lvl="0" indent="-342900" algn="l" rtl="0">
              <a:spcBef>
                <a:spcPts val="0"/>
              </a:spcBef>
              <a:spcAft>
                <a:spcPts val="0"/>
              </a:spcAft>
              <a:buSzPts val="1800"/>
              <a:buFont typeface="Oswald"/>
              <a:buChar char="●"/>
            </a:pPr>
            <a:r>
              <a:rPr lang="en" sz="1800" dirty="0">
                <a:latin typeface="Oswald"/>
                <a:ea typeface="Oswald"/>
                <a:cs typeface="Oswald"/>
                <a:sym typeface="Oswald"/>
              </a:rPr>
              <a:t>MIHS / State DOE Expectations</a:t>
            </a:r>
            <a:endParaRPr sz="1800" dirty="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dirty="0">
                <a:latin typeface="Oswald"/>
                <a:ea typeface="Oswald"/>
                <a:cs typeface="Oswald"/>
                <a:sym typeface="Oswald"/>
              </a:rPr>
              <a:t>Students graduate as “college and/or career ready” (AP test, DE class, CTE certification)</a:t>
            </a:r>
            <a:endParaRPr sz="1800" dirty="0">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84"/>
        <p:cNvGrpSpPr/>
        <p:nvPr/>
      </p:nvGrpSpPr>
      <p:grpSpPr>
        <a:xfrm>
          <a:off x="0" y="0"/>
          <a:ext cx="0" cy="0"/>
          <a:chOff x="0" y="0"/>
          <a:chExt cx="0" cy="0"/>
        </a:xfrm>
      </p:grpSpPr>
      <p:pic>
        <p:nvPicPr>
          <p:cNvPr id="85" name="Google Shape;85;p16"/>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86" name="Google Shape;86;p16"/>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87" name="Google Shape;87;p16"/>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Purpose of PSAT </a:t>
            </a:r>
            <a:endParaRPr sz="2800">
              <a:latin typeface="Oswald SemiBold"/>
              <a:ea typeface="Oswald SemiBold"/>
              <a:cs typeface="Oswald SemiBold"/>
              <a:sym typeface="Oswald SemiBold"/>
            </a:endParaRPr>
          </a:p>
        </p:txBody>
      </p:sp>
      <p:sp>
        <p:nvSpPr>
          <p:cNvPr id="88" name="Google Shape;88;p16"/>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89" name="Google Shape;89;p16"/>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90" name="Google Shape;90;p16"/>
          <p:cNvSpPr txBox="1"/>
          <p:nvPr/>
        </p:nvSpPr>
        <p:spPr>
          <a:xfrm>
            <a:off x="2469075" y="883975"/>
            <a:ext cx="5573700" cy="280073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To determine college readiness and provide opportunity for Algebra EOC concordant</a:t>
            </a:r>
            <a:endParaRPr sz="1700" dirty="0">
              <a:latin typeface="Oswald"/>
              <a:ea typeface="Oswald"/>
              <a:cs typeface="Oswald"/>
              <a:sym typeface="Oswald"/>
            </a:endParaRPr>
          </a:p>
          <a:p>
            <a:pPr marL="0" lvl="0" indent="0" algn="l" rtl="0">
              <a:spcBef>
                <a:spcPts val="0"/>
              </a:spcBef>
              <a:spcAft>
                <a:spcPts val="0"/>
              </a:spcAft>
              <a:buNone/>
            </a:pP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Scores available November 6th</a:t>
            </a:r>
            <a:endParaRPr sz="1700" dirty="0">
              <a:latin typeface="Oswald"/>
              <a:ea typeface="Oswald"/>
              <a:cs typeface="Oswald"/>
              <a:sym typeface="Oswald"/>
            </a:endParaRPr>
          </a:p>
          <a:p>
            <a:pPr marL="0" lvl="0" indent="0" algn="l" rtl="0">
              <a:spcBef>
                <a:spcPts val="0"/>
              </a:spcBef>
              <a:spcAft>
                <a:spcPts val="0"/>
              </a:spcAft>
              <a:buNone/>
            </a:pP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Each student will be required to set up a College Board Acct</a:t>
            </a:r>
            <a:endParaRPr sz="1700" dirty="0">
              <a:latin typeface="Oswald"/>
              <a:ea typeface="Oswald"/>
              <a:cs typeface="Oswald"/>
              <a:sym typeface="Oswald"/>
            </a:endParaRPr>
          </a:p>
          <a:p>
            <a:pPr marL="0" lvl="0" indent="0" algn="l" rtl="0">
              <a:spcBef>
                <a:spcPts val="0"/>
              </a:spcBef>
              <a:spcAft>
                <a:spcPts val="0"/>
              </a:spcAft>
              <a:buNone/>
            </a:pP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Score roll-out best practices and consequences - please talk to your students and plan accordingly.</a:t>
            </a:r>
            <a:endParaRPr sz="1700" dirty="0">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94"/>
        <p:cNvGrpSpPr/>
        <p:nvPr/>
      </p:nvGrpSpPr>
      <p:grpSpPr>
        <a:xfrm>
          <a:off x="0" y="0"/>
          <a:ext cx="0" cy="0"/>
          <a:chOff x="0" y="0"/>
          <a:chExt cx="0" cy="0"/>
        </a:xfrm>
      </p:grpSpPr>
      <p:pic>
        <p:nvPicPr>
          <p:cNvPr id="95" name="Google Shape;95;p17"/>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96" name="Google Shape;96;p17"/>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97" name="Google Shape;97;p17"/>
          <p:cNvSpPr txBox="1"/>
          <p:nvPr/>
        </p:nvSpPr>
        <p:spPr>
          <a:xfrm>
            <a:off x="2079800" y="152400"/>
            <a:ext cx="68175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How to Connect PSAT scores to Khan Academy </a:t>
            </a:r>
            <a:endParaRPr sz="2800">
              <a:latin typeface="Oswald SemiBold"/>
              <a:ea typeface="Oswald SemiBold"/>
              <a:cs typeface="Oswald SemiBold"/>
              <a:sym typeface="Oswald SemiBold"/>
            </a:endParaRPr>
          </a:p>
        </p:txBody>
      </p:sp>
      <p:sp>
        <p:nvSpPr>
          <p:cNvPr id="98" name="Google Shape;98;p17"/>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99" name="Google Shape;99;p17"/>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00" name="Google Shape;100;p17"/>
          <p:cNvSpPr txBox="1"/>
          <p:nvPr/>
        </p:nvSpPr>
        <p:spPr>
          <a:xfrm>
            <a:off x="2469075" y="883975"/>
            <a:ext cx="4709700" cy="4155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endParaRPr sz="1500">
              <a:latin typeface="Oswald"/>
              <a:ea typeface="Oswald"/>
              <a:cs typeface="Oswald"/>
              <a:sym typeface="Oswald"/>
            </a:endParaRPr>
          </a:p>
        </p:txBody>
      </p:sp>
      <p:pic>
        <p:nvPicPr>
          <p:cNvPr id="101" name="Google Shape;101;p17" descr="how_5.png"/>
          <p:cNvPicPr preferRelativeResize="0"/>
          <p:nvPr/>
        </p:nvPicPr>
        <p:blipFill>
          <a:blip r:embed="rId4">
            <a:alphaModFix/>
          </a:blip>
          <a:stretch>
            <a:fillRect/>
          </a:stretch>
        </p:blipFill>
        <p:spPr>
          <a:xfrm>
            <a:off x="2646750" y="921975"/>
            <a:ext cx="6223375" cy="4069125"/>
          </a:xfrm>
          <a:prstGeom prst="rect">
            <a:avLst/>
          </a:prstGeom>
          <a:noFill/>
          <a:ln>
            <a:noFill/>
          </a:ln>
        </p:spPr>
      </p:pic>
      <p:sp>
        <p:nvSpPr>
          <p:cNvPr id="102" name="Google Shape;102;p17"/>
          <p:cNvSpPr txBox="1"/>
          <p:nvPr/>
        </p:nvSpPr>
        <p:spPr>
          <a:xfrm>
            <a:off x="342125" y="2184850"/>
            <a:ext cx="1918200" cy="255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rgbClr val="21242C"/>
                </a:solidFill>
                <a:latin typeface="Oswald Medium"/>
                <a:ea typeface="Oswald Medium"/>
                <a:cs typeface="Oswald Medium"/>
                <a:sym typeface="Oswald Medium"/>
              </a:rPr>
              <a:t>If you haven’t gone through this process or decided to link your account to College Board later, you can always refer back to your SAT dashboard. The “Sign in to CollegeBoard.org” modal will be there whenever you want to complete the linking. </a:t>
            </a:r>
            <a:endParaRPr sz="1600">
              <a:latin typeface="Oswald Medium"/>
              <a:ea typeface="Oswald Medium"/>
              <a:cs typeface="Oswald Medium"/>
              <a:sym typeface="Oswald Medium"/>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06"/>
        <p:cNvGrpSpPr/>
        <p:nvPr/>
      </p:nvGrpSpPr>
      <p:grpSpPr>
        <a:xfrm>
          <a:off x="0" y="0"/>
          <a:ext cx="0" cy="0"/>
          <a:chOff x="0" y="0"/>
          <a:chExt cx="0" cy="0"/>
        </a:xfrm>
      </p:grpSpPr>
      <p:pic>
        <p:nvPicPr>
          <p:cNvPr id="107" name="Google Shape;107;p18"/>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08" name="Google Shape;108;p18"/>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09" name="Google Shape;109;p18"/>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10" name="Google Shape;110;p18"/>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11" name="Google Shape;111;p18"/>
          <p:cNvSpPr txBox="1"/>
          <p:nvPr/>
        </p:nvSpPr>
        <p:spPr>
          <a:xfrm>
            <a:off x="2193963" y="552100"/>
            <a:ext cx="26301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a:latin typeface="Oswald SemiBold"/>
                <a:ea typeface="Oswald SemiBold"/>
                <a:cs typeface="Oswald SemiBold"/>
                <a:sym typeface="Oswald SemiBold"/>
              </a:rPr>
              <a:t>Bright Futures</a:t>
            </a:r>
            <a:endParaRPr sz="2000">
              <a:latin typeface="Oswald SemiBold"/>
              <a:ea typeface="Oswald SemiBold"/>
              <a:cs typeface="Oswald SemiBold"/>
              <a:sym typeface="Oswald SemiBold"/>
            </a:endParaRPr>
          </a:p>
        </p:txBody>
      </p:sp>
      <p:pic>
        <p:nvPicPr>
          <p:cNvPr id="112" name="Google Shape;112;p18"/>
          <p:cNvPicPr preferRelativeResize="0"/>
          <p:nvPr/>
        </p:nvPicPr>
        <p:blipFill>
          <a:blip r:embed="rId4">
            <a:alphaModFix/>
          </a:blip>
          <a:stretch>
            <a:fillRect/>
          </a:stretch>
        </p:blipFill>
        <p:spPr>
          <a:xfrm>
            <a:off x="5090175" y="152400"/>
            <a:ext cx="3718630" cy="4838700"/>
          </a:xfrm>
          <a:prstGeom prst="rect">
            <a:avLst/>
          </a:prstGeom>
          <a:noFill/>
          <a:ln>
            <a:noFill/>
          </a:ln>
        </p:spPr>
      </p:pic>
      <p:sp>
        <p:nvSpPr>
          <p:cNvPr id="113" name="Google Shape;113;p18"/>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14" name="Google Shape;114;p18"/>
          <p:cNvSpPr txBox="1"/>
          <p:nvPr/>
        </p:nvSpPr>
        <p:spPr>
          <a:xfrm>
            <a:off x="152400" y="1785350"/>
            <a:ext cx="4533000" cy="3031569"/>
          </a:xfrm>
          <a:prstGeom prst="rect">
            <a:avLst/>
          </a:prstGeom>
          <a:noFill/>
          <a:ln>
            <a:noFill/>
          </a:ln>
        </p:spPr>
        <p:txBody>
          <a:bodyPr spcFirstLastPara="1" wrap="square" lIns="91425" tIns="91425" rIns="91425" bIns="91425" anchor="t" anchorCtr="0">
            <a:spAutoFit/>
          </a:bodyPr>
          <a:lstStyle/>
          <a:p>
            <a:pPr marL="190500" lvl="0" indent="0" algn="ctr" rtl="0">
              <a:lnSpc>
                <a:spcPct val="115000"/>
              </a:lnSpc>
              <a:spcBef>
                <a:spcPts val="0"/>
              </a:spcBef>
              <a:spcAft>
                <a:spcPts val="0"/>
              </a:spcAft>
              <a:buNone/>
            </a:pPr>
            <a:r>
              <a:rPr lang="en" sz="1850" dirty="0">
                <a:solidFill>
                  <a:schemeClr val="lt1"/>
                </a:solidFill>
                <a:latin typeface="Oswald"/>
                <a:ea typeface="Oswald"/>
                <a:cs typeface="Oswald"/>
                <a:sym typeface="Oswald"/>
              </a:rPr>
              <a:t>5 Requirements for Bright Futures​</a:t>
            </a:r>
            <a:endParaRPr sz="1850" dirty="0">
              <a:solidFill>
                <a:schemeClr val="lt1"/>
              </a:solidFill>
              <a:latin typeface="Oswald"/>
              <a:ea typeface="Oswald"/>
              <a:cs typeface="Oswald"/>
              <a:sym typeface="Oswald"/>
            </a:endParaRPr>
          </a:p>
          <a:p>
            <a:pPr marL="190500" lvl="0" indent="0" algn="ctr" rtl="0">
              <a:lnSpc>
                <a:spcPct val="115000"/>
              </a:lnSpc>
              <a:spcBef>
                <a:spcPts val="0"/>
              </a:spcBef>
              <a:spcAft>
                <a:spcPts val="0"/>
              </a:spcAft>
              <a:buNone/>
            </a:pPr>
            <a:r>
              <a:rPr lang="en" sz="1550" dirty="0">
                <a:solidFill>
                  <a:schemeClr val="lt1"/>
                </a:solidFill>
                <a:latin typeface="Oswald"/>
                <a:ea typeface="Oswald"/>
                <a:cs typeface="Oswald"/>
                <a:sym typeface="Oswald"/>
              </a:rPr>
              <a:t>​</a:t>
            </a:r>
            <a:endParaRPr sz="1550" dirty="0">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dirty="0">
                <a:solidFill>
                  <a:schemeClr val="lt1"/>
                </a:solidFill>
                <a:latin typeface="Oswald"/>
                <a:ea typeface="Oswald"/>
                <a:cs typeface="Oswald"/>
                <a:sym typeface="Oswald"/>
              </a:rPr>
              <a:t>Apply senior year​</a:t>
            </a:r>
            <a:endParaRPr dirty="0">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dirty="0">
                <a:solidFill>
                  <a:schemeClr val="lt1"/>
                </a:solidFill>
                <a:latin typeface="Oswald"/>
                <a:ea typeface="Oswald"/>
                <a:cs typeface="Oswald"/>
                <a:sym typeface="Oswald"/>
              </a:rPr>
              <a:t>Complete all required coursework​</a:t>
            </a:r>
            <a:endParaRPr dirty="0">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dirty="0">
                <a:solidFill>
                  <a:schemeClr val="lt1"/>
                </a:solidFill>
                <a:latin typeface="Oswald"/>
                <a:ea typeface="Oswald"/>
                <a:cs typeface="Oswald"/>
                <a:sym typeface="Oswald"/>
              </a:rPr>
              <a:t>The GPA used is based on core courses (will use 2 additional core courses if needed)​</a:t>
            </a:r>
            <a:endParaRPr dirty="0">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dirty="0">
                <a:solidFill>
                  <a:schemeClr val="lt1"/>
                </a:solidFill>
                <a:latin typeface="Oswald"/>
                <a:ea typeface="Oswald"/>
                <a:cs typeface="Oswald"/>
                <a:sym typeface="Oswald"/>
              </a:rPr>
              <a:t>Required Volunteer / Work Hours ​</a:t>
            </a:r>
            <a:endParaRPr dirty="0">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dirty="0">
                <a:solidFill>
                  <a:schemeClr val="lt1"/>
                </a:solidFill>
                <a:latin typeface="Oswald"/>
                <a:ea typeface="Oswald"/>
                <a:cs typeface="Oswald"/>
                <a:sym typeface="Oswald"/>
              </a:rPr>
              <a:t>TESTS – ACT or SAT (last test that can be used is June 2026 administration).  MUST send scores to at least 1 public university in FL.​</a:t>
            </a:r>
            <a:endParaRPr dirty="0">
              <a:solidFill>
                <a:schemeClr val="lt1"/>
              </a:solidFill>
              <a:latin typeface="Oswald"/>
              <a:ea typeface="Oswald"/>
              <a:cs typeface="Oswald"/>
              <a:sym typeface="Oswald"/>
            </a:endParaRPr>
          </a:p>
          <a:p>
            <a:pPr marL="0" lvl="0" indent="0" algn="l" rtl="0">
              <a:spcBef>
                <a:spcPts val="0"/>
              </a:spcBef>
              <a:spcAft>
                <a:spcPts val="0"/>
              </a:spcAft>
              <a:buNone/>
            </a:pPr>
            <a:endParaRPr sz="100" dirty="0">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18"/>
        <p:cNvGrpSpPr/>
        <p:nvPr/>
      </p:nvGrpSpPr>
      <p:grpSpPr>
        <a:xfrm>
          <a:off x="0" y="0"/>
          <a:ext cx="0" cy="0"/>
          <a:chOff x="0" y="0"/>
          <a:chExt cx="0" cy="0"/>
        </a:xfrm>
      </p:grpSpPr>
      <p:pic>
        <p:nvPicPr>
          <p:cNvPr id="119" name="Google Shape;119;p19"/>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20" name="Google Shape;120;p19"/>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1" name="Google Shape;121;p19"/>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Dual Enrollment / Early College</a:t>
            </a:r>
            <a:endParaRPr sz="2800">
              <a:latin typeface="Oswald SemiBold"/>
              <a:ea typeface="Oswald SemiBold"/>
              <a:cs typeface="Oswald SemiBold"/>
              <a:sym typeface="Oswald SemiBold"/>
            </a:endParaRPr>
          </a:p>
        </p:txBody>
      </p:sp>
      <p:sp>
        <p:nvSpPr>
          <p:cNvPr id="122" name="Google Shape;122;p19"/>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3" name="Google Shape;123;p19"/>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4" name="Google Shape;124;p19"/>
          <p:cNvSpPr txBox="1"/>
          <p:nvPr/>
        </p:nvSpPr>
        <p:spPr>
          <a:xfrm>
            <a:off x="2469075" y="883975"/>
            <a:ext cx="5573700" cy="3847177"/>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Dual enrollment allows students to take classes at EFSC while still in high school receiving BOTH high school AND college credit</a:t>
            </a: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Students who qualify (3.0 GPA) will be notified in January 2024</a:t>
            </a: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Students must earn a qualifying score on the PERT (Reading, Writing and Math)</a:t>
            </a: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Student may pursue an Associate of Arts (A.A.) degree by entering the Early College program.  Students who enter EC enter on a “fast track” and may be required to Early Admit their senior year.</a:t>
            </a:r>
            <a:endParaRPr sz="1700" dirty="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dirty="0">
                <a:latin typeface="Oswald"/>
                <a:ea typeface="Oswald"/>
                <a:cs typeface="Oswald"/>
                <a:sym typeface="Oswald"/>
              </a:rPr>
              <a:t>Students who have met qualifications may also take dual enrollment courses without being on a track to complete their A.A.</a:t>
            </a:r>
            <a:endParaRPr sz="1700" dirty="0">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28"/>
        <p:cNvGrpSpPr/>
        <p:nvPr/>
      </p:nvGrpSpPr>
      <p:grpSpPr>
        <a:xfrm>
          <a:off x="0" y="0"/>
          <a:ext cx="0" cy="0"/>
          <a:chOff x="0" y="0"/>
          <a:chExt cx="0" cy="0"/>
        </a:xfrm>
      </p:grpSpPr>
      <p:pic>
        <p:nvPicPr>
          <p:cNvPr id="129" name="Google Shape;129;p20"/>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30" name="Google Shape;130;p20"/>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1" name="Google Shape;131;p20"/>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Dual Enrollment / Early College</a:t>
            </a:r>
            <a:endParaRPr sz="2800">
              <a:latin typeface="Oswald SemiBold"/>
              <a:ea typeface="Oswald SemiBold"/>
              <a:cs typeface="Oswald SemiBold"/>
              <a:sym typeface="Oswald SemiBold"/>
            </a:endParaRPr>
          </a:p>
        </p:txBody>
      </p:sp>
      <p:sp>
        <p:nvSpPr>
          <p:cNvPr id="132" name="Google Shape;132;p20"/>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3" name="Google Shape;133;p20"/>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4" name="Google Shape;134;p20"/>
          <p:cNvSpPr txBox="1"/>
          <p:nvPr/>
        </p:nvSpPr>
        <p:spPr>
          <a:xfrm>
            <a:off x="2469075" y="883975"/>
            <a:ext cx="5573700" cy="2539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latin typeface="Oswald"/>
                <a:ea typeface="Oswald"/>
                <a:cs typeface="Oswald"/>
                <a:sym typeface="Oswald"/>
              </a:rPr>
              <a:t>THINGS TO CONSIDER</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independent and have a higher level of maturity</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eager for academic challenges</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able to advocate and communicate with professors</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able to balance “college” and “high school” life simultaneously</a:t>
            </a:r>
            <a:endParaRPr sz="1700">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38"/>
        <p:cNvGrpSpPr/>
        <p:nvPr/>
      </p:nvGrpSpPr>
      <p:grpSpPr>
        <a:xfrm>
          <a:off x="0" y="0"/>
          <a:ext cx="0" cy="0"/>
          <a:chOff x="0" y="0"/>
          <a:chExt cx="0" cy="0"/>
        </a:xfrm>
      </p:grpSpPr>
      <p:pic>
        <p:nvPicPr>
          <p:cNvPr id="139" name="Google Shape;139;p21"/>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40" name="Google Shape;140;p21"/>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41" name="Google Shape;141;p21"/>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Advanced Placement Courses (AP)</a:t>
            </a:r>
            <a:endParaRPr sz="2800">
              <a:latin typeface="Oswald SemiBold"/>
              <a:ea typeface="Oswald SemiBold"/>
              <a:cs typeface="Oswald SemiBold"/>
              <a:sym typeface="Oswald SemiBold"/>
            </a:endParaRPr>
          </a:p>
        </p:txBody>
      </p:sp>
      <p:sp>
        <p:nvSpPr>
          <p:cNvPr id="142" name="Google Shape;142;p21"/>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43" name="Google Shape;143;p21"/>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44" name="Google Shape;144;p21"/>
          <p:cNvSpPr txBox="1"/>
          <p:nvPr/>
        </p:nvSpPr>
        <p:spPr>
          <a:xfrm>
            <a:off x="2469075" y="883975"/>
            <a:ext cx="5573700" cy="3586500"/>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SzPts val="1700"/>
              <a:buFont typeface="Oswald"/>
              <a:buChar char="●"/>
            </a:pPr>
            <a:r>
              <a:rPr lang="en" sz="1700">
                <a:latin typeface="Oswald"/>
                <a:ea typeface="Oswald"/>
                <a:cs typeface="Oswald"/>
                <a:sym typeface="Oswald"/>
              </a:rPr>
              <a:t>AP Courses are ideal for students who are willing to challenge themselves academically</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AP Courses require students to take an exam in May each year.  A qualifying score of 3, 4 or 5 will earn students college credit at most colleges/universities across the country.</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AP courses communicate to prospective colleges/universities that these students are “college ready” and willing to stretch themselves academically to master material and grow as an individual</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MIHS offers one of the largest selections of AP courses of any high school in Brevard </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also have the opportunity to earn an AP Capstone Diploma (Reqs: AP Research, AP Seminar, 4 other AP courses)</a:t>
            </a:r>
            <a:endParaRPr sz="1700">
              <a:latin typeface="Oswald"/>
              <a:ea typeface="Oswald"/>
              <a:cs typeface="Oswald"/>
              <a:sym typeface="Oswald"/>
            </a:endParaRPr>
          </a:p>
        </p:txBody>
      </p:sp>
      <p:sp>
        <p:nvSpPr>
          <p:cNvPr id="145" name="Google Shape;145;p21"/>
          <p:cNvSpPr txBox="1"/>
          <p:nvPr/>
        </p:nvSpPr>
        <p:spPr>
          <a:xfrm>
            <a:off x="115075" y="2153875"/>
            <a:ext cx="2244300" cy="2986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Oswald Medium"/>
              <a:buChar char="●"/>
            </a:pPr>
            <a:r>
              <a:rPr lang="en" dirty="0">
                <a:latin typeface="Oswald Medium"/>
                <a:ea typeface="Oswald Medium"/>
                <a:cs typeface="Oswald Medium"/>
                <a:sym typeface="Oswald Medium"/>
              </a:rPr>
              <a:t>Students can also apply to the AP Academy in February 2024.</a:t>
            </a:r>
            <a:endParaRPr dirty="0">
              <a:latin typeface="Oswald Medium"/>
              <a:ea typeface="Oswald Medium"/>
              <a:cs typeface="Oswald Medium"/>
              <a:sym typeface="Oswald Medium"/>
            </a:endParaRPr>
          </a:p>
          <a:p>
            <a:pPr marL="457200" lvl="0" indent="-317500" algn="l" rtl="0">
              <a:spcBef>
                <a:spcPts val="0"/>
              </a:spcBef>
              <a:spcAft>
                <a:spcPts val="0"/>
              </a:spcAft>
              <a:buSzPts val="1400"/>
              <a:buFont typeface="Oswald Medium"/>
              <a:buChar char="●"/>
            </a:pPr>
            <a:r>
              <a:rPr lang="en" dirty="0">
                <a:latin typeface="Oswald Medium"/>
                <a:ea typeface="Oswald Medium"/>
                <a:cs typeface="Oswald Medium"/>
                <a:sym typeface="Oswald Medium"/>
              </a:rPr>
              <a:t>AP Academy students are guided to a Capstone Diploma, receive advising from Mrs. Ash, and are given opportunities such as college visits, community projects, etc.</a:t>
            </a:r>
            <a:endParaRPr dirty="0">
              <a:latin typeface="Oswald Medium"/>
              <a:ea typeface="Oswald Medium"/>
              <a:cs typeface="Oswald Medium"/>
              <a:sym typeface="Oswald Medium"/>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1208</Words>
  <Application>Microsoft Office PowerPoint</Application>
  <PresentationFormat>On-screen Show (16:9)</PresentationFormat>
  <Paragraphs>177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Oswald Medium</vt:lpstr>
      <vt:lpstr>Arial</vt:lpstr>
      <vt:lpstr>Oswald SemiBold</vt:lpstr>
      <vt:lpstr>Oswald</vt:lpstr>
      <vt:lpstr>Simple Dark</vt:lpstr>
      <vt:lpstr>WELCOME to Sophomore Parent Night at MIHS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Sophomore Parent Night at MIHS</dc:title>
  <dc:creator>Ash.Gabrielle@Merritt Island High</dc:creator>
  <cp:lastModifiedBy>Shepard.Nancy@Merritt Island High</cp:lastModifiedBy>
  <cp:revision>2</cp:revision>
  <dcterms:modified xsi:type="dcterms:W3CDTF">2023-11-15T12:54:26Z</dcterms:modified>
</cp:coreProperties>
</file>