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Century Schoolbook"/>
      <p:regular r:id="rId34"/>
      <p:bold r:id="rId35"/>
      <p:italic r:id="rId36"/>
      <p:boldItalic r:id="rId37"/>
    </p:embeddedFont>
    <p:embeddedFont>
      <p:font typeface="Average"/>
      <p:regular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enturySchoolbook-bold.fntdata"/><Relationship Id="rId12" Type="http://schemas.openxmlformats.org/officeDocument/2006/relationships/slide" Target="slides/slide7.xml"/><Relationship Id="rId34" Type="http://schemas.openxmlformats.org/officeDocument/2006/relationships/font" Target="fonts/CenturySchoolbook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Schoolbook-boldItalic.fntdata"/><Relationship Id="rId14" Type="http://schemas.openxmlformats.org/officeDocument/2006/relationships/slide" Target="slides/slide9.xml"/><Relationship Id="rId36" Type="http://schemas.openxmlformats.org/officeDocument/2006/relationships/font" Target="fonts/CenturySchoolbook-italic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Averag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c5ed1a3c1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dc5ed1a3c1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c5ed1a3c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c5ed1a3c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c5ed1a3c1_1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dc5ed1a3c1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dc5ed1a3c1_1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c5ed1a3c1_1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dc5ed1a3c1_1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dc5ed1a3c1_1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c5ed1a3c1_1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dc5ed1a3c1_1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1dc5ed1a3c1_1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c7168d2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dc7168d2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c7168d23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dc7168d231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c7168d23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dc7168d23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c7168d2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dc7168d231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c5ed1a3c1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dc5ed1a3c1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4ad91f5d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4ad91f5d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dc5ed1a3c1_1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dc5ed1a3c1_1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1dc5ed1a3c1_1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dc5ed1a3c1_1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dc5ed1a3c1_1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1dc5ed1a3c1_1_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dc5ed1a3c1_1_5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1dc5ed1a3c1_1_5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1dc5ed1a3c1_1_5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c5ed1a3c1_1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dc5ed1a3c1_1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1dc5ed1a3c1_1_5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c5ed1a3c1_1_6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dc5ed1a3c1_1_6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1dc5ed1a3c1_1_6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c5ed1a3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dc5ed1a3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c5ed1a3c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dc5ed1a3c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dc5ed1a3c1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dc5ed1a3c1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dc5ed1a3c1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dc5ed1a3c1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4ad91f5d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4ad91f5d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c5ed1a3c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dc5ed1a3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c5ed1a3c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c5ed1a3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c5ed1a3c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dc5ed1a3c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c5ed1a3c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c5ed1a3c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c5ed1a3c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c5ed1a3c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c5ed1a3c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dc5ed1a3c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946404" y="1371600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400"/>
              <a:buChar char="●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 rot="-5400000">
            <a:off x="8098259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 rot="-5400000">
            <a:off x="7469609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69630" y="4629150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9.jpg"/><Relationship Id="rId6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hyperlink" Target="mailto:ash.gabrielle@brevardschools.or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03000" y="308425"/>
            <a:ext cx="8090700" cy="21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Merritt Island High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2027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150" y="26333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233475" y="300800"/>
            <a:ext cx="64485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Career &amp; Technical Education                                      </a:t>
            </a:r>
            <a:endParaRPr sz="2800"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188100" y="1087350"/>
            <a:ext cx="65418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170">
                <a:latin typeface="Oswald"/>
                <a:ea typeface="Oswald"/>
                <a:cs typeface="Oswald"/>
                <a:sym typeface="Oswald"/>
              </a:rPr>
              <a:t>Merritt Island High School offers the </a:t>
            </a:r>
            <a:r>
              <a:rPr lang="en" sz="2170">
                <a:latin typeface="Oswald"/>
                <a:ea typeface="Oswald"/>
                <a:cs typeface="Oswald"/>
                <a:sym typeface="Oswald"/>
              </a:rPr>
              <a:t>following</a:t>
            </a:r>
            <a:r>
              <a:rPr lang="en" sz="2170">
                <a:latin typeface="Oswald"/>
                <a:ea typeface="Oswald"/>
                <a:cs typeface="Oswald"/>
                <a:sym typeface="Oswald"/>
              </a:rPr>
              <a:t> CTE programs:</a:t>
            </a:r>
            <a:endParaRPr sz="2170">
              <a:latin typeface="Oswald"/>
              <a:ea typeface="Oswald"/>
              <a:cs typeface="Oswald"/>
              <a:sym typeface="Oswald"/>
            </a:endParaRPr>
          </a:p>
          <a:p>
            <a:pPr indent="-35020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15"/>
              <a:buFont typeface="Oswald"/>
              <a:buChar char="●"/>
            </a:pPr>
            <a:r>
              <a:rPr lang="en" sz="1915">
                <a:latin typeface="Oswald"/>
                <a:ea typeface="Oswald"/>
                <a:cs typeface="Oswald"/>
                <a:sym typeface="Oswald"/>
              </a:rPr>
              <a:t>Applied Engineering Technology</a:t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-35020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15"/>
              <a:buFont typeface="Oswald"/>
              <a:buChar char="●"/>
            </a:pPr>
            <a:r>
              <a:rPr lang="en" sz="1915">
                <a:latin typeface="Oswald"/>
                <a:ea typeface="Oswald"/>
                <a:cs typeface="Oswald"/>
                <a:sym typeface="Oswald"/>
              </a:rPr>
              <a:t>Automotive Technology</a:t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-35020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15"/>
              <a:buFont typeface="Oswald"/>
              <a:buChar char="●"/>
            </a:pPr>
            <a:r>
              <a:rPr lang="en" sz="1915">
                <a:latin typeface="Oswald"/>
                <a:ea typeface="Oswald"/>
                <a:cs typeface="Oswald"/>
                <a:sym typeface="Oswald"/>
              </a:rPr>
              <a:t>Childcare Education</a:t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-35020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15"/>
              <a:buFont typeface="Oswald"/>
              <a:buChar char="●"/>
            </a:pPr>
            <a:r>
              <a:rPr lang="en" sz="1915">
                <a:latin typeface="Oswald"/>
                <a:ea typeface="Oswald"/>
                <a:cs typeface="Oswald"/>
                <a:sym typeface="Oswald"/>
              </a:rPr>
              <a:t>Digital Media</a:t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-35020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15"/>
              <a:buFont typeface="Oswald"/>
              <a:buChar char="●"/>
            </a:pPr>
            <a:r>
              <a:rPr lang="en" sz="1915">
                <a:latin typeface="Oswald"/>
                <a:ea typeface="Oswald"/>
                <a:cs typeface="Oswald"/>
                <a:sym typeface="Oswald"/>
              </a:rPr>
              <a:t>JROTC*</a:t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915">
                <a:latin typeface="Oswald"/>
                <a:ea typeface="Oswald"/>
                <a:cs typeface="Oswald"/>
                <a:sym typeface="Oswald"/>
              </a:rPr>
              <a:t>*This program does NOT meet the Bright Futures Gold Seal Scholarship requirements.</a:t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915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17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217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33475" y="300800"/>
            <a:ext cx="64485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College Prep Courses                                     </a:t>
            </a:r>
            <a:endParaRPr sz="2800"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188100" y="1087350"/>
            <a:ext cx="65418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274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70"/>
              <a:buFont typeface="Oswald"/>
              <a:buChar char="●"/>
            </a:pPr>
            <a:r>
              <a:rPr lang="en" sz="2270">
                <a:latin typeface="Oswald"/>
                <a:ea typeface="Oswald"/>
                <a:cs typeface="Oswald"/>
                <a:sym typeface="Oswald"/>
              </a:rPr>
              <a:t>College Admissions require students to take </a:t>
            </a:r>
            <a:r>
              <a:rPr lang="en" sz="2270">
                <a:latin typeface="Oswald"/>
                <a:ea typeface="Oswald"/>
                <a:cs typeface="Oswald"/>
                <a:sym typeface="Oswald"/>
              </a:rPr>
              <a:t>rigorous</a:t>
            </a:r>
            <a:r>
              <a:rPr lang="en" sz="2270">
                <a:latin typeface="Oswald"/>
                <a:ea typeface="Oswald"/>
                <a:cs typeface="Oswald"/>
                <a:sym typeface="Oswald"/>
              </a:rPr>
              <a:t> courses (Honors / AP / Dual Enrollment) and 2 years of a Foreign Language.</a:t>
            </a:r>
            <a:endParaRPr sz="227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70">
              <a:latin typeface="Oswald"/>
              <a:ea typeface="Oswald"/>
              <a:cs typeface="Oswald"/>
              <a:sym typeface="Oswald"/>
            </a:endParaRPr>
          </a:p>
          <a:p>
            <a:pPr indent="-372744" lvl="1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270"/>
              <a:buFont typeface="Oswald"/>
              <a:buChar char="○"/>
            </a:pPr>
            <a:r>
              <a:rPr lang="en" sz="2270">
                <a:latin typeface="Oswald"/>
                <a:ea typeface="Oswald"/>
                <a:cs typeface="Oswald"/>
                <a:sym typeface="Oswald"/>
              </a:rPr>
              <a:t>Spanish</a:t>
            </a:r>
            <a:endParaRPr sz="2270">
              <a:latin typeface="Oswald"/>
              <a:ea typeface="Oswald"/>
              <a:cs typeface="Oswald"/>
              <a:sym typeface="Oswald"/>
            </a:endParaRPr>
          </a:p>
          <a:p>
            <a:pPr indent="-37274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70"/>
              <a:buFont typeface="Oswald"/>
              <a:buChar char="○"/>
            </a:pPr>
            <a:r>
              <a:rPr lang="en" sz="2270">
                <a:latin typeface="Oswald"/>
                <a:ea typeface="Oswald"/>
                <a:cs typeface="Oswald"/>
                <a:sym typeface="Oswald"/>
              </a:rPr>
              <a:t>German</a:t>
            </a:r>
            <a:endParaRPr sz="227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75" y="197800"/>
            <a:ext cx="5431600" cy="18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931275" y="2082425"/>
            <a:ext cx="62856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Focus is in the field of Engineering and Aerospace Technology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Technical Coursework and preparation for the 21st century workforce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Course Progression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Engineering Tech 1 - Engineering design process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Engineering Tech 2 - Engineering principles, 2D Drawing to 3D manufacturing and object assembly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Engineering Tech 3 - Principles of Flight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Engineering Design and Development - Internship opportunities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8025" y="119975"/>
            <a:ext cx="1699825" cy="16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56" y="145856"/>
            <a:ext cx="2357926" cy="2828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3276563" y="682563"/>
            <a:ext cx="4182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Focus is on skills needed in career fields that deal with human relations and hospitality.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Prepare to work in fields such as: Hotel Management, Cruise Careers, Airline Careers, Culinary, Small-Business Startup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Job shadowing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Compensated Internships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Course Progression:	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○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Introduction to Hospitality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○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Principles of Food/Prep Science (Certification)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○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Hospitality Entrepreneurship and Hospitality Marketing (Social Media Strategist Certification)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Oswald"/>
              <a:buChar char="○"/>
            </a:pPr>
            <a:r>
              <a:rPr lang="en" sz="17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OJT/Internships</a:t>
            </a:r>
            <a:endParaRPr sz="17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1950" y="119975"/>
            <a:ext cx="1435900" cy="14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500" y="164824"/>
            <a:ext cx="5153326" cy="17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1035181" y="2210319"/>
            <a:ext cx="6384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Focused on the field of Fine Arts and Multi-Media Entertainment through academic performance and technical  coursework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Students must select an area of focus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Performing Arts includes: Theater, Band, Chorus, Orchestra, communications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Visual Arts includes: Drawing, Painting, Ceramics, Photography, Stagecraft, Digital Arts/Digital Design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85750" lvl="1" marL="6858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Oswald"/>
              <a:buChar char="○"/>
            </a:pPr>
            <a:r>
              <a:rPr lang="en" sz="19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Technical Arts includes: TV Production, Music Editing, Movie Directing, Game Design, 3-D Animating</a:t>
            </a:r>
            <a:endParaRPr sz="19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0125" y="119973"/>
            <a:ext cx="1737725" cy="17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0" y="0"/>
            <a:ext cx="9144000" cy="4664869"/>
          </a:xfrm>
          <a:custGeom>
            <a:rect b="b" l="l" r="r" t="t"/>
            <a:pathLst>
              <a:path extrusionOk="0" h="6219825" w="12192000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3367">
            <a:off x="1968624" y="447703"/>
            <a:ext cx="4619213" cy="426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on a stage&#10;&#10;Description automatically generated"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" y="8"/>
            <a:ext cx="4571987" cy="2571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women in yellow robes&#10;&#10;Description automatically generated with medium confidence" id="177" name="Google Shape;177;p29"/>
          <p:cNvPicPr preferRelativeResize="0"/>
          <p:nvPr/>
        </p:nvPicPr>
        <p:blipFill rotWithShape="1">
          <a:blip r:embed="rId4">
            <a:alphaModFix/>
          </a:blip>
          <a:srcRect b="0" l="0" r="0" t="7028"/>
          <a:stretch/>
        </p:blipFill>
        <p:spPr>
          <a:xfrm>
            <a:off x="4572000" y="8"/>
            <a:ext cx="4572003" cy="2571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group, posing, crowd&#10;&#10;Description automatically generated" id="178" name="Google Shape;178;p29"/>
          <p:cNvPicPr preferRelativeResize="0"/>
          <p:nvPr/>
        </p:nvPicPr>
        <p:blipFill rotWithShape="1">
          <a:blip r:embed="rId5">
            <a:alphaModFix/>
          </a:blip>
          <a:srcRect b="0" l="0" r="0" t="24998"/>
          <a:stretch/>
        </p:blipFill>
        <p:spPr>
          <a:xfrm>
            <a:off x="15" y="2571750"/>
            <a:ext cx="4571986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on a stage&#10;&#10;Description automatically generated" id="179" name="Google Shape;179;p29"/>
          <p:cNvPicPr preferRelativeResize="0"/>
          <p:nvPr/>
        </p:nvPicPr>
        <p:blipFill rotWithShape="1">
          <a:blip r:embed="rId6">
            <a:alphaModFix/>
          </a:blip>
          <a:srcRect b="1335" l="0" r="0" t="23663"/>
          <a:stretch/>
        </p:blipFill>
        <p:spPr>
          <a:xfrm>
            <a:off x="4572000" y="2571750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 rot="2700000">
            <a:off x="3307480" y="1307168"/>
            <a:ext cx="2529038" cy="2529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/>
          <p:nvPr/>
        </p:nvSpPr>
        <p:spPr>
          <a:xfrm rot="2700000">
            <a:off x="2978464" y="978206"/>
            <a:ext cx="3187072" cy="3187072"/>
          </a:xfrm>
          <a:prstGeom prst="frame">
            <a:avLst>
              <a:gd fmla="val 1195" name="adj1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 txBox="1"/>
          <p:nvPr>
            <p:ph type="title"/>
          </p:nvPr>
        </p:nvSpPr>
        <p:spPr>
          <a:xfrm>
            <a:off x="3215143" y="2071166"/>
            <a:ext cx="27138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100"/>
              <a:buFont typeface="Calibri"/>
              <a:buNone/>
            </a:pPr>
            <a:r>
              <a:rPr lang="en" sz="21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Performing Arts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playing a music instrument&#10;&#10;Description automatically generated with low confidence" id="188" name="Google Shape;188;p30"/>
          <p:cNvPicPr preferRelativeResize="0"/>
          <p:nvPr/>
        </p:nvPicPr>
        <p:blipFill rotWithShape="1">
          <a:blip r:embed="rId3">
            <a:alphaModFix/>
          </a:blip>
          <a:srcRect b="0" l="17600" r="0" t="0"/>
          <a:stretch/>
        </p:blipFill>
        <p:spPr>
          <a:xfrm>
            <a:off x="-3" y="-3"/>
            <a:ext cx="5650980" cy="5143488"/>
          </a:xfrm>
          <a:custGeom>
            <a:rect b="b" l="l" r="r" t="t"/>
            <a:pathLst>
              <a:path extrusionOk="0" h="6857984" w="7534640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9" name="Google Shape;189;p30"/>
          <p:cNvSpPr txBox="1"/>
          <p:nvPr>
            <p:ph type="title"/>
          </p:nvPr>
        </p:nvSpPr>
        <p:spPr>
          <a:xfrm>
            <a:off x="4757738" y="2971800"/>
            <a:ext cx="41295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Arts</a:t>
            </a:r>
            <a:endParaRPr/>
          </a:p>
        </p:txBody>
      </p:sp>
      <p:pic>
        <p:nvPicPr>
          <p:cNvPr descr="A picture containing text, person, outdoor, child&#10;&#10;Description automatically generated" id="190" name="Google Shape;190;p30"/>
          <p:cNvPicPr preferRelativeResize="0"/>
          <p:nvPr/>
        </p:nvPicPr>
        <p:blipFill rotWithShape="1">
          <a:blip r:embed="rId4">
            <a:alphaModFix/>
          </a:blip>
          <a:srcRect b="23803" l="0" r="0" t="7852"/>
          <a:stretch/>
        </p:blipFill>
        <p:spPr>
          <a:xfrm>
            <a:off x="5740156" y="5"/>
            <a:ext cx="3403847" cy="2907935"/>
          </a:xfrm>
          <a:custGeom>
            <a:rect b="b" l="l" r="r" t="t"/>
            <a:pathLst>
              <a:path extrusionOk="0" h="3877247" w="4538463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27793" r="30017" t="0"/>
          <a:stretch/>
        </p:blipFill>
        <p:spPr>
          <a:xfrm rot="5400000">
            <a:off x="1000124" y="-1000127"/>
            <a:ext cx="2571750" cy="45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 rotWithShape="1">
          <a:blip r:embed="rId4">
            <a:alphaModFix/>
          </a:blip>
          <a:srcRect b="0" l="13246" r="44566" t="0"/>
          <a:stretch/>
        </p:blipFill>
        <p:spPr>
          <a:xfrm rot="5400000">
            <a:off x="5572124" y="-1000127"/>
            <a:ext cx="2571750" cy="4572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97" name="Google Shape;197;p31"/>
          <p:cNvPicPr preferRelativeResize="0"/>
          <p:nvPr/>
        </p:nvPicPr>
        <p:blipFill rotWithShape="1">
          <a:blip r:embed="rId5">
            <a:alphaModFix/>
          </a:blip>
          <a:srcRect b="15022" l="0" r="0" t="9975"/>
          <a:stretch/>
        </p:blipFill>
        <p:spPr>
          <a:xfrm>
            <a:off x="15" y="2571750"/>
            <a:ext cx="457198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98" name="Google Shape;198;p31"/>
          <p:cNvPicPr preferRelativeResize="0"/>
          <p:nvPr/>
        </p:nvPicPr>
        <p:blipFill rotWithShape="1">
          <a:blip r:embed="rId6">
            <a:alphaModFix/>
          </a:blip>
          <a:srcRect b="11977" l="0" r="0" t="13020"/>
          <a:stretch/>
        </p:blipFill>
        <p:spPr>
          <a:xfrm>
            <a:off x="4572000" y="2571750"/>
            <a:ext cx="4572003" cy="257175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 rot="2700000">
            <a:off x="3307480" y="1307168"/>
            <a:ext cx="2529038" cy="2529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/>
          <p:nvPr/>
        </p:nvSpPr>
        <p:spPr>
          <a:xfrm rot="2700000">
            <a:off x="2978464" y="978206"/>
            <a:ext cx="3187072" cy="3187072"/>
          </a:xfrm>
          <a:prstGeom prst="frame">
            <a:avLst>
              <a:gd fmla="val 1195" name="adj1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 txBox="1"/>
          <p:nvPr>
            <p:ph type="title"/>
          </p:nvPr>
        </p:nvSpPr>
        <p:spPr>
          <a:xfrm>
            <a:off x="3215143" y="2071166"/>
            <a:ext cx="27138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100"/>
              <a:buFont typeface="Calibri"/>
              <a:buNone/>
            </a:pPr>
            <a:r>
              <a:rPr lang="en" sz="21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Visual Arts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1847275" y="300800"/>
            <a:ext cx="48348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>
                <a:solidFill>
                  <a:schemeClr val="lt1"/>
                </a:solidFill>
              </a:rPr>
              <a:t>AP Academy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188100" y="1620650"/>
            <a:ext cx="6541800" cy="3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7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What is the AP Academy?</a:t>
            </a:r>
            <a:endParaRPr sz="227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•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 organization that is dedicated to helping motivated students experience success.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swald"/>
              <a:buChar char="•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Students are placed on a track for the AP Capstone Diploma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7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600" y="119975"/>
            <a:ext cx="1676250" cy="16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50" y="0"/>
            <a:ext cx="1632050" cy="190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2027 - Becoming a MUSTANG!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FOCUS Points for Every MUSTANG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SzPts val="2500"/>
              <a:buFont typeface="Oswald"/>
              <a:buChar char="●"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Attend School Everyday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●"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Be On Time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●"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Strive For Excellence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●"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Be Respectful and Responsible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200" y="1268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140277" y="163301"/>
            <a:ext cx="6630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ndara"/>
              <a:buNone/>
            </a:pPr>
            <a:r>
              <a:rPr lang="en" sz="3900">
                <a:solidFill>
                  <a:srgbClr val="000000"/>
                </a:solidFill>
              </a:rPr>
              <a:t>AP Capstone Diploma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140278" y="1351458"/>
            <a:ext cx="63921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1" marL="203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Students will earn their high school diploma and 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1" marL="203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simultaneously earn a </a:t>
            </a:r>
            <a:r>
              <a:rPr lang="en" sz="19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NATIONALLY</a:t>
            </a:r>
            <a:r>
              <a:rPr lang="en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recognized AP Capstone Diploma.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1" marL="203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1" marL="203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Requirement for AP Capstone Diploma: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7000" lvl="2" marL="5461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6 full-year AP credits or combination of full-year courses and semester courses totaling 6 credits: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77800" lvl="3" marL="7493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4 credits from AP courses offered at MIHS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77800" lvl="3" marL="7493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1 credit from AP Seminar 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77800" lvl="3" marL="7493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1 credit from AP Research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7000" lvl="1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Minimum score of 3 on each course examination</a:t>
            </a:r>
            <a:endParaRPr sz="1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7" name="Google Shape;2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2089" y="-364965"/>
            <a:ext cx="2678691" cy="3128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trong&gt;Advanced Placement&lt;/strong&gt; &lt;strong&gt;Capstone&lt;/strong&gt; program at Jackson High School ..." id="218" name="Google Shape;21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902" y="3414925"/>
            <a:ext cx="2513605" cy="1330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1732800" y="549375"/>
            <a:ext cx="52098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ndara"/>
              <a:buNone/>
            </a:pPr>
            <a:r>
              <a:rPr lang="en" sz="4400">
                <a:solidFill>
                  <a:schemeClr val="lt1"/>
                </a:solidFill>
              </a:rPr>
              <a:t>What are AP classes?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358475" y="1723650"/>
            <a:ext cx="6584100" cy="3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College-level courses on campus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3335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Earning </a:t>
            </a:r>
            <a:r>
              <a:rPr lang="en" sz="21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BOTH</a:t>
            </a:r>
            <a:r>
              <a:rPr lang="en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high school </a:t>
            </a:r>
            <a:r>
              <a:rPr lang="en" sz="2100" u="sng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AND</a:t>
            </a:r>
            <a:r>
              <a:rPr lang="en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college credit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Challenging/rigorous coursework that: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065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Provides access to high quality education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065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Accelerates learning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065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Rewards achievement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065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Enhances both high school and college program success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2065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Provides a structured path to successful entrance into college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1" marL="20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9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32801" cy="202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4175" y="119975"/>
            <a:ext cx="1603675" cy="16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32801" cy="202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4175" y="119975"/>
            <a:ext cx="1603675" cy="1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>
            <p:ph type="title"/>
          </p:nvPr>
        </p:nvSpPr>
        <p:spPr>
          <a:xfrm>
            <a:off x="1840400" y="445025"/>
            <a:ext cx="52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rgbClr val="000000"/>
                </a:solidFill>
              </a:rPr>
              <a:t>AP Academy</a:t>
            </a:r>
            <a:endParaRPr sz="2900">
              <a:solidFill>
                <a:srgbClr val="000000"/>
              </a:solidFill>
            </a:endParaRPr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270475" y="1723650"/>
            <a:ext cx="3999900" cy="33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4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Advantages</a:t>
            </a:r>
            <a:endParaRPr sz="1940" u="sng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74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40"/>
              <a:buFont typeface="Oswald"/>
              <a:buChar char="●"/>
            </a:pP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Earn high school credits alongside college credit with a qualifying score on each AP Exam</a:t>
            </a:r>
            <a:endParaRPr sz="164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0"/>
              <a:buFont typeface="Oswald"/>
              <a:buChar char="●"/>
            </a:pP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Prepare for college by 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completing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rigorous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coursework</a:t>
            </a:r>
            <a:endParaRPr sz="164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0"/>
              <a:buFont typeface="Oswald"/>
              <a:buChar char="●"/>
            </a:pP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Students become more competitive when applying to 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highly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selective institutions</a:t>
            </a:r>
            <a:endParaRPr sz="164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0"/>
              <a:buFont typeface="Oswald"/>
              <a:buChar char="●"/>
            </a:pP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Coordinated college visits</a:t>
            </a:r>
            <a:endParaRPr sz="164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0"/>
              <a:buFont typeface="Oswald"/>
              <a:buChar char="●"/>
            </a:pP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AP Advisors</a:t>
            </a:r>
            <a:endParaRPr sz="164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27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40"/>
              <a:buFont typeface="Oswald"/>
              <a:buChar char="●"/>
            </a:pP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r>
              <a:rPr lang="en" sz="164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for service hours / Guest speakers</a:t>
            </a:r>
            <a:endParaRPr sz="164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35"/>
          <p:cNvSpPr txBox="1"/>
          <p:nvPr>
            <p:ph idx="2" type="body"/>
          </p:nvPr>
        </p:nvSpPr>
        <p:spPr>
          <a:xfrm>
            <a:off x="4681325" y="1674375"/>
            <a:ext cx="3999900" cy="30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Requirements</a:t>
            </a:r>
            <a:endParaRPr sz="1900" u="sng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Maintain a 3.0 GPA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100 Community Service Hours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Adherence to the Honor Code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Stay on track/seeking a Capstone Diploma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swald"/>
              <a:buChar char="●"/>
            </a:pPr>
            <a:r>
              <a:rPr lang="en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Participation in Clubs/Athletics</a:t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139210" y="194410"/>
            <a:ext cx="6905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None/>
            </a:pPr>
            <a:r>
              <a:rPr lang="en" sz="3600">
                <a:solidFill>
                  <a:srgbClr val="000000"/>
                </a:solidFill>
              </a:rPr>
              <a:t>FAQs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212831" y="936375"/>
            <a:ext cx="5615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52400" lvl="0" marL="1397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-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Do students have to be in the AP Academy in order to take AP Classes? - NO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52400" lvl="0" marL="1397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-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Can students participate in a choice academy and the AP Academy? - YES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152400" lvl="0" marL="1397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-"/>
            </a:pPr>
            <a:r>
              <a:rPr lang="en" sz="22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Can a student do dual enrollment and the AP Academy? - YES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1397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" lvl="0" marL="1397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Century Schoolbook"/>
              <a:buNone/>
            </a:pPr>
            <a:r>
              <a:t/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431" y="-295937"/>
            <a:ext cx="2988131" cy="348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139210" y="194410"/>
            <a:ext cx="6905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None/>
            </a:pPr>
            <a:r>
              <a:rPr lang="en" sz="3600">
                <a:solidFill>
                  <a:srgbClr val="000000"/>
                </a:solidFill>
              </a:rPr>
              <a:t>How to Apply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139219" y="927113"/>
            <a:ext cx="53286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1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Complete the paper application and return to Mrs. Ash at MIHS or turn into Mrs. House.  Be sure to provide recommendation forms to your teachers.</a:t>
            </a:r>
            <a:endParaRPr sz="22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1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8237" y="-325543"/>
            <a:ext cx="2988131" cy="348938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 txBox="1"/>
          <p:nvPr/>
        </p:nvSpPr>
        <p:spPr>
          <a:xfrm>
            <a:off x="3191906" y="2792025"/>
            <a:ext cx="42090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0" lang="en" sz="2100" u="none" cap="none" strike="noStrike">
                <a:latin typeface="Oswald"/>
                <a:ea typeface="Oswald"/>
                <a:cs typeface="Oswald"/>
                <a:sym typeface="Oswald"/>
              </a:rPr>
              <a:t>Call or email Mrs. Ash for questions and further explanation.</a:t>
            </a:r>
            <a:endParaRPr i="0" sz="2100" u="none" cap="none" strike="noStrike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0" lang="en" sz="2100" u="sng" cap="none" strike="noStrike">
                <a:latin typeface="Oswald"/>
                <a:ea typeface="Oswald"/>
                <a:cs typeface="Oswald"/>
                <a:sym typeface="Oswald"/>
                <a:hlinkClick r:id="rId4"/>
              </a:rPr>
              <a:t>ash.gabrielle@brevardschools.org</a:t>
            </a:r>
            <a:r>
              <a:rPr i="0" lang="en" sz="2100" u="none" cap="none" strike="noStrike">
                <a:latin typeface="Oswald"/>
                <a:ea typeface="Oswald"/>
                <a:cs typeface="Oswald"/>
                <a:sym typeface="Oswald"/>
              </a:rPr>
              <a:t>	</a:t>
            </a:r>
            <a:endParaRPr i="0" sz="2100" u="none" cap="none" strike="noStrike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0" lang="en" sz="2100" u="none" cap="none" strike="noStrike">
                <a:latin typeface="Oswald"/>
                <a:ea typeface="Oswald"/>
                <a:cs typeface="Oswald"/>
                <a:sym typeface="Oswald"/>
              </a:rPr>
              <a:t>321-454-1000 Ext. 252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62</a:t>
            </a:r>
            <a:endParaRPr i="0" sz="2100" u="none" cap="none" strike="noStrike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2027 	</a:t>
            </a:r>
            <a:endParaRPr/>
          </a:p>
        </p:txBody>
      </p:sp>
      <p:sp>
        <p:nvSpPr>
          <p:cNvPr id="260" name="Google Shape;260;p38"/>
          <p:cNvSpPr txBox="1"/>
          <p:nvPr>
            <p:ph idx="1" type="body"/>
          </p:nvPr>
        </p:nvSpPr>
        <p:spPr>
          <a:xfrm>
            <a:off x="311700" y="1152475"/>
            <a:ext cx="626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Course Request Cards are </a:t>
            </a:r>
            <a:r>
              <a:rPr b="1" lang="en" sz="2000">
                <a:latin typeface="Oswald"/>
                <a:ea typeface="Oswald"/>
                <a:cs typeface="Oswald"/>
                <a:sym typeface="Oswald"/>
              </a:rPr>
              <a:t>DUE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to your teacher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latin typeface="Oswald"/>
                <a:ea typeface="Oswald"/>
                <a:cs typeface="Oswald"/>
                <a:sym typeface="Oswald"/>
              </a:rPr>
              <a:t>MONDAY FEBRUARY 13th</a:t>
            </a:r>
            <a:endParaRPr b="1"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**Write this at the top of your Course Request Card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type="title"/>
          </p:nvPr>
        </p:nvSpPr>
        <p:spPr>
          <a:xfrm>
            <a:off x="352900" y="190925"/>
            <a:ext cx="57657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Completing Elective Course Requests</a:t>
            </a:r>
            <a:endParaRPr sz="2800"/>
          </a:p>
        </p:txBody>
      </p:sp>
      <p:sp>
        <p:nvSpPr>
          <p:cNvPr id="267" name="Google Shape;267;p39"/>
          <p:cNvSpPr txBox="1"/>
          <p:nvPr>
            <p:ph idx="1" type="body"/>
          </p:nvPr>
        </p:nvSpPr>
        <p:spPr>
          <a:xfrm>
            <a:off x="188100" y="1256700"/>
            <a:ext cx="65418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Number your course selections #1-6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Write 1 next to Career Research and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t to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the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semester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course you request opposite of Careers.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Numbers 2 &amp; 3 will be your first choices.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*</a:t>
            </a:r>
            <a:r>
              <a:rPr b="1" lang="en">
                <a:latin typeface="Oswald"/>
                <a:ea typeface="Oswald"/>
                <a:cs typeface="Oswald"/>
                <a:sym typeface="Oswald"/>
              </a:rPr>
              <a:t>Courses in BOLD require a teacher signature/recommendation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Numbers 4-6 will be your alternate selections (in case your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first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choices are not available).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*Remember, semester courses must be chosen in pairs.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>
            <p:ph type="title"/>
          </p:nvPr>
        </p:nvSpPr>
        <p:spPr>
          <a:xfrm>
            <a:off x="352900" y="190925"/>
            <a:ext cx="57657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Important Dates</a:t>
            </a:r>
            <a:endParaRPr sz="2800"/>
          </a:p>
        </p:txBody>
      </p:sp>
      <p:sp>
        <p:nvSpPr>
          <p:cNvPr id="274" name="Google Shape;274;p40"/>
          <p:cNvSpPr txBox="1"/>
          <p:nvPr>
            <p:ph idx="1" type="body"/>
          </p:nvPr>
        </p:nvSpPr>
        <p:spPr>
          <a:xfrm>
            <a:off x="188100" y="1256700"/>
            <a:ext cx="65418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Course Request Cards are DUE no later than MONDAY, February 13th!!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*Make sure all signatures have been completed!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type="title"/>
          </p:nvPr>
        </p:nvSpPr>
        <p:spPr>
          <a:xfrm>
            <a:off x="352900" y="190925"/>
            <a:ext cx="57657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Welcome to the Home of the MUSTANGS!!</a:t>
            </a:r>
            <a:endParaRPr sz="2800"/>
          </a:p>
        </p:txBody>
      </p:sp>
      <p:sp>
        <p:nvSpPr>
          <p:cNvPr id="281" name="Google Shape;281;p41"/>
          <p:cNvSpPr txBox="1"/>
          <p:nvPr>
            <p:ph idx="1" type="body"/>
          </p:nvPr>
        </p:nvSpPr>
        <p:spPr>
          <a:xfrm>
            <a:off x="188100" y="1256700"/>
            <a:ext cx="65418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At Merritt Island you will be part of a great FAMILY of teachers, guidance counselors, administrators and staff working each day to help you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succeed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 and be the BEST you can be!!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FAMILY ~ PRIDE ~ TRADITION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GOOOOOOOOOO Mustangs!!!!!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2027 - Earning CREDITS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626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For each class you take and pass you will receive .50 credit (semester class) or 1.0 credit (year long class).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Most classes earn .50 credit each semester.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For classes with an End of Course Exam (Algebra 1, Geometry, Biology, U.S. History) students earn 1.0 full credit at the </a:t>
            </a:r>
            <a:r>
              <a:rPr lang="en" sz="2100" u="sng">
                <a:latin typeface="Oswald"/>
                <a:ea typeface="Oswald"/>
                <a:cs typeface="Oswald"/>
                <a:sym typeface="Oswald"/>
              </a:rPr>
              <a:t>end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 of the year.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If you pass all of your classes in one year, you will earn 7 credits.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Students need a total of 26 credits to graduate.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91950" y="152400"/>
            <a:ext cx="443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2027 - Academic Classes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51075" y="1152475"/>
            <a:ext cx="57546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Academic Classes are your 4 Core Classes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ENGLISH (Regular, Honors or Advanced Placement)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MATH 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(Regular, Honors or Advanced Placement)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SCIENCE (Regular, Honors or Advanced Placement)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SOCIAL STUDIES (Regular, Honors or Advanced Placement)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Your </a:t>
            </a:r>
            <a:r>
              <a:rPr lang="en" sz="2000" u="sng">
                <a:latin typeface="Oswald"/>
                <a:ea typeface="Oswald"/>
                <a:cs typeface="Oswald"/>
                <a:sym typeface="Oswald"/>
              </a:rPr>
              <a:t>current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teachers will make these recommendations and sign your Course Request Card.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875" y="152400"/>
            <a:ext cx="292558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350" y="152403"/>
            <a:ext cx="800225" cy="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91950" y="152400"/>
            <a:ext cx="44334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of 2027 - 9th Grade CORE Academics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51075" y="1152475"/>
            <a:ext cx="8831100" cy="21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Algebra 1 (Regular); Geometry (Reg / Honors); Algebra 2 (Reg / Honors)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English 1 (Reg / Honors / Pre-AP)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World History (Reg / Honors / AP)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Biology (Reg / Honors) / Chemistry (Reg / Honors)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**Dual Enrollment is available for students grades 10-12.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350" y="152403"/>
            <a:ext cx="800225" cy="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25" y="3356749"/>
            <a:ext cx="7350000" cy="17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300800"/>
            <a:ext cx="57657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Career Research &amp; Decision Making</a:t>
            </a:r>
            <a:endParaRPr sz="2800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600050"/>
            <a:ext cx="6267000" cy="29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This is a REQUIRED course for graduation (most students take this in 9th grade).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This is a one semester course so you will have to choose another one semester course to complete the 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opposite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 semester (Ex. PE, Virtual Lab, Food Prep, etc).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00800"/>
            <a:ext cx="57657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Electives</a:t>
            </a:r>
            <a:endParaRPr sz="2800"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88100" y="921425"/>
            <a:ext cx="65418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Any course not a CORE academic is an elective.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Required Electives for Graduation: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1.0 credit HOPE (Health 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Opportunities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 for 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Physical</a:t>
            </a:r>
            <a:r>
              <a:rPr lang="en" sz="2100">
                <a:latin typeface="Oswald"/>
                <a:ea typeface="Oswald"/>
                <a:cs typeface="Oswald"/>
                <a:sym typeface="Oswald"/>
              </a:rPr>
              <a:t> Education)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1.0 credit of a Performing/Fine/Vocational Arts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●"/>
            </a:pPr>
            <a:r>
              <a:rPr lang="en" sz="2100">
                <a:latin typeface="Oswald"/>
                <a:ea typeface="Oswald"/>
                <a:cs typeface="Oswald"/>
                <a:sym typeface="Oswald"/>
              </a:rPr>
              <a:t>1 online course (usually taken in a virtual lab)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*Read Course Descriptions Carefully.  There are no schedule changes for a course chosen on the Course Request Card.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33475" y="300800"/>
            <a:ext cx="64485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Class of 2027 - Performing/Fine/Vocational Arts</a:t>
            </a:r>
            <a:endParaRPr sz="28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188100" y="1087350"/>
            <a:ext cx="65418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1.0 Credit of a Performing/Fine/Vocational Arts is required for graduation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latin typeface="Oswald"/>
                <a:ea typeface="Oswald"/>
                <a:cs typeface="Oswald"/>
                <a:sym typeface="Oswald"/>
              </a:rPr>
              <a:t>Performing Arts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: Band / Chorus / Orchestra / Drama / Theater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latin typeface="Oswald"/>
                <a:ea typeface="Oswald"/>
                <a:cs typeface="Oswald"/>
                <a:sym typeface="Oswald"/>
              </a:rPr>
              <a:t>Fine Arts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: 2-D Art / 3-D Art / Photography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latin typeface="Oswald"/>
                <a:ea typeface="Oswald"/>
                <a:cs typeface="Oswald"/>
                <a:sym typeface="Oswald"/>
              </a:rPr>
              <a:t>Vocational Arts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: Digital Information Technology / Digital Media /  Applied Engineering Technology / JROTC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*2 years of JROTC will satisfy BOTH the 1.0 HOPE credit AND the 1.0 Performing Arts credit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233475" y="300800"/>
            <a:ext cx="64485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Class of 2027 - Rigorous Coursework</a:t>
            </a:r>
            <a:endParaRPr sz="3100"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188100" y="1087350"/>
            <a:ext cx="65418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●"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3 credits of Rigorous Coursework is required for graduation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Honors / Advanced Placement / Dual Enrollment  </a:t>
            </a:r>
            <a:r>
              <a:rPr b="1" lang="en" sz="2600">
                <a:latin typeface="Oswald"/>
                <a:ea typeface="Oswald"/>
                <a:cs typeface="Oswald"/>
                <a:sym typeface="Oswald"/>
              </a:rPr>
              <a:t>OR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Oswald"/>
              <a:buChar char="○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Car</a:t>
            </a:r>
            <a:r>
              <a:rPr lang="en" sz="2300">
                <a:latin typeface="Oswald"/>
                <a:ea typeface="Oswald"/>
                <a:cs typeface="Oswald"/>
                <a:sym typeface="Oswald"/>
              </a:rPr>
              <a:t>eer &amp; Technical Education (CTE) </a:t>
            </a:r>
            <a:r>
              <a:rPr lang="en" sz="2300">
                <a:latin typeface="Oswald"/>
                <a:ea typeface="Oswald"/>
                <a:cs typeface="Oswald"/>
                <a:sym typeface="Oswald"/>
              </a:rPr>
              <a:t>Courses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					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725" y="119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