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9"/>
  </p:notesMasterIdLst>
  <p:sldIdLst>
    <p:sldId id="256" r:id="rId2"/>
    <p:sldId id="372" r:id="rId3"/>
    <p:sldId id="345" r:id="rId4"/>
    <p:sldId id="335" r:id="rId5"/>
    <p:sldId id="368" r:id="rId6"/>
    <p:sldId id="346" r:id="rId7"/>
    <p:sldId id="333" r:id="rId8"/>
    <p:sldId id="334" r:id="rId9"/>
    <p:sldId id="347" r:id="rId10"/>
    <p:sldId id="336" r:id="rId11"/>
    <p:sldId id="348" r:id="rId12"/>
    <p:sldId id="337" r:id="rId13"/>
    <p:sldId id="349" r:id="rId14"/>
    <p:sldId id="338" r:id="rId15"/>
    <p:sldId id="339" r:id="rId16"/>
    <p:sldId id="344" r:id="rId17"/>
    <p:sldId id="340" r:id="rId18"/>
    <p:sldId id="341" r:id="rId19"/>
    <p:sldId id="343" r:id="rId20"/>
    <p:sldId id="367" r:id="rId21"/>
    <p:sldId id="366" r:id="rId22"/>
    <p:sldId id="353" r:id="rId23"/>
    <p:sldId id="362" r:id="rId24"/>
    <p:sldId id="361" r:id="rId25"/>
    <p:sldId id="355" r:id="rId26"/>
    <p:sldId id="352" r:id="rId27"/>
    <p:sldId id="370" r:id="rId28"/>
    <p:sldId id="354" r:id="rId29"/>
    <p:sldId id="356" r:id="rId30"/>
    <p:sldId id="357" r:id="rId31"/>
    <p:sldId id="358" r:id="rId32"/>
    <p:sldId id="363" r:id="rId33"/>
    <p:sldId id="373" r:id="rId34"/>
    <p:sldId id="359" r:id="rId35"/>
    <p:sldId id="360" r:id="rId36"/>
    <p:sldId id="351" r:id="rId37"/>
    <p:sldId id="36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6140F"/>
    <a:srgbClr val="96161E"/>
    <a:srgbClr val="98171E"/>
    <a:srgbClr val="94161C"/>
    <a:srgbClr val="B31D22"/>
    <a:srgbClr val="6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88750"/>
  </p:normalViewPr>
  <p:slideViewPr>
    <p:cSldViewPr snapToGrid="0" snapToObjects="1">
      <p:cViewPr varScale="1">
        <p:scale>
          <a:sx n="112" d="100"/>
          <a:sy n="112" d="100"/>
        </p:scale>
        <p:origin x="7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/>
            </a:lvl1pPr>
          </a:lstStyle>
          <a:p>
            <a:fld id="{53A794CB-6D67-5C42-BE03-6FCD298E0A10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1"/>
            <a:ext cx="5486400" cy="3600450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/>
            </a:lvl1pPr>
          </a:lstStyle>
          <a:p>
            <a:fld id="{9F317BFF-8615-EE40-8BF4-CE7FBFF6A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1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86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12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5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38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0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07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4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44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48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17BFF-8615-EE40-8BF4-CE7FBFF6A2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/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1035-060F-1846-90B7-259947834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BA29F8-3E1A-0240-881A-49E611EB5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572481"/>
            <a:ext cx="10515600" cy="612775"/>
          </a:xfrm>
        </p:spPr>
        <p:txBody>
          <a:bodyPr/>
          <a:lstStyle/>
          <a:p>
            <a:pPr lvl="0"/>
            <a:r>
              <a:rPr lang="en-US" dirty="0"/>
              <a:t>Name Here  •  Date Here</a:t>
            </a:r>
          </a:p>
        </p:txBody>
      </p:sp>
    </p:spTree>
    <p:extLst>
      <p:ext uri="{BB962C8B-B14F-4D97-AF65-F5344CB8AC3E}">
        <p14:creationId xmlns:p14="http://schemas.microsoft.com/office/powerpoint/2010/main" val="380639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2169-3F90-E74D-AFAB-88D5E751F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3955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C6FB-55D0-4898-9C87-33354365F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B357BC-9F5B-4B69-926F-4D7841CC9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78A24-C94E-4F3C-B09E-9F2B2B67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1D708-0A21-4CE1-A61A-9B6A5ADE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43E1E-1AD2-4145-9515-0770B7C5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80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9A8C4-9A9A-408C-910C-2D6C4BD2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0553-4711-49D8-8987-273FF689D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8EC5D-DBEA-46EB-A916-0D9BFB3C4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7E76-0EED-4309-B1BF-E1B7A929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97DCB-F333-40B8-9C27-F25E51C9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3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72859-36EF-1346-B9DF-A02FEE8922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895C4-6FF7-8C46-B909-B794CB9E2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235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Main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5038C-B1A6-C543-9FDD-3E63D66B2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98157"/>
            <a:ext cx="10515600" cy="478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Name Here • Date Here</a:t>
            </a:r>
          </a:p>
        </p:txBody>
      </p:sp>
    </p:spTree>
    <p:extLst>
      <p:ext uri="{BB962C8B-B14F-4D97-AF65-F5344CB8AC3E}">
        <p14:creationId xmlns:p14="http://schemas.microsoft.com/office/powerpoint/2010/main" val="14550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FFFFFF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b="1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50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sz="1350" kern="1200">
          <a:solidFill>
            <a:srgbClr val="FFFFFF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06511" y="1535186"/>
            <a:ext cx="8676222" cy="3616570"/>
          </a:xfrm>
        </p:spPr>
        <p:txBody>
          <a:bodyPr>
            <a:noAutofit/>
          </a:bodyPr>
          <a:lstStyle/>
          <a:p>
            <a:r>
              <a:rPr lang="en-US" sz="5400" dirty="0"/>
              <a:t>Applying to Colleges and Universities</a:t>
            </a:r>
            <a:br>
              <a:rPr lang="en-US" sz="5400" dirty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95544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2348" y="1393793"/>
            <a:ext cx="9443504" cy="4989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FF"/>
                </a:solidFill>
              </a:rPr>
              <a:t>Assurance of success in enrollment (target profile)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solidFill>
                  <a:srgbClr val="FFFFFF"/>
                </a:solidFill>
              </a:rPr>
              <a:t>Adequate number of students enrolled in all majors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solidFill>
                  <a:srgbClr val="FFFFFF"/>
                </a:solidFill>
              </a:rPr>
              <a:t>Students most likely to enroll (matriculate)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solidFill>
                  <a:srgbClr val="FFFFFF"/>
                </a:solidFill>
              </a:rPr>
              <a:t>Students least likely to attrite (leave college early)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FF"/>
                </a:solidFill>
              </a:rPr>
              <a:t>Higher academic profile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FFFFFF"/>
                </a:solidFill>
              </a:rPr>
              <a:t>Students who will graduate, have great careers and be good ambassadors for the school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2011" y="114049"/>
            <a:ext cx="6424816" cy="1531299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/>
              <a:t>What Private Universities Want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2411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AF74DE-41FD-4D21-9722-13D40618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901" y="2320037"/>
            <a:ext cx="5542239" cy="3694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B4D9FA-8728-4F97-8F46-6F7961B2E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4" y="1137513"/>
            <a:ext cx="9144000" cy="850922"/>
          </a:xfrm>
        </p:spPr>
        <p:txBody>
          <a:bodyPr/>
          <a:lstStyle/>
          <a:p>
            <a:r>
              <a:rPr lang="en-US" altLang="en-US" sz="4800" dirty="0"/>
              <a:t>How Students Decide Where To Go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C5150-56FE-4662-9BB8-22EC20CA29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50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35697" y="746521"/>
            <a:ext cx="625721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Academic Major/Field Of Study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Do they have my major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Quality of the educational majors available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National academic reputation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Location (close to home, water, mountains)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Prestige of the college/university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Cost 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Financial aid available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Athletic programs available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Clubs and organizations available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Research opportunities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Quality of campus life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Where friends are going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Parental input (Alma Mater/Legacy students)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dirty="0">
                <a:solidFill>
                  <a:srgbClr val="FFFFFF"/>
                </a:solidFill>
              </a:rPr>
              <a:t> Who will accept them for admission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52382" y="1103989"/>
            <a:ext cx="6136912" cy="768446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dirty="0"/>
              <a:t>How Students Decide Where To Go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37535" cy="34269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" y="3426954"/>
            <a:ext cx="5928306" cy="342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1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B6E7A-E5FE-4EBB-ADC4-766D6936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6" y="0"/>
            <a:ext cx="1031116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8FBA8-1F95-40D9-8ED7-0D6CDDE15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43001"/>
            <a:ext cx="9144000" cy="1104899"/>
          </a:xfrm>
        </p:spPr>
        <p:txBody>
          <a:bodyPr/>
          <a:lstStyle/>
          <a:p>
            <a:r>
              <a:rPr lang="en-US" altLang="en-US" sz="4800" dirty="0"/>
              <a:t>Evaluation Criteria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B0CFD-D13F-4806-B403-3AA7CDDDB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24100"/>
            <a:ext cx="9144000" cy="2933700"/>
          </a:xfrm>
        </p:spPr>
        <p:txBody>
          <a:bodyPr/>
          <a:lstStyle/>
          <a:p>
            <a:r>
              <a:rPr lang="en-US" dirty="0"/>
              <a:t>Admissions</a:t>
            </a:r>
          </a:p>
        </p:txBody>
      </p:sp>
    </p:spTree>
    <p:extLst>
      <p:ext uri="{BB962C8B-B14F-4D97-AF65-F5344CB8AC3E}">
        <p14:creationId xmlns:p14="http://schemas.microsoft.com/office/powerpoint/2010/main" val="3379182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021697" y="0"/>
            <a:ext cx="4170329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0315" y="260251"/>
            <a:ext cx="8336132" cy="950060"/>
          </a:xfrm>
        </p:spPr>
        <p:txBody>
          <a:bodyPr>
            <a:normAutofit/>
          </a:bodyPr>
          <a:lstStyle/>
          <a:p>
            <a:pPr algn="ctr"/>
            <a:r>
              <a:rPr lang="en-US" altLang="en-US" sz="4400" dirty="0"/>
              <a:t>Evaluation Criteria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834259" y="1210311"/>
            <a:ext cx="5761850" cy="4773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FFFF"/>
                </a:solidFill>
              </a:rPr>
              <a:t>Application for Admission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FFFFFF"/>
                </a:solidFill>
              </a:rPr>
              <a:t>Transcripts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FFFFFF"/>
                </a:solidFill>
              </a:rPr>
              <a:t>SAT or ACT results (some are test optional)</a:t>
            </a:r>
            <a:r>
              <a:rPr lang="en-US" altLang="en-US" sz="2000" i="1" dirty="0">
                <a:solidFill>
                  <a:srgbClr val="FFFFFF"/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FFFFFF"/>
                </a:solidFill>
              </a:rPr>
              <a:t>Essay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rgbClr val="FFFFFF"/>
                </a:solidFill>
              </a:rPr>
              <a:t>Letters of Recommendation</a:t>
            </a:r>
          </a:p>
          <a:p>
            <a:pPr lvl="1"/>
            <a:endParaRPr lang="en-US" alt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FFFF"/>
                </a:solidFill>
              </a:rPr>
              <a:t>Interview</a:t>
            </a:r>
          </a:p>
          <a:p>
            <a:endParaRPr lang="en-US" alt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FFFF"/>
                </a:solidFill>
              </a:rPr>
              <a:t>Extra-curricular activities</a:t>
            </a:r>
          </a:p>
          <a:p>
            <a:endParaRPr lang="en-US" alt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FFFF"/>
                </a:solidFill>
              </a:rPr>
              <a:t>Contacts with the college or university (Engagement)</a:t>
            </a:r>
          </a:p>
          <a:p>
            <a:endParaRPr lang="en-US" altLang="en-US" sz="20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FFFFFF"/>
                </a:solidFill>
              </a:rPr>
              <a:t>College/University specific test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EFF51-D4F8-4F96-A75B-339043960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147" y="1470562"/>
            <a:ext cx="2997669" cy="1998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98D388-E8C7-4A8E-8627-808B5E44B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147" y="3729259"/>
            <a:ext cx="3434858" cy="22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46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77670" y="0"/>
            <a:ext cx="520785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719" y="1"/>
            <a:ext cx="7830103" cy="1077582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Standards for Admission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36259" y="821901"/>
            <a:ext cx="59099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Strength of High School Curriculum (AP, IB, AICE, Dual Enrolled)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Math (4)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Science (3)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English (4)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Social Studies (3)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Foreign Language (2)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Cumulative GPA (Weighted)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4.0 regular classes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4.5 honors classes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5.0 AP, IB, AICE, Dual-Enrollment Classes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Outstanding Grades (A’s and B’s)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SAT; ACT (30% of FL privates are test optional) – most super score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Essay – did you answer the question? (A second pair of eyes helps!)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Letters of Recommendation (who wrote them) – Teachers, Counselors, Supervisors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FFFFFF"/>
                </a:solidFill>
              </a:rPr>
              <a:t>Extra-Curricular (do you have a talent) – Athletics, Music, Community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DC9ED9-4CF5-49C6-A3D2-45D3B0D64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582" y="2047874"/>
            <a:ext cx="4943477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23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359009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3827" y="1113143"/>
            <a:ext cx="349750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Prepare for College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Assertiveness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Time-management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Critical-Thinking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Organization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Leadership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Collaboration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Problem-solving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Self-motivating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Communication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altLang="en-US" sz="2400" dirty="0">
              <a:solidFill>
                <a:srgbClr val="FFFFFF"/>
              </a:solidFill>
            </a:endParaRPr>
          </a:p>
          <a:p>
            <a:pPr lvl="1"/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18719" y="186432"/>
            <a:ext cx="5091967" cy="1104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4400" dirty="0">
                <a:solidFill>
                  <a:srgbClr val="FFFFFF"/>
                </a:solidFill>
                <a:latin typeface="Impact" panose="020B0806030902050204" pitchFamily="34" charset="0"/>
              </a:rPr>
              <a:t>Skills for Success</a:t>
            </a:r>
            <a:endParaRPr lang="en-US" sz="44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4388C-EFB4-4509-B2AF-F16FB8DE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157" y="1291075"/>
            <a:ext cx="5198225" cy="34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08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359009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3827" y="1113143"/>
            <a:ext cx="349750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Prepare for College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Take challenging courses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200" b="1" i="1" dirty="0">
                <a:solidFill>
                  <a:srgbClr val="FFFFFF"/>
                </a:solidFill>
              </a:rPr>
              <a:t>***Ask an admission counselor to recommend classes for your intended major***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Take highest course level you can handle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Take extra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FFFF"/>
                </a:solidFill>
              </a:rPr>
              <a:t>Build a resume’</a:t>
            </a:r>
          </a:p>
          <a:p>
            <a:pPr lvl="1"/>
            <a:endParaRPr lang="en-US" altLang="en-US" sz="12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Visit </a:t>
            </a:r>
          </a:p>
          <a:p>
            <a:endParaRPr lang="en-US" altLang="en-US" sz="12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Know what application materials are needed</a:t>
            </a:r>
          </a:p>
          <a:p>
            <a:endParaRPr lang="en-US" altLang="en-US" sz="12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Apply early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18719" y="186432"/>
            <a:ext cx="5091967" cy="1104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4400" dirty="0">
                <a:solidFill>
                  <a:srgbClr val="FFFFFF"/>
                </a:solidFill>
                <a:latin typeface="Impact" panose="020B0806030902050204" pitchFamily="34" charset="0"/>
              </a:rPr>
              <a:t>Keys To Success</a:t>
            </a:r>
            <a:endParaRPr lang="en-US" sz="44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3DC1E-2059-487C-ABD1-7372B75BD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117" y="1477507"/>
            <a:ext cx="5300444" cy="392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1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43" y="0"/>
            <a:ext cx="5072258" cy="3803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38" y="0"/>
            <a:ext cx="69237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7479" y="518748"/>
            <a:ext cx="6541536" cy="72933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Plan for College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5224" y="1729302"/>
            <a:ext cx="6719919" cy="415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FF"/>
                </a:solidFill>
              </a:rPr>
              <a:t>Freshmen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Plan your class schedule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Enroll in challenging course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Get involved (extra-curricular activities)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Go to a college fair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Learn about majors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Start Preparing for SAT/ACT</a:t>
            </a:r>
          </a:p>
          <a:p>
            <a:pPr lvl="1"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FF"/>
                </a:solidFill>
              </a:rPr>
              <a:t>Sophomores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Take PSAT (October)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Get on mailing lists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Start researching colleges/universities online</a:t>
            </a:r>
          </a:p>
          <a:p>
            <a:pPr marL="1200150" lvl="2" indent="-28575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42" y="3914703"/>
            <a:ext cx="5072258" cy="285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00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43" y="0"/>
            <a:ext cx="5072258" cy="3803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438" y="0"/>
            <a:ext cx="69237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7479" y="518748"/>
            <a:ext cx="6541536" cy="72933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/>
              <a:t>Plan for College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75224" y="1729302"/>
            <a:ext cx="6719919" cy="415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FF"/>
                </a:solidFill>
              </a:rPr>
              <a:t>Rising Seniors (This Summer)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FF"/>
                </a:solidFill>
              </a:rPr>
              <a:t>Refine list of interests, preferences and qualities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Visit colleges (meet with Admission Counselor)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Take SAT or ACT (retake it if needed)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Develop a short list of schools to apply</a:t>
            </a:r>
          </a:p>
          <a:p>
            <a:pPr lvl="1">
              <a:buFont typeface="Arial" charset="0"/>
              <a:buChar char="–"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lvl="1"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FF"/>
                </a:solidFill>
              </a:rPr>
              <a:t>Seniors (This Fall)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Apply for Admission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Apply for Scholarships/Financial Aid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Visit colleges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>
                <a:solidFill>
                  <a:srgbClr val="FFFFFF"/>
                </a:solidFill>
              </a:rPr>
              <a:t>Make decision on attendance</a:t>
            </a:r>
          </a:p>
          <a:p>
            <a:pPr marL="1200150" lvl="2" indent="-28575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742" y="3909605"/>
            <a:ext cx="5072258" cy="285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DFBF1-2EB5-4835-9F16-70FCBF073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17429"/>
          </a:xfrm>
        </p:spPr>
        <p:txBody>
          <a:bodyPr/>
          <a:lstStyle/>
          <a:p>
            <a:r>
              <a:rPr lang="en-US" dirty="0"/>
              <a:t>How many colleges and universities are in the United States?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E690C-DFEE-45AD-996C-EA272E0D2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Over 5,000 colleges and universities</a:t>
            </a:r>
          </a:p>
        </p:txBody>
      </p:sp>
    </p:spTree>
    <p:extLst>
      <p:ext uri="{BB962C8B-B14F-4D97-AF65-F5344CB8AC3E}">
        <p14:creationId xmlns:p14="http://schemas.microsoft.com/office/powerpoint/2010/main" val="250649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7AAC9-3EA2-4C64-A9CE-4798361DC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663574"/>
            <a:ext cx="8696326" cy="5797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A89E8-2E40-4256-B190-537C8CCD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 Colleges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F2700D-778E-4300-81DA-493A3CFBC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Campus Tours</a:t>
            </a:r>
          </a:p>
        </p:txBody>
      </p:sp>
    </p:spTree>
    <p:extLst>
      <p:ext uri="{BB962C8B-B14F-4D97-AF65-F5344CB8AC3E}">
        <p14:creationId xmlns:p14="http://schemas.microsoft.com/office/powerpoint/2010/main" val="687196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707C6-5C42-4B12-9FAB-7D28DE78E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"/>
            <a:ext cx="10515600" cy="1476375"/>
          </a:xfrm>
        </p:spPr>
        <p:txBody>
          <a:bodyPr/>
          <a:lstStyle/>
          <a:p>
            <a:r>
              <a:rPr lang="en-US" dirty="0"/>
              <a:t>During your College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3E833-A55B-447D-BCDB-7E6F5239D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19275"/>
            <a:ext cx="10829925" cy="4357689"/>
          </a:xfrm>
        </p:spPr>
        <p:txBody>
          <a:bodyPr>
            <a:normAutofit/>
          </a:bodyPr>
          <a:lstStyle/>
          <a:p>
            <a:r>
              <a:rPr lang="en-US" dirty="0"/>
              <a:t>Talk to current student: Student Ambassadors</a:t>
            </a:r>
          </a:p>
          <a:p>
            <a:endParaRPr lang="en-US" dirty="0"/>
          </a:p>
          <a:p>
            <a:r>
              <a:rPr lang="en-US" dirty="0"/>
              <a:t>Meet your admission counselor </a:t>
            </a:r>
          </a:p>
          <a:p>
            <a:r>
              <a:rPr lang="en-US" dirty="0"/>
              <a:t>	</a:t>
            </a:r>
            <a:r>
              <a:rPr lang="en-US" i="1" dirty="0"/>
              <a:t>Ex:  </a:t>
            </a:r>
          </a:p>
          <a:p>
            <a:endParaRPr lang="en-US" dirty="0"/>
          </a:p>
          <a:p>
            <a:r>
              <a:rPr lang="en-US" dirty="0"/>
              <a:t>Ask about: </a:t>
            </a:r>
            <a:r>
              <a:rPr lang="en-US" i="1" dirty="0"/>
              <a:t>research, athletics, clubs, internships, majors, student support, career services, study abroad, housing, dining options, honors college</a:t>
            </a:r>
          </a:p>
          <a:p>
            <a:endParaRPr lang="en-US" i="1" dirty="0"/>
          </a:p>
          <a:p>
            <a:r>
              <a:rPr lang="en-US" dirty="0"/>
              <a:t>Talk to Financial Aid</a:t>
            </a:r>
          </a:p>
          <a:p>
            <a:r>
              <a:rPr lang="en-US" dirty="0"/>
              <a:t> scholarships, grants, cost of attendance</a:t>
            </a:r>
          </a:p>
        </p:txBody>
      </p:sp>
      <p:pic>
        <p:nvPicPr>
          <p:cNvPr id="4" name="Picture 3" descr="A person with blonde hair wearing a pearl necklace&#10;&#10;Description automatically generated with low confidence">
            <a:extLst>
              <a:ext uri="{FF2B5EF4-FFF2-40B4-BE49-F238E27FC236}">
                <a16:creationId xmlns:a16="http://schemas.microsoft.com/office/drawing/2014/main" id="{3945AF6E-C0C2-4DE3-97E6-093F59B6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49" y="2982565"/>
            <a:ext cx="772821" cy="62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70CF49-1A0E-45F3-A4F3-F6AC5170B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EB4D3-D397-489A-99B6-0DC2A149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981199"/>
            <a:ext cx="10753725" cy="1099743"/>
          </a:xfrm>
        </p:spPr>
        <p:txBody>
          <a:bodyPr/>
          <a:lstStyle/>
          <a:p>
            <a:pPr algn="ctr"/>
            <a:r>
              <a:rPr lang="en-US" dirty="0"/>
              <a:t>Paying for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39C86-4D79-42AF-A601-32468CB2E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2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55C-41D0-45B2-9DEC-F78DEA730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EB76F-5585-4B76-91B5-01F3D520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D2C61D-BD32-4AF6-A26F-A1659768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" y="406560"/>
            <a:ext cx="8059838" cy="604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87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3AE1-30AF-487B-BE84-63FDFDB58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5D19D-5A82-465F-9081-EE7F6CA1A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1E75D-6575-474F-A745-F78CFC84C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47" y="361951"/>
            <a:ext cx="8255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79860-5839-4903-9C15-0557D32B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939C-E1E7-4202-9E18-77AE81926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9CCAC-5651-46D5-BE84-11014C30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435768"/>
            <a:ext cx="8353425" cy="59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80D3-0937-4FA1-AC50-1A59CE576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8486775" cy="1566864"/>
          </a:xfrm>
        </p:spPr>
        <p:txBody>
          <a:bodyPr>
            <a:normAutofit fontScale="90000"/>
          </a:bodyPr>
          <a:lstStyle/>
          <a:p>
            <a:r>
              <a:rPr lang="en-US" dirty="0"/>
              <a:t>Free Application for Federal Student Aid (FAFSA</a:t>
            </a:r>
            <a:r>
              <a:rPr lang="en-US" baseline="30000" dirty="0"/>
              <a:t>®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951CF-C6CB-4761-B9CE-6D03C93F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7902"/>
            <a:ext cx="8267700" cy="3929062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Application usually opens October 1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Delays are expected this year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Colleges may set FAFSA priority dates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Colleges may ask for a College Profile Form from the college Board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Meet Colleges deadlines 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File early, form will use 2022 tax information</a:t>
            </a:r>
          </a:p>
        </p:txBody>
      </p:sp>
    </p:spTree>
    <p:extLst>
      <p:ext uri="{BB962C8B-B14F-4D97-AF65-F5344CB8AC3E}">
        <p14:creationId xmlns:p14="http://schemas.microsoft.com/office/powerpoint/2010/main" val="1636016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7D7D-B596-4D4C-B6D8-1F1D2900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626"/>
            <a:ext cx="10515600" cy="2914649"/>
          </a:xfrm>
        </p:spPr>
        <p:txBody>
          <a:bodyPr>
            <a:normAutofit/>
          </a:bodyPr>
          <a:lstStyle/>
          <a:p>
            <a:r>
              <a:rPr lang="en-US" dirty="0"/>
              <a:t>Florida Student Scholarship &amp; Grant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023FF-B7A9-4385-BA3C-73904B7D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7733"/>
            <a:ext cx="6010275" cy="478807"/>
          </a:xfrm>
        </p:spPr>
        <p:txBody>
          <a:bodyPr>
            <a:normAutofit fontScale="92500"/>
          </a:bodyPr>
          <a:lstStyle/>
          <a:p>
            <a:r>
              <a:rPr lang="en-US" dirty="0"/>
              <a:t>Goes live on Oct. 1</a:t>
            </a:r>
            <a:r>
              <a:rPr lang="en-US" baseline="30000" dirty="0"/>
              <a:t>st</a:t>
            </a:r>
            <a:r>
              <a:rPr lang="en-US" dirty="0"/>
              <a:t>, 2023, for Fall 2024</a:t>
            </a:r>
          </a:p>
        </p:txBody>
      </p:sp>
      <p:pic>
        <p:nvPicPr>
          <p:cNvPr id="5" name="Picture 4" descr="A qr code with a dinosaur&#10;&#10;Description automatically generated">
            <a:extLst>
              <a:ext uri="{FF2B5EF4-FFF2-40B4-BE49-F238E27FC236}">
                <a16:creationId xmlns:a16="http://schemas.microsoft.com/office/drawing/2014/main" id="{DBF691BD-043F-4361-B2F1-F61F0E9C1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775" y="2076450"/>
            <a:ext cx="3381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3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BBCD3-224C-4DDC-A253-76FC69A9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7B130-BD15-4C39-B5B2-63899531A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7554D-0DFD-40E5-A701-839E6B5EB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53628"/>
            <a:ext cx="7934325" cy="59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60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B6F4D-451E-41BD-8BF4-B7AB3DC3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2E03C-D356-4514-8DF2-1E41D39F2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AE92C-0B92-4ED6-A1E8-DD0C5A52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454671"/>
            <a:ext cx="8591550" cy="58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3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D8768C-D8A4-4A9E-AADB-99A55B01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59" y="772320"/>
            <a:ext cx="9139837" cy="5353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CAF8B0-F227-42D9-AF2C-73FAFFB8E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206" y="2576910"/>
            <a:ext cx="9144000" cy="2387600"/>
          </a:xfrm>
        </p:spPr>
        <p:txBody>
          <a:bodyPr/>
          <a:lstStyle/>
          <a:p>
            <a:r>
              <a:rPr lang="en-US" altLang="en-US" sz="4400" dirty="0">
                <a:solidFill>
                  <a:srgbClr val="FFFFFF"/>
                </a:solidFill>
                <a:latin typeface="Impact" panose="020B0806030902050204" pitchFamily="34" charset="0"/>
              </a:rPr>
              <a:t>Higher Education Options</a:t>
            </a:r>
            <a:br>
              <a:rPr lang="en-US" sz="440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27D8-5683-4BC3-8231-9341574B2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525" y="4819649"/>
            <a:ext cx="9144000" cy="1266031"/>
          </a:xfrm>
        </p:spPr>
        <p:txBody>
          <a:bodyPr/>
          <a:lstStyle/>
          <a:p>
            <a:r>
              <a:rPr lang="en-US" dirty="0"/>
              <a:t>What are my options?</a:t>
            </a:r>
          </a:p>
        </p:txBody>
      </p:sp>
    </p:spTree>
    <p:extLst>
      <p:ext uri="{BB962C8B-B14F-4D97-AF65-F5344CB8AC3E}">
        <p14:creationId xmlns:p14="http://schemas.microsoft.com/office/powerpoint/2010/main" val="1208461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8166-C6E9-47E5-AEAF-B0DB585A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98DB-9CA1-4760-890E-E764E0271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7EB66-2432-4897-B1E1-06DABE3DD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311797"/>
            <a:ext cx="9113148" cy="61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31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6367-21A8-4547-9F30-AC9A9C53C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7588D-B4E7-4EEB-9EA1-389A25812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462695-A094-4707-8078-6320BB620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381149"/>
            <a:ext cx="8143875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32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EAA61-E104-4B70-A2FA-47384C74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0"/>
            <a:ext cx="10591800" cy="1971675"/>
          </a:xfrm>
        </p:spPr>
        <p:txBody>
          <a:bodyPr>
            <a:normAutofit/>
          </a:bodyPr>
          <a:lstStyle/>
          <a:p>
            <a:r>
              <a:rPr lang="en-US" sz="4000" dirty="0"/>
              <a:t>Florida Tech In-house Scholarship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C2AFD-9A88-4E84-86E1-265EA254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428750"/>
            <a:ext cx="7839075" cy="5200649"/>
          </a:xfrm>
        </p:spPr>
        <p:txBody>
          <a:bodyPr>
            <a:normAutofit/>
          </a:bodyPr>
          <a:lstStyle/>
          <a:p>
            <a:r>
              <a:rPr lang="en-US" sz="2800" dirty="0"/>
              <a:t>Example: </a:t>
            </a:r>
            <a:r>
              <a:rPr lang="en-US" sz="2800" b="1" i="0" dirty="0">
                <a:effectLst/>
                <a:latin typeface="Bitter"/>
              </a:rPr>
              <a:t>Panther Distinguished Scholar Award</a:t>
            </a:r>
          </a:p>
          <a:p>
            <a:r>
              <a:rPr lang="en-US" sz="2800" i="1" dirty="0">
                <a:latin typeface="Bitter"/>
              </a:rPr>
              <a:t>4 year, Full-tuition Scholarship: Deadline Feb. 1</a:t>
            </a:r>
            <a:r>
              <a:rPr lang="en-US" sz="2800" i="1" baseline="30000" dirty="0">
                <a:latin typeface="Bitter"/>
              </a:rPr>
              <a:t>st</a:t>
            </a:r>
          </a:p>
          <a:p>
            <a:endParaRPr lang="en-US" sz="2800" b="1" i="0" dirty="0">
              <a:effectLst/>
              <a:latin typeface="Bitter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Lato" panose="020F0502020204030203" pitchFamily="34" charset="0"/>
              </a:rPr>
              <a:t>Complete the Florida Financial Aid Application while still in high school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Lato" panose="020F0502020204030203" pitchFamily="34" charset="0"/>
              </a:rPr>
              <a:t>Qualify for the Bright Futures Florida Academic Scholars award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Lato" panose="020F0502020204030203" pitchFamily="34" charset="0"/>
              </a:rPr>
              <a:t>Apply and be admitted to Florida Tech as a full-time, on-campus, degree-seeking student by February 1 of the year immediately preceding your first semester.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Lato" panose="020F0502020204030203" pitchFamily="34" charset="0"/>
              </a:rPr>
              <a:t>Complete and submit the Free Application for Federal Student Aid (FAFSA) listing Florida Tech as a receiving institution (financial aid code: 001469) by February 1 of the year immediately preceding your first semester.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Lato" panose="020F0502020204030203" pitchFamily="34" charset="0"/>
              </a:rPr>
              <a:t>Complete the Florida Tech Panther Distinguished Scholar Application by February 1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027AF-91E0-4999-B2F5-23F5F3EBB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975" y="2266950"/>
            <a:ext cx="3571876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27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3BF8-8A44-4E62-9B25-93E619C40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09" y="734096"/>
            <a:ext cx="10246217" cy="1332963"/>
          </a:xfrm>
        </p:spPr>
        <p:txBody>
          <a:bodyPr/>
          <a:lstStyle/>
          <a:p>
            <a:r>
              <a:rPr lang="en-US" dirty="0"/>
              <a:t>Join us for Discovery Day 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095F4-4807-4EFC-A898-1C55CDB8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8033" y="2286000"/>
            <a:ext cx="10515600" cy="612775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November 18 at 8:30 AM-3:30 PM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6FFC2C-6AA2-49DE-8E43-BB7588B6C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01" y="3189395"/>
            <a:ext cx="3041035" cy="27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19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DFA1-30D4-4A10-8C99-10A1B840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24041-09D5-4905-B024-224A11ED3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EFB7E-6D00-4990-80C8-E32DE21B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428625"/>
            <a:ext cx="8267701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10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C79C-8430-4216-B684-8F7B8D810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19B1-670C-476A-B4EC-D99118FA0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F6C59-E24F-475C-82DF-97B8C5E0E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408386"/>
            <a:ext cx="8143875" cy="6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3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352EFE-71D7-4FC9-80BD-AF98B041B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3850"/>
            <a:ext cx="7153275" cy="1986213"/>
          </a:xfrm>
        </p:spPr>
        <p:txBody>
          <a:bodyPr>
            <a:normAutofit/>
          </a:bodyPr>
          <a:lstStyle/>
          <a:p>
            <a:r>
              <a:rPr lang="en-US" dirty="0"/>
              <a:t>Connect with an Admission Counselor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124A275-3ECB-4D12-8DE3-059461A91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28950"/>
            <a:ext cx="5867400" cy="3048000"/>
          </a:xfrm>
        </p:spPr>
        <p:txBody>
          <a:bodyPr/>
          <a:lstStyle/>
          <a:p>
            <a:pPr algn="l"/>
            <a:r>
              <a:rPr lang="en-US" dirty="0"/>
              <a:t>Interested in Florida Tech?</a:t>
            </a:r>
          </a:p>
          <a:p>
            <a:pPr algn="l"/>
            <a:endParaRPr lang="en-US" dirty="0"/>
          </a:p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sz="1800" b="1" dirty="0">
                <a:effectLst/>
                <a:latin typeface="Lato" panose="020F0502020204030203" pitchFamily="34" charset="0"/>
                <a:ea typeface="Calibri" panose="020F0502020204030204" pitchFamily="34" charset="0"/>
              </a:rPr>
              <a:t>Matylda Zamudio </a:t>
            </a:r>
            <a:r>
              <a:rPr lang="en-US" sz="1800" dirty="0">
                <a:effectLst/>
                <a:latin typeface="Lato" panose="020F0502020204030203" pitchFamily="34" charset="0"/>
                <a:ea typeface="Calibri" panose="020F0502020204030204" pitchFamily="34" charset="0"/>
              </a:rPr>
              <a:t>|</a:t>
            </a:r>
            <a:r>
              <a:rPr lang="en-US" sz="1800" b="1" dirty="0">
                <a:effectLst/>
                <a:latin typeface="Lato" panose="020F0502020204030203" pitchFamily="34" charset="0"/>
                <a:ea typeface="Calibri" panose="020F0502020204030204" pitchFamily="34" charset="0"/>
              </a:rPr>
              <a:t> Admission Counselor</a:t>
            </a:r>
            <a:br>
              <a:rPr lang="en-US" sz="1800" dirty="0">
                <a:effectLst/>
                <a:latin typeface="Lato" panose="020F0502020204030203" pitchFamily="34" charset="0"/>
                <a:ea typeface="Calibri" panose="020F0502020204030204" pitchFamily="34" charset="0"/>
              </a:rPr>
            </a:br>
            <a:r>
              <a:rPr lang="en-US" sz="1800" dirty="0">
                <a:effectLst/>
                <a:latin typeface="Lato" panose="020F0502020204030203" pitchFamily="34" charset="0"/>
                <a:ea typeface="Calibri" panose="020F0502020204030204" pitchFamily="34" charset="0"/>
              </a:rPr>
              <a:t>Florida Tech | Office of Undergraduate Admission</a:t>
            </a:r>
          </a:p>
          <a:p>
            <a:pPr marL="0" marR="0" algn="l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latin typeface="Lato" panose="020F0502020204030203" pitchFamily="34" charset="0"/>
                <a:ea typeface="Calibri" panose="020F0502020204030204" pitchFamily="34" charset="0"/>
              </a:rPr>
              <a:t>Undergraduate Admissions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(321) 674-8030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Main Admission Office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                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(321) 674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–7710 –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Direct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Landline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(321) 339-2791 –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Text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algn="l"/>
            <a:endParaRPr lang="en-US" dirty="0"/>
          </a:p>
        </p:txBody>
      </p:sp>
      <p:pic>
        <p:nvPicPr>
          <p:cNvPr id="7" name="Picture 6" descr="A person with blonde hair wearing a pearl necklace&#10;&#10;Description automatically generated with low confidence">
            <a:extLst>
              <a:ext uri="{FF2B5EF4-FFF2-40B4-BE49-F238E27FC236}">
                <a16:creationId xmlns:a16="http://schemas.microsoft.com/office/drawing/2014/main" id="{0E8EAC7F-A1B1-4B13-A640-75B50179B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475" y="364456"/>
            <a:ext cx="1905000" cy="1905000"/>
          </a:xfrm>
          <a:prstGeom prst="rect">
            <a:avLst/>
          </a:prstGeom>
        </p:spPr>
      </p:pic>
      <p:pic>
        <p:nvPicPr>
          <p:cNvPr id="9" name="Picture 8" descr="A qr code with a dinosaur&#10;&#10;Description automatically generated">
            <a:extLst>
              <a:ext uri="{FF2B5EF4-FFF2-40B4-BE49-F238E27FC236}">
                <a16:creationId xmlns:a16="http://schemas.microsoft.com/office/drawing/2014/main" id="{2DF3A510-374C-4000-AD17-C2DEB26C4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75" y="3001678"/>
            <a:ext cx="3349859" cy="267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99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EC3AB-0B7C-4CA8-8EF9-18F93D4FFF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80CD0F-069E-4478-ADBB-95A1029AF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025" y="5090471"/>
            <a:ext cx="9324975" cy="1215078"/>
          </a:xfrm>
        </p:spPr>
        <p:txBody>
          <a:bodyPr>
            <a:normAutofit/>
          </a:bodyPr>
          <a:lstStyle/>
          <a:p>
            <a:r>
              <a:rPr lang="en-US" sz="3600" dirty="0"/>
              <a:t>Join us for a campus tour!</a:t>
            </a:r>
          </a:p>
        </p:txBody>
      </p:sp>
      <p:pic>
        <p:nvPicPr>
          <p:cNvPr id="5" name="Picture 4" descr="A qr code with a dinosaur&#10;&#10;Description automatically generated">
            <a:extLst>
              <a:ext uri="{FF2B5EF4-FFF2-40B4-BE49-F238E27FC236}">
                <a16:creationId xmlns:a16="http://schemas.microsoft.com/office/drawing/2014/main" id="{2453F7FF-8165-4D07-9D02-ABCC725BC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9" y="1285875"/>
            <a:ext cx="4619625" cy="36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/>
          <p:cNvSpPr txBox="1">
            <a:spLocks/>
          </p:cNvSpPr>
          <p:nvPr/>
        </p:nvSpPr>
        <p:spPr>
          <a:xfrm>
            <a:off x="3972558" y="4257040"/>
            <a:ext cx="4294058" cy="1905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dirty="0"/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3307445" y="1414026"/>
            <a:ext cx="5624285" cy="297509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0" dirty="0"/>
          </a:p>
        </p:txBody>
      </p:sp>
      <p:sp>
        <p:nvSpPr>
          <p:cNvPr id="2" name="Rectangle 1"/>
          <p:cNvSpPr/>
          <p:nvPr/>
        </p:nvSpPr>
        <p:spPr>
          <a:xfrm>
            <a:off x="1086234" y="531780"/>
            <a:ext cx="92115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800" dirty="0">
                <a:solidFill>
                  <a:srgbClr val="FFFFFF"/>
                </a:solidFill>
                <a:latin typeface="Impact" panose="020B0806030902050204" pitchFamily="34" charset="0"/>
              </a:rPr>
              <a:t>Higher Education Options</a:t>
            </a:r>
            <a:endParaRPr lang="en-US" sz="48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8703" y="1543642"/>
            <a:ext cx="963495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Universities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Multiple disciplines or fields of study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Confer both undergraduate and graduate degrees</a:t>
            </a:r>
          </a:p>
          <a:p>
            <a:pPr lvl="1"/>
            <a:endParaRPr lang="en-US" altLang="en-US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Colleges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May offer multiple disciplines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FFFFFF"/>
                </a:solidFill>
              </a:rPr>
              <a:t>Confers only undergraduate degrees</a:t>
            </a:r>
          </a:p>
          <a:p>
            <a:pPr lvl="1"/>
            <a:endParaRPr lang="en-US" altLang="en-US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Private Colleges represent approximately 50% of all Colleges in the U.S. (approximately 2,500)</a:t>
            </a:r>
          </a:p>
          <a:p>
            <a:endParaRPr lang="en-US" altLang="en-US" sz="2800" dirty="0">
              <a:solidFill>
                <a:srgbClr val="FFFF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FFFFFF"/>
                </a:solidFill>
              </a:rPr>
              <a:t>The oldest universities in the US are private (Harvard 1636; Yale 1701) </a:t>
            </a:r>
          </a:p>
        </p:txBody>
      </p:sp>
    </p:spTree>
    <p:extLst>
      <p:ext uri="{BB962C8B-B14F-4D97-AF65-F5344CB8AC3E}">
        <p14:creationId xmlns:p14="http://schemas.microsoft.com/office/powerpoint/2010/main" val="2878746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FBD4-1672-446E-B460-ECED582E60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4800" dirty="0">
                <a:solidFill>
                  <a:srgbClr val="FFFFFF"/>
                </a:solidFill>
              </a:rPr>
              <a:t>Harvard (1636); Yale (1701)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A47D3-9466-422C-AE9F-F405B95967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97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05A6F1-F9ED-43BE-BC75-D55812963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84" y="2962275"/>
            <a:ext cx="8849032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C06BC8-CFB6-406D-8A68-255B59B2D6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Impact" panose="020B0806030902050204" pitchFamily="34" charset="0"/>
              </a:rPr>
              <a:t>Private Colleges and universities of Florida (PCUF)</a:t>
            </a:r>
            <a:br>
              <a:rPr lang="en-US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1D2E9-6F62-493A-8A35-E3873946DA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867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" y="4241913"/>
            <a:ext cx="2384761" cy="1577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" y="1646106"/>
            <a:ext cx="3837931" cy="3565787"/>
          </a:xfrm>
          <a:prstGeom prst="rect">
            <a:avLst/>
          </a:prstGeom>
        </p:spPr>
      </p:pic>
      <p:sp>
        <p:nvSpPr>
          <p:cNvPr id="18" name="Title 4"/>
          <p:cNvSpPr txBox="1">
            <a:spLocks/>
          </p:cNvSpPr>
          <p:nvPr/>
        </p:nvSpPr>
        <p:spPr>
          <a:xfrm>
            <a:off x="349111" y="176690"/>
            <a:ext cx="8944963" cy="7777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Impact" panose="020B0806030902050204" pitchFamily="34" charset="0"/>
              </a:rPr>
              <a:t>Private Colleges and universities of Florida (PCUF)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92993" y="1774690"/>
            <a:ext cx="66606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22 regionally accredited degree granting colleges and universities (Univ. Of Miami, FIT, Univ. of Tampa, Rollins, Florida Southern, Eckerd, Stetson, Lynn, ERAU </a:t>
            </a:r>
            <a:r>
              <a:rPr lang="en-US" sz="2400" dirty="0" err="1">
                <a:solidFill>
                  <a:srgbClr val="FFFFFF"/>
                </a:solidFill>
              </a:rPr>
              <a:t>etc</a:t>
            </a:r>
            <a:r>
              <a:rPr lang="en-US" sz="2400" dirty="0">
                <a:solidFill>
                  <a:srgbClr val="FFFFFF"/>
                </a:solidFill>
              </a:rPr>
              <a:t>…)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Serve 155,000 students annually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Overall completion rate of degree seeking students is 84% (compared to 56% in State University of Florida System)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Overall placement rate is 68% (compared to 56% national average)</a:t>
            </a:r>
          </a:p>
        </p:txBody>
      </p:sp>
    </p:spTree>
    <p:extLst>
      <p:ext uri="{BB962C8B-B14F-4D97-AF65-F5344CB8AC3E}">
        <p14:creationId xmlns:p14="http://schemas.microsoft.com/office/powerpoint/2010/main" val="154806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1833" y="1727622"/>
            <a:ext cx="9768206" cy="4513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Granted in excess of 210,000 degrees in the last 6 years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Awarded 38% of STEM degrees in Florida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25% of the Bachelor level degrees in Florida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Average earnings exceed SUS by 16%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40% of all the Master level degrees in Florida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Average earnings exceed SUS by 10%</a:t>
            </a:r>
          </a:p>
          <a:p>
            <a:pPr lvl="1">
              <a:defRPr/>
            </a:pPr>
            <a:endParaRPr lang="en-US" sz="2400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FFFF"/>
                </a:solidFill>
              </a:rPr>
              <a:t>50% of all the Ph.D. level degrees in Florida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FF"/>
                </a:solidFill>
              </a:rPr>
              <a:t>Average earning exceed SUS by 11%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8658" y="324848"/>
            <a:ext cx="4069524" cy="1305119"/>
          </a:xfrm>
        </p:spPr>
        <p:txBody>
          <a:bodyPr>
            <a:normAutofit/>
          </a:bodyPr>
          <a:lstStyle/>
          <a:p>
            <a:r>
              <a:rPr lang="en-US" altLang="en-US" sz="8800" dirty="0"/>
              <a:t>PCUF</a:t>
            </a:r>
            <a:endParaRPr lang="en-US" sz="8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CE008D-02ED-471E-9B60-7D194E1DE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2724150"/>
            <a:ext cx="40576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6CA633-B2B0-4A50-8EAA-A7742EC0A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1122363"/>
            <a:ext cx="8848725" cy="5307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AD70C-6564-467C-8150-23C1EB3EC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949" y="1111251"/>
            <a:ext cx="9144000" cy="1468437"/>
          </a:xfrm>
        </p:spPr>
        <p:txBody>
          <a:bodyPr/>
          <a:lstStyle/>
          <a:p>
            <a:r>
              <a:rPr lang="en-US" altLang="en-US" sz="4800" dirty="0"/>
              <a:t>What Private Universities Want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1450F-BA67-4657-B019-C5A9168D2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0645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/Closing Slide">
  <a:themeElements>
    <a:clrScheme name="FloridaTech2019">
      <a:dk1>
        <a:srgbClr val="3A3A3A"/>
      </a:dk1>
      <a:lt1>
        <a:srgbClr val="AB946C"/>
      </a:lt1>
      <a:dk2>
        <a:srgbClr val="770000"/>
      </a:dk2>
      <a:lt2>
        <a:srgbClr val="D5D0C9"/>
      </a:lt2>
      <a:accent1>
        <a:srgbClr val="084670"/>
      </a:accent1>
      <a:accent2>
        <a:srgbClr val="FBC444"/>
      </a:accent2>
      <a:accent3>
        <a:srgbClr val="5D2162"/>
      </a:accent3>
      <a:accent4>
        <a:srgbClr val="A3B8BE"/>
      </a:accent4>
      <a:accent5>
        <a:srgbClr val="F49028"/>
      </a:accent5>
      <a:accent6>
        <a:srgbClr val="00546A"/>
      </a:accent6>
      <a:hlink>
        <a:srgbClr val="084670"/>
      </a:hlink>
      <a:folHlink>
        <a:srgbClr val="5F487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18-0419_PROOF2" id="{E4B35544-C56B-014A-B971-564C8F9CF9F0}" vid="{2A34659E-30AE-E74C-84E3-E352C65757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16238</TotalTime>
  <Words>1095</Words>
  <Application>Microsoft Office PowerPoint</Application>
  <PresentationFormat>Widescreen</PresentationFormat>
  <Paragraphs>204</Paragraphs>
  <Slides>37</Slides>
  <Notes>12</Notes>
  <HiddenSlides>16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Bitter</vt:lpstr>
      <vt:lpstr>Calibri</vt:lpstr>
      <vt:lpstr>Calibri Light</vt:lpstr>
      <vt:lpstr>Impact</vt:lpstr>
      <vt:lpstr>Lato</vt:lpstr>
      <vt:lpstr>Verdana</vt:lpstr>
      <vt:lpstr>Wingdings</vt:lpstr>
      <vt:lpstr>Cover/Closing Slide</vt:lpstr>
      <vt:lpstr>Applying to Colleges and Universities </vt:lpstr>
      <vt:lpstr>How many colleges and universities are in the United States? </vt:lpstr>
      <vt:lpstr>Higher Education Options </vt:lpstr>
      <vt:lpstr>PowerPoint Presentation</vt:lpstr>
      <vt:lpstr>Harvard (1636); Yale (1701)</vt:lpstr>
      <vt:lpstr>Private Colleges and universities of Florida (PCUF) </vt:lpstr>
      <vt:lpstr>PowerPoint Presentation</vt:lpstr>
      <vt:lpstr>PCUF</vt:lpstr>
      <vt:lpstr>What Private Universities Want</vt:lpstr>
      <vt:lpstr>What Private Universities Want</vt:lpstr>
      <vt:lpstr>How Students Decide Where To Go</vt:lpstr>
      <vt:lpstr>How Students Decide Where To Go</vt:lpstr>
      <vt:lpstr>Evaluation Criteria</vt:lpstr>
      <vt:lpstr>Evaluation Criteria</vt:lpstr>
      <vt:lpstr>Standards for Admission</vt:lpstr>
      <vt:lpstr>PowerPoint Presentation</vt:lpstr>
      <vt:lpstr>PowerPoint Presentation</vt:lpstr>
      <vt:lpstr>Plan for College</vt:lpstr>
      <vt:lpstr>Plan for College</vt:lpstr>
      <vt:lpstr>Visit Colleges</vt:lpstr>
      <vt:lpstr>During your College visits</vt:lpstr>
      <vt:lpstr>Paying for College</vt:lpstr>
      <vt:lpstr>PowerPoint Presentation</vt:lpstr>
      <vt:lpstr>PowerPoint Presentation</vt:lpstr>
      <vt:lpstr>PowerPoint Presentation</vt:lpstr>
      <vt:lpstr>Free Application for Federal Student Aid (FAFSA®)</vt:lpstr>
      <vt:lpstr>Florida Student Scholarship &amp; Grant Program</vt:lpstr>
      <vt:lpstr>PowerPoint Presentation</vt:lpstr>
      <vt:lpstr>PowerPoint Presentation</vt:lpstr>
      <vt:lpstr>PowerPoint Presentation</vt:lpstr>
      <vt:lpstr>PowerPoint Presentation</vt:lpstr>
      <vt:lpstr>Florida Tech In-house Scholarship</vt:lpstr>
      <vt:lpstr>Join us for Discovery Day !</vt:lpstr>
      <vt:lpstr>PowerPoint Presentation</vt:lpstr>
      <vt:lpstr>PowerPoint Presentation</vt:lpstr>
      <vt:lpstr>Connect with an Admission Counselor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Luthman.Wanda@Merritt Island High</cp:lastModifiedBy>
  <cp:revision>219</cp:revision>
  <cp:lastPrinted>2022-10-13T19:35:55Z</cp:lastPrinted>
  <dcterms:created xsi:type="dcterms:W3CDTF">2016-03-08T14:25:11Z</dcterms:created>
  <dcterms:modified xsi:type="dcterms:W3CDTF">2023-10-17T12:24:38Z</dcterms:modified>
</cp:coreProperties>
</file>