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6"/>
  </p:notesMasterIdLst>
  <p:sldIdLst>
    <p:sldId id="256" r:id="rId3"/>
    <p:sldId id="260" r:id="rId4"/>
    <p:sldId id="257" r:id="rId5"/>
    <p:sldId id="258" r:id="rId6"/>
    <p:sldId id="259" r:id="rId7"/>
    <p:sldId id="261" r:id="rId8"/>
    <p:sldId id="884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d9572422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d9572422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dd9572422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dd9572422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dd9572422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dd9572422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dd9572422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dd9572422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dd9572422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dd9572422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dd9572422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dd9572422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dd9572422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dd9572422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dd9572422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dd9572422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dd9572422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dd9572422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dd957242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dd957242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ef84ca1526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ef84ca1526_0_8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Athletics + Wellness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Google Shape;607;gef84ca1526_0_8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32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dd95724222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dd95724222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dd9572422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dd9572422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5" name="Google Shape;305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06" name="Google Shape;30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3465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9" name="Google Shape;30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61344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3" name="Google Shape;31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9412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7" name="Google Shape;317;p5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8" name="Google Shape;318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1077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8755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0134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3051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331" name="Google Shape;331;p6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2" name="Google Shape;332;p6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3" name="Google Shape;333;p6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4" name="Google Shape;334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8149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37" name="Google Shape;337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8347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0" name="Google Shape;340;p6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3628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01014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378" lvl="1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2" lvl="5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6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48" name="Google Shape;348;p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49" name="Google Shape;349;p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66924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8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8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43178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  <a:defRPr sz="3200"/>
            </a:lvl1pPr>
            <a:lvl2pPr marL="914378" lvl="1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2800"/>
            </a:lvl2pPr>
            <a:lvl3pPr marL="1371566" lvl="2" indent="-3809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/>
            </a:lvl3pPr>
            <a:lvl4pPr marL="1828754" lvl="3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4pPr>
            <a:lvl5pPr marL="2285943" lvl="4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5pPr>
            <a:lvl6pPr marL="2743132" lvl="5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320" lvl="6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509" lvl="7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697" lvl="8" indent="-355591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3" name="Google Shape;353;p68"/>
          <p:cNvSpPr txBox="1">
            <a:spLocks noGrp="1"/>
          </p:cNvSpPr>
          <p:nvPr>
            <p:ph type="body" idx="2"/>
          </p:nvPr>
        </p:nvSpPr>
        <p:spPr>
          <a:xfrm>
            <a:off x="457202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8" lvl="1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2" lvl="5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4" name="Google Shape;354;p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55" name="Google Shape;355;p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56" name="Google Shape;356;p6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21684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61" name="Google Shape;361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62" name="Google Shape;362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17999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1">
  <p:cSld name="Content with Caption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0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70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43178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  <a:defRPr sz="3200"/>
            </a:lvl1pPr>
            <a:lvl2pPr marL="914378" lvl="1" indent="-4063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 sz="2800"/>
            </a:lvl2pPr>
            <a:lvl3pPr marL="1371566" lvl="2" indent="-38099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/>
            </a:lvl3pPr>
            <a:lvl4pPr marL="1828754" lvl="3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4pPr>
            <a:lvl5pPr marL="2285943" lvl="4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5pPr>
            <a:lvl6pPr marL="2743132" lvl="5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320" lvl="6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509" lvl="7" indent="-355591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697" lvl="8" indent="-355591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6" name="Google Shape;366;p70"/>
          <p:cNvSpPr txBox="1">
            <a:spLocks noGrp="1"/>
          </p:cNvSpPr>
          <p:nvPr>
            <p:ph type="body" idx="2"/>
          </p:nvPr>
        </p:nvSpPr>
        <p:spPr>
          <a:xfrm>
            <a:off x="457202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8" lvl="1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2" lvl="5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67" name="Google Shape;367;p7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68" name="Google Shape;368;p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 dirty="0"/>
          </a:p>
        </p:txBody>
      </p:sp>
      <p:sp>
        <p:nvSpPr>
          <p:cNvPr id="369" name="Google Shape;369;p7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89304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378" lvl="1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2" lvl="5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379" name="Google Shape;379;p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380" name="Google Shape;380;p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3362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定义版式">
  <p:cSld name="5_自定义版式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1"/>
          <p:cNvSpPr/>
          <p:nvPr/>
        </p:nvSpPr>
        <p:spPr>
          <a:xfrm rot="5400000">
            <a:off x="-197552" y="256876"/>
            <a:ext cx="707966" cy="318906"/>
          </a:xfrm>
          <a:custGeom>
            <a:avLst/>
            <a:gdLst/>
            <a:ahLst/>
            <a:cxnLst/>
            <a:rect l="l" t="t" r="r" b="b"/>
            <a:pathLst>
              <a:path w="6025244" h="2773093" extrusionOk="0">
                <a:moveTo>
                  <a:pt x="0" y="2773093"/>
                </a:moveTo>
                <a:lnTo>
                  <a:pt x="5473433" y="0"/>
                </a:lnTo>
                <a:lnTo>
                  <a:pt x="6025244" y="2773093"/>
                </a:lnTo>
                <a:lnTo>
                  <a:pt x="0" y="2773093"/>
                </a:lnTo>
                <a:close/>
              </a:path>
            </a:pathLst>
          </a:custGeom>
          <a:solidFill>
            <a:srgbClr val="E7001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71"/>
          <p:cNvSpPr/>
          <p:nvPr/>
        </p:nvSpPr>
        <p:spPr>
          <a:xfrm rot="-5400000">
            <a:off x="8633587" y="4630064"/>
            <a:ext cx="707966" cy="318906"/>
          </a:xfrm>
          <a:custGeom>
            <a:avLst/>
            <a:gdLst/>
            <a:ahLst/>
            <a:cxnLst/>
            <a:rect l="l" t="t" r="r" b="b"/>
            <a:pathLst>
              <a:path w="6025244" h="2773093" extrusionOk="0">
                <a:moveTo>
                  <a:pt x="0" y="2773093"/>
                </a:moveTo>
                <a:lnTo>
                  <a:pt x="5473433" y="0"/>
                </a:lnTo>
                <a:lnTo>
                  <a:pt x="6025244" y="2773093"/>
                </a:lnTo>
                <a:lnTo>
                  <a:pt x="0" y="2773093"/>
                </a:lnTo>
                <a:close/>
              </a:path>
            </a:pathLst>
          </a:custGeom>
          <a:solidFill>
            <a:srgbClr val="E7001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1"/>
          <p:cNvSpPr/>
          <p:nvPr/>
        </p:nvSpPr>
        <p:spPr>
          <a:xfrm>
            <a:off x="406828" y="157141"/>
            <a:ext cx="26706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100" b="0" i="0" u="none" strike="noStrike" kern="1200" cap="none" spc="0" normalizeH="0" baseline="0" noProof="0">
                <a:ln>
                  <a:noFill/>
                </a:ln>
                <a:solidFill>
                  <a:srgbClr val="E7001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 your title here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E7001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1"/>
          <p:cNvSpPr/>
          <p:nvPr/>
        </p:nvSpPr>
        <p:spPr>
          <a:xfrm>
            <a:off x="406828" y="502919"/>
            <a:ext cx="661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add this section keywords detailed description of the contents of this paragraph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6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06531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3.ncaa.org/ecwr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4.files.edl.io/6ce9/09/19/18/034130-44cdc5ed-7587-40ba-b545-24d6b7e8b59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s.ncaa.org/Docs/eligibility_center/Student_Resources/CBSA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naia.org/schools/index" TargetMode="External"/><Relationship Id="rId4" Type="http://schemas.openxmlformats.org/officeDocument/2006/relationships/hyperlink" Target="https://www.ncaa.org/sports/2014/10/13/home-school-students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fs.ncaa.org/Docs/eligibility_center/Student_Resources/CBSA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hyperlink" Target="https://www.ncaa.org/sports/2014/10/13/home-school-students.asp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227743" y="2738824"/>
            <a:ext cx="3836429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>
                <a:solidFill>
                  <a:srgbClr val="1C4587"/>
                </a:solidFill>
              </a:rPr>
              <a:t>College Athletics: </a:t>
            </a:r>
            <a:r>
              <a:rPr lang="en" sz="4000" dirty="0">
                <a:solidFill>
                  <a:srgbClr val="1C4587"/>
                </a:solidFill>
              </a:rPr>
              <a:t> Levels of Competition and the Recruiting Process</a:t>
            </a:r>
            <a:endParaRPr sz="4000" dirty="0">
              <a:solidFill>
                <a:srgbClr val="1C4587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24556"/>
          <a:stretch/>
        </p:blipFill>
        <p:spPr>
          <a:xfrm>
            <a:off x="-38975" y="-161942"/>
            <a:ext cx="5146975" cy="68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7609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 to Compete – High School Timeline 		</a:t>
            </a:r>
            <a:endParaRPr dirty="0"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197650" y="665217"/>
            <a:ext cx="1227600" cy="4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Plan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Register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" sz="300"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Study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Graduate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18" name="Google Shape;118;p21"/>
          <p:cNvSpPr txBox="1"/>
          <p:nvPr/>
        </p:nvSpPr>
        <p:spPr>
          <a:xfrm>
            <a:off x="1383600" y="685080"/>
            <a:ext cx="7448700" cy="42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Grade 9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Review core course guidelines listed in the College-Bound Athlete Guide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Earn the best grades possible.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Review the NCAA course listing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Grade 10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Register with the NCAA Eligibility Center at </a:t>
            </a:r>
            <a:r>
              <a:rPr lang="en-US" sz="1200" dirty="0">
                <a:hlinkClick r:id="rId3"/>
              </a:rPr>
              <a:t>https://web3.ncaa.org/ecwr3/</a:t>
            </a:r>
            <a:r>
              <a:rPr lang="en-US" sz="1200" dirty="0"/>
              <a:t> </a:t>
            </a:r>
            <a:endParaRPr sz="1200" b="1" dirty="0">
              <a:solidFill>
                <a:schemeClr val="accent3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b="1" dirty="0"/>
              <a:t>Make sure to let your counselor know your plans. </a:t>
            </a:r>
            <a:endParaRPr sz="1200"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If you fall off track- check back in with your counselor about your academic alternatives.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Grade 11 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Confirm with your counselor that you are on track to complete core coursework on time.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At the end of the year- sign up to take SAT or ACT, have scores sent to NCAA using code 9999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Request to have your final junior transcript uploaded to the NCAA portal by our registrar. Make sure official records are sent from all schools you have attended.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/>
              <a:t>Grade 12 </a:t>
            </a:r>
            <a:endParaRPr sz="1200" i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Take the SAT or ACT again, if necessary.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Complete required core coursework, with the necessary grades to maintain an eligible Division I/II GPA.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Request final amateurism cert. starting 4/1 (fall enrollees), through your NCAA account.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❏"/>
            </a:pPr>
            <a:r>
              <a:rPr lang="en" sz="1200" dirty="0"/>
              <a:t>Request a final transcript (end of senior year) be uploaded to the NCAA portal, with proof of graduation.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  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264050"/>
            <a:ext cx="86653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RECRUITMENT PROCESS SHARED FROM COACHES </a:t>
            </a:r>
            <a:endParaRPr sz="2400" dirty="0"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13525"/>
            <a:ext cx="4107000" cy="3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Coaches inboxes are inundated with prospective student athletes inquiries and simply do not have the time or resources to vet every single player that expresses interest.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Camps are a way for coaches to evaluate skills to and multiple programs at one time Showcase events are a way for multiple colleges to evaluate talent in one location at one time.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While coaches are more readily accessible, ineffective communication from a student can end the recruiting process before it begins.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Number of students competing for spots (athletically and </a:t>
            </a:r>
            <a:r>
              <a:rPr lang="en" b="1" u="sng" dirty="0"/>
              <a:t>academically</a:t>
            </a:r>
            <a:r>
              <a:rPr lang="en" dirty="0"/>
              <a:t>) is larger than ever </a:t>
            </a:r>
            <a:endParaRPr dirty="0"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025" y="984800"/>
            <a:ext cx="3204627" cy="40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116900" y="4181425"/>
            <a:ext cx="89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242" b="1">
                <a:solidFill>
                  <a:srgbClr val="5D5D5D"/>
                </a:solidFill>
                <a:highlight>
                  <a:schemeClr val="lt1"/>
                </a:highlight>
              </a:rPr>
              <a:t>THIS PLAN TAKES A TON OF PREPARATION, COMMITMENT, DRIVE, FOCUS  in ALL AREAS OF ACADEMICS, ATHLETICS, EXTRACURRICULARS: </a:t>
            </a:r>
            <a:endParaRPr sz="1242" b="1">
              <a:solidFill>
                <a:srgbClr val="5D5D5D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1634" b="1" u="sng">
                <a:solidFill>
                  <a:schemeClr val="accent5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NCAA Student Athlete Responsibilities</a:t>
            </a:r>
            <a:r>
              <a:rPr lang="en" sz="1634" b="1" u="sng">
                <a:solidFill>
                  <a:srgbClr val="5D5D5D"/>
                </a:solidFill>
                <a:highlight>
                  <a:srgbClr val="FFFF00"/>
                </a:highlight>
              </a:rPr>
              <a:t> </a:t>
            </a:r>
            <a:endParaRPr sz="1634" b="1" u="sng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520"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523000" y="25925"/>
            <a:ext cx="83223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/>
              <a:t>TIPS FOR THE RECRUITMENT PROCESS SHARED DIRECTLY BY ATHLETIC DIRECTORS</a:t>
            </a:r>
            <a:endParaRPr sz="2200" b="1"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2"/>
          </p:nvPr>
        </p:nvSpPr>
        <p:spPr>
          <a:xfrm>
            <a:off x="335100" y="839816"/>
            <a:ext cx="8619300" cy="320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Know when to reach out to the coaches by email and manage your expectations - if a coach is in season, their focus is COACHING, winning games, and trying to win conference, regional, and/or national championships.  </a:t>
            </a:r>
            <a:endParaRPr sz="1300" dirty="0"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Depending on the school, especially for NCAA Division II, III, and NAIA schools, if you email a coach and share you did an OFFICIAL tour of campus with an admissions office, that immediately shows you already know more about the school than a random email that comes in from another student wanting to be an athlete. </a:t>
            </a:r>
            <a:endParaRPr sz="1300" dirty="0"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At NCAA Division I and Division II schools, coaches recruit athletes; Admissions has nothing to do with the process. </a:t>
            </a:r>
            <a:endParaRPr sz="1300" dirty="0"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When emailing coaches - keep it short and informative, include basic bio info and video is great (nothing super produced). (Name, position, grad year, REAL unweighted GPA, your high school, your email. </a:t>
            </a:r>
            <a:endParaRPr sz="1300" dirty="0"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NCAA Division I, II, III Coaches cannot start actively recruiting (calling/emailing) students generally until the start of Junior year of high school. </a:t>
            </a:r>
            <a:endParaRPr sz="1300" dirty="0"/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SzPts val="1190"/>
              <a:buChar char="-"/>
            </a:pPr>
            <a:r>
              <a:rPr lang="en" sz="1300" dirty="0"/>
              <a:t>Not every school has tryouts - don’t assume you will be able to join a team through a tryout </a:t>
            </a:r>
            <a:endParaRPr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193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311700" y="776466"/>
            <a:ext cx="8520600" cy="3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dirty="0"/>
              <a:t>2022-2023 NCAA Guide for the College-bound Student-athlete: </a:t>
            </a:r>
            <a:endParaRPr sz="1400" b="1" dirty="0">
              <a:solidFill>
                <a:srgbClr val="0B5394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http://fs.ncaa.org/Docs/eligibility_center/Student_Resources/CBSA.pdf</a:t>
            </a:r>
            <a:endParaRPr sz="1400" b="1" u="sng" dirty="0">
              <a:solidFill>
                <a:srgbClr val="0B5394"/>
              </a:solidFill>
            </a:endParaRPr>
          </a:p>
          <a:p>
            <a:pPr marL="1397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400" dirty="0"/>
              <a:t>2022-2023 Guide for Homeschool Students  </a:t>
            </a:r>
            <a:endParaRPr sz="1400" b="1" u="sng" dirty="0">
              <a:solidFill>
                <a:srgbClr val="0B5394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https://www.ncaa.org/sports/2014/10/13/home-school-students.aspx</a:t>
            </a:r>
            <a:endParaRPr sz="1400" b="1" dirty="0"/>
          </a:p>
          <a:p>
            <a:pPr marL="1397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400" dirty="0"/>
              <a:t>NCAA Eligibility Center </a:t>
            </a:r>
            <a:endParaRPr sz="1400" dirty="0"/>
          </a:p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400" b="1" u="sng" dirty="0">
                <a:solidFill>
                  <a:srgbClr val="0B5394"/>
                </a:solidFill>
              </a:rPr>
              <a:t>https://web3.ncaa.org/ecwr3/</a:t>
            </a:r>
          </a:p>
          <a:p>
            <a:pPr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1400" b="1" u="sng" dirty="0">
                <a:solidFill>
                  <a:srgbClr val="0B5394"/>
                </a:solidFill>
              </a:rPr>
              <a:t>https://www.facebook.com/ncaaec/</a:t>
            </a:r>
            <a:endParaRPr sz="1400" b="1" u="sng" dirty="0">
              <a:solidFill>
                <a:schemeClr val="accent5"/>
              </a:solidFill>
            </a:endParaRPr>
          </a:p>
          <a:p>
            <a:pPr marL="1397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1400" dirty="0"/>
              <a:t>NAIA Member Schools and Recruiting Information</a:t>
            </a:r>
            <a:r>
              <a:rPr lang="en" sz="1400" u="sng" dirty="0"/>
              <a:t>  </a:t>
            </a:r>
            <a:endParaRPr sz="1400" u="sng" dirty="0"/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b="1" u="sng" dirty="0">
                <a:solidFill>
                  <a:schemeClr val="hlink"/>
                </a:solidFill>
                <a:hlinkClick r:id="rId5"/>
              </a:rPr>
              <a:t>https://www.naia.org/schools/index</a:t>
            </a:r>
            <a:r>
              <a:rPr lang="en" sz="1400" b="1" u="sng" dirty="0"/>
              <a:t> </a:t>
            </a: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" sz="1400" b="1" u="sng" dirty="0"/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 b="1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52043" y="1049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Facts about NCAA Sports </a:t>
            </a: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7333400" y="4448175"/>
            <a:ext cx="24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6858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600" b="1" i="1"/>
              <a:t>Source: NCAA.org</a:t>
            </a:r>
            <a:r>
              <a:rPr lang="en" sz="5400"/>
              <a:t>	</a:t>
            </a:r>
            <a:endParaRPr sz="5400"/>
          </a:p>
          <a:p>
            <a:pPr marL="68580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68580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68580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5808"/>
            <a:ext cx="9143999" cy="2876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l="-1260" r="1259"/>
          <a:stretch/>
        </p:blipFill>
        <p:spPr>
          <a:xfrm>
            <a:off x="1223088" y="3656000"/>
            <a:ext cx="606742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12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Playing Sports in College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687050"/>
            <a:ext cx="8520600" cy="43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72" b="1" dirty="0"/>
              <a:t>Varsity Sports: </a:t>
            </a:r>
            <a:r>
              <a:rPr lang="en" sz="1272" dirty="0"/>
              <a:t>College representative, compete against other college teams, programs receive some type of funding to operate their programs.  </a:t>
            </a:r>
            <a:endParaRPr sz="1272" dirty="0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272" dirty="0"/>
              <a:t>*Governed by sports associations: </a:t>
            </a:r>
            <a:endParaRPr sz="1272" dirty="0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National Collegiate Athletic Association</a:t>
            </a:r>
            <a:r>
              <a:rPr lang="en" sz="1110" b="1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(NCAA)</a:t>
            </a: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Division I, II, III </a:t>
            </a:r>
            <a:endParaRPr sz="1110" dirty="0">
              <a:solidFill>
                <a:srgbClr val="5D5D5D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National Junior College Athletic Association </a:t>
            </a:r>
            <a:r>
              <a:rPr lang="en" sz="1110" b="1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(NJCAA)</a:t>
            </a: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Division I, II, II</a:t>
            </a: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</a:rPr>
              <a:t>I </a:t>
            </a:r>
            <a:endParaRPr sz="1110" dirty="0">
              <a:solidFill>
                <a:srgbClr val="5D5D5D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1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National Association of Intercollegiate Athletics</a:t>
            </a:r>
            <a:r>
              <a:rPr lang="en" sz="1110" b="1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(NAIA)</a:t>
            </a:r>
            <a:endParaRPr sz="1110" dirty="0">
              <a:solidFill>
                <a:srgbClr val="5D5D5D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160" b="1" u="sng" dirty="0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160" b="1" u="sng" dirty="0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160" b="1" u="sng" dirty="0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160" b="1" u="sng" dirty="0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160" b="1" u="sng" dirty="0">
              <a:solidFill>
                <a:srgbClr val="5D5D5D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56" b="1" dirty="0"/>
              <a:t>Club &amp; Intramural Sports: </a:t>
            </a:r>
            <a:r>
              <a:rPr lang="en" sz="1156" dirty="0"/>
              <a:t>Alternative participation option, compete against other club and intramural teams. </a:t>
            </a:r>
            <a:endParaRPr sz="1156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56" dirty="0"/>
              <a:t>	</a:t>
            </a:r>
            <a:r>
              <a:rPr lang="en" sz="1156" i="1" dirty="0"/>
              <a:t>Clubs:</a:t>
            </a:r>
            <a:r>
              <a:rPr lang="en" sz="1156" dirty="0"/>
              <a:t> Student run, may have travel, regional and national championships</a:t>
            </a:r>
            <a:endParaRPr sz="1156" dirty="0"/>
          </a:p>
          <a:p>
            <a:pPr marL="0" lvl="0" indent="4572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156" i="1" dirty="0"/>
              <a:t>	Intramural: </a:t>
            </a:r>
            <a:r>
              <a:rPr lang="en" sz="1156" dirty="0"/>
              <a:t>Teams from the same school play each other</a:t>
            </a:r>
            <a:endParaRPr sz="1156" dirty="0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endParaRPr sz="1156"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50" y="2541474"/>
            <a:ext cx="8128274" cy="15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41575" y="55375"/>
            <a:ext cx="85206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NCAA: </a:t>
            </a:r>
            <a:r>
              <a:rPr lang="en" sz="2000" i="1"/>
              <a:t>National Collegiate Athletic Association</a:t>
            </a:r>
            <a:endParaRPr sz="20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41575" y="644825"/>
            <a:ext cx="7972500" cy="40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NCAA is the largest and most well known of the college sports associations. When you watch college sports on TV, you’re usually watching NCAA athletes. </a:t>
            </a:r>
            <a:endParaRPr sz="1400" dirty="0">
              <a:solidFill>
                <a:srgbClr val="5D5D5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NCAA oversees three levels of play:</a:t>
            </a:r>
            <a:endParaRPr b="1" dirty="0">
              <a:solidFill>
                <a:srgbClr val="5D5D5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200" b="1" u="sng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Division I</a:t>
            </a:r>
            <a:r>
              <a:rPr lang="en" sz="28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is the biggest and most competitive NCAA division.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Full scholarships, partial scholarships, recruited walk-ons, and walk-ons (no scholarship) are included on teams as athletes. </a:t>
            </a:r>
            <a:endParaRPr sz="1600" dirty="0">
              <a:solidFill>
                <a:srgbClr val="5D5D5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200" b="1" u="sng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Division II</a:t>
            </a:r>
            <a:r>
              <a:rPr lang="en" sz="2200" b="1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athletic programs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often as competitive as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those in Division I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 but more regional.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lang="en" sz="1600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student-athletes don’t get full-ride scholarships, but those who do receive financial aid for playing have the a</a:t>
            </a:r>
            <a:r>
              <a:rPr lang="en" sz="1600" dirty="0">
                <a:solidFill>
                  <a:schemeClr val="tx1"/>
                </a:solidFill>
                <a:highlight>
                  <a:srgbClr val="FFFFFF"/>
                </a:highlight>
              </a:rPr>
              <a:t>bility </a:t>
            </a:r>
            <a:r>
              <a:rPr lang="en" sz="1600" dirty="0">
                <a:solidFill>
                  <a:schemeClr val="dk1"/>
                </a:solidFill>
                <a:highlight>
                  <a:srgbClr val="FFFFFF"/>
                </a:highlight>
              </a:rPr>
              <a:t>to stack scholarships with merit aid at most schools. Partial scholarships, recruited walk-ons, walk-ons. 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200" b="1" u="sng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Division III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athletic progams </a:t>
            </a:r>
            <a:r>
              <a:rPr lang="en" sz="1600" b="1" dirty="0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do not offer sports-related financial aid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Still, these schools recruit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walk-ons and offer tryouts for walk-ons;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being a recruited athlete may</a:t>
            </a: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help you get into a college that wants you in its program.</a:t>
            </a:r>
            <a:endParaRPr sz="1600" dirty="0">
              <a:solidFill>
                <a:srgbClr val="5D5D5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5D5D5D"/>
                </a:solidFill>
                <a:highlight>
                  <a:srgbClr val="FFFFFF"/>
                </a:highlight>
              </a:rPr>
              <a:t>***NJCAA schools have same structure for scholarship awarding </a:t>
            </a:r>
            <a:endParaRPr sz="1600" dirty="0">
              <a:solidFill>
                <a:srgbClr val="5D5D5D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1500"/>
              </a:spcBef>
              <a:spcAft>
                <a:spcPts val="1200"/>
              </a:spcAft>
              <a:buNone/>
            </a:pPr>
            <a:endParaRPr sz="1900"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5429" y="133676"/>
            <a:ext cx="776872" cy="7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50675" y="12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NCAA DIVISIONS OVERVIEW 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8222"/>
            <a:ext cx="9144000" cy="158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85675"/>
            <a:ext cx="9143999" cy="135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981054"/>
            <a:ext cx="9143999" cy="116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217775"/>
            <a:ext cx="3023750" cy="7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3750" y="3217775"/>
            <a:ext cx="3093900" cy="7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6475" y="3217775"/>
            <a:ext cx="3093900" cy="76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47650" y="14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NCAA Sports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171450" y="785211"/>
            <a:ext cx="88452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 dirty="0"/>
              <a:t>IF you do not see the sport that you play on this list, your sport may be governed by NAIA or possibly another association. </a:t>
            </a:r>
            <a:endParaRPr sz="4600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600" b="1" dirty="0"/>
              <a:t>Not All Schools compete in every sport****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50" y="1626588"/>
            <a:ext cx="9143998" cy="351692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7263250" y="3748525"/>
            <a:ext cx="1052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100"/>
          <p:cNvGrpSpPr/>
          <p:nvPr/>
        </p:nvGrpSpPr>
        <p:grpSpPr>
          <a:xfrm>
            <a:off x="-295152" y="-98698"/>
            <a:ext cx="9807373" cy="5299093"/>
            <a:chOff x="-295152" y="-98698"/>
            <a:chExt cx="9807373" cy="5299093"/>
          </a:xfrm>
        </p:grpSpPr>
        <p:sp>
          <p:nvSpPr>
            <p:cNvPr id="612" name="Google Shape;612;p100"/>
            <p:cNvSpPr/>
            <p:nvPr/>
          </p:nvSpPr>
          <p:spPr>
            <a:xfrm>
              <a:off x="4492431" y="-98698"/>
              <a:ext cx="2395800" cy="17889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1800"/>
                <a:defRPr/>
              </a:pPr>
              <a:endParaRPr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00"/>
            <p:cNvSpPr/>
            <p:nvPr/>
          </p:nvSpPr>
          <p:spPr>
            <a:xfrm>
              <a:off x="7148193" y="43"/>
              <a:ext cx="2364028" cy="25448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1800"/>
                <a:defRPr/>
              </a:pPr>
              <a:endParaRPr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00"/>
            <p:cNvSpPr/>
            <p:nvPr/>
          </p:nvSpPr>
          <p:spPr>
            <a:xfrm>
              <a:off x="4595390" y="449153"/>
              <a:ext cx="21390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2400"/>
                <a:defRPr/>
              </a:pPr>
              <a:r>
                <a:rPr lang="en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  <a:br>
                <a:rPr lang="en" sz="2800" b="1">
                  <a:solidFill>
                    <a:srgbClr val="B6002A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600" b="1" dirty="0">
                <a:solidFill>
                  <a:srgbClr val="B600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00"/>
            <p:cNvSpPr/>
            <p:nvPr/>
          </p:nvSpPr>
          <p:spPr>
            <a:xfrm>
              <a:off x="7122912" y="1003081"/>
              <a:ext cx="2022000" cy="1745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1600"/>
                <a:defRPr/>
              </a:pPr>
              <a:r>
                <a:rPr lang="en" sz="21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CLUB SPORTS</a:t>
              </a:r>
              <a:br>
                <a:rPr lang="en" sz="15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EQUESTRIAN</a:t>
              </a:r>
              <a:endParaRPr sz="1350" dirty="0">
                <a:ea typeface="+mn-ea"/>
              </a:endParaRPr>
            </a:p>
            <a:p>
              <a:pPr algn="ctr" defTabSz="914378">
                <a:buClr>
                  <a:srgbClr val="FFFFFF"/>
                </a:buClr>
                <a:buSzPts val="1200"/>
                <a:defRPr/>
              </a:pPr>
              <a:r>
                <a:rPr lang="en" sz="15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ESPORTS</a:t>
              </a:r>
              <a:endParaRPr sz="1350" dirty="0">
                <a:ea typeface="+mn-ea"/>
              </a:endParaRPr>
            </a:p>
            <a:p>
              <a:pPr algn="ctr" defTabSz="914378">
                <a:buClr>
                  <a:srgbClr val="FFFFFF"/>
                </a:buClr>
                <a:buSzPts val="1200"/>
                <a:defRPr/>
              </a:pPr>
              <a:r>
                <a:rPr lang="en" sz="15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ICE HOCKEY</a:t>
              </a:r>
              <a:endParaRPr sz="1350" dirty="0">
                <a:ea typeface="+mn-ea"/>
              </a:endParaRPr>
            </a:p>
            <a:p>
              <a:pPr algn="ctr" defTabSz="914378">
                <a:buClr>
                  <a:srgbClr val="FFFFFF"/>
                </a:buClr>
                <a:buSzPts val="1200"/>
                <a:defRPr/>
              </a:pPr>
              <a:r>
                <a:rPr lang="en" sz="15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CHEERLEADING</a:t>
              </a:r>
              <a:endParaRPr sz="1350" dirty="0">
                <a:ea typeface="+mn-ea"/>
              </a:endParaRPr>
            </a:p>
          </p:txBody>
        </p:sp>
        <p:sp>
          <p:nvSpPr>
            <p:cNvPr id="616" name="Google Shape;616;p100"/>
            <p:cNvSpPr/>
            <p:nvPr/>
          </p:nvSpPr>
          <p:spPr>
            <a:xfrm>
              <a:off x="4545485" y="777229"/>
              <a:ext cx="22923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1400"/>
                <a:defRPr/>
              </a:pPr>
              <a: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NCAA DIVISION II</a:t>
              </a:r>
              <a:endParaRPr sz="1100" dirty="0">
                <a:ea typeface="+mn-ea"/>
              </a:endParaRPr>
            </a:p>
            <a:p>
              <a:pPr algn="ctr" defTabSz="914378">
                <a:buClr>
                  <a:srgbClr val="FFFFFF"/>
                </a:buClr>
                <a:buSzPts val="1400"/>
                <a:defRPr/>
              </a:pPr>
              <a: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NATIONAL</a:t>
              </a:r>
              <a:b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CHAMPIONSHIPS</a:t>
              </a:r>
              <a:endParaRPr sz="1100" dirty="0">
                <a:ea typeface="+mn-ea"/>
              </a:endParaRPr>
            </a:p>
          </p:txBody>
        </p:sp>
        <p:sp>
          <p:nvSpPr>
            <p:cNvPr id="617" name="Google Shape;617;p100"/>
            <p:cNvSpPr/>
            <p:nvPr/>
          </p:nvSpPr>
          <p:spPr>
            <a:xfrm>
              <a:off x="4534854" y="-98697"/>
              <a:ext cx="2336400" cy="6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algn="ctr" defTabSz="914378">
                <a:buClr>
                  <a:srgbClr val="FFFFFF"/>
                </a:buClr>
                <a:buSzPts val="2000"/>
                <a:defRPr/>
              </a:pPr>
              <a:r>
                <a:rPr lang="en"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</a:t>
              </a:r>
              <a:r>
                <a:rPr lang="en" sz="3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VARSITY SPORTS</a:t>
              </a:r>
              <a:endParaRPr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8" name="Google Shape;618;p10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95152" y="-17361"/>
              <a:ext cx="4807517" cy="3348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1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11820" y="1580191"/>
              <a:ext cx="2370669" cy="1577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0" name="Google Shape;620;p100" descr="Florida Southern Women's Basketball Camps - powered by Oasys Sport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25145" y="214747"/>
              <a:ext cx="1724891" cy="822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100"/>
            <p:cNvPicPr preferRelativeResize="0"/>
            <p:nvPr/>
          </p:nvPicPr>
          <p:blipFill rotWithShape="1">
            <a:blip r:embed="rId6">
              <a:alphaModFix/>
            </a:blip>
            <a:srcRect t="-796" r="7209" b="-10"/>
            <a:stretch/>
          </p:blipFill>
          <p:spPr>
            <a:xfrm>
              <a:off x="-104993" y="3151667"/>
              <a:ext cx="2827813" cy="2048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100"/>
            <p:cNvPicPr preferRelativeResize="0"/>
            <p:nvPr/>
          </p:nvPicPr>
          <p:blipFill rotWithShape="1">
            <a:blip r:embed="rId7">
              <a:alphaModFix/>
            </a:blip>
            <a:srcRect l="6898" t="-250"/>
            <a:stretch/>
          </p:blipFill>
          <p:spPr>
            <a:xfrm>
              <a:off x="2231485" y="3157484"/>
              <a:ext cx="2280472" cy="20091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9EF9740C-C355-F5B7-61F0-9F56C1BD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55" y="-33782"/>
            <a:ext cx="7586128" cy="52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542EB-CCAF-79FC-FDDD-A3306BF69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3" b="52664"/>
          <a:stretch/>
        </p:blipFill>
        <p:spPr bwMode="auto">
          <a:xfrm>
            <a:off x="7148193" y="2578676"/>
            <a:ext cx="24668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92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156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Process to Compete 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97425" y="786200"/>
            <a:ext cx="814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If you want to compete in NCAA sports, you need to register with the NCAA Eligibility Center at: </a:t>
            </a:r>
            <a:r>
              <a:rPr lang="en" sz="1400" b="1" dirty="0">
                <a:solidFill>
                  <a:srgbClr val="0B5394"/>
                </a:solidFill>
              </a:rPr>
              <a:t>eligibilitycenter.org. </a:t>
            </a:r>
            <a:endParaRPr sz="600"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" sz="1400"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" sz="1400"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" sz="1400"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B5394"/>
                </a:solidFill>
              </a:rPr>
              <a:t>ELIGIBILITY REQUIREMENTS DIFFER BASED ON DIVISION AND SCHOOL. YOU MUST BE ADMITTED TO A SCHOOL IN ORDER TO BE ELIGIBLE TO COMPETE AS AN ATHLETE. </a:t>
            </a:r>
            <a:endParaRPr sz="100" b="1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u="sng" dirty="0">
                <a:solidFill>
                  <a:schemeClr val="hlink"/>
                </a:solidFill>
                <a:hlinkClick r:id="rId3"/>
              </a:rPr>
              <a:t>http://fs.ncaa.org/Docs/eligibility_center/Student_Resources/CBSA.pdf</a:t>
            </a:r>
            <a:endParaRPr sz="1400" b="1" u="sng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u="sng" dirty="0">
                <a:solidFill>
                  <a:schemeClr val="hlink"/>
                </a:solidFill>
                <a:hlinkClick r:id="rId4"/>
              </a:rPr>
              <a:t>https://www.ncaa.org/sports/2014/10/13/home-school-students.aspx</a:t>
            </a:r>
            <a:r>
              <a:rPr lang="en" sz="1400" b="1" u="sng" dirty="0">
                <a:solidFill>
                  <a:srgbClr val="0B5394"/>
                </a:solidFill>
              </a:rPr>
              <a:t>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0B5394"/>
                </a:solidFill>
              </a:rPr>
              <a:t>https://www.facebook.com/ncaaec/</a:t>
            </a:r>
            <a:endParaRPr sz="1400" b="1" u="sng" dirty="0">
              <a:solidFill>
                <a:srgbClr val="0B539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 b="1" dirty="0">
              <a:solidFill>
                <a:srgbClr val="0B5394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750" y="4105284"/>
            <a:ext cx="6238876" cy="941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4E9B2-E52D-C33C-54EC-25F9B7D091EB}"/>
              </a:ext>
            </a:extLst>
          </p:cNvPr>
          <p:cNvSpPr txBox="1"/>
          <p:nvPr/>
        </p:nvSpPr>
        <p:spPr>
          <a:xfrm>
            <a:off x="1166813" y="1339169"/>
            <a:ext cx="58102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Scholarship Athlete </a:t>
            </a:r>
            <a:r>
              <a:rPr lang="en-US" dirty="0"/>
              <a:t>– offered some type of athletic aid of any amount </a:t>
            </a:r>
          </a:p>
          <a:p>
            <a:r>
              <a:rPr lang="en-US" b="1" dirty="0"/>
              <a:t>Recruited Walk-On </a:t>
            </a:r>
            <a:r>
              <a:rPr lang="en-US" dirty="0"/>
              <a:t>– recruited and offered a spot in the program but not offered any scholarship aid </a:t>
            </a:r>
          </a:p>
          <a:p>
            <a:r>
              <a:rPr lang="en-US" b="1" dirty="0"/>
              <a:t>Walk-On</a:t>
            </a:r>
            <a:r>
              <a:rPr lang="en-US" dirty="0"/>
              <a:t> – offered a spot on the team following a tryout or other form of recruitment while on campus and enrolled at the school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1474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Process to Compete - Academic Eligibility Overview</a:t>
            </a:r>
            <a:endParaRPr dirty="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753332"/>
            <a:ext cx="4171800" cy="3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/>
              <a:t>DIVISION I (through the class of 2024)</a:t>
            </a:r>
            <a:endParaRPr b="1" u="sng" dirty="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Complete 16 NCAA core courses (10 by the end of junior year) 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Core Course Breakdown: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English (4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Math (3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Science (2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Social Science (2 year)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Additional Year (English, Math, Science)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Additional Core Course (4 years)</a:t>
            </a:r>
            <a:endParaRPr dirty="0"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English, Math, Science, Social Science, world language, comparative religion/philosophy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Qualifier: Core Course </a:t>
            </a:r>
            <a:r>
              <a:rPr lang="en" dirty="0">
                <a:solidFill>
                  <a:srgbClr val="0000FF"/>
                </a:solidFill>
              </a:rPr>
              <a:t>GPA of 2.3 or higher</a:t>
            </a:r>
            <a:endParaRPr dirty="0">
              <a:solidFill>
                <a:srgbClr val="0000F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5D5D5D"/>
              </a:buClr>
              <a:buSzPts val="1200"/>
              <a:buChar char="○"/>
            </a:pPr>
            <a:r>
              <a:rPr lang="en" dirty="0">
                <a:solidFill>
                  <a:srgbClr val="5D5D5D"/>
                </a:solidFill>
              </a:rPr>
              <a:t>Pass/Credit grades awarded “C+” value if it helps an athlete qualify academically</a:t>
            </a:r>
            <a:endParaRPr dirty="0">
              <a:solidFill>
                <a:srgbClr val="5D5D5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4715500" y="775033"/>
            <a:ext cx="4171800" cy="3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/>
              <a:t>DIVISION II (through the class of 2024)</a:t>
            </a:r>
            <a:endParaRPr b="1" u="sng" dirty="0"/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Complete 16 NCAA core courses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Core Course Breakdown: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English (3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Math (2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Science (2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Social Science (2 years)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Additional Years ( 3 combined English, Math, Science)</a:t>
            </a:r>
            <a:endParaRPr dirty="0"/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■"/>
            </a:pPr>
            <a:r>
              <a:rPr lang="en" dirty="0"/>
              <a:t>Additional Core Course (4 years)</a:t>
            </a:r>
            <a:endParaRPr dirty="0"/>
          </a:p>
          <a:p>
            <a:pPr marL="1828800" lvl="3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English, Math, Science, Social Science, world language, comparative religion/philosophy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Qualifier: Core Course </a:t>
            </a:r>
            <a:r>
              <a:rPr lang="en" dirty="0">
                <a:solidFill>
                  <a:srgbClr val="0000FF"/>
                </a:solidFill>
              </a:rPr>
              <a:t>GPA of 2.2 or higher</a:t>
            </a:r>
            <a:endParaRPr dirty="0">
              <a:solidFill>
                <a:srgbClr val="0000FF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○"/>
            </a:pPr>
            <a:r>
              <a:rPr lang="en" dirty="0">
                <a:solidFill>
                  <a:srgbClr val="5D5D5D"/>
                </a:solidFill>
              </a:rPr>
              <a:t>Pass/Credit grades awarded “C+” value if it helps an athlete qualify academically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8397</TotalTime>
  <Words>1408</Words>
  <Application>Microsoft Office PowerPoint</Application>
  <PresentationFormat>On-screen Show (16:9)</PresentationFormat>
  <Paragraphs>136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Simple Light</vt:lpstr>
      <vt:lpstr>1_Simple Light</vt:lpstr>
      <vt:lpstr>College Athletics:  Levels of Competition and the Recruiting Process</vt:lpstr>
      <vt:lpstr>Facts about NCAA Sports </vt:lpstr>
      <vt:lpstr>Playing Sports in College</vt:lpstr>
      <vt:lpstr>NCAA: National Collegiate Athletic Association </vt:lpstr>
      <vt:lpstr>NCAA DIVISIONS OVERVIEW </vt:lpstr>
      <vt:lpstr>NCAA Sports</vt:lpstr>
      <vt:lpstr>PowerPoint Presentation</vt:lpstr>
      <vt:lpstr> Process to Compete </vt:lpstr>
      <vt:lpstr>Process to Compete - Academic Eligibility Overview</vt:lpstr>
      <vt:lpstr>Process to Compete – High School Timeline   </vt:lpstr>
      <vt:lpstr>THE RECRUITMENT PROCESS SHARED FROM COACHES </vt:lpstr>
      <vt:lpstr>THIS PLAN TAKES A TON OF PREPARATION, COMMITMENT, DRIVE, FOCUS  in ALL AREAS OF ACADEMICS, ATHLETICS, EXTRACURRICULARS:  NCAA Student Athlete Responsibilities  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Athletics:  Requirements and the Recruiting Process</dc:title>
  <dc:creator>Madigan, Joseph J</dc:creator>
  <cp:lastModifiedBy>Luthman.Wanda@Merritt Island High</cp:lastModifiedBy>
  <cp:revision>5</cp:revision>
  <dcterms:modified xsi:type="dcterms:W3CDTF">2023-10-17T12:26:03Z</dcterms:modified>
</cp:coreProperties>
</file>