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Oswald" panose="00000500000000000000" pitchFamily="2" charset="0"/>
      <p:regular r:id="rId15"/>
      <p:bold r:id="rId16"/>
    </p:embeddedFont>
    <p:embeddedFont>
      <p:font typeface="Oswald Medium" panose="00000600000000000000" pitchFamily="2" charset="0"/>
      <p:regular r:id="rId17"/>
      <p:bold r:id="rId18"/>
    </p:embeddedFont>
    <p:embeddedFont>
      <p:font typeface="Oswald SemiBold" panose="00000700000000000000"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54"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6c8383d4a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6c8383d4a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6c8383d4a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6c8383d4a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b9148860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4b914886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6b405d4078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6b405d407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dbd0be8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dbd0be8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b8e23ead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b8e23ea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b8e23ead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b8e23ead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b8e23ead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b8e23ead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b8e23ead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b8e23ead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c8383d4a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c8383d4a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71258" y="1706700"/>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Oswald SemiBold"/>
                <a:ea typeface="Oswald SemiBold"/>
                <a:cs typeface="Oswald SemiBold"/>
                <a:sym typeface="Oswald SemiBold"/>
              </a:rPr>
              <a:t>WELCOME to JUNIOR Parent Night at MIHS</a:t>
            </a:r>
            <a:endParaRPr>
              <a:latin typeface="Oswald SemiBold"/>
              <a:ea typeface="Oswald SemiBold"/>
              <a:cs typeface="Oswald SemiBold"/>
              <a:sym typeface="Oswald SemiBold"/>
            </a:endParaRPr>
          </a:p>
        </p:txBody>
      </p:sp>
      <p:sp>
        <p:nvSpPr>
          <p:cNvPr id="55" name="Google Shape;55;p13"/>
          <p:cNvSpPr txBox="1">
            <a:spLocks noGrp="1"/>
          </p:cNvSpPr>
          <p:nvPr>
            <p:ph type="subTitle" idx="1"/>
          </p:nvPr>
        </p:nvSpPr>
        <p:spPr>
          <a:xfrm>
            <a:off x="233575" y="3451775"/>
            <a:ext cx="8520600" cy="130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Oswald"/>
                <a:ea typeface="Oswald"/>
                <a:cs typeface="Oswald"/>
                <a:sym typeface="Oswald"/>
              </a:rPr>
              <a:t>Wanda Luthman - Junior Class Counselor</a:t>
            </a:r>
            <a:endParaRPr>
              <a:solidFill>
                <a:schemeClr val="dk1"/>
              </a:solidFill>
              <a:latin typeface="Oswald"/>
              <a:ea typeface="Oswald"/>
              <a:cs typeface="Oswald"/>
              <a:sym typeface="Oswald"/>
            </a:endParaRPr>
          </a:p>
          <a:p>
            <a:pPr marL="0" lvl="0" indent="0" algn="l" rtl="0">
              <a:spcBef>
                <a:spcPts val="0"/>
              </a:spcBef>
              <a:spcAft>
                <a:spcPts val="0"/>
              </a:spcAft>
              <a:buNone/>
            </a:pPr>
            <a:r>
              <a:rPr lang="en">
                <a:solidFill>
                  <a:schemeClr val="dk1"/>
                </a:solidFill>
                <a:latin typeface="Oswald"/>
                <a:ea typeface="Oswald"/>
                <a:cs typeface="Oswald"/>
                <a:sym typeface="Oswald"/>
              </a:rPr>
              <a:t>Gabrielle Ash - College &amp; Career Specialist</a:t>
            </a:r>
            <a:endParaRPr>
              <a:solidFill>
                <a:schemeClr val="dk1"/>
              </a:solidFill>
              <a:latin typeface="Oswald"/>
              <a:ea typeface="Oswald"/>
              <a:cs typeface="Oswald"/>
              <a:sym typeface="Oswald"/>
            </a:endParaRPr>
          </a:p>
        </p:txBody>
      </p:sp>
      <p:pic>
        <p:nvPicPr>
          <p:cNvPr id="56" name="Google Shape;56;p13"/>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57" name="Google Shape;57;p13"/>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8" name="Google Shape;58;p13"/>
          <p:cNvSpPr txBox="1"/>
          <p:nvPr/>
        </p:nvSpPr>
        <p:spPr>
          <a:xfrm rot="-1187561">
            <a:off x="6112707" y="3187889"/>
            <a:ext cx="2614451" cy="615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Class of 2024</a:t>
            </a:r>
            <a:endParaRPr sz="2800">
              <a:latin typeface="Oswald SemiBold"/>
              <a:ea typeface="Oswald SemiBold"/>
              <a:cs typeface="Oswald SemiBold"/>
              <a:sym typeface="Oswald SemiBold"/>
            </a:endParaRPr>
          </a:p>
        </p:txBody>
      </p:sp>
      <p:sp>
        <p:nvSpPr>
          <p:cNvPr id="59" name="Google Shape;59;p13"/>
          <p:cNvSpPr txBox="1"/>
          <p:nvPr/>
        </p:nvSpPr>
        <p:spPr>
          <a:xfrm>
            <a:off x="5507600" y="114850"/>
            <a:ext cx="3437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Oswald SemiBold"/>
                <a:ea typeface="Oswald SemiBold"/>
                <a:cs typeface="Oswald SemiBold"/>
                <a:sym typeface="Oswald SemiBold"/>
              </a:rPr>
              <a:t>James Rehmer - Principal</a:t>
            </a:r>
            <a:endParaRPr sz="2400">
              <a:solidFill>
                <a:schemeClr val="dk1"/>
              </a:solidFill>
              <a:latin typeface="Oswald SemiBold"/>
              <a:ea typeface="Oswald SemiBold"/>
              <a:cs typeface="Oswald SemiBold"/>
              <a:sym typeface="Oswald SemiBold"/>
            </a:endParaRPr>
          </a:p>
          <a:p>
            <a:pPr marL="0" lvl="0" indent="0" algn="l" rtl="0">
              <a:spcBef>
                <a:spcPts val="0"/>
              </a:spcBef>
              <a:spcAft>
                <a:spcPts val="0"/>
              </a:spcAft>
              <a:buNone/>
            </a:pPr>
            <a:r>
              <a:rPr lang="en" sz="2400">
                <a:solidFill>
                  <a:schemeClr val="dk1"/>
                </a:solidFill>
                <a:latin typeface="Oswald SemiBold"/>
                <a:ea typeface="Oswald SemiBold"/>
                <a:cs typeface="Oswald SemiBold"/>
                <a:sym typeface="Oswald SemiBold"/>
              </a:rPr>
              <a:t>Debbie Lubbers - Asst Prin</a:t>
            </a:r>
            <a:endParaRPr sz="2400">
              <a:solidFill>
                <a:schemeClr val="dk1"/>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54"/>
        <p:cNvGrpSpPr/>
        <p:nvPr/>
      </p:nvGrpSpPr>
      <p:grpSpPr>
        <a:xfrm>
          <a:off x="0" y="0"/>
          <a:ext cx="0" cy="0"/>
          <a:chOff x="0" y="0"/>
          <a:chExt cx="0" cy="0"/>
        </a:xfrm>
      </p:grpSpPr>
      <p:pic>
        <p:nvPicPr>
          <p:cNvPr id="155" name="Google Shape;155;p22"/>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56" name="Google Shape;156;p22"/>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7" name="Google Shape;157;p22"/>
          <p:cNvSpPr txBox="1"/>
          <p:nvPr/>
        </p:nvSpPr>
        <p:spPr>
          <a:xfrm>
            <a:off x="2079800" y="1135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58" name="Google Shape;158;p22"/>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9" name="Google Shape;159;p22"/>
          <p:cNvSpPr txBox="1"/>
          <p:nvPr/>
        </p:nvSpPr>
        <p:spPr>
          <a:xfrm>
            <a:off x="304800" y="341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0" name="Google Shape;160;p22"/>
          <p:cNvSpPr txBox="1"/>
          <p:nvPr/>
        </p:nvSpPr>
        <p:spPr>
          <a:xfrm>
            <a:off x="490625" y="1919500"/>
            <a:ext cx="3450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61" name="Google Shape;161;p22"/>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62" name="Google Shape;162;p22"/>
          <p:cNvSpPr txBox="1"/>
          <p:nvPr/>
        </p:nvSpPr>
        <p:spPr>
          <a:xfrm>
            <a:off x="2564425" y="548050"/>
            <a:ext cx="53961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swald Medium"/>
                <a:ea typeface="Oswald Medium"/>
                <a:cs typeface="Oswald Medium"/>
                <a:sym typeface="Oswald Medium"/>
              </a:rPr>
              <a:t>EFSC Vocational Programs (A.S./Adv Tech Certs)</a:t>
            </a:r>
            <a:endParaRPr sz="1700">
              <a:latin typeface="Oswald Medium"/>
              <a:ea typeface="Oswald Medium"/>
              <a:cs typeface="Oswald Medium"/>
              <a:sym typeface="Oswald Medium"/>
            </a:endParaRPr>
          </a:p>
          <a:p>
            <a:pPr marL="457200" lvl="0" indent="-330200" algn="l" rtl="0">
              <a:spcBef>
                <a:spcPts val="0"/>
              </a:spcBef>
              <a:spcAft>
                <a:spcPts val="0"/>
              </a:spcAft>
              <a:buSzPts val="1600"/>
              <a:buFont typeface="Oswald Medium"/>
              <a:buChar char="●"/>
            </a:pPr>
            <a:r>
              <a:rPr lang="en" sz="1600">
                <a:latin typeface="Oswald Medium"/>
                <a:ea typeface="Oswald Medium"/>
                <a:cs typeface="Oswald Medium"/>
                <a:sym typeface="Oswald Medium"/>
              </a:rPr>
              <a:t>38 A.S. degrees some of which include Accounting, Aerospace Technology, Culinary, Dental Hygiene, Drafting, EMS, Medical Assistant, Radiography, Veterinary Nursing</a:t>
            </a:r>
            <a:endParaRPr sz="1600">
              <a:latin typeface="Oswald Medium"/>
              <a:ea typeface="Oswald Medium"/>
              <a:cs typeface="Oswald Medium"/>
              <a:sym typeface="Oswald Medium"/>
            </a:endParaRPr>
          </a:p>
          <a:p>
            <a:pPr marL="457200" lvl="0" indent="-330200" algn="l" rtl="0">
              <a:spcBef>
                <a:spcPts val="0"/>
              </a:spcBef>
              <a:spcAft>
                <a:spcPts val="0"/>
              </a:spcAft>
              <a:buSzPts val="1600"/>
              <a:buFont typeface="Oswald Medium"/>
              <a:buChar char="●"/>
            </a:pPr>
            <a:r>
              <a:rPr lang="en" sz="1600">
                <a:latin typeface="Oswald Medium"/>
                <a:ea typeface="Oswald Medium"/>
                <a:cs typeface="Oswald Medium"/>
                <a:sym typeface="Oswald Medium"/>
              </a:rPr>
              <a:t>4 Advanced Technical Certificates - Adult Cardiac Sonography, Network Security Forensics, Vascular Sonography, and Veterinary Practice Management</a:t>
            </a:r>
            <a:endParaRPr sz="1600">
              <a:latin typeface="Oswald Medium"/>
              <a:ea typeface="Oswald Medium"/>
              <a:cs typeface="Oswald Medium"/>
              <a:sym typeface="Oswald Medium"/>
            </a:endParaRPr>
          </a:p>
          <a:p>
            <a:pPr marL="457200" lvl="0" indent="-330200" algn="l" rtl="0">
              <a:spcBef>
                <a:spcPts val="0"/>
              </a:spcBef>
              <a:spcAft>
                <a:spcPts val="0"/>
              </a:spcAft>
              <a:buSzPts val="1600"/>
              <a:buFont typeface="Oswald Medium"/>
              <a:buChar char="●"/>
            </a:pPr>
            <a:r>
              <a:rPr lang="en" sz="1600">
                <a:latin typeface="Oswald Medium"/>
                <a:ea typeface="Oswald Medium"/>
                <a:cs typeface="Oswald Medium"/>
                <a:sym typeface="Oswald Medium"/>
              </a:rPr>
              <a:t>16 Career and Technical Certifications some of which include Aviation Mechanic, Cosmetology, Fire Fighter, HVAC, Patient Care Assistant, Welding Technology</a:t>
            </a:r>
            <a:endParaRPr sz="1600">
              <a:latin typeface="Oswald Medium"/>
              <a:ea typeface="Oswald Medium"/>
              <a:cs typeface="Oswald Medium"/>
              <a:sym typeface="Oswald Medium"/>
            </a:endParaRPr>
          </a:p>
          <a:p>
            <a:pPr marL="0" lvl="0" indent="0" algn="l" rtl="0">
              <a:spcBef>
                <a:spcPts val="0"/>
              </a:spcBef>
              <a:spcAft>
                <a:spcPts val="0"/>
              </a:spcAft>
              <a:buNone/>
            </a:pPr>
            <a:endParaRPr sz="1700">
              <a:latin typeface="Oswald Medium"/>
              <a:ea typeface="Oswald Medium"/>
              <a:cs typeface="Oswald Medium"/>
              <a:sym typeface="Oswald Medium"/>
            </a:endParaRPr>
          </a:p>
          <a:p>
            <a:pPr marL="0" lvl="0" indent="0" algn="l" rtl="0">
              <a:spcBef>
                <a:spcPts val="0"/>
              </a:spcBef>
              <a:spcAft>
                <a:spcPts val="0"/>
              </a:spcAft>
              <a:buNone/>
            </a:pPr>
            <a:endParaRPr sz="1700">
              <a:latin typeface="Oswald Medium"/>
              <a:ea typeface="Oswald Medium"/>
              <a:cs typeface="Oswald Medium"/>
              <a:sym typeface="Oswald Medium"/>
            </a:endParaRPr>
          </a:p>
        </p:txBody>
      </p:sp>
      <p:sp>
        <p:nvSpPr>
          <p:cNvPr id="163" name="Google Shape;163;p22"/>
          <p:cNvSpPr txBox="1"/>
          <p:nvPr/>
        </p:nvSpPr>
        <p:spPr>
          <a:xfrm>
            <a:off x="672450" y="3219450"/>
            <a:ext cx="7227900" cy="16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swald Medium"/>
                <a:ea typeface="Oswald Medium"/>
                <a:cs typeface="Oswald Medium"/>
                <a:sym typeface="Oswald Medium"/>
              </a:rPr>
              <a:t>Universal Technical Institute - </a:t>
            </a:r>
            <a:r>
              <a:rPr lang="en" sz="1600">
                <a:latin typeface="Oswald Medium"/>
                <a:ea typeface="Oswald Medium"/>
                <a:cs typeface="Oswald Medium"/>
                <a:sym typeface="Oswald Medium"/>
              </a:rPr>
              <a:t>over 35 different career paths/programs including automotive, welding, HVAC, marine, diesel, robotics, wind power</a:t>
            </a:r>
            <a:endParaRPr sz="1600">
              <a:latin typeface="Oswald Medium"/>
              <a:ea typeface="Oswald Medium"/>
              <a:cs typeface="Oswald Medium"/>
              <a:sym typeface="Oswald Medium"/>
            </a:endParaRPr>
          </a:p>
          <a:p>
            <a:pPr marL="0" lvl="0" indent="0" algn="l" rtl="0">
              <a:spcBef>
                <a:spcPts val="0"/>
              </a:spcBef>
              <a:spcAft>
                <a:spcPts val="0"/>
              </a:spcAft>
              <a:buNone/>
            </a:pPr>
            <a:endParaRPr sz="1700">
              <a:latin typeface="Oswald Medium"/>
              <a:ea typeface="Oswald Medium"/>
              <a:cs typeface="Oswald Medium"/>
              <a:sym typeface="Oswald Medium"/>
            </a:endParaRPr>
          </a:p>
          <a:p>
            <a:pPr marL="0" lvl="0" indent="0" algn="l" rtl="0">
              <a:spcBef>
                <a:spcPts val="0"/>
              </a:spcBef>
              <a:spcAft>
                <a:spcPts val="0"/>
              </a:spcAft>
              <a:buNone/>
            </a:pPr>
            <a:r>
              <a:rPr lang="en" sz="1700">
                <a:latin typeface="Oswald Medium"/>
                <a:ea typeface="Oswald Medium"/>
                <a:cs typeface="Oswald Medium"/>
                <a:sym typeface="Oswald Medium"/>
              </a:rPr>
              <a:t>Full Sail University - Masters, Bachelors, Certificates - </a:t>
            </a:r>
            <a:r>
              <a:rPr lang="en" sz="1600">
                <a:latin typeface="Oswald Medium"/>
                <a:ea typeface="Oswald Medium"/>
                <a:cs typeface="Oswald Medium"/>
                <a:sym typeface="Oswald Medium"/>
              </a:rPr>
              <a:t>3D Arts, Audio Arts, Audio production, Computer Animation, Cinematography, Digital Marketing</a:t>
            </a:r>
            <a:endParaRPr sz="1600">
              <a:latin typeface="Oswald Medium"/>
              <a:ea typeface="Oswald Medium"/>
              <a:cs typeface="Oswald Medium"/>
              <a:sym typeface="Oswald Medium"/>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67"/>
        <p:cNvGrpSpPr/>
        <p:nvPr/>
      </p:nvGrpSpPr>
      <p:grpSpPr>
        <a:xfrm>
          <a:off x="0" y="0"/>
          <a:ext cx="0" cy="0"/>
          <a:chOff x="0" y="0"/>
          <a:chExt cx="0" cy="0"/>
        </a:xfrm>
      </p:grpSpPr>
      <p:pic>
        <p:nvPicPr>
          <p:cNvPr id="168" name="Google Shape;168;p23"/>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69" name="Google Shape;169;p23"/>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 name="Google Shape;170;p23"/>
          <p:cNvSpPr txBox="1"/>
          <p:nvPr/>
        </p:nvSpPr>
        <p:spPr>
          <a:xfrm>
            <a:off x="2079800" y="189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71" name="Google Shape;171;p23"/>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 name="Google Shape;172;p23"/>
          <p:cNvSpPr txBox="1"/>
          <p:nvPr/>
        </p:nvSpPr>
        <p:spPr>
          <a:xfrm>
            <a:off x="233575" y="1846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3" name="Google Shape;173;p23"/>
          <p:cNvSpPr txBox="1"/>
          <p:nvPr/>
        </p:nvSpPr>
        <p:spPr>
          <a:xfrm>
            <a:off x="490625" y="1919500"/>
            <a:ext cx="3450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74" name="Google Shape;174;p23"/>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75" name="Google Shape;175;p23"/>
          <p:cNvSpPr txBox="1"/>
          <p:nvPr/>
        </p:nvSpPr>
        <p:spPr>
          <a:xfrm>
            <a:off x="3815225" y="805000"/>
            <a:ext cx="4059900" cy="3909900"/>
          </a:xfrm>
          <a:prstGeom prst="rect">
            <a:avLst/>
          </a:prstGeom>
          <a:noFill/>
          <a:ln>
            <a:noFill/>
          </a:ln>
        </p:spPr>
        <p:txBody>
          <a:bodyPr spcFirstLastPara="1" wrap="square" lIns="91425" tIns="91425" rIns="91425" bIns="91425" anchor="t" anchorCtr="0">
            <a:spAutoFit/>
          </a:bodyPr>
          <a:lstStyle/>
          <a:p>
            <a:pPr marL="203200" lvl="0" indent="0" algn="l" rtl="0">
              <a:lnSpc>
                <a:spcPct val="115000"/>
              </a:lnSpc>
              <a:spcBef>
                <a:spcPts val="0"/>
              </a:spcBef>
              <a:spcAft>
                <a:spcPts val="0"/>
              </a:spcAft>
              <a:buNone/>
            </a:pPr>
            <a:r>
              <a:rPr lang="en" sz="1850">
                <a:solidFill>
                  <a:srgbClr val="262626"/>
                </a:solidFill>
                <a:latin typeface="Oswald"/>
                <a:ea typeface="Oswald"/>
                <a:cs typeface="Oswald"/>
                <a:sym typeface="Oswald"/>
              </a:rPr>
              <a:t>Career Interviews​</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Fire Rescue/Paramedic​</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Real Estate Broker​</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Social Media Director ​</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Dentist/Orthodontist​</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Blackhawk Helicopter Pilot​</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Universal Technical Institute​</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Teaching Interventions Keeping Individuality, Inc. (RBT)​</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Blue Marlin Realty​</a:t>
            </a:r>
            <a:endParaRPr sz="1850">
              <a:solidFill>
                <a:srgbClr val="262626"/>
              </a:solidFill>
              <a:latin typeface="Oswald"/>
              <a:ea typeface="Oswald"/>
              <a:cs typeface="Oswald"/>
              <a:sym typeface="Oswald"/>
            </a:endParaRPr>
          </a:p>
          <a:p>
            <a:pPr marL="1104900" lvl="0" indent="-346075" algn="l" rtl="0">
              <a:lnSpc>
                <a:spcPct val="115000"/>
              </a:lnSpc>
              <a:spcBef>
                <a:spcPts val="0"/>
              </a:spcBef>
              <a:spcAft>
                <a:spcPts val="0"/>
              </a:spcAft>
              <a:buClr>
                <a:srgbClr val="262626"/>
              </a:buClr>
              <a:buSzPts val="1850"/>
              <a:buFont typeface="Oswald"/>
              <a:buChar char="●"/>
            </a:pPr>
            <a:r>
              <a:rPr lang="en" sz="1850">
                <a:solidFill>
                  <a:srgbClr val="262626"/>
                </a:solidFill>
                <a:latin typeface="Oswald"/>
                <a:ea typeface="Oswald"/>
                <a:cs typeface="Oswald"/>
                <a:sym typeface="Oswald"/>
              </a:rPr>
              <a:t>Local construction companies</a:t>
            </a:r>
            <a:endParaRPr sz="1850">
              <a:solidFill>
                <a:srgbClr val="262626"/>
              </a:solidFill>
              <a:latin typeface="Oswald"/>
              <a:ea typeface="Oswald"/>
              <a:cs typeface="Oswald"/>
              <a:sym typeface="Oswald"/>
            </a:endParaRPr>
          </a:p>
          <a:p>
            <a:pPr marL="0" lvl="0" indent="0" algn="l" rtl="0">
              <a:spcBef>
                <a:spcPts val="0"/>
              </a:spcBef>
              <a:spcAft>
                <a:spcPts val="0"/>
              </a:spcAft>
              <a:buNone/>
            </a:pPr>
            <a:endParaRPr sz="800">
              <a:solidFill>
                <a:srgbClr val="262626"/>
              </a:solidFill>
              <a:latin typeface="Oswald"/>
              <a:ea typeface="Oswald"/>
              <a:cs typeface="Oswald"/>
              <a:sym typeface="Oswald"/>
            </a:endParaRPr>
          </a:p>
        </p:txBody>
      </p:sp>
      <p:pic>
        <p:nvPicPr>
          <p:cNvPr id="176" name="Google Shape;176;p23"/>
          <p:cNvPicPr preferRelativeResize="0"/>
          <p:nvPr/>
        </p:nvPicPr>
        <p:blipFill>
          <a:blip r:embed="rId4">
            <a:alphaModFix/>
          </a:blip>
          <a:stretch>
            <a:fillRect/>
          </a:stretch>
        </p:blipFill>
        <p:spPr>
          <a:xfrm>
            <a:off x="152399" y="1984001"/>
            <a:ext cx="1873250" cy="2226627"/>
          </a:xfrm>
          <a:prstGeom prst="rect">
            <a:avLst/>
          </a:prstGeom>
          <a:noFill/>
          <a:ln>
            <a:noFill/>
          </a:ln>
        </p:spPr>
      </p:pic>
      <p:pic>
        <p:nvPicPr>
          <p:cNvPr id="177" name="Google Shape;177;p23"/>
          <p:cNvPicPr preferRelativeResize="0"/>
          <p:nvPr/>
        </p:nvPicPr>
        <p:blipFill>
          <a:blip r:embed="rId5">
            <a:alphaModFix/>
          </a:blip>
          <a:stretch>
            <a:fillRect/>
          </a:stretch>
        </p:blipFill>
        <p:spPr>
          <a:xfrm>
            <a:off x="2191448" y="2170612"/>
            <a:ext cx="1873249" cy="15357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81"/>
        <p:cNvGrpSpPr/>
        <p:nvPr/>
      </p:nvGrpSpPr>
      <p:grpSpPr>
        <a:xfrm>
          <a:off x="0" y="0"/>
          <a:ext cx="0" cy="0"/>
          <a:chOff x="0" y="0"/>
          <a:chExt cx="0" cy="0"/>
        </a:xfrm>
      </p:grpSpPr>
      <p:pic>
        <p:nvPicPr>
          <p:cNvPr id="182" name="Google Shape;182;p24"/>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83" name="Google Shape;183;p24"/>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4" name="Google Shape;184;p24"/>
          <p:cNvSpPr txBox="1"/>
          <p:nvPr/>
        </p:nvSpPr>
        <p:spPr>
          <a:xfrm>
            <a:off x="2079800" y="189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85" name="Google Shape;185;p24"/>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6" name="Google Shape;186;p24"/>
          <p:cNvSpPr txBox="1"/>
          <p:nvPr/>
        </p:nvSpPr>
        <p:spPr>
          <a:xfrm>
            <a:off x="-3087513" y="1562858"/>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7" name="Google Shape;187;p24"/>
          <p:cNvSpPr txBox="1"/>
          <p:nvPr/>
        </p:nvSpPr>
        <p:spPr>
          <a:xfrm>
            <a:off x="0" y="2015563"/>
            <a:ext cx="239289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50" dirty="0">
                <a:solidFill>
                  <a:schemeClr val="bg1"/>
                </a:solidFill>
                <a:latin typeface="Oswald Medium"/>
                <a:ea typeface="Oswald Medium"/>
                <a:cs typeface="Oswald Medium"/>
                <a:sym typeface="Oswald Medium"/>
              </a:rPr>
              <a:t>Book an Appt w/Mrs. Ash</a:t>
            </a:r>
            <a:endParaRPr sz="2250" dirty="0">
              <a:solidFill>
                <a:schemeClr val="bg1"/>
              </a:solidFill>
              <a:latin typeface="Oswald Medium"/>
              <a:ea typeface="Oswald Medium"/>
              <a:cs typeface="Oswald Medium"/>
              <a:sym typeface="Oswald Medium"/>
            </a:endParaRPr>
          </a:p>
        </p:txBody>
      </p:sp>
      <p:sp>
        <p:nvSpPr>
          <p:cNvPr id="188" name="Google Shape;188;p24"/>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89" name="Google Shape;189;p24"/>
          <p:cNvSpPr txBox="1"/>
          <p:nvPr/>
        </p:nvSpPr>
        <p:spPr>
          <a:xfrm>
            <a:off x="2344475" y="923675"/>
            <a:ext cx="4833000" cy="4239000"/>
          </a:xfrm>
          <a:prstGeom prst="rect">
            <a:avLst/>
          </a:prstGeom>
          <a:noFill/>
          <a:ln>
            <a:noFill/>
          </a:ln>
        </p:spPr>
        <p:txBody>
          <a:bodyPr spcFirstLastPara="1" wrap="square" lIns="91425" tIns="91425" rIns="91425" bIns="91425" anchor="t" anchorCtr="0">
            <a:spAutoFit/>
          </a:bodyPr>
          <a:lstStyle/>
          <a:p>
            <a:pPr marL="1104900" lvl="0" indent="-317500" algn="l" rtl="0">
              <a:lnSpc>
                <a:spcPct val="115000"/>
              </a:lnSpc>
              <a:spcBef>
                <a:spcPts val="0"/>
              </a:spcBef>
              <a:spcAft>
                <a:spcPts val="0"/>
              </a:spcAft>
              <a:buClr>
                <a:schemeClr val="lt1"/>
              </a:buClr>
              <a:buSzPts val="1400"/>
              <a:buFont typeface="Oswald Medium"/>
              <a:buChar char="●"/>
            </a:pPr>
            <a:r>
              <a:rPr lang="en" sz="1800" dirty="0">
                <a:solidFill>
                  <a:schemeClr val="lt1"/>
                </a:solidFill>
                <a:latin typeface="Oswald Medium"/>
                <a:ea typeface="Oswald Medium"/>
                <a:cs typeface="Oswald Medium"/>
                <a:sym typeface="Oswald Medium"/>
              </a:rPr>
              <a:t>We strive to help every student find success</a:t>
            </a:r>
            <a:endParaRPr sz="1800" dirty="0">
              <a:solidFill>
                <a:schemeClr val="lt1"/>
              </a:solidFill>
              <a:latin typeface="Oswald Medium"/>
              <a:ea typeface="Oswald Medium"/>
              <a:cs typeface="Oswald Medium"/>
              <a:sym typeface="Oswald Medium"/>
            </a:endParaRPr>
          </a:p>
          <a:p>
            <a:pPr marL="1104900" lvl="0" indent="-342900" algn="l" rtl="0">
              <a:lnSpc>
                <a:spcPct val="115000"/>
              </a:lnSpc>
              <a:spcBef>
                <a:spcPts val="0"/>
              </a:spcBef>
              <a:spcAft>
                <a:spcPts val="0"/>
              </a:spcAft>
              <a:buClr>
                <a:schemeClr val="lt1"/>
              </a:buClr>
              <a:buSzPts val="1800"/>
              <a:buFont typeface="Oswald Medium"/>
              <a:buChar char="●"/>
            </a:pPr>
            <a:r>
              <a:rPr lang="en" sz="1800" dirty="0">
                <a:solidFill>
                  <a:schemeClr val="lt1"/>
                </a:solidFill>
                <a:latin typeface="Oswald Medium"/>
                <a:ea typeface="Oswald Medium"/>
                <a:cs typeface="Oswald Medium"/>
                <a:sym typeface="Oswald Medium"/>
              </a:rPr>
              <a:t>GET INVOLVED</a:t>
            </a:r>
            <a:endParaRPr sz="1800" dirty="0">
              <a:solidFill>
                <a:schemeClr val="lt1"/>
              </a:solidFill>
              <a:latin typeface="Oswald Medium"/>
              <a:ea typeface="Oswald Medium"/>
              <a:cs typeface="Oswald Medium"/>
              <a:sym typeface="Oswald Medium"/>
            </a:endParaRPr>
          </a:p>
          <a:p>
            <a:pPr marL="1104900" lvl="0" indent="-317500" algn="l" rtl="0">
              <a:lnSpc>
                <a:spcPct val="115000"/>
              </a:lnSpc>
              <a:spcBef>
                <a:spcPts val="0"/>
              </a:spcBef>
              <a:spcAft>
                <a:spcPts val="0"/>
              </a:spcAft>
              <a:buClr>
                <a:schemeClr val="lt1"/>
              </a:buClr>
              <a:buSzPts val="1400"/>
              <a:buFont typeface="Oswald Medium"/>
              <a:buChar char="●"/>
            </a:pPr>
            <a:r>
              <a:rPr lang="en" sz="1800" dirty="0">
                <a:solidFill>
                  <a:schemeClr val="lt1"/>
                </a:solidFill>
                <a:latin typeface="Oswald Medium"/>
                <a:ea typeface="Oswald Medium"/>
                <a:cs typeface="Oswald Medium"/>
                <a:sym typeface="Oswald Medium"/>
              </a:rPr>
              <a:t>Make an appt to see Mrs. Ash and discuss post-graduation plans.  ​</a:t>
            </a:r>
            <a:endParaRPr sz="1800" dirty="0">
              <a:solidFill>
                <a:schemeClr val="lt1"/>
              </a:solidFill>
              <a:latin typeface="Oswald Medium"/>
              <a:ea typeface="Oswald Medium"/>
              <a:cs typeface="Oswald Medium"/>
              <a:sym typeface="Oswald Medium"/>
            </a:endParaRPr>
          </a:p>
          <a:p>
            <a:pPr marL="1104900" lvl="0" indent="-317500" algn="l" rtl="0">
              <a:lnSpc>
                <a:spcPct val="115000"/>
              </a:lnSpc>
              <a:spcBef>
                <a:spcPts val="0"/>
              </a:spcBef>
              <a:spcAft>
                <a:spcPts val="0"/>
              </a:spcAft>
              <a:buClr>
                <a:schemeClr val="lt1"/>
              </a:buClr>
              <a:buSzPts val="1400"/>
              <a:buFont typeface="Oswald Medium"/>
              <a:buChar char="●"/>
            </a:pPr>
            <a:r>
              <a:rPr lang="en" sz="1800" dirty="0">
                <a:solidFill>
                  <a:schemeClr val="lt1"/>
                </a:solidFill>
                <a:latin typeface="Oswald Medium"/>
                <a:ea typeface="Oswald Medium"/>
                <a:cs typeface="Oswald Medium"/>
                <a:sym typeface="Oswald Medium"/>
              </a:rPr>
              <a:t>EVERY STUDENT NEEDS TO HAVE A PLAN!!!​</a:t>
            </a:r>
            <a:endParaRPr sz="18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Internships​</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Vocational programs​</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Workforce​</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Apprenticeship​</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Travel (gap year)​</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Study Abroad​</a:t>
            </a:r>
            <a:endParaRPr sz="1500" dirty="0">
              <a:solidFill>
                <a:schemeClr val="lt1"/>
              </a:solidFill>
              <a:latin typeface="Oswald Medium"/>
              <a:ea typeface="Oswald Medium"/>
              <a:cs typeface="Oswald Medium"/>
              <a:sym typeface="Oswald Medium"/>
            </a:endParaRPr>
          </a:p>
          <a:p>
            <a:pPr marL="876300" lvl="0" indent="0" algn="l" rtl="0">
              <a:lnSpc>
                <a:spcPct val="115000"/>
              </a:lnSpc>
              <a:spcBef>
                <a:spcPts val="0"/>
              </a:spcBef>
              <a:spcAft>
                <a:spcPts val="0"/>
              </a:spcAft>
              <a:buNone/>
            </a:pPr>
            <a:r>
              <a:rPr lang="en" sz="1500" dirty="0">
                <a:solidFill>
                  <a:schemeClr val="lt1"/>
                </a:solidFill>
                <a:latin typeface="Oswald Medium"/>
                <a:ea typeface="Oswald Medium"/>
                <a:cs typeface="Oswald Medium"/>
                <a:sym typeface="Oswald Medium"/>
              </a:rPr>
              <a:t>​</a:t>
            </a:r>
            <a:endParaRPr sz="1500" dirty="0">
              <a:solidFill>
                <a:schemeClr val="lt1"/>
              </a:solidFill>
              <a:latin typeface="Oswald Medium"/>
              <a:ea typeface="Oswald Medium"/>
              <a:cs typeface="Oswald Medium"/>
              <a:sym typeface="Oswald Medium"/>
            </a:endParaRPr>
          </a:p>
        </p:txBody>
      </p:sp>
      <p:pic>
        <p:nvPicPr>
          <p:cNvPr id="1026" name="Picture 2">
            <a:extLst>
              <a:ext uri="{FF2B5EF4-FFF2-40B4-BE49-F238E27FC236}">
                <a16:creationId xmlns:a16="http://schemas.microsoft.com/office/drawing/2014/main" id="{5092AD9F-33BD-D3C8-D6F8-39033E671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75" y="2892696"/>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65" name="Google Shape;65;p14"/>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6" name="Google Shape;66;p14"/>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BPS High School Graduation Requirements</a:t>
            </a:r>
            <a:endParaRPr sz="2800">
              <a:latin typeface="Oswald SemiBold"/>
              <a:ea typeface="Oswald SemiBold"/>
              <a:cs typeface="Oswald SemiBold"/>
              <a:sym typeface="Oswald SemiBold"/>
            </a:endParaRPr>
          </a:p>
        </p:txBody>
      </p:sp>
      <p:pic>
        <p:nvPicPr>
          <p:cNvPr id="67" name="Google Shape;67;p14"/>
          <p:cNvPicPr preferRelativeResize="0"/>
          <p:nvPr/>
        </p:nvPicPr>
        <p:blipFill>
          <a:blip r:embed="rId4">
            <a:alphaModFix/>
          </a:blip>
          <a:stretch>
            <a:fillRect/>
          </a:stretch>
        </p:blipFill>
        <p:spPr>
          <a:xfrm>
            <a:off x="2079800" y="854425"/>
            <a:ext cx="3294251" cy="4070700"/>
          </a:xfrm>
          <a:prstGeom prst="rect">
            <a:avLst/>
          </a:prstGeom>
          <a:noFill/>
          <a:ln>
            <a:noFill/>
          </a:ln>
        </p:spPr>
      </p:pic>
      <p:sp>
        <p:nvSpPr>
          <p:cNvPr id="68" name="Google Shape;68;p14"/>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69" name="Google Shape;69;p14"/>
          <p:cNvPicPr preferRelativeResize="0"/>
          <p:nvPr/>
        </p:nvPicPr>
        <p:blipFill>
          <a:blip r:embed="rId5">
            <a:alphaModFix/>
          </a:blip>
          <a:stretch>
            <a:fillRect/>
          </a:stretch>
        </p:blipFill>
        <p:spPr>
          <a:xfrm>
            <a:off x="5802277" y="854425"/>
            <a:ext cx="3158561" cy="4070700"/>
          </a:xfrm>
          <a:prstGeom prst="rect">
            <a:avLst/>
          </a:prstGeom>
          <a:noFill/>
          <a:ln>
            <a:noFill/>
          </a:ln>
        </p:spPr>
      </p:pic>
      <p:sp>
        <p:nvSpPr>
          <p:cNvPr id="70" name="Google Shape;70;p1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 name="Google Shape;80;p15"/>
          <p:cNvSpPr txBox="1"/>
          <p:nvPr/>
        </p:nvSpPr>
        <p:spPr>
          <a:xfrm rot="-483720">
            <a:off x="152376" y="2168308"/>
            <a:ext cx="1927348" cy="8774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50">
                <a:solidFill>
                  <a:schemeClr val="lt1"/>
                </a:solidFill>
                <a:latin typeface="Oswald Medium"/>
                <a:ea typeface="Oswald Medium"/>
                <a:cs typeface="Oswald Medium"/>
                <a:sym typeface="Oswald Medium"/>
              </a:rPr>
              <a:t>SAT ~ March 1, 2023</a:t>
            </a:r>
            <a:endParaRPr sz="2250">
              <a:solidFill>
                <a:schemeClr val="lt1"/>
              </a:solidFill>
              <a:latin typeface="Oswald Medium"/>
              <a:ea typeface="Oswald Medium"/>
              <a:cs typeface="Oswald Medium"/>
              <a:sym typeface="Oswald Medium"/>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2079800" y="768000"/>
            <a:ext cx="60513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Oswald Medium"/>
                <a:ea typeface="Oswald Medium"/>
                <a:cs typeface="Oswald Medium"/>
                <a:sym typeface="Oswald Medium"/>
              </a:rPr>
              <a:t>Checklist for College Bound Juniors</a:t>
            </a:r>
            <a:endParaRPr sz="150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a:latin typeface="Oswald Medium"/>
                <a:ea typeface="Oswald Medium"/>
                <a:cs typeface="Oswald Medium"/>
                <a:sym typeface="Oswald Medium"/>
              </a:rPr>
              <a:t>Begin building an academic resume</a:t>
            </a:r>
            <a:endParaRPr sz="150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a:latin typeface="Oswald Medium"/>
                <a:ea typeface="Oswald Medium"/>
                <a:cs typeface="Oswald Medium"/>
                <a:sym typeface="Oswald Medium"/>
              </a:rPr>
              <a:t>Make sure you are taking challenging courses to help prepare you for college</a:t>
            </a:r>
            <a:endParaRPr sz="150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a:latin typeface="Oswald Medium"/>
                <a:ea typeface="Oswald Medium"/>
                <a:cs typeface="Oswald Medium"/>
                <a:sym typeface="Oswald Medium"/>
              </a:rPr>
              <a:t>Take the SAT/ACT.  Use the feedback you receive to work on any academic weaknesses (Khan Academy)</a:t>
            </a:r>
            <a:endParaRPr sz="150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a:latin typeface="Oswald Medium"/>
                <a:ea typeface="Oswald Medium"/>
                <a:cs typeface="Oswald Medium"/>
                <a:sym typeface="Oswald Medium"/>
              </a:rPr>
              <a:t>Attend college and career fairs (Brevard College and Career Fair is anticipated to be rescheduled for sometime in the Spring 2023).</a:t>
            </a:r>
            <a:endParaRPr sz="150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a:latin typeface="Oswald Medium"/>
                <a:ea typeface="Oswald Medium"/>
                <a:cs typeface="Oswald Medium"/>
                <a:sym typeface="Oswald Medium"/>
              </a:rPr>
              <a:t>Participate in school activities and volunteer efforts.  Extracurricular activities can help you develop time management skills and enrich your high school experience.  Activities also help you stand out to prospective colleges and universities.</a:t>
            </a:r>
            <a:endParaRPr sz="150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a:latin typeface="Oswald Medium"/>
                <a:ea typeface="Oswald Medium"/>
                <a:cs typeface="Oswald Medium"/>
                <a:sym typeface="Oswald Medium"/>
              </a:rPr>
              <a:t>Tour college campuses.  If your family is travelling near a college campus, take advantage of the opportunity and go for a tour.  MIHS is working to increase the number of opportunities students have to visit colleges during school.</a:t>
            </a:r>
            <a:endParaRPr sz="1500">
              <a:latin typeface="Oswald Medium"/>
              <a:ea typeface="Oswald Medium"/>
              <a:cs typeface="Oswald Medium"/>
              <a:sym typeface="Oswald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88" name="Google Shape;88;p16"/>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9" name="Google Shape;89;p16"/>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0" name="Google Shape;90;p1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1" name="Google Shape;91;p16"/>
          <p:cNvSpPr txBox="1"/>
          <p:nvPr/>
        </p:nvSpPr>
        <p:spPr>
          <a:xfrm>
            <a:off x="2193963" y="552100"/>
            <a:ext cx="263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Oswald SemiBold"/>
                <a:ea typeface="Oswald SemiBold"/>
                <a:cs typeface="Oswald SemiBold"/>
                <a:sym typeface="Oswald SemiBold"/>
              </a:rPr>
              <a:t>Bright Futures</a:t>
            </a:r>
            <a:endParaRPr sz="2000">
              <a:latin typeface="Oswald SemiBold"/>
              <a:ea typeface="Oswald SemiBold"/>
              <a:cs typeface="Oswald SemiBold"/>
              <a:sym typeface="Oswald SemiBold"/>
            </a:endParaRPr>
          </a:p>
        </p:txBody>
      </p:sp>
      <p:pic>
        <p:nvPicPr>
          <p:cNvPr id="92" name="Google Shape;92;p16"/>
          <p:cNvPicPr preferRelativeResize="0"/>
          <p:nvPr/>
        </p:nvPicPr>
        <p:blipFill>
          <a:blip r:embed="rId4">
            <a:alphaModFix/>
          </a:blip>
          <a:stretch>
            <a:fillRect/>
          </a:stretch>
        </p:blipFill>
        <p:spPr>
          <a:xfrm>
            <a:off x="5090175" y="152400"/>
            <a:ext cx="3718630" cy="4838700"/>
          </a:xfrm>
          <a:prstGeom prst="rect">
            <a:avLst/>
          </a:prstGeom>
          <a:noFill/>
          <a:ln>
            <a:noFill/>
          </a:ln>
        </p:spPr>
      </p:pic>
      <p:sp>
        <p:nvSpPr>
          <p:cNvPr id="93" name="Google Shape;93;p1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4" name="Google Shape;94;p16"/>
          <p:cNvSpPr txBox="1"/>
          <p:nvPr/>
        </p:nvSpPr>
        <p:spPr>
          <a:xfrm>
            <a:off x="42100" y="1810575"/>
            <a:ext cx="4614000" cy="3051600"/>
          </a:xfrm>
          <a:prstGeom prst="rect">
            <a:avLst/>
          </a:prstGeom>
          <a:noFill/>
          <a:ln>
            <a:noFill/>
          </a:ln>
        </p:spPr>
        <p:txBody>
          <a:bodyPr spcFirstLastPara="1" wrap="square" lIns="91425" tIns="91425" rIns="91425" bIns="91425" anchor="t" anchorCtr="0">
            <a:spAutoFit/>
          </a:bodyPr>
          <a:lstStyle/>
          <a:p>
            <a:pPr marL="190500" lvl="0" indent="0" algn="ctr" rtl="0">
              <a:lnSpc>
                <a:spcPct val="115000"/>
              </a:lnSpc>
              <a:spcBef>
                <a:spcPts val="0"/>
              </a:spcBef>
              <a:spcAft>
                <a:spcPts val="0"/>
              </a:spcAft>
              <a:buNone/>
            </a:pPr>
            <a:r>
              <a:rPr lang="en" sz="1850">
                <a:solidFill>
                  <a:schemeClr val="lt1"/>
                </a:solidFill>
                <a:latin typeface="Oswald"/>
                <a:ea typeface="Oswald"/>
                <a:cs typeface="Oswald"/>
                <a:sym typeface="Oswald"/>
              </a:rPr>
              <a:t>5 Requirements for Bright Futures​</a:t>
            </a:r>
            <a:endParaRPr sz="1850">
              <a:solidFill>
                <a:schemeClr val="lt1"/>
              </a:solidFill>
              <a:latin typeface="Oswald"/>
              <a:ea typeface="Oswald"/>
              <a:cs typeface="Oswald"/>
              <a:sym typeface="Oswald"/>
            </a:endParaRPr>
          </a:p>
          <a:p>
            <a:pPr marL="190500" lvl="0" indent="0" algn="ctr" rtl="0">
              <a:lnSpc>
                <a:spcPct val="115000"/>
              </a:lnSpc>
              <a:spcBef>
                <a:spcPts val="0"/>
              </a:spcBef>
              <a:spcAft>
                <a:spcPts val="0"/>
              </a:spcAft>
              <a:buNone/>
            </a:pPr>
            <a:r>
              <a:rPr lang="en" sz="1550">
                <a:solidFill>
                  <a:schemeClr val="lt1"/>
                </a:solidFill>
                <a:latin typeface="Oswald"/>
                <a:ea typeface="Oswald"/>
                <a:cs typeface="Oswald"/>
                <a:sym typeface="Oswald"/>
              </a:rPr>
              <a:t>​</a:t>
            </a:r>
            <a:endParaRPr sz="1550">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a:solidFill>
                  <a:schemeClr val="lt1"/>
                </a:solidFill>
                <a:latin typeface="Oswald"/>
                <a:ea typeface="Oswald"/>
                <a:cs typeface="Oswald"/>
                <a:sym typeface="Oswald"/>
              </a:rPr>
              <a:t>Application window opens Oct. 1</a:t>
            </a:r>
            <a:r>
              <a:rPr lang="en" sz="650">
                <a:solidFill>
                  <a:schemeClr val="lt1"/>
                </a:solidFill>
                <a:latin typeface="Oswald"/>
                <a:ea typeface="Oswald"/>
                <a:cs typeface="Oswald"/>
                <a:sym typeface="Oswald"/>
              </a:rPr>
              <a:t>st</a:t>
            </a:r>
            <a:r>
              <a:rPr lang="en">
                <a:solidFill>
                  <a:schemeClr val="lt1"/>
                </a:solidFill>
                <a:latin typeface="Oswald"/>
                <a:ea typeface="Oswald"/>
                <a:cs typeface="Oswald"/>
                <a:sym typeface="Oswald"/>
              </a:rPr>
              <a:t> – apply by graduation​</a:t>
            </a:r>
            <a:endParaRPr>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a:solidFill>
                  <a:schemeClr val="lt1"/>
                </a:solidFill>
                <a:latin typeface="Oswald"/>
                <a:ea typeface="Oswald"/>
                <a:cs typeface="Oswald"/>
                <a:sym typeface="Oswald"/>
              </a:rPr>
              <a:t>Complete all required coursework​</a:t>
            </a:r>
            <a:endParaRPr>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a:solidFill>
                  <a:schemeClr val="lt1"/>
                </a:solidFill>
                <a:latin typeface="Oswald"/>
                <a:ea typeface="Oswald"/>
                <a:cs typeface="Oswald"/>
                <a:sym typeface="Oswald"/>
              </a:rPr>
              <a:t>The GPA used is based on core courses (will use 2 additional core courses if needed)​</a:t>
            </a:r>
            <a:endParaRPr>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a:solidFill>
                  <a:schemeClr val="lt1"/>
                </a:solidFill>
                <a:latin typeface="Oswald"/>
                <a:ea typeface="Oswald"/>
                <a:cs typeface="Oswald"/>
                <a:sym typeface="Oswald"/>
              </a:rPr>
              <a:t>Required Volunteer OR Work Hours ​</a:t>
            </a:r>
            <a:endParaRPr>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a:solidFill>
                  <a:schemeClr val="lt1"/>
                </a:solidFill>
                <a:latin typeface="Oswald"/>
                <a:ea typeface="Oswald"/>
                <a:cs typeface="Oswald"/>
                <a:sym typeface="Oswald"/>
              </a:rPr>
              <a:t>TESTS – ACT or SAT (last test that can be used is June 2024 administration).  MUST send scores to at least 1 public university in FL.​</a:t>
            </a:r>
            <a:endParaRPr>
              <a:solidFill>
                <a:schemeClr val="lt1"/>
              </a:solidFill>
              <a:latin typeface="Oswald"/>
              <a:ea typeface="Oswald"/>
              <a:cs typeface="Oswald"/>
              <a:sym typeface="Oswald"/>
            </a:endParaRPr>
          </a:p>
          <a:p>
            <a:pPr marL="0" lvl="0" indent="0" algn="l" rtl="0">
              <a:spcBef>
                <a:spcPts val="0"/>
              </a:spcBef>
              <a:spcAft>
                <a:spcPts val="0"/>
              </a:spcAft>
              <a:buNone/>
            </a:pPr>
            <a:endParaRPr sz="1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00" name="Google Shape;100;p17"/>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1" name="Google Shape;101;p17"/>
          <p:cNvSpPr txBox="1"/>
          <p:nvPr/>
        </p:nvSpPr>
        <p:spPr>
          <a:xfrm>
            <a:off x="2079800" y="152400"/>
            <a:ext cx="6466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Dual Enrollment / Early Admissions</a:t>
            </a:r>
            <a:endParaRPr sz="2800">
              <a:latin typeface="Oswald SemiBold"/>
              <a:ea typeface="Oswald SemiBold"/>
              <a:cs typeface="Oswald SemiBold"/>
              <a:sym typeface="Oswald SemiBold"/>
            </a:endParaRPr>
          </a:p>
          <a:p>
            <a:pPr marL="0" lvl="0" indent="0" algn="l" rtl="0">
              <a:spcBef>
                <a:spcPts val="0"/>
              </a:spcBef>
              <a:spcAft>
                <a:spcPts val="0"/>
              </a:spcAft>
              <a:buNone/>
            </a:pPr>
            <a:endParaRPr sz="2800">
              <a:latin typeface="Oswald SemiBold"/>
              <a:ea typeface="Oswald SemiBold"/>
              <a:cs typeface="Oswald SemiBold"/>
              <a:sym typeface="Oswald SemiBold"/>
            </a:endParaRPr>
          </a:p>
        </p:txBody>
      </p:sp>
      <p:sp>
        <p:nvSpPr>
          <p:cNvPr id="102" name="Google Shape;102;p17"/>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3" name="Google Shape;103;p1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4" name="Google Shape;104;p17"/>
          <p:cNvSpPr txBox="1"/>
          <p:nvPr/>
        </p:nvSpPr>
        <p:spPr>
          <a:xfrm>
            <a:off x="2460650" y="699075"/>
            <a:ext cx="5573700" cy="43713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swald"/>
              <a:buChar char="●"/>
            </a:pPr>
            <a:r>
              <a:rPr lang="en" sz="1700">
                <a:latin typeface="Oswald"/>
                <a:ea typeface="Oswald"/>
                <a:cs typeface="Oswald"/>
                <a:sym typeface="Oswald"/>
              </a:rPr>
              <a:t>Dual enrollment allows students to take classes at EFSC while still in high school receiving BOTH high school AND college credit</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have a 3.0 GPA</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earn a qualifying score on the PERT (Reading, Writing and Math)</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who have met qualifications may take dual enrollment courses with or without being on a track to complete their A.A. (some students have been working toward their A.A.)</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DE class on campus (SLS 1101) if they haven’t met the CCR requirement</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wishing to Early Admit need to watch for the application window to open in late February/early March.  Students seeking Early Admissions attend EFSC full time - no classes at MIHS.</a:t>
            </a:r>
            <a:endParaRPr sz="1700">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10" name="Google Shape;110;p18"/>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1" name="Google Shape;111;p18"/>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Dual Enrollment / Early College</a:t>
            </a:r>
            <a:endParaRPr sz="2800">
              <a:latin typeface="Oswald SemiBold"/>
              <a:ea typeface="Oswald SemiBold"/>
              <a:cs typeface="Oswald SemiBold"/>
              <a:sym typeface="Oswald SemiBold"/>
            </a:endParaRPr>
          </a:p>
        </p:txBody>
      </p:sp>
      <p:sp>
        <p:nvSpPr>
          <p:cNvPr id="112" name="Google Shape;112;p18"/>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3" name="Google Shape;113;p1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4" name="Google Shape;114;p18"/>
          <p:cNvSpPr txBox="1"/>
          <p:nvPr/>
        </p:nvSpPr>
        <p:spPr>
          <a:xfrm>
            <a:off x="2469075" y="883975"/>
            <a:ext cx="55737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swald"/>
                <a:ea typeface="Oswald"/>
                <a:cs typeface="Oswald"/>
                <a:sym typeface="Oswald"/>
              </a:rPr>
              <a:t>THINGS TO CONSIDER</a:t>
            </a: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independent and have a higher level of maturity</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eager for academic challenges</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able to advocate and communicate with professors</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able to balance “college” and “high school” life simultaneously</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wishing to Early Admit need to understand the differences between DE and EA</a:t>
            </a:r>
            <a:endParaRPr sz="17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20" name="Google Shape;120;p19"/>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Google Shape;121;p19"/>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Advanced Placement Courses (AP)</a:t>
            </a:r>
            <a:endParaRPr sz="2800">
              <a:latin typeface="Oswald SemiBold"/>
              <a:ea typeface="Oswald SemiBold"/>
              <a:cs typeface="Oswald SemiBold"/>
              <a:sym typeface="Oswald SemiBold"/>
            </a:endParaRPr>
          </a:p>
        </p:txBody>
      </p:sp>
      <p:sp>
        <p:nvSpPr>
          <p:cNvPr id="122" name="Google Shape;122;p19"/>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3" name="Google Shape;123;p1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4" name="Google Shape;124;p19"/>
          <p:cNvSpPr txBox="1"/>
          <p:nvPr/>
        </p:nvSpPr>
        <p:spPr>
          <a:xfrm>
            <a:off x="2469075" y="883975"/>
            <a:ext cx="5573700" cy="3586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swald"/>
              <a:buChar char="●"/>
            </a:pPr>
            <a:r>
              <a:rPr lang="en" sz="1700">
                <a:latin typeface="Oswald"/>
                <a:ea typeface="Oswald"/>
                <a:cs typeface="Oswald"/>
                <a:sym typeface="Oswald"/>
              </a:rPr>
              <a:t>AP Courses are ideal for students who are willing to challenge themselves academically</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AP Courses require students to take an exam in May each year.  A qualifying score of 3, 4 or 5 will earn students college credit at most colleges/universities across the country.</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AP courses communicate to prospective colleges/universities that these students are “college ready” and willing to stretch themselves academically to master material and grow as an individual</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MIHS offers one of the largest selections of AP courses of any high school in Brevard </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also have the opportunity to earn an AP Capstone Diploma (Reqs: AP Research, AP Seminar, 4 other AP courses)</a:t>
            </a:r>
            <a:endParaRPr sz="1700">
              <a:latin typeface="Oswald"/>
              <a:ea typeface="Oswald"/>
              <a:cs typeface="Oswald"/>
              <a:sym typeface="Oswald"/>
            </a:endParaRPr>
          </a:p>
        </p:txBody>
      </p:sp>
      <p:sp>
        <p:nvSpPr>
          <p:cNvPr id="125" name="Google Shape;125;p19"/>
          <p:cNvSpPr txBox="1"/>
          <p:nvPr/>
        </p:nvSpPr>
        <p:spPr>
          <a:xfrm>
            <a:off x="115075" y="2153875"/>
            <a:ext cx="22443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Oswald Medium"/>
              <a:buChar char="●"/>
            </a:pPr>
            <a:r>
              <a:rPr lang="en">
                <a:latin typeface="Oswald Medium"/>
                <a:ea typeface="Oswald Medium"/>
                <a:cs typeface="Oswald Medium"/>
                <a:sym typeface="Oswald Medium"/>
              </a:rPr>
              <a:t>Students can also apply to the AP Academy in February 2023.</a:t>
            </a:r>
            <a:endParaRPr>
              <a:latin typeface="Oswald Medium"/>
              <a:ea typeface="Oswald Medium"/>
              <a:cs typeface="Oswald Medium"/>
              <a:sym typeface="Oswald Medium"/>
            </a:endParaRPr>
          </a:p>
          <a:p>
            <a:pPr marL="457200" lvl="0" indent="-317500" algn="l" rtl="0">
              <a:spcBef>
                <a:spcPts val="0"/>
              </a:spcBef>
              <a:spcAft>
                <a:spcPts val="0"/>
              </a:spcAft>
              <a:buSzPts val="1400"/>
              <a:buFont typeface="Oswald Medium"/>
              <a:buChar char="●"/>
            </a:pPr>
            <a:r>
              <a:rPr lang="en">
                <a:latin typeface="Oswald Medium"/>
                <a:ea typeface="Oswald Medium"/>
                <a:cs typeface="Oswald Medium"/>
                <a:sym typeface="Oswald Medium"/>
              </a:rPr>
              <a:t>AP Academy students are guided to a Capstone Diploma, receive advising from Mrs. Ash, and are given opportunities such as college visits, community projects, etc.</a:t>
            </a:r>
            <a:endParaRPr>
              <a:latin typeface="Oswald Medium"/>
              <a:ea typeface="Oswald Medium"/>
              <a:cs typeface="Oswald Medium"/>
              <a:sym typeface="Oswal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29"/>
        <p:cNvGrpSpPr/>
        <p:nvPr/>
      </p:nvGrpSpPr>
      <p:grpSpPr>
        <a:xfrm>
          <a:off x="0" y="0"/>
          <a:ext cx="0" cy="0"/>
          <a:chOff x="0" y="0"/>
          <a:chExt cx="0" cy="0"/>
        </a:xfrm>
      </p:grpSpPr>
      <p:pic>
        <p:nvPicPr>
          <p:cNvPr id="130" name="Google Shape;130;p20"/>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31" name="Google Shape;131;p20"/>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2" name="Google Shape;132;p20"/>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Advanced Placement Courses (AP)</a:t>
            </a:r>
            <a:endParaRPr sz="2800">
              <a:latin typeface="Oswald SemiBold"/>
              <a:ea typeface="Oswald SemiBold"/>
              <a:cs typeface="Oswald SemiBold"/>
              <a:sym typeface="Oswald SemiBold"/>
            </a:endParaRPr>
          </a:p>
        </p:txBody>
      </p:sp>
      <p:sp>
        <p:nvSpPr>
          <p:cNvPr id="133" name="Google Shape;133;p20"/>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4" name="Google Shape;134;p2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5" name="Google Shape;135;p20"/>
          <p:cNvSpPr txBox="1"/>
          <p:nvPr/>
        </p:nvSpPr>
        <p:spPr>
          <a:xfrm>
            <a:off x="490625" y="1882500"/>
            <a:ext cx="3450600" cy="3448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Clr>
                <a:srgbClr val="000000"/>
              </a:buClr>
              <a:buSzPts val="1550"/>
              <a:buFont typeface="Arial"/>
              <a:buNone/>
            </a:pPr>
            <a:r>
              <a:rPr lang="en" sz="1537" u="sng">
                <a:latin typeface="Oswald Medium"/>
                <a:ea typeface="Oswald Medium"/>
                <a:cs typeface="Oswald Medium"/>
                <a:sym typeface="Oswald Medium"/>
              </a:rPr>
              <a:t>English Courses</a:t>
            </a:r>
            <a:endParaRPr>
              <a:latin typeface="Oswald Medium"/>
              <a:ea typeface="Oswald Medium"/>
              <a:cs typeface="Oswald Medium"/>
              <a:sym typeface="Oswald Medium"/>
            </a:endParaRPr>
          </a:p>
          <a:p>
            <a:pPr marL="457200" lvl="1" indent="-157480" algn="l" rtl="0">
              <a:lnSpc>
                <a:spcPct val="70000"/>
              </a:lnSpc>
              <a:spcBef>
                <a:spcPts val="5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Language and Composition (11</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Literature and Composition (12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 </a:t>
            </a:r>
            <a:endParaRPr sz="1200">
              <a:solidFill>
                <a:srgbClr val="262626"/>
              </a:solidFill>
              <a:latin typeface="Oswald Medium"/>
              <a:ea typeface="Oswald Medium"/>
              <a:cs typeface="Oswald Medium"/>
              <a:sym typeface="Oswald Medium"/>
            </a:endParaRPr>
          </a:p>
          <a:p>
            <a:pPr marL="0" lvl="0" indent="0" algn="l" rtl="0">
              <a:lnSpc>
                <a:spcPct val="75000"/>
              </a:lnSpc>
              <a:spcBef>
                <a:spcPts val="1700"/>
              </a:spcBef>
              <a:spcAft>
                <a:spcPts val="0"/>
              </a:spcAft>
              <a:buClr>
                <a:srgbClr val="000000"/>
              </a:buClr>
              <a:buSzPts val="1500"/>
              <a:buFont typeface="Arial"/>
              <a:buNone/>
            </a:pPr>
            <a:r>
              <a:rPr lang="en" sz="1475" u="sng">
                <a:latin typeface="Oswald Medium"/>
                <a:ea typeface="Oswald Medium"/>
                <a:cs typeface="Oswald Medium"/>
                <a:sym typeface="Oswald Medium"/>
              </a:rPr>
              <a:t>Science Courses </a:t>
            </a:r>
            <a:endParaRPr>
              <a:latin typeface="Oswald Medium"/>
              <a:ea typeface="Oswald Medium"/>
              <a:cs typeface="Oswald Medium"/>
              <a:sym typeface="Oswald Medium"/>
            </a:endParaRPr>
          </a:p>
          <a:p>
            <a:pPr marL="457200" lvl="1" indent="-157480" algn="l" rtl="0">
              <a:lnSpc>
                <a:spcPct val="70000"/>
              </a:lnSpc>
              <a:spcBef>
                <a:spcPts val="5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Biology (10</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Chemistry(11</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Physics(11-12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Environmental Science (10-11</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0" lvl="0" indent="0" algn="l" rtl="0">
              <a:lnSpc>
                <a:spcPct val="75000"/>
              </a:lnSpc>
              <a:spcBef>
                <a:spcPts val="1700"/>
              </a:spcBef>
              <a:spcAft>
                <a:spcPts val="0"/>
              </a:spcAft>
              <a:buClr>
                <a:srgbClr val="000000"/>
              </a:buClr>
              <a:buSzPts val="1500"/>
              <a:buFont typeface="Arial"/>
              <a:buNone/>
            </a:pPr>
            <a:r>
              <a:rPr lang="en" sz="1475" u="sng">
                <a:latin typeface="Oswald Medium"/>
                <a:ea typeface="Oswald Medium"/>
                <a:cs typeface="Oswald Medium"/>
                <a:sym typeface="Oswald Medium"/>
              </a:rPr>
              <a:t>Math Courses</a:t>
            </a:r>
            <a:endParaRPr>
              <a:latin typeface="Oswald Medium"/>
              <a:ea typeface="Oswald Medium"/>
              <a:cs typeface="Oswald Medium"/>
              <a:sym typeface="Oswald Medium"/>
            </a:endParaRPr>
          </a:p>
          <a:p>
            <a:pPr marL="457200" lvl="1" indent="-157480" algn="l" rtl="0">
              <a:lnSpc>
                <a:spcPct val="70000"/>
              </a:lnSpc>
              <a:spcBef>
                <a:spcPts val="5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Calculus A/B (11-12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Calculus B/C (12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Statistics (11-12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36" name="Google Shape;136;p20"/>
          <p:cNvSpPr txBox="1"/>
          <p:nvPr/>
        </p:nvSpPr>
        <p:spPr>
          <a:xfrm>
            <a:off x="4516475" y="692100"/>
            <a:ext cx="4218300" cy="44514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1700"/>
              </a:spcBef>
              <a:spcAft>
                <a:spcPts val="0"/>
              </a:spcAft>
              <a:buClr>
                <a:srgbClr val="000000"/>
              </a:buClr>
              <a:buSzPts val="1500"/>
              <a:buFont typeface="Arial"/>
              <a:buNone/>
            </a:pPr>
            <a:r>
              <a:rPr lang="en" sz="1375" u="sng">
                <a:latin typeface="Oswald Medium"/>
                <a:ea typeface="Oswald Medium"/>
                <a:cs typeface="Oswald Medium"/>
                <a:sym typeface="Oswald Medium"/>
              </a:rPr>
              <a:t>Capstone Courses</a:t>
            </a:r>
            <a:endParaRPr sz="1300">
              <a:latin typeface="Oswald Medium"/>
              <a:ea typeface="Oswald Medium"/>
              <a:cs typeface="Oswald Medium"/>
              <a:sym typeface="Oswald Medium"/>
            </a:endParaRPr>
          </a:p>
          <a:p>
            <a:pPr marL="457200" lvl="1" indent="-151130" algn="l" rtl="0">
              <a:lnSpc>
                <a:spcPct val="70000"/>
              </a:lnSpc>
              <a:spcBef>
                <a:spcPts val="5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Seminar (10-11</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Research (11-12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0" lvl="1" indent="0" algn="l" rtl="0">
              <a:lnSpc>
                <a:spcPct val="70000"/>
              </a:lnSpc>
              <a:spcBef>
                <a:spcPts val="600"/>
              </a:spcBef>
              <a:spcAft>
                <a:spcPts val="0"/>
              </a:spcAft>
              <a:buClr>
                <a:srgbClr val="000000"/>
              </a:buClr>
              <a:buSzPts val="1750"/>
              <a:buFont typeface="Arial"/>
              <a:buNone/>
            </a:pPr>
            <a:endParaRPr sz="1250" u="sng">
              <a:solidFill>
                <a:srgbClr val="262626"/>
              </a:solidFill>
              <a:latin typeface="Oswald Medium"/>
              <a:ea typeface="Oswald Medium"/>
              <a:cs typeface="Oswald Medium"/>
              <a:sym typeface="Oswald Medium"/>
            </a:endParaRPr>
          </a:p>
          <a:p>
            <a:pPr marL="274320" lvl="1" indent="0" algn="l" rtl="0">
              <a:lnSpc>
                <a:spcPct val="70000"/>
              </a:lnSpc>
              <a:spcBef>
                <a:spcPts val="600"/>
              </a:spcBef>
              <a:spcAft>
                <a:spcPts val="0"/>
              </a:spcAft>
              <a:buClr>
                <a:srgbClr val="000000"/>
              </a:buClr>
              <a:buSzPts val="1937"/>
              <a:buFont typeface="Arial"/>
              <a:buNone/>
            </a:pPr>
            <a:r>
              <a:rPr lang="en" sz="1437" u="sng">
                <a:solidFill>
                  <a:srgbClr val="262626"/>
                </a:solidFill>
                <a:latin typeface="Oswald Medium"/>
                <a:ea typeface="Oswald Medium"/>
                <a:cs typeface="Oswald Medium"/>
                <a:sym typeface="Oswald Medium"/>
              </a:rPr>
              <a:t>Social Studies Courses</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World History (9</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U.S. History (10</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Human Geography (10-12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Psychology (10</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Comparative Govt &amp; Politics (10-12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U.S. Govt &amp; Politics (11</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European History (10-12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Microeconomics (12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Macroeconomics (12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0" lvl="0" indent="0" algn="l" rtl="0">
              <a:lnSpc>
                <a:spcPct val="75000"/>
              </a:lnSpc>
              <a:spcBef>
                <a:spcPts val="1700"/>
              </a:spcBef>
              <a:spcAft>
                <a:spcPts val="0"/>
              </a:spcAft>
              <a:buClr>
                <a:srgbClr val="000000"/>
              </a:buClr>
              <a:buSzPts val="1500"/>
              <a:buFont typeface="Arial"/>
              <a:buNone/>
            </a:pPr>
            <a:r>
              <a:rPr lang="en" sz="1375" u="sng">
                <a:latin typeface="Oswald Medium"/>
                <a:ea typeface="Oswald Medium"/>
                <a:cs typeface="Oswald Medium"/>
                <a:sym typeface="Oswald Medium"/>
              </a:rPr>
              <a:t>Elective Courses</a:t>
            </a:r>
            <a:endParaRPr sz="1300">
              <a:latin typeface="Oswald Medium"/>
              <a:ea typeface="Oswald Medium"/>
              <a:cs typeface="Oswald Medium"/>
              <a:sym typeface="Oswald Medium"/>
            </a:endParaRPr>
          </a:p>
          <a:p>
            <a:pPr marL="457200" lvl="1" indent="-151130" algn="l" rtl="0">
              <a:lnSpc>
                <a:spcPct val="70000"/>
              </a:lnSpc>
              <a:spcBef>
                <a:spcPts val="5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Studio Art: 2D-Design (11-12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Studio Art: Drawing (11-12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Music Theory (10-12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a:solidFill>
                  <a:srgbClr val="262626"/>
                </a:solidFill>
                <a:latin typeface="Oswald Medium"/>
                <a:ea typeface="Oswald Medium"/>
                <a:cs typeface="Oswald Medium"/>
                <a:sym typeface="Oswald Medium"/>
              </a:rPr>
              <a:t>AP Spanish Language &amp; Culture (10-12</a:t>
            </a:r>
            <a:r>
              <a:rPr lang="en" sz="1250" baseline="30000">
                <a:solidFill>
                  <a:srgbClr val="262626"/>
                </a:solidFill>
                <a:latin typeface="Oswald Medium"/>
                <a:ea typeface="Oswald Medium"/>
                <a:cs typeface="Oswald Medium"/>
                <a:sym typeface="Oswald Medium"/>
              </a:rPr>
              <a:t>th</a:t>
            </a:r>
            <a:r>
              <a:rPr lang="en" sz="1250">
                <a:solidFill>
                  <a:srgbClr val="262626"/>
                </a:solidFill>
                <a:latin typeface="Oswald Medium"/>
                <a:ea typeface="Oswald Medium"/>
                <a:cs typeface="Oswald Medium"/>
                <a:sym typeface="Oswald Medium"/>
              </a:rPr>
              <a:t>)</a:t>
            </a:r>
            <a:endParaRPr sz="1100">
              <a:solidFill>
                <a:srgbClr val="262626"/>
              </a:solidFill>
              <a:latin typeface="Oswald Medium"/>
              <a:ea typeface="Oswald Medium"/>
              <a:cs typeface="Oswald Medium"/>
              <a:sym typeface="Oswald Medium"/>
            </a:endParaRPr>
          </a:p>
          <a:p>
            <a:pPr marL="0" lvl="0" indent="0" algn="l" rtl="0">
              <a:spcBef>
                <a:spcPts val="0"/>
              </a:spcBef>
              <a:spcAft>
                <a:spcPts val="0"/>
              </a:spcAft>
              <a:buNone/>
            </a:pPr>
            <a:endParaRPr sz="900">
              <a:latin typeface="Oswald Medium"/>
              <a:ea typeface="Oswald Medium"/>
              <a:cs typeface="Oswald Medium"/>
              <a:sym typeface="Oswald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42" name="Google Shape;142;p21"/>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3" name="Google Shape;143;p21"/>
          <p:cNvSpPr txBox="1"/>
          <p:nvPr/>
        </p:nvSpPr>
        <p:spPr>
          <a:xfrm>
            <a:off x="2351825" y="189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44" name="Google Shape;144;p21"/>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5" name="Google Shape;145;p21"/>
          <p:cNvSpPr txBox="1"/>
          <p:nvPr/>
        </p:nvSpPr>
        <p:spPr>
          <a:xfrm>
            <a:off x="304800" y="341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6" name="Google Shape;146;p21"/>
          <p:cNvSpPr txBox="1"/>
          <p:nvPr/>
        </p:nvSpPr>
        <p:spPr>
          <a:xfrm>
            <a:off x="490625" y="1919500"/>
            <a:ext cx="3450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47" name="Google Shape;147;p21"/>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48" name="Google Shape;148;p21"/>
          <p:cNvSpPr txBox="1"/>
          <p:nvPr/>
        </p:nvSpPr>
        <p:spPr>
          <a:xfrm>
            <a:off x="2840350" y="1268250"/>
            <a:ext cx="38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9" name="Google Shape;149;p21"/>
          <p:cNvPicPr preferRelativeResize="0"/>
          <p:nvPr/>
        </p:nvPicPr>
        <p:blipFill>
          <a:blip r:embed="rId4">
            <a:alphaModFix/>
          </a:blip>
          <a:stretch>
            <a:fillRect/>
          </a:stretch>
        </p:blipFill>
        <p:spPr>
          <a:xfrm>
            <a:off x="2022650" y="805000"/>
            <a:ext cx="6795376" cy="3826375"/>
          </a:xfrm>
          <a:prstGeom prst="rect">
            <a:avLst/>
          </a:prstGeom>
          <a:noFill/>
          <a:ln>
            <a:noFill/>
          </a:ln>
        </p:spPr>
      </p:pic>
      <p:sp>
        <p:nvSpPr>
          <p:cNvPr id="150" name="Google Shape;150;p21"/>
          <p:cNvSpPr txBox="1"/>
          <p:nvPr/>
        </p:nvSpPr>
        <p:spPr>
          <a:xfrm>
            <a:off x="346825" y="2028775"/>
            <a:ext cx="1544400" cy="23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Oswald"/>
                <a:ea typeface="Oswald"/>
                <a:cs typeface="Oswald"/>
                <a:sym typeface="Oswald"/>
              </a:rPr>
              <a:t>*Meet with a recruiter </a:t>
            </a: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a:p>
            <a:pPr marL="0" lvl="0" indent="0" algn="l" rtl="0">
              <a:spcBef>
                <a:spcPts val="0"/>
              </a:spcBef>
              <a:spcAft>
                <a:spcPts val="0"/>
              </a:spcAft>
              <a:buNone/>
            </a:pPr>
            <a:r>
              <a:rPr lang="en" sz="1700">
                <a:latin typeface="Oswald"/>
                <a:ea typeface="Oswald"/>
                <a:cs typeface="Oswald"/>
                <a:sym typeface="Oswald"/>
              </a:rPr>
              <a:t>*Request a pre-candidate questionnaire</a:t>
            </a: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On-screen Show (16:9)</PresentationFormat>
  <Paragraphs>151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Oswald SemiBold</vt:lpstr>
      <vt:lpstr>Arial</vt:lpstr>
      <vt:lpstr>Oswald</vt:lpstr>
      <vt:lpstr>Oswald Medium</vt:lpstr>
      <vt:lpstr>Simple Dark</vt:lpstr>
      <vt:lpstr>WELCOME to JUNIOR Parent Night at MIHS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JUNIOR Parent Night at MIHS</dc:title>
  <cp:lastModifiedBy>Ash.Gabrielle@Merritt Island High</cp:lastModifiedBy>
  <cp:revision>1</cp:revision>
  <dcterms:modified xsi:type="dcterms:W3CDTF">2022-11-01T20:48:46Z</dcterms:modified>
</cp:coreProperties>
</file>