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4"/>
  </p:sldMasterIdLst>
  <p:notesMasterIdLst>
    <p:notesMasterId r:id="rId21"/>
  </p:notesMasterIdLst>
  <p:handoutMasterIdLst>
    <p:handoutMasterId r:id="rId22"/>
  </p:handoutMasterIdLst>
  <p:sldIdLst>
    <p:sldId id="286" r:id="rId5"/>
    <p:sldId id="288" r:id="rId6"/>
    <p:sldId id="291" r:id="rId7"/>
    <p:sldId id="402" r:id="rId8"/>
    <p:sldId id="379" r:id="rId9"/>
    <p:sldId id="396" r:id="rId10"/>
    <p:sldId id="388" r:id="rId11"/>
    <p:sldId id="395" r:id="rId12"/>
    <p:sldId id="397" r:id="rId13"/>
    <p:sldId id="398" r:id="rId14"/>
    <p:sldId id="399" r:id="rId15"/>
    <p:sldId id="400" r:id="rId16"/>
    <p:sldId id="401" r:id="rId17"/>
    <p:sldId id="394" r:id="rId18"/>
    <p:sldId id="403" r:id="rId19"/>
    <p:sldId id="390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3EFAD-6061-430F-8B82-A902DBB4727B}" v="5" dt="2022-08-23T00:01:46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464" autoAdjust="0"/>
    <p:restoredTop sz="95501" autoAdjust="0"/>
  </p:normalViewPr>
  <p:slideViewPr>
    <p:cSldViewPr snapToGrid="0">
      <p:cViewPr varScale="1">
        <p:scale>
          <a:sx n="66" d="100"/>
          <a:sy n="66" d="100"/>
        </p:scale>
        <p:origin x="66" y="4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581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77A1-9F07-4290-823A-A8D8DC01A20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428F5C-FC8A-4CD7-B9C3-1D34D0B5E2B9}">
      <dgm:prSet/>
      <dgm:spPr/>
      <dgm:t>
        <a:bodyPr/>
        <a:lstStyle/>
        <a:p>
          <a:r>
            <a:rPr lang="en-US" b="1" dirty="0"/>
            <a:t>English . . . . . . . . . . . . . . . . . . . . . . . . . . . . . . . . . . . . . . . . . . . . . . .  4.0</a:t>
          </a:r>
          <a:endParaRPr lang="en-US" dirty="0"/>
        </a:p>
      </dgm:t>
    </dgm:pt>
    <dgm:pt modelId="{FC173506-DAF5-47C3-A9B7-E3C77AAA635A}" type="parTrans" cxnId="{1D1C415A-AFAD-4C18-AD00-B6C2AF6BBC0C}">
      <dgm:prSet/>
      <dgm:spPr/>
      <dgm:t>
        <a:bodyPr/>
        <a:lstStyle/>
        <a:p>
          <a:endParaRPr lang="en-US"/>
        </a:p>
      </dgm:t>
    </dgm:pt>
    <dgm:pt modelId="{9A7F5641-49C3-45D1-9A9C-B8989F07724C}" type="sibTrans" cxnId="{1D1C415A-AFAD-4C18-AD00-B6C2AF6BBC0C}">
      <dgm:prSet/>
      <dgm:spPr/>
      <dgm:t>
        <a:bodyPr/>
        <a:lstStyle/>
        <a:p>
          <a:endParaRPr lang="en-US"/>
        </a:p>
      </dgm:t>
    </dgm:pt>
    <dgm:pt modelId="{163C5118-8F54-467E-B04E-E08BDCFBAAC5}">
      <dgm:prSet/>
      <dgm:spPr/>
      <dgm:t>
        <a:bodyPr/>
        <a:lstStyle/>
        <a:p>
          <a:r>
            <a:rPr lang="en-US" b="1" dirty="0"/>
            <a:t>Mathematics (Algebra 1, Geometry and above) . . . . . . . . . . . .4.0</a:t>
          </a:r>
          <a:endParaRPr lang="en-US" dirty="0"/>
        </a:p>
      </dgm:t>
    </dgm:pt>
    <dgm:pt modelId="{2CE21A52-C87A-4098-BBB7-E3180F0804E1}" type="parTrans" cxnId="{0D9C4AA4-BC28-4689-B30E-593CB6B85217}">
      <dgm:prSet/>
      <dgm:spPr/>
      <dgm:t>
        <a:bodyPr/>
        <a:lstStyle/>
        <a:p>
          <a:endParaRPr lang="en-US"/>
        </a:p>
      </dgm:t>
    </dgm:pt>
    <dgm:pt modelId="{857CA527-B7D0-487D-935F-C55AC4709F49}" type="sibTrans" cxnId="{0D9C4AA4-BC28-4689-B30E-593CB6B85217}">
      <dgm:prSet/>
      <dgm:spPr/>
      <dgm:t>
        <a:bodyPr/>
        <a:lstStyle/>
        <a:p>
          <a:endParaRPr lang="en-US"/>
        </a:p>
      </dgm:t>
    </dgm:pt>
    <dgm:pt modelId="{C5ED3630-CE46-4D15-BFD4-EDAF6763B553}">
      <dgm:prSet/>
      <dgm:spPr/>
      <dgm:t>
        <a:bodyPr/>
        <a:lstStyle/>
        <a:p>
          <a:r>
            <a:rPr lang="en-US" b="1" dirty="0"/>
            <a:t>Science </a:t>
          </a:r>
        </a:p>
        <a:p>
          <a:r>
            <a:rPr lang="en-US" b="1" dirty="0"/>
            <a:t>(Biology, a physical science &amp; an equally rigorous course). . .  3.0</a:t>
          </a:r>
          <a:endParaRPr lang="en-US" dirty="0"/>
        </a:p>
      </dgm:t>
    </dgm:pt>
    <dgm:pt modelId="{40C0D6ED-E733-4B43-8ABA-EF3824BE40CF}" type="parTrans" cxnId="{463D65C4-B2FD-4114-A118-DB3D9BEE796E}">
      <dgm:prSet/>
      <dgm:spPr/>
      <dgm:t>
        <a:bodyPr/>
        <a:lstStyle/>
        <a:p>
          <a:endParaRPr lang="en-US"/>
        </a:p>
      </dgm:t>
    </dgm:pt>
    <dgm:pt modelId="{001E0731-CE42-46B0-A182-F921BFCCAFDB}" type="sibTrans" cxnId="{463D65C4-B2FD-4114-A118-DB3D9BEE796E}">
      <dgm:prSet/>
      <dgm:spPr/>
      <dgm:t>
        <a:bodyPr/>
        <a:lstStyle/>
        <a:p>
          <a:endParaRPr lang="en-US"/>
        </a:p>
      </dgm:t>
    </dgm:pt>
    <dgm:pt modelId="{B2E22497-BCC1-4F1F-B6D0-D5E88363552E}">
      <dgm:prSet/>
      <dgm:spPr/>
      <dgm:t>
        <a:bodyPr/>
        <a:lstStyle/>
        <a:p>
          <a:r>
            <a:rPr lang="en-US" b="1" i="1"/>
            <a:t>Biology, Chemistry, Physics preferred sequence</a:t>
          </a:r>
          <a:endParaRPr lang="en-US"/>
        </a:p>
      </dgm:t>
    </dgm:pt>
    <dgm:pt modelId="{3B0FDB89-2FBC-4AE6-AB6F-7C8CB1A9BF49}" type="parTrans" cxnId="{B42D69AA-46F7-4C8B-BE9D-E0CD3F4B4D1D}">
      <dgm:prSet/>
      <dgm:spPr/>
      <dgm:t>
        <a:bodyPr/>
        <a:lstStyle/>
        <a:p>
          <a:endParaRPr lang="en-US"/>
        </a:p>
      </dgm:t>
    </dgm:pt>
    <dgm:pt modelId="{CFB575AF-DFFF-4A2E-9AF0-38A84DE3075A}" type="sibTrans" cxnId="{B42D69AA-46F7-4C8B-BE9D-E0CD3F4B4D1D}">
      <dgm:prSet/>
      <dgm:spPr/>
      <dgm:t>
        <a:bodyPr/>
        <a:lstStyle/>
        <a:p>
          <a:endParaRPr lang="en-US"/>
        </a:p>
      </dgm:t>
    </dgm:pt>
    <dgm:pt modelId="{1DC9FCCD-98BB-4E88-B77A-262AECA11798}">
      <dgm:prSet/>
      <dgm:spPr/>
      <dgm:t>
        <a:bodyPr/>
        <a:lstStyle/>
        <a:p>
          <a:r>
            <a:rPr lang="en-US" b="1" dirty="0"/>
            <a:t>Social Studies (W. History, US History, US Govt &amp; Econ) . . . . . . . . 3.0</a:t>
          </a:r>
          <a:endParaRPr lang="en-US" dirty="0"/>
        </a:p>
      </dgm:t>
    </dgm:pt>
    <dgm:pt modelId="{29D55E99-9A5B-421A-9AFE-3E87A29551AB}" type="parTrans" cxnId="{9A3020B7-C5D7-4BF2-A505-3E331A75C0BC}">
      <dgm:prSet/>
      <dgm:spPr/>
      <dgm:t>
        <a:bodyPr/>
        <a:lstStyle/>
        <a:p>
          <a:endParaRPr lang="en-US"/>
        </a:p>
      </dgm:t>
    </dgm:pt>
    <dgm:pt modelId="{77F7C4F3-3988-43C8-8FC8-C32093A5BF37}" type="sibTrans" cxnId="{9A3020B7-C5D7-4BF2-A505-3E331A75C0BC}">
      <dgm:prSet/>
      <dgm:spPr/>
      <dgm:t>
        <a:bodyPr/>
        <a:lstStyle/>
        <a:p>
          <a:endParaRPr lang="en-US"/>
        </a:p>
      </dgm:t>
    </dgm:pt>
    <dgm:pt modelId="{A2E558B8-5229-4E63-B170-0FEACE6B9BAE}">
      <dgm:prSet/>
      <dgm:spPr/>
      <dgm:t>
        <a:bodyPr/>
        <a:lstStyle/>
        <a:p>
          <a:r>
            <a:rPr lang="en-US" b="1" dirty="0"/>
            <a:t>Science OR Social Studies Elective . . . . . . . . . . . . . . . . . . . . . . . . 1.0</a:t>
          </a:r>
          <a:endParaRPr lang="en-US" dirty="0"/>
        </a:p>
      </dgm:t>
    </dgm:pt>
    <dgm:pt modelId="{3B056735-82E7-4C1B-B7E1-C09598F533B5}" type="parTrans" cxnId="{853901B5-9045-4750-8244-C26D6EFCC67E}">
      <dgm:prSet/>
      <dgm:spPr/>
      <dgm:t>
        <a:bodyPr/>
        <a:lstStyle/>
        <a:p>
          <a:endParaRPr lang="en-US"/>
        </a:p>
      </dgm:t>
    </dgm:pt>
    <dgm:pt modelId="{EE119B7F-B316-4197-AC44-A859BD33636B}" type="sibTrans" cxnId="{853901B5-9045-4750-8244-C26D6EFCC67E}">
      <dgm:prSet/>
      <dgm:spPr/>
      <dgm:t>
        <a:bodyPr/>
        <a:lstStyle/>
        <a:p>
          <a:endParaRPr lang="en-US"/>
        </a:p>
      </dgm:t>
    </dgm:pt>
    <dgm:pt modelId="{B7C137DA-5044-48C9-82D0-70D0CD4A7F1A}">
      <dgm:prSet/>
      <dgm:spPr/>
      <dgm:t>
        <a:bodyPr/>
        <a:lstStyle/>
        <a:p>
          <a:r>
            <a:rPr lang="en-US" b="1" dirty="0"/>
            <a:t>Physical Education (HOPE Course) . . . . . . . . . . . . . . . . . . ……..  1.0</a:t>
          </a:r>
          <a:endParaRPr lang="en-US" dirty="0"/>
        </a:p>
      </dgm:t>
    </dgm:pt>
    <dgm:pt modelId="{361800CF-8428-4B6C-8966-0413CBA3BEE2}" type="parTrans" cxnId="{B51C1522-F990-4BCC-8F2B-5E20D22B0CD2}">
      <dgm:prSet/>
      <dgm:spPr/>
      <dgm:t>
        <a:bodyPr/>
        <a:lstStyle/>
        <a:p>
          <a:endParaRPr lang="en-US"/>
        </a:p>
      </dgm:t>
    </dgm:pt>
    <dgm:pt modelId="{6C2076C5-5687-49F3-BF88-95AEC34D4CF5}" type="sibTrans" cxnId="{B51C1522-F990-4BCC-8F2B-5E20D22B0CD2}">
      <dgm:prSet/>
      <dgm:spPr/>
      <dgm:t>
        <a:bodyPr/>
        <a:lstStyle/>
        <a:p>
          <a:endParaRPr lang="en-US"/>
        </a:p>
      </dgm:t>
    </dgm:pt>
    <dgm:pt modelId="{0A841A05-765D-4240-AB26-3913F9AB14B8}">
      <dgm:prSet/>
      <dgm:spPr/>
      <dgm:t>
        <a:bodyPr/>
        <a:lstStyle/>
        <a:p>
          <a:r>
            <a:rPr lang="en-US" b="1" dirty="0"/>
            <a:t>Career, Research and Decision Making . . . . . . . . . . . . . . . .. . .  0.5</a:t>
          </a:r>
          <a:endParaRPr lang="en-US" dirty="0"/>
        </a:p>
      </dgm:t>
    </dgm:pt>
    <dgm:pt modelId="{0C1CE444-A114-406C-865E-E8B8B077A3DF}" type="parTrans" cxnId="{8E3F8ECD-F971-4599-B93B-A4B984F9D029}">
      <dgm:prSet/>
      <dgm:spPr/>
      <dgm:t>
        <a:bodyPr/>
        <a:lstStyle/>
        <a:p>
          <a:endParaRPr lang="en-US"/>
        </a:p>
      </dgm:t>
    </dgm:pt>
    <dgm:pt modelId="{434E24A9-9726-4EF5-8DD2-943F78678B57}" type="sibTrans" cxnId="{8E3F8ECD-F971-4599-B93B-A4B984F9D029}">
      <dgm:prSet/>
      <dgm:spPr/>
      <dgm:t>
        <a:bodyPr/>
        <a:lstStyle/>
        <a:p>
          <a:endParaRPr lang="en-US"/>
        </a:p>
      </dgm:t>
    </dgm:pt>
    <dgm:pt modelId="{DB2B49BB-7B2D-40DC-823F-11B2DDD1A637}">
      <dgm:prSet/>
      <dgm:spPr/>
      <dgm:t>
        <a:bodyPr/>
        <a:lstStyle/>
        <a:p>
          <a:r>
            <a:rPr lang="en-US" b="1" dirty="0"/>
            <a:t>Fine, Performing and/or approved Practical Arts . . . . . . . . . . . . 1.0</a:t>
          </a:r>
          <a:endParaRPr lang="en-US" dirty="0"/>
        </a:p>
      </dgm:t>
    </dgm:pt>
    <dgm:pt modelId="{67A53F11-38F0-49D5-980A-F89288D171A4}" type="parTrans" cxnId="{112FFE18-D2BF-435E-8DCB-2D44C991904B}">
      <dgm:prSet/>
      <dgm:spPr/>
      <dgm:t>
        <a:bodyPr/>
        <a:lstStyle/>
        <a:p>
          <a:endParaRPr lang="en-US"/>
        </a:p>
      </dgm:t>
    </dgm:pt>
    <dgm:pt modelId="{0B22CCF9-073E-49B2-9DF4-7D2A77E4725F}" type="sibTrans" cxnId="{112FFE18-D2BF-435E-8DCB-2D44C991904B}">
      <dgm:prSet/>
      <dgm:spPr/>
      <dgm:t>
        <a:bodyPr/>
        <a:lstStyle/>
        <a:p>
          <a:endParaRPr lang="en-US"/>
        </a:p>
      </dgm:t>
    </dgm:pt>
    <dgm:pt modelId="{71D31583-0741-4185-8968-3240102B3E1C}">
      <dgm:prSet/>
      <dgm:spPr/>
      <dgm:t>
        <a:bodyPr/>
        <a:lstStyle/>
        <a:p>
          <a:r>
            <a:rPr lang="en-US" b="1" dirty="0"/>
            <a:t>Electives . . . . . . . . . . . . . . . . . . . . . . . . . . . .. . . . .  . .  . . . . . .. . . .  8.5</a:t>
          </a:r>
          <a:endParaRPr lang="en-US" dirty="0"/>
        </a:p>
      </dgm:t>
    </dgm:pt>
    <dgm:pt modelId="{303AB025-F474-4F79-A378-B18294D319E0}" type="parTrans" cxnId="{79C7BB07-C6B1-44EB-8C9B-90C5A4CA6F56}">
      <dgm:prSet/>
      <dgm:spPr/>
      <dgm:t>
        <a:bodyPr/>
        <a:lstStyle/>
        <a:p>
          <a:endParaRPr lang="en-US"/>
        </a:p>
      </dgm:t>
    </dgm:pt>
    <dgm:pt modelId="{96861F39-466C-4499-969F-B5DF6E211EFF}" type="sibTrans" cxnId="{79C7BB07-C6B1-44EB-8C9B-90C5A4CA6F56}">
      <dgm:prSet/>
      <dgm:spPr/>
      <dgm:t>
        <a:bodyPr/>
        <a:lstStyle/>
        <a:p>
          <a:endParaRPr lang="en-US"/>
        </a:p>
      </dgm:t>
    </dgm:pt>
    <dgm:pt modelId="{3FD9679E-6A17-4DD5-AAC6-045DAC98D674}">
      <dgm:prSet/>
      <dgm:spPr/>
      <dgm:t>
        <a:bodyPr/>
        <a:lstStyle/>
        <a:p>
          <a:r>
            <a:rPr lang="en-US" b="1" dirty="0"/>
            <a:t>TOTAL Credits for Graduation . . . . . . . . . . . . . . . .. . . . . . </a:t>
          </a:r>
          <a:r>
            <a:rPr lang="en-US" b="1"/>
            <a:t>.  . . . . </a:t>
          </a:r>
          <a:r>
            <a:rPr lang="en-US" b="1" dirty="0"/>
            <a:t>.26.0</a:t>
          </a:r>
          <a:endParaRPr lang="en-US" dirty="0"/>
        </a:p>
      </dgm:t>
    </dgm:pt>
    <dgm:pt modelId="{669F6F36-394C-4BD6-8C91-2E541E918966}" type="parTrans" cxnId="{11E00F25-E246-478E-A1B0-79B516B1153E}">
      <dgm:prSet/>
      <dgm:spPr/>
      <dgm:t>
        <a:bodyPr/>
        <a:lstStyle/>
        <a:p>
          <a:endParaRPr lang="en-US"/>
        </a:p>
      </dgm:t>
    </dgm:pt>
    <dgm:pt modelId="{AA2A3546-B783-4B97-AE73-7199716ADA8B}" type="sibTrans" cxnId="{11E00F25-E246-478E-A1B0-79B516B1153E}">
      <dgm:prSet/>
      <dgm:spPr/>
      <dgm:t>
        <a:bodyPr/>
        <a:lstStyle/>
        <a:p>
          <a:endParaRPr lang="en-US"/>
        </a:p>
      </dgm:t>
    </dgm:pt>
    <dgm:pt modelId="{D415EA6C-FC30-4A8B-B564-04BE660D4B27}" type="pres">
      <dgm:prSet presAssocID="{C73377A1-9F07-4290-823A-A8D8DC01A20B}" presName="linear" presStyleCnt="0">
        <dgm:presLayoutVars>
          <dgm:animLvl val="lvl"/>
          <dgm:resizeHandles val="exact"/>
        </dgm:presLayoutVars>
      </dgm:prSet>
      <dgm:spPr/>
    </dgm:pt>
    <dgm:pt modelId="{48351655-D6C6-4E9B-ABB9-F305CC1C5F5D}" type="pres">
      <dgm:prSet presAssocID="{0C428F5C-FC8A-4CD7-B9C3-1D34D0B5E2B9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413524BC-03C5-4317-9828-34722B1A3EEF}" type="pres">
      <dgm:prSet presAssocID="{9A7F5641-49C3-45D1-9A9C-B8989F07724C}" presName="spacer" presStyleCnt="0"/>
      <dgm:spPr/>
    </dgm:pt>
    <dgm:pt modelId="{66B5B559-0469-4358-B37B-3A3A7F5A1484}" type="pres">
      <dgm:prSet presAssocID="{163C5118-8F54-467E-B04E-E08BDCFBAAC5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F82EA551-F06E-4169-83FB-7DA551F3093B}" type="pres">
      <dgm:prSet presAssocID="{857CA527-B7D0-487D-935F-C55AC4709F49}" presName="spacer" presStyleCnt="0"/>
      <dgm:spPr/>
    </dgm:pt>
    <dgm:pt modelId="{C9D88BCD-80F1-4627-ACB3-DCC8E62C3709}" type="pres">
      <dgm:prSet presAssocID="{C5ED3630-CE46-4D15-BFD4-EDAF6763B553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FE768C02-A993-4469-B5F9-C8BF80700D67}" type="pres">
      <dgm:prSet presAssocID="{C5ED3630-CE46-4D15-BFD4-EDAF6763B553}" presName="childText" presStyleLbl="revTx" presStyleIdx="0" presStyleCnt="1">
        <dgm:presLayoutVars>
          <dgm:bulletEnabled val="1"/>
        </dgm:presLayoutVars>
      </dgm:prSet>
      <dgm:spPr/>
    </dgm:pt>
    <dgm:pt modelId="{102ADD8E-9FA8-48EF-959E-39ADFD6CA00D}" type="pres">
      <dgm:prSet presAssocID="{1DC9FCCD-98BB-4E88-B77A-262AECA11798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6FA3BF22-AFCA-478D-BB45-829629B04B31}" type="pres">
      <dgm:prSet presAssocID="{77F7C4F3-3988-43C8-8FC8-C32093A5BF37}" presName="spacer" presStyleCnt="0"/>
      <dgm:spPr/>
    </dgm:pt>
    <dgm:pt modelId="{FFD41A9B-6F87-46BC-B9DE-031CC59B2D50}" type="pres">
      <dgm:prSet presAssocID="{A2E558B8-5229-4E63-B170-0FEACE6B9BAE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5072E0A6-BF6F-4A6C-9EA7-4DC091803B46}" type="pres">
      <dgm:prSet presAssocID="{EE119B7F-B316-4197-AC44-A859BD33636B}" presName="spacer" presStyleCnt="0"/>
      <dgm:spPr/>
    </dgm:pt>
    <dgm:pt modelId="{F5756836-7F73-4F0E-B542-5BFFDF98717E}" type="pres">
      <dgm:prSet presAssocID="{B7C137DA-5044-48C9-82D0-70D0CD4A7F1A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B1007F78-157B-45D1-9106-B4E4DF8B3E86}" type="pres">
      <dgm:prSet presAssocID="{6C2076C5-5687-49F3-BF88-95AEC34D4CF5}" presName="spacer" presStyleCnt="0"/>
      <dgm:spPr/>
    </dgm:pt>
    <dgm:pt modelId="{E5E5622C-5F4E-433C-B733-1F585BA3089D}" type="pres">
      <dgm:prSet presAssocID="{0A841A05-765D-4240-AB26-3913F9AB14B8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56B712AE-EEEF-4061-A8EF-7F8EE2B05F2A}" type="pres">
      <dgm:prSet presAssocID="{434E24A9-9726-4EF5-8DD2-943F78678B57}" presName="spacer" presStyleCnt="0"/>
      <dgm:spPr/>
    </dgm:pt>
    <dgm:pt modelId="{42EA87AA-680E-4959-B0B2-CB7826C06555}" type="pres">
      <dgm:prSet presAssocID="{DB2B49BB-7B2D-40DC-823F-11B2DDD1A637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8E779E1F-262E-46CB-B1F0-63D22F385B49}" type="pres">
      <dgm:prSet presAssocID="{0B22CCF9-073E-49B2-9DF4-7D2A77E4725F}" presName="spacer" presStyleCnt="0"/>
      <dgm:spPr/>
    </dgm:pt>
    <dgm:pt modelId="{42E8F34A-326A-41EF-9D2C-C10E55AD4D75}" type="pres">
      <dgm:prSet presAssocID="{71D31583-0741-4185-8968-3240102B3E1C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29E83093-196B-4BD8-A9FF-AF8D539F02CA}" type="pres">
      <dgm:prSet presAssocID="{96861F39-466C-4499-969F-B5DF6E211EFF}" presName="spacer" presStyleCnt="0"/>
      <dgm:spPr/>
    </dgm:pt>
    <dgm:pt modelId="{BC69B6F4-4939-4958-9ACD-DDA990DA235C}" type="pres">
      <dgm:prSet presAssocID="{3FD9679E-6A17-4DD5-AAC6-045DAC98D674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9C7BB07-C6B1-44EB-8C9B-90C5A4CA6F56}" srcId="{C73377A1-9F07-4290-823A-A8D8DC01A20B}" destId="{71D31583-0741-4185-8968-3240102B3E1C}" srcOrd="8" destOrd="0" parTransId="{303AB025-F474-4F79-A378-B18294D319E0}" sibTransId="{96861F39-466C-4499-969F-B5DF6E211EFF}"/>
    <dgm:cxn modelId="{112FFE18-D2BF-435E-8DCB-2D44C991904B}" srcId="{C73377A1-9F07-4290-823A-A8D8DC01A20B}" destId="{DB2B49BB-7B2D-40DC-823F-11B2DDD1A637}" srcOrd="7" destOrd="0" parTransId="{67A53F11-38F0-49D5-980A-F89288D171A4}" sibTransId="{0B22CCF9-073E-49B2-9DF4-7D2A77E4725F}"/>
    <dgm:cxn modelId="{B51C1522-F990-4BCC-8F2B-5E20D22B0CD2}" srcId="{C73377A1-9F07-4290-823A-A8D8DC01A20B}" destId="{B7C137DA-5044-48C9-82D0-70D0CD4A7F1A}" srcOrd="5" destOrd="0" parTransId="{361800CF-8428-4B6C-8966-0413CBA3BEE2}" sibTransId="{6C2076C5-5687-49F3-BF88-95AEC34D4CF5}"/>
    <dgm:cxn modelId="{11E00F25-E246-478E-A1B0-79B516B1153E}" srcId="{C73377A1-9F07-4290-823A-A8D8DC01A20B}" destId="{3FD9679E-6A17-4DD5-AAC6-045DAC98D674}" srcOrd="9" destOrd="0" parTransId="{669F6F36-394C-4BD6-8C91-2E541E918966}" sibTransId="{AA2A3546-B783-4B97-AE73-7199716ADA8B}"/>
    <dgm:cxn modelId="{4B9A113C-387B-4137-8563-0FB71110E3C0}" type="presOf" srcId="{B7C137DA-5044-48C9-82D0-70D0CD4A7F1A}" destId="{F5756836-7F73-4F0E-B542-5BFFDF98717E}" srcOrd="0" destOrd="0" presId="urn:microsoft.com/office/officeart/2005/8/layout/vList2"/>
    <dgm:cxn modelId="{2792393C-2ED0-4B4B-946B-2C7909AC8834}" type="presOf" srcId="{0A841A05-765D-4240-AB26-3913F9AB14B8}" destId="{E5E5622C-5F4E-433C-B733-1F585BA3089D}" srcOrd="0" destOrd="0" presId="urn:microsoft.com/office/officeart/2005/8/layout/vList2"/>
    <dgm:cxn modelId="{14415C5C-017D-4D5A-B588-A77DFC3DF1B3}" type="presOf" srcId="{C5ED3630-CE46-4D15-BFD4-EDAF6763B553}" destId="{C9D88BCD-80F1-4627-ACB3-DCC8E62C3709}" srcOrd="0" destOrd="0" presId="urn:microsoft.com/office/officeart/2005/8/layout/vList2"/>
    <dgm:cxn modelId="{45070D57-35BF-4E88-A203-DA46FE0D8B26}" type="presOf" srcId="{DB2B49BB-7B2D-40DC-823F-11B2DDD1A637}" destId="{42EA87AA-680E-4959-B0B2-CB7826C06555}" srcOrd="0" destOrd="0" presId="urn:microsoft.com/office/officeart/2005/8/layout/vList2"/>
    <dgm:cxn modelId="{1D1C415A-AFAD-4C18-AD00-B6C2AF6BBC0C}" srcId="{C73377A1-9F07-4290-823A-A8D8DC01A20B}" destId="{0C428F5C-FC8A-4CD7-B9C3-1D34D0B5E2B9}" srcOrd="0" destOrd="0" parTransId="{FC173506-DAF5-47C3-A9B7-E3C77AAA635A}" sibTransId="{9A7F5641-49C3-45D1-9A9C-B8989F07724C}"/>
    <dgm:cxn modelId="{BDFD487E-9D6A-4190-942C-42D779549E10}" type="presOf" srcId="{A2E558B8-5229-4E63-B170-0FEACE6B9BAE}" destId="{FFD41A9B-6F87-46BC-B9DE-031CC59B2D50}" srcOrd="0" destOrd="0" presId="urn:microsoft.com/office/officeart/2005/8/layout/vList2"/>
    <dgm:cxn modelId="{A642708D-36D0-4AA4-B247-7E04CC0069F4}" type="presOf" srcId="{71D31583-0741-4185-8968-3240102B3E1C}" destId="{42E8F34A-326A-41EF-9D2C-C10E55AD4D75}" srcOrd="0" destOrd="0" presId="urn:microsoft.com/office/officeart/2005/8/layout/vList2"/>
    <dgm:cxn modelId="{88639390-FB78-4B20-A307-3B1C288F3E01}" type="presOf" srcId="{163C5118-8F54-467E-B04E-E08BDCFBAAC5}" destId="{66B5B559-0469-4358-B37B-3A3A7F5A1484}" srcOrd="0" destOrd="0" presId="urn:microsoft.com/office/officeart/2005/8/layout/vList2"/>
    <dgm:cxn modelId="{398AED93-FB8B-425C-9AC2-521DDC4320C4}" type="presOf" srcId="{1DC9FCCD-98BB-4E88-B77A-262AECA11798}" destId="{102ADD8E-9FA8-48EF-959E-39ADFD6CA00D}" srcOrd="0" destOrd="0" presId="urn:microsoft.com/office/officeart/2005/8/layout/vList2"/>
    <dgm:cxn modelId="{DDB0489C-78CF-4BC8-945A-5DA1E3A25250}" type="presOf" srcId="{0C428F5C-FC8A-4CD7-B9C3-1D34D0B5E2B9}" destId="{48351655-D6C6-4E9B-ABB9-F305CC1C5F5D}" srcOrd="0" destOrd="0" presId="urn:microsoft.com/office/officeart/2005/8/layout/vList2"/>
    <dgm:cxn modelId="{0D9C4AA4-BC28-4689-B30E-593CB6B85217}" srcId="{C73377A1-9F07-4290-823A-A8D8DC01A20B}" destId="{163C5118-8F54-467E-B04E-E08BDCFBAAC5}" srcOrd="1" destOrd="0" parTransId="{2CE21A52-C87A-4098-BBB7-E3180F0804E1}" sibTransId="{857CA527-B7D0-487D-935F-C55AC4709F49}"/>
    <dgm:cxn modelId="{B42D69AA-46F7-4C8B-BE9D-E0CD3F4B4D1D}" srcId="{C5ED3630-CE46-4D15-BFD4-EDAF6763B553}" destId="{B2E22497-BCC1-4F1F-B6D0-D5E88363552E}" srcOrd="0" destOrd="0" parTransId="{3B0FDB89-2FBC-4AE6-AB6F-7C8CB1A9BF49}" sibTransId="{CFB575AF-DFFF-4A2E-9AF0-38A84DE3075A}"/>
    <dgm:cxn modelId="{853901B5-9045-4750-8244-C26D6EFCC67E}" srcId="{C73377A1-9F07-4290-823A-A8D8DC01A20B}" destId="{A2E558B8-5229-4E63-B170-0FEACE6B9BAE}" srcOrd="4" destOrd="0" parTransId="{3B056735-82E7-4C1B-B7E1-C09598F533B5}" sibTransId="{EE119B7F-B316-4197-AC44-A859BD33636B}"/>
    <dgm:cxn modelId="{9A3020B7-C5D7-4BF2-A505-3E331A75C0BC}" srcId="{C73377A1-9F07-4290-823A-A8D8DC01A20B}" destId="{1DC9FCCD-98BB-4E88-B77A-262AECA11798}" srcOrd="3" destOrd="0" parTransId="{29D55E99-9A5B-421A-9AFE-3E87A29551AB}" sibTransId="{77F7C4F3-3988-43C8-8FC8-C32093A5BF37}"/>
    <dgm:cxn modelId="{463D65C4-B2FD-4114-A118-DB3D9BEE796E}" srcId="{C73377A1-9F07-4290-823A-A8D8DC01A20B}" destId="{C5ED3630-CE46-4D15-BFD4-EDAF6763B553}" srcOrd="2" destOrd="0" parTransId="{40C0D6ED-E733-4B43-8ABA-EF3824BE40CF}" sibTransId="{001E0731-CE42-46B0-A182-F921BFCCAFDB}"/>
    <dgm:cxn modelId="{8E3F8ECD-F971-4599-B93B-A4B984F9D029}" srcId="{C73377A1-9F07-4290-823A-A8D8DC01A20B}" destId="{0A841A05-765D-4240-AB26-3913F9AB14B8}" srcOrd="6" destOrd="0" parTransId="{0C1CE444-A114-406C-865E-E8B8B077A3DF}" sibTransId="{434E24A9-9726-4EF5-8DD2-943F78678B57}"/>
    <dgm:cxn modelId="{5F26A6EB-F725-496C-B9B3-842E838F1367}" type="presOf" srcId="{C73377A1-9F07-4290-823A-A8D8DC01A20B}" destId="{D415EA6C-FC30-4A8B-B564-04BE660D4B27}" srcOrd="0" destOrd="0" presId="urn:microsoft.com/office/officeart/2005/8/layout/vList2"/>
    <dgm:cxn modelId="{F1AF29F8-FF22-48D5-9EEB-10C1FF2C7667}" type="presOf" srcId="{3FD9679E-6A17-4DD5-AAC6-045DAC98D674}" destId="{BC69B6F4-4939-4958-9ACD-DDA990DA235C}" srcOrd="0" destOrd="0" presId="urn:microsoft.com/office/officeart/2005/8/layout/vList2"/>
    <dgm:cxn modelId="{FCDDA7FF-1068-4809-AE13-13DF75837894}" type="presOf" srcId="{B2E22497-BCC1-4F1F-B6D0-D5E88363552E}" destId="{FE768C02-A993-4469-B5F9-C8BF80700D67}" srcOrd="0" destOrd="0" presId="urn:microsoft.com/office/officeart/2005/8/layout/vList2"/>
    <dgm:cxn modelId="{EAAC1952-CBBD-409E-B5C6-907593027F4F}" type="presParOf" srcId="{D415EA6C-FC30-4A8B-B564-04BE660D4B27}" destId="{48351655-D6C6-4E9B-ABB9-F305CC1C5F5D}" srcOrd="0" destOrd="0" presId="urn:microsoft.com/office/officeart/2005/8/layout/vList2"/>
    <dgm:cxn modelId="{936639ED-49FD-4514-8FC4-2BA1808FC4B5}" type="presParOf" srcId="{D415EA6C-FC30-4A8B-B564-04BE660D4B27}" destId="{413524BC-03C5-4317-9828-34722B1A3EEF}" srcOrd="1" destOrd="0" presId="urn:microsoft.com/office/officeart/2005/8/layout/vList2"/>
    <dgm:cxn modelId="{A5D9F3BC-3564-4655-959D-86C4FF9F565C}" type="presParOf" srcId="{D415EA6C-FC30-4A8B-B564-04BE660D4B27}" destId="{66B5B559-0469-4358-B37B-3A3A7F5A1484}" srcOrd="2" destOrd="0" presId="urn:microsoft.com/office/officeart/2005/8/layout/vList2"/>
    <dgm:cxn modelId="{FAB8F4A3-3D3D-4BB9-8B3D-DD291CAF55FC}" type="presParOf" srcId="{D415EA6C-FC30-4A8B-B564-04BE660D4B27}" destId="{F82EA551-F06E-4169-83FB-7DA551F3093B}" srcOrd="3" destOrd="0" presId="urn:microsoft.com/office/officeart/2005/8/layout/vList2"/>
    <dgm:cxn modelId="{36961B29-2059-4F2A-B1A4-0F9ED5BC86B2}" type="presParOf" srcId="{D415EA6C-FC30-4A8B-B564-04BE660D4B27}" destId="{C9D88BCD-80F1-4627-ACB3-DCC8E62C3709}" srcOrd="4" destOrd="0" presId="urn:microsoft.com/office/officeart/2005/8/layout/vList2"/>
    <dgm:cxn modelId="{FDFB0389-ABF6-4CA2-871E-3CDCBB8158E6}" type="presParOf" srcId="{D415EA6C-FC30-4A8B-B564-04BE660D4B27}" destId="{FE768C02-A993-4469-B5F9-C8BF80700D67}" srcOrd="5" destOrd="0" presId="urn:microsoft.com/office/officeart/2005/8/layout/vList2"/>
    <dgm:cxn modelId="{2337977A-3B6B-4D55-8D0B-9FF1B19647AC}" type="presParOf" srcId="{D415EA6C-FC30-4A8B-B564-04BE660D4B27}" destId="{102ADD8E-9FA8-48EF-959E-39ADFD6CA00D}" srcOrd="6" destOrd="0" presId="urn:microsoft.com/office/officeart/2005/8/layout/vList2"/>
    <dgm:cxn modelId="{3C1B4E1F-1579-4292-8D26-3296F0C21FCE}" type="presParOf" srcId="{D415EA6C-FC30-4A8B-B564-04BE660D4B27}" destId="{6FA3BF22-AFCA-478D-BB45-829629B04B31}" srcOrd="7" destOrd="0" presId="urn:microsoft.com/office/officeart/2005/8/layout/vList2"/>
    <dgm:cxn modelId="{CB9F063D-2244-443E-9DAF-E170B19B9D40}" type="presParOf" srcId="{D415EA6C-FC30-4A8B-B564-04BE660D4B27}" destId="{FFD41A9B-6F87-46BC-B9DE-031CC59B2D50}" srcOrd="8" destOrd="0" presId="urn:microsoft.com/office/officeart/2005/8/layout/vList2"/>
    <dgm:cxn modelId="{5B325103-DC86-46C3-B5E0-BB142D426447}" type="presParOf" srcId="{D415EA6C-FC30-4A8B-B564-04BE660D4B27}" destId="{5072E0A6-BF6F-4A6C-9EA7-4DC091803B46}" srcOrd="9" destOrd="0" presId="urn:microsoft.com/office/officeart/2005/8/layout/vList2"/>
    <dgm:cxn modelId="{D4BD72B4-E221-4517-882A-E3C6C20BC19E}" type="presParOf" srcId="{D415EA6C-FC30-4A8B-B564-04BE660D4B27}" destId="{F5756836-7F73-4F0E-B542-5BFFDF98717E}" srcOrd="10" destOrd="0" presId="urn:microsoft.com/office/officeart/2005/8/layout/vList2"/>
    <dgm:cxn modelId="{B0A008C5-C0F3-42D1-9D9E-5D0896D06AC3}" type="presParOf" srcId="{D415EA6C-FC30-4A8B-B564-04BE660D4B27}" destId="{B1007F78-157B-45D1-9106-B4E4DF8B3E86}" srcOrd="11" destOrd="0" presId="urn:microsoft.com/office/officeart/2005/8/layout/vList2"/>
    <dgm:cxn modelId="{48B7D753-0045-4539-81CD-55F5554E8CEB}" type="presParOf" srcId="{D415EA6C-FC30-4A8B-B564-04BE660D4B27}" destId="{E5E5622C-5F4E-433C-B733-1F585BA3089D}" srcOrd="12" destOrd="0" presId="urn:microsoft.com/office/officeart/2005/8/layout/vList2"/>
    <dgm:cxn modelId="{11496B97-B384-41EE-B143-F5E027E641B3}" type="presParOf" srcId="{D415EA6C-FC30-4A8B-B564-04BE660D4B27}" destId="{56B712AE-EEEF-4061-A8EF-7F8EE2B05F2A}" srcOrd="13" destOrd="0" presId="urn:microsoft.com/office/officeart/2005/8/layout/vList2"/>
    <dgm:cxn modelId="{3F5CB3FE-ADCF-4250-92A7-7CB386D5FB69}" type="presParOf" srcId="{D415EA6C-FC30-4A8B-B564-04BE660D4B27}" destId="{42EA87AA-680E-4959-B0B2-CB7826C06555}" srcOrd="14" destOrd="0" presId="urn:microsoft.com/office/officeart/2005/8/layout/vList2"/>
    <dgm:cxn modelId="{CFA6BABA-978E-4FB1-BA09-0BDB458AA2AC}" type="presParOf" srcId="{D415EA6C-FC30-4A8B-B564-04BE660D4B27}" destId="{8E779E1F-262E-46CB-B1F0-63D22F385B49}" srcOrd="15" destOrd="0" presId="urn:microsoft.com/office/officeart/2005/8/layout/vList2"/>
    <dgm:cxn modelId="{12D725AA-54F5-480E-99B0-5C5F87397DE9}" type="presParOf" srcId="{D415EA6C-FC30-4A8B-B564-04BE660D4B27}" destId="{42E8F34A-326A-41EF-9D2C-C10E55AD4D75}" srcOrd="16" destOrd="0" presId="urn:microsoft.com/office/officeart/2005/8/layout/vList2"/>
    <dgm:cxn modelId="{53557959-1BE9-493E-9348-6E0119F665F4}" type="presParOf" srcId="{D415EA6C-FC30-4A8B-B564-04BE660D4B27}" destId="{29E83093-196B-4BD8-A9FF-AF8D539F02CA}" srcOrd="17" destOrd="0" presId="urn:microsoft.com/office/officeart/2005/8/layout/vList2"/>
    <dgm:cxn modelId="{8966453C-9C0A-4830-A1A9-97B7982F9F31}" type="presParOf" srcId="{D415EA6C-FC30-4A8B-B564-04BE660D4B27}" destId="{BC69B6F4-4939-4958-9ACD-DDA990DA235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51655-D6C6-4E9B-ABB9-F305CC1C5F5D}">
      <dsp:nvSpPr>
        <dsp:cNvPr id="0" name=""/>
        <dsp:cNvSpPr/>
      </dsp:nvSpPr>
      <dsp:spPr>
        <a:xfrm>
          <a:off x="0" y="154306"/>
          <a:ext cx="5470525" cy="5177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English . . . . . . . . . . . . . . . . . . . . . . . . . . . . . . . . . . . . . . . . . . . . . . .  4.0</a:t>
          </a:r>
          <a:endParaRPr lang="en-US" sz="1200" kern="1200" dirty="0"/>
        </a:p>
      </dsp:txBody>
      <dsp:txXfrm>
        <a:off x="25273" y="179579"/>
        <a:ext cx="5419979" cy="467178"/>
      </dsp:txXfrm>
    </dsp:sp>
    <dsp:sp modelId="{66B5B559-0469-4358-B37B-3A3A7F5A1484}">
      <dsp:nvSpPr>
        <dsp:cNvPr id="0" name=""/>
        <dsp:cNvSpPr/>
      </dsp:nvSpPr>
      <dsp:spPr>
        <a:xfrm>
          <a:off x="0" y="706591"/>
          <a:ext cx="5470525" cy="517724"/>
        </a:xfrm>
        <a:prstGeom prst="roundRect">
          <a:avLst/>
        </a:prstGeom>
        <a:solidFill>
          <a:schemeClr val="accent5">
            <a:hueOff val="1997570"/>
            <a:satOff val="-802"/>
            <a:lumOff val="-26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Mathematics (Algebra 1, Geometry and above) . . . . . . . . . . . .4.0</a:t>
          </a:r>
          <a:endParaRPr lang="en-US" sz="1200" kern="1200" dirty="0"/>
        </a:p>
      </dsp:txBody>
      <dsp:txXfrm>
        <a:off x="25273" y="731864"/>
        <a:ext cx="5419979" cy="467178"/>
      </dsp:txXfrm>
    </dsp:sp>
    <dsp:sp modelId="{C9D88BCD-80F1-4627-ACB3-DCC8E62C3709}">
      <dsp:nvSpPr>
        <dsp:cNvPr id="0" name=""/>
        <dsp:cNvSpPr/>
      </dsp:nvSpPr>
      <dsp:spPr>
        <a:xfrm>
          <a:off x="0" y="1258876"/>
          <a:ext cx="5470525" cy="517724"/>
        </a:xfrm>
        <a:prstGeom prst="roundRect">
          <a:avLst/>
        </a:prstGeom>
        <a:solidFill>
          <a:schemeClr val="accent5">
            <a:hueOff val="3995140"/>
            <a:satOff val="-1604"/>
            <a:lumOff val="-53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Science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(Biology, a physical science &amp; an equally rigorous course). . .  3.0</a:t>
          </a:r>
          <a:endParaRPr lang="en-US" sz="1200" kern="1200" dirty="0"/>
        </a:p>
      </dsp:txBody>
      <dsp:txXfrm>
        <a:off x="25273" y="1284149"/>
        <a:ext cx="5419979" cy="467178"/>
      </dsp:txXfrm>
    </dsp:sp>
    <dsp:sp modelId="{FE768C02-A993-4469-B5F9-C8BF80700D67}">
      <dsp:nvSpPr>
        <dsp:cNvPr id="0" name=""/>
        <dsp:cNvSpPr/>
      </dsp:nvSpPr>
      <dsp:spPr>
        <a:xfrm>
          <a:off x="0" y="1776601"/>
          <a:ext cx="5470525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89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900" b="1" i="1" kern="1200"/>
            <a:t>Biology, Chemistry, Physics preferred sequence</a:t>
          </a:r>
          <a:endParaRPr lang="en-US" sz="900" kern="1200"/>
        </a:p>
      </dsp:txBody>
      <dsp:txXfrm>
        <a:off x="0" y="1776601"/>
        <a:ext cx="5470525" cy="198720"/>
      </dsp:txXfrm>
    </dsp:sp>
    <dsp:sp modelId="{102ADD8E-9FA8-48EF-959E-39ADFD6CA00D}">
      <dsp:nvSpPr>
        <dsp:cNvPr id="0" name=""/>
        <dsp:cNvSpPr/>
      </dsp:nvSpPr>
      <dsp:spPr>
        <a:xfrm>
          <a:off x="0" y="1975321"/>
          <a:ext cx="5470525" cy="517724"/>
        </a:xfrm>
        <a:prstGeom prst="roundRect">
          <a:avLst/>
        </a:prstGeom>
        <a:solidFill>
          <a:schemeClr val="accent5">
            <a:hueOff val="5992711"/>
            <a:satOff val="-2406"/>
            <a:lumOff val="-79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Social Studies (W. History, US History, US Govt &amp; Econ) . . . . . . . . 3.0</a:t>
          </a:r>
          <a:endParaRPr lang="en-US" sz="1200" kern="1200" dirty="0"/>
        </a:p>
      </dsp:txBody>
      <dsp:txXfrm>
        <a:off x="25273" y="2000594"/>
        <a:ext cx="5419979" cy="467178"/>
      </dsp:txXfrm>
    </dsp:sp>
    <dsp:sp modelId="{FFD41A9B-6F87-46BC-B9DE-031CC59B2D50}">
      <dsp:nvSpPr>
        <dsp:cNvPr id="0" name=""/>
        <dsp:cNvSpPr/>
      </dsp:nvSpPr>
      <dsp:spPr>
        <a:xfrm>
          <a:off x="0" y="2527606"/>
          <a:ext cx="5470525" cy="517724"/>
        </a:xfrm>
        <a:prstGeom prst="roundRect">
          <a:avLst/>
        </a:prstGeom>
        <a:solidFill>
          <a:schemeClr val="accent5">
            <a:hueOff val="7990280"/>
            <a:satOff val="-3208"/>
            <a:lumOff val="-106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Science OR Social Studies Elective . . . . . . . . . . . . . . . . . . . . . . . . 1.0</a:t>
          </a:r>
          <a:endParaRPr lang="en-US" sz="1200" kern="1200" dirty="0"/>
        </a:p>
      </dsp:txBody>
      <dsp:txXfrm>
        <a:off x="25273" y="2552879"/>
        <a:ext cx="5419979" cy="467178"/>
      </dsp:txXfrm>
    </dsp:sp>
    <dsp:sp modelId="{F5756836-7F73-4F0E-B542-5BFFDF98717E}">
      <dsp:nvSpPr>
        <dsp:cNvPr id="0" name=""/>
        <dsp:cNvSpPr/>
      </dsp:nvSpPr>
      <dsp:spPr>
        <a:xfrm>
          <a:off x="0" y="3079891"/>
          <a:ext cx="5470525" cy="517724"/>
        </a:xfrm>
        <a:prstGeom prst="roundRect">
          <a:avLst/>
        </a:prstGeom>
        <a:solidFill>
          <a:schemeClr val="accent5">
            <a:hueOff val="9987851"/>
            <a:satOff val="-4011"/>
            <a:lumOff val="-132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Physical Education (HOPE Course) . . . . . . . . . . . . . . . . . . ……..  1.0</a:t>
          </a:r>
          <a:endParaRPr lang="en-US" sz="1200" kern="1200" dirty="0"/>
        </a:p>
      </dsp:txBody>
      <dsp:txXfrm>
        <a:off x="25273" y="3105164"/>
        <a:ext cx="5419979" cy="467178"/>
      </dsp:txXfrm>
    </dsp:sp>
    <dsp:sp modelId="{E5E5622C-5F4E-433C-B733-1F585BA3089D}">
      <dsp:nvSpPr>
        <dsp:cNvPr id="0" name=""/>
        <dsp:cNvSpPr/>
      </dsp:nvSpPr>
      <dsp:spPr>
        <a:xfrm>
          <a:off x="0" y="3632176"/>
          <a:ext cx="5470525" cy="517724"/>
        </a:xfrm>
        <a:prstGeom prst="roundRect">
          <a:avLst/>
        </a:prstGeom>
        <a:solidFill>
          <a:schemeClr val="accent5">
            <a:hueOff val="11985421"/>
            <a:satOff val="-4813"/>
            <a:lumOff val="-159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Career, Research and Decision Making . . . . . . . . . . . . . . . .. . .  0.5</a:t>
          </a:r>
          <a:endParaRPr lang="en-US" sz="1200" kern="1200" dirty="0"/>
        </a:p>
      </dsp:txBody>
      <dsp:txXfrm>
        <a:off x="25273" y="3657449"/>
        <a:ext cx="5419979" cy="467178"/>
      </dsp:txXfrm>
    </dsp:sp>
    <dsp:sp modelId="{42EA87AA-680E-4959-B0B2-CB7826C06555}">
      <dsp:nvSpPr>
        <dsp:cNvPr id="0" name=""/>
        <dsp:cNvSpPr/>
      </dsp:nvSpPr>
      <dsp:spPr>
        <a:xfrm>
          <a:off x="0" y="4184460"/>
          <a:ext cx="5470525" cy="517724"/>
        </a:xfrm>
        <a:prstGeom prst="roundRect">
          <a:avLst/>
        </a:prstGeom>
        <a:solidFill>
          <a:schemeClr val="accent5">
            <a:hueOff val="13982992"/>
            <a:satOff val="-5615"/>
            <a:lumOff val="-186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Fine, Performing and/or approved Practical Arts . . . . . . . . . . . . 1.0</a:t>
          </a:r>
          <a:endParaRPr lang="en-US" sz="1200" kern="1200" dirty="0"/>
        </a:p>
      </dsp:txBody>
      <dsp:txXfrm>
        <a:off x="25273" y="4209733"/>
        <a:ext cx="5419979" cy="467178"/>
      </dsp:txXfrm>
    </dsp:sp>
    <dsp:sp modelId="{42E8F34A-326A-41EF-9D2C-C10E55AD4D75}">
      <dsp:nvSpPr>
        <dsp:cNvPr id="0" name=""/>
        <dsp:cNvSpPr/>
      </dsp:nvSpPr>
      <dsp:spPr>
        <a:xfrm>
          <a:off x="0" y="4736745"/>
          <a:ext cx="5470525" cy="517724"/>
        </a:xfrm>
        <a:prstGeom prst="roundRect">
          <a:avLst/>
        </a:prstGeom>
        <a:solidFill>
          <a:schemeClr val="accent5">
            <a:hueOff val="15980561"/>
            <a:satOff val="-6417"/>
            <a:lumOff val="-212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Electives . . . . . . . . . . . . . . . . . . . . . . . . . . . .. . . . .  . .  . . . . . .. . . .  8.5</a:t>
          </a:r>
          <a:endParaRPr lang="en-US" sz="1200" kern="1200" dirty="0"/>
        </a:p>
      </dsp:txBody>
      <dsp:txXfrm>
        <a:off x="25273" y="4762018"/>
        <a:ext cx="5419979" cy="467178"/>
      </dsp:txXfrm>
    </dsp:sp>
    <dsp:sp modelId="{BC69B6F4-4939-4958-9ACD-DDA990DA235C}">
      <dsp:nvSpPr>
        <dsp:cNvPr id="0" name=""/>
        <dsp:cNvSpPr/>
      </dsp:nvSpPr>
      <dsp:spPr>
        <a:xfrm>
          <a:off x="0" y="5289030"/>
          <a:ext cx="5470525" cy="517724"/>
        </a:xfrm>
        <a:prstGeom prst="roundRect">
          <a:avLst/>
        </a:prstGeom>
        <a:solidFill>
          <a:schemeClr val="accent5">
            <a:hueOff val="17978132"/>
            <a:satOff val="-7219"/>
            <a:lumOff val="-239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TOTAL Credits for Graduation . . . . . . . . . . . . . . . .. . . . . . </a:t>
          </a:r>
          <a:r>
            <a:rPr lang="en-US" sz="1200" b="1" kern="1200"/>
            <a:t>.  . . . . </a:t>
          </a:r>
          <a:r>
            <a:rPr lang="en-US" sz="1200" b="1" kern="1200" dirty="0"/>
            <a:t>.26.0</a:t>
          </a:r>
          <a:endParaRPr lang="en-US" sz="1200" kern="1200" dirty="0"/>
        </a:p>
      </dsp:txBody>
      <dsp:txXfrm>
        <a:off x="25273" y="5314303"/>
        <a:ext cx="5419979" cy="467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53651C-6CEC-4C1F-A649-DDC296B849FB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FDAC83-7DED-4F00-936D-FB55AD67A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1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000" max="1600" units="cm"/>
          <inkml:channel name="Y" type="integer" max="1125" units="cm"/>
          <inkml:channel name="T" type="integer" max="2.14748E9" units="dev"/>
        </inkml:traceFormat>
        <inkml:channelProperties>
          <inkml:channelProperty channel="X" name="resolution" value="81.44797" units="1/cm"/>
          <inkml:channelProperty channel="Y" name="resolution" value="45.18072" units="1/cm"/>
          <inkml:channelProperty channel="T" name="resolution" value="1" units="1/dev"/>
        </inkml:channelProperties>
      </inkml:inkSource>
      <inkml:timestamp xml:id="ts0" timeString="2018-08-22T19:26:11.03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33EE33-E113-415A-8A56-A223AB91503F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4DC095-4972-4D83-B46D-5D0A93DE8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1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C095-4972-4D83-B46D-5D0A93DE86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0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C095-4972-4D83-B46D-5D0A93DE86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0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C095-4972-4D83-B46D-5D0A93DE86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9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6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C095-4972-4D83-B46D-5D0A93DE865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1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C095-4972-4D83-B46D-5D0A93DE865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1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86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5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572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61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7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135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1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7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9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7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3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8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01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05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3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85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7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8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54103" y="449776"/>
            <a:ext cx="4094017" cy="2823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rgbClr val="262626"/>
                </a:solidFill>
              </a:rPr>
              <a:t>Merritt Island High School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D904D-180B-46DB-9206-494D56513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336" y="3722040"/>
            <a:ext cx="4094017" cy="16796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</a:rPr>
              <a:t>CLASS of 2026</a:t>
            </a:r>
            <a:endParaRPr lang="en-US" sz="3200" kern="1200" cap="none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FC019641-9E98-4514-BC33-0945E1514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35645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4776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COLLEGE AND CAREER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BA348-AE22-6A99-48D6-508195F89EC6}"/>
              </a:ext>
            </a:extLst>
          </p:cNvPr>
          <p:cNvSpPr txBox="1"/>
          <p:nvPr/>
        </p:nvSpPr>
        <p:spPr>
          <a:xfrm>
            <a:off x="778425" y="3171781"/>
            <a:ext cx="106351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CREATE A 4-YEAR HIGH SCHOOL PLAN</a:t>
            </a:r>
          </a:p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PARTICIPATE IN EXTRACURRICULAR ACTIVITES</a:t>
            </a:r>
          </a:p>
        </p:txBody>
      </p:sp>
    </p:spTree>
    <p:extLst>
      <p:ext uri="{BB962C8B-B14F-4D97-AF65-F5344CB8AC3E}">
        <p14:creationId xmlns:p14="http://schemas.microsoft.com/office/powerpoint/2010/main" val="280187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59" y="1870364"/>
            <a:ext cx="3718455" cy="1935307"/>
          </a:xfrm>
        </p:spPr>
        <p:txBody>
          <a:bodyPr>
            <a:normAutofit/>
          </a:bodyPr>
          <a:lstStyle/>
          <a:p>
            <a:r>
              <a:rPr lang="en-US" sz="5400" b="1" dirty="0">
                <a:highlight>
                  <a:srgbClr val="FFFF00"/>
                </a:highlight>
              </a:rPr>
              <a:t>BRIGHT</a:t>
            </a:r>
            <a:r>
              <a:rPr lang="en-US" sz="3600" b="1" dirty="0"/>
              <a:t> </a:t>
            </a:r>
            <a:r>
              <a:rPr lang="en-US" sz="5400" b="1" dirty="0">
                <a:highlight>
                  <a:srgbClr val="FFFF00"/>
                </a:highlight>
              </a:rPr>
              <a:t>FUTURES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BA348-AE22-6A99-48D6-508195F89EC6}"/>
              </a:ext>
            </a:extLst>
          </p:cNvPr>
          <p:cNvSpPr txBox="1"/>
          <p:nvPr/>
        </p:nvSpPr>
        <p:spPr>
          <a:xfrm>
            <a:off x="4547912" y="775543"/>
            <a:ext cx="738691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FLORIDA ACADEMIC SCHOLAR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3.5 WEIGHTED CORE GPA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 CREDITS OF COLLEGE PREPARATORY ACADEMIC COURSES</a:t>
            </a:r>
          </a:p>
          <a:p>
            <a:pPr marL="1200150" lvl="3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ENGLISH</a:t>
            </a:r>
          </a:p>
          <a:p>
            <a:pPr marL="1200150" lvl="3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MATH (ALGEBRA 1 AND ABOVE)</a:t>
            </a:r>
          </a:p>
          <a:p>
            <a:pPr marL="1200150" lvl="3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SCIENCE</a:t>
            </a:r>
          </a:p>
          <a:p>
            <a:pPr marL="1200150" lvl="3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SOCIAL STUDIES</a:t>
            </a:r>
          </a:p>
          <a:p>
            <a:pPr marL="1200150" lvl="3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FOREIGN LANGUAGE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1300 SAT OR 29 ACT COMPOSITE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 VOLUNTEER SERVICE WORK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FLORIDA MEDALLION SCHOLAR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3.0 WEIGHTED CORE GPA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 CREDITS OF COLLEGE PREPARATORY ACADEMIC COURSES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1210 SAT OR 25 ACT COMPOSITE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75 HOURS OF VOLUNTEER SERVICE WORK</a:t>
            </a:r>
          </a:p>
        </p:txBody>
      </p:sp>
    </p:spTree>
    <p:extLst>
      <p:ext uri="{BB962C8B-B14F-4D97-AF65-F5344CB8AC3E}">
        <p14:creationId xmlns:p14="http://schemas.microsoft.com/office/powerpoint/2010/main" val="166608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141" y="2036618"/>
            <a:ext cx="3718455" cy="1685926"/>
          </a:xfrm>
        </p:spPr>
        <p:txBody>
          <a:bodyPr>
            <a:normAutofit/>
          </a:bodyPr>
          <a:lstStyle/>
          <a:p>
            <a:r>
              <a:rPr lang="en-US" sz="4800" b="1" dirty="0"/>
              <a:t>GOLD SEAL SCHOLAR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BA348-AE22-6A99-48D6-508195F89EC6}"/>
              </a:ext>
            </a:extLst>
          </p:cNvPr>
          <p:cNvSpPr txBox="1"/>
          <p:nvPr/>
        </p:nvSpPr>
        <p:spPr>
          <a:xfrm>
            <a:off x="5124196" y="1582340"/>
            <a:ext cx="63343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3.0 WEIGHTED GPA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3.5 GPA IN 3 YEAR VOCATIONAL/TECHNICAL PROGRAM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SAT, ACT OR PERT QUALIFYING TEST SCORES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 HOURS OF VOLUNTEER SERVICE WORK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 CREDITS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ENGLISH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MATH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SCIENCE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SOCIAL STUDIES (W. HISTORY, AM HISTORY, AM GOV., ECON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FINE OR PERFORMING ART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PHYSICAL EDUCATION (HOPE)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3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STAY INFORMED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9950F-A8E7-BF4F-3ACC-559E19FE0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 NEWSLETTER</a:t>
            </a:r>
          </a:p>
          <a:p>
            <a:r>
              <a:rPr lang="en-US" dirty="0"/>
              <a:t>DAILY ANNOUNCEMENTS</a:t>
            </a:r>
          </a:p>
          <a:p>
            <a:r>
              <a:rPr lang="en-US" dirty="0"/>
              <a:t>FOCUS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9EB9D0-500B-289F-53F9-AB77C85F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highlight>
                  <a:srgbClr val="FFFF00"/>
                </a:highlight>
              </a:rPr>
              <a:t>Attendance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58040A-CEE2-C626-791D-27F1C5E63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THAN 9 ABSENCES PER SEMESTER WILL RESULT IN AN FA (FAILURE DUE TO ATTENDANCE) WHICH WILL CALCULATE AS AN F IN YOUR GPA AND LOSS OF CREDIT.</a:t>
            </a:r>
          </a:p>
          <a:p>
            <a:r>
              <a:rPr lang="en-US" dirty="0"/>
              <a:t>APPEALS ARE A STUDENT’S RESPONSIBILITY</a:t>
            </a:r>
          </a:p>
          <a:p>
            <a:r>
              <a:rPr lang="en-US" dirty="0"/>
              <a:t>EXCUSED ABSENCES – </a:t>
            </a:r>
          </a:p>
          <a:p>
            <a:pPr lvl="1"/>
            <a:r>
              <a:rPr lang="en-US" dirty="0"/>
              <a:t>DOCTOR’S NOTE</a:t>
            </a:r>
          </a:p>
          <a:p>
            <a:pPr lvl="1"/>
            <a:r>
              <a:rPr lang="en-US" dirty="0"/>
              <a:t>COURT NOTE</a:t>
            </a:r>
          </a:p>
          <a:p>
            <a:pPr lvl="1"/>
            <a:r>
              <a:rPr lang="en-US" dirty="0"/>
              <a:t>RELIGIOUS HOLIDAY</a:t>
            </a:r>
          </a:p>
        </p:txBody>
      </p:sp>
    </p:spTree>
    <p:extLst>
      <p:ext uri="{BB962C8B-B14F-4D97-AF65-F5344CB8AC3E}">
        <p14:creationId xmlns:p14="http://schemas.microsoft.com/office/powerpoint/2010/main" val="394315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871A-AD35-0CFF-2F0E-6137D101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FRESHMAN ELECTIONS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4A71B-F8CE-E8F8-0D47-FF45C956F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ORIENTATION MEETINGS</a:t>
            </a:r>
            <a:r>
              <a:rPr lang="en-US" dirty="0"/>
              <a:t>: 8/30 after school, 8/31 7:55am, 9/1 after school</a:t>
            </a:r>
          </a:p>
          <a:p>
            <a:r>
              <a:rPr lang="en-US" b="1" dirty="0"/>
              <a:t>MUST</a:t>
            </a:r>
            <a:r>
              <a:rPr lang="en-US" dirty="0"/>
              <a:t> attend </a:t>
            </a:r>
            <a:r>
              <a:rPr lang="en-US" b="1" dirty="0"/>
              <a:t>ONE</a:t>
            </a:r>
            <a:r>
              <a:rPr lang="en-US" dirty="0"/>
              <a:t> of the orientations, get election paperwork signed and submitted by </a:t>
            </a:r>
            <a:r>
              <a:rPr lang="en-US" b="1" dirty="0"/>
              <a:t>Wednesday, 9/7</a:t>
            </a:r>
          </a:p>
          <a:p>
            <a:r>
              <a:rPr lang="en-US" b="1" dirty="0"/>
              <a:t>Information will go out next week</a:t>
            </a:r>
          </a:p>
          <a:p>
            <a:r>
              <a:rPr lang="en-US" b="1" dirty="0"/>
              <a:t>Elections will be on Wednesday, 9/14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045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223A7-D3A8-4BEF-BF4E-BD4734FC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641831"/>
            <a:ext cx="9601196" cy="130386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6482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highlight>
                  <a:srgbClr val="FFFF00"/>
                </a:highlight>
              </a:rPr>
              <a:t>Freshman Counselors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2766829"/>
            <a:ext cx="11144250" cy="230081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</a:rPr>
              <a:t>Mrs. Shepard</a:t>
            </a:r>
          </a:p>
          <a:p>
            <a:pPr marL="0" indent="0" algn="ctr">
              <a:buNone/>
            </a:pPr>
            <a:r>
              <a:rPr lang="en-US" sz="6400" dirty="0"/>
              <a:t>(SHEPARD.NANCY@BREVARDSCHOOLS.ORG)</a:t>
            </a:r>
          </a:p>
          <a:p>
            <a:pPr marL="0" indent="0" algn="ctr">
              <a:buNone/>
            </a:pPr>
            <a:endParaRPr lang="en-US" sz="6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/>
            </a:endParaRPr>
          </a:p>
          <a:p>
            <a:pPr marL="0" indent="0" algn="ctr">
              <a:buNone/>
            </a:pPr>
            <a:r>
              <a:rPr lang="en-US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</a:rPr>
              <a:t>Ms. Zorn – 9</a:t>
            </a:r>
            <a:r>
              <a:rPr lang="en-US" sz="9600" b="1" baseline="300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</a:rPr>
              <a:t>th</a:t>
            </a:r>
            <a:r>
              <a:rPr lang="en-US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</a:rPr>
              <a:t> – 12</a:t>
            </a:r>
            <a:r>
              <a:rPr lang="en-US" sz="9600" b="1" baseline="300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</a:rPr>
              <a:t>th</a:t>
            </a:r>
            <a:r>
              <a:rPr lang="en-US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</a:rPr>
              <a:t> grade IEPs</a:t>
            </a:r>
          </a:p>
          <a:p>
            <a:pPr marL="0" indent="0" algn="ctr">
              <a:buNone/>
            </a:pPr>
            <a:r>
              <a:rPr lang="en-US" sz="6400" dirty="0"/>
              <a:t>(ZORN.SAMANTHA@BREVARDSCHOOLS.ORG)</a:t>
            </a:r>
          </a:p>
          <a:p>
            <a:pPr marL="0" indent="0" algn="ctr">
              <a:buNone/>
            </a:pPr>
            <a:endParaRPr lang="en-US" sz="5600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Arial Black"/>
            </a:endParaRPr>
          </a:p>
          <a:p>
            <a:pPr marL="0" indent="0" algn="ctr">
              <a:buNone/>
            </a:pPr>
            <a:r>
              <a:rPr lang="en-US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</a:rPr>
              <a:t>MR. COPE – SOCIAL WORKER</a:t>
            </a:r>
          </a:p>
          <a:p>
            <a:pPr marL="0" indent="0" algn="ctr">
              <a:buNone/>
            </a:pPr>
            <a:r>
              <a:rPr lang="en-US" sz="6400" dirty="0"/>
              <a:t>(COPE.JASON@BREVARDSCHOOLS.ORG)</a:t>
            </a:r>
          </a:p>
          <a:p>
            <a:pPr marL="0" indent="0" algn="ctr">
              <a:buNone/>
            </a:pPr>
            <a:endParaRPr lang="en-US" sz="3200" dirty="0">
              <a:solidFill>
                <a:srgbClr val="FFC000"/>
              </a:solidFill>
              <a:latin typeface="Arial Black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014890" y="4000365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9770" y="3985245"/>
                <a:ext cx="3060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728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941" y="2486023"/>
            <a:ext cx="5039784" cy="1371600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Graduation Requirements</a:t>
            </a:r>
          </a:p>
        </p:txBody>
      </p:sp>
      <p:graphicFrame>
        <p:nvGraphicFramePr>
          <p:cNvPr id="7" name="Text Box 3">
            <a:extLst>
              <a:ext uri="{FF2B5EF4-FFF2-40B4-BE49-F238E27FC236}">
                <a16:creationId xmlns:a16="http://schemas.microsoft.com/office/drawing/2014/main" id="{D2834574-1D5F-6AD8-F62A-770EB3010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824145"/>
              </p:ext>
            </p:extLst>
          </p:nvPr>
        </p:nvGraphicFramePr>
        <p:xfrm>
          <a:off x="5800725" y="448469"/>
          <a:ext cx="5470525" cy="596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066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87D6-BD72-5F8B-3134-79418FE0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G.P.A.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C520-FCA2-88C4-5296-7F4566330F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AP, Dual Enrollment – 5.0,4.0,3.0</a:t>
            </a:r>
          </a:p>
          <a:p>
            <a:r>
              <a:rPr lang="en-US" dirty="0"/>
              <a:t>HONORS – 4.5,3.5,2.5,1.5</a:t>
            </a:r>
          </a:p>
          <a:p>
            <a:r>
              <a:rPr lang="en-US" dirty="0"/>
              <a:t>REGULAR -4.0,3.0,2.0,1.0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188A7-90E8-F80A-4D7D-32B4C02B26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A=4 pts.</a:t>
            </a:r>
          </a:p>
          <a:p>
            <a:pPr marL="0" indent="0">
              <a:buNone/>
            </a:pPr>
            <a:r>
              <a:rPr lang="en-US" dirty="0"/>
              <a:t>B=3pts.</a:t>
            </a:r>
          </a:p>
          <a:p>
            <a:pPr marL="0" indent="0">
              <a:buNone/>
            </a:pPr>
            <a:r>
              <a:rPr lang="en-US" dirty="0"/>
              <a:t>C=2pts.</a:t>
            </a:r>
          </a:p>
          <a:p>
            <a:pPr marL="0" indent="0">
              <a:buNone/>
            </a:pPr>
            <a:r>
              <a:rPr lang="en-US" dirty="0"/>
              <a:t>D=1pts.</a:t>
            </a:r>
          </a:p>
          <a:p>
            <a:pPr marL="0" indent="0">
              <a:buNone/>
            </a:pPr>
            <a:r>
              <a:rPr lang="en-US" dirty="0"/>
              <a:t>F=0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1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6117FB8-4C6E-1AA4-F547-263096BF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6" y="2474384"/>
            <a:ext cx="3718455" cy="1371600"/>
          </a:xfrm>
        </p:spPr>
        <p:txBody>
          <a:bodyPr>
            <a:normAutofit fontScale="90000"/>
          </a:bodyPr>
          <a:lstStyle/>
          <a:p>
            <a:r>
              <a:rPr lang="en-US" sz="5900" b="1" dirty="0"/>
              <a:t>HOPE</a:t>
            </a:r>
            <a:r>
              <a:rPr lang="en-US" dirty="0"/>
              <a:t> </a:t>
            </a:r>
            <a:r>
              <a:rPr lang="en-US" sz="5900" b="1" dirty="0"/>
              <a:t>CREDIT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CD2353-3873-8996-E61E-EF50BBE83D5A}"/>
              </a:ext>
            </a:extLst>
          </p:cNvPr>
          <p:cNvSpPr txBox="1">
            <a:spLocks/>
          </p:cNvSpPr>
          <p:nvPr/>
        </p:nvSpPr>
        <p:spPr>
          <a:xfrm>
            <a:off x="5071696" y="1233223"/>
            <a:ext cx="5816438" cy="43915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85750" marR="0" lvl="0" indent="-28575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THE GRADUATION REQUIREMENT FOR HOPE CAN BE MET IN THE FOLLOWING WAYS:</a:t>
            </a:r>
          </a:p>
          <a:p>
            <a:pPr marL="285750" marR="0" lvl="1" indent="-28575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COMPLETE THE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FULL YEAR COURSE WHILE ATTENDING SCHOOL</a:t>
            </a:r>
          </a:p>
          <a:p>
            <a:pPr marL="285750" marR="0" lvl="1" indent="-28575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COMPLETION OF TWO YEARS IN JROTC TO WAIVE THE HOPE CREDIT AND FINE ART CREDIT</a:t>
            </a:r>
          </a:p>
          <a:p>
            <a:pPr marL="285750" marR="0" lvl="1" indent="-28575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ONLINE – FLVS</a:t>
            </a:r>
          </a:p>
          <a:p>
            <a:pPr marL="285750" marR="0" lvl="1" indent="-28575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PARTICIPATE IN A JV OR VARSITY SPORT FOR TWO YEARS</a:t>
            </a:r>
          </a:p>
        </p:txBody>
      </p:sp>
    </p:spTree>
    <p:extLst>
      <p:ext uri="{BB962C8B-B14F-4D97-AF65-F5344CB8AC3E}">
        <p14:creationId xmlns:p14="http://schemas.microsoft.com/office/powerpoint/2010/main" val="97823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4776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RIGOROUS COURSE REQUIREMENT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BA348-AE22-6A99-48D6-508195F89EC6}"/>
              </a:ext>
            </a:extLst>
          </p:cNvPr>
          <p:cNvSpPr txBox="1"/>
          <p:nvPr/>
        </p:nvSpPr>
        <p:spPr>
          <a:xfrm>
            <a:off x="1766402" y="2494510"/>
            <a:ext cx="86591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CREDITS IN HONORS, AP, DUAL ENROLLMENT</a:t>
            </a:r>
          </a:p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 algn="ctr">
              <a:buClr>
                <a:schemeClr val="accent1"/>
              </a:buClr>
              <a:buSzPct val="115000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</a:p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CREDITS IN A CTE PROGRAM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7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TESTING FOR CLASS OF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90DE6-6A95-70B7-B0D6-F83AE0174AAB}"/>
              </a:ext>
            </a:extLst>
          </p:cNvPr>
          <p:cNvSpPr txBox="1"/>
          <p:nvPr/>
        </p:nvSpPr>
        <p:spPr>
          <a:xfrm>
            <a:off x="2783248" y="2452254"/>
            <a:ext cx="610076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FLORIDA ASSESSMENT OF STUDENT THINKING (FAST) PROGRESS MONITORING 3X YEAR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PM1 (FALL) AND PM2 (WINTER) ARE FOR INFORMATIONAL PURPOSES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PM3 (SPRING) IS FOR ACCOUNTABILITY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TESTS THE NEW BEST STANDARDS</a:t>
            </a:r>
          </a:p>
          <a:p>
            <a:pPr marL="285750" lvl="1" indent="-285750"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ALGEBRA EOC- IF ENROLLED IN ALGEBRA 1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SPRING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30% OF COURSE GRADE</a:t>
            </a:r>
          </a:p>
        </p:txBody>
      </p:sp>
    </p:spTree>
    <p:extLst>
      <p:ext uri="{BB962C8B-B14F-4D97-AF65-F5344CB8AC3E}">
        <p14:creationId xmlns:p14="http://schemas.microsoft.com/office/powerpoint/2010/main" val="164800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498" y="1190643"/>
            <a:ext cx="9601196" cy="1303867"/>
          </a:xfrm>
        </p:spPr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TESTING FOR CLASS OF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90DE6-6A95-70B7-B0D6-F83AE0174AAB}"/>
              </a:ext>
            </a:extLst>
          </p:cNvPr>
          <p:cNvSpPr txBox="1"/>
          <p:nvPr/>
        </p:nvSpPr>
        <p:spPr>
          <a:xfrm>
            <a:off x="1766402" y="2494510"/>
            <a:ext cx="865919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BIOLOGY EOC-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ENROLLED IN BIOLOGY 1 OR BIOLOGY 1 HONORS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SPRING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30% OF COURSE GRADE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ALGEBRA EOC RETAKES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STUDENTS WHO HAVE NOT PASSED THE ALGEBRA EOC UPON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COMPLETION OF THE COURSE FOR GRADUATION REQUIREMENT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SEPTEMBER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OCTOBER- THE PSAT (CAN USE THE MATH PORTION AS A COMPARATIVE SCORE OF 430+)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DECEMBER</a:t>
            </a:r>
          </a:p>
        </p:txBody>
      </p:sp>
    </p:spTree>
    <p:extLst>
      <p:ext uri="{BB962C8B-B14F-4D97-AF65-F5344CB8AC3E}">
        <p14:creationId xmlns:p14="http://schemas.microsoft.com/office/powerpoint/2010/main" val="384216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47768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ACADEMIC ASSISTANCE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BA348-AE22-6A99-48D6-508195F89EC6}"/>
              </a:ext>
            </a:extLst>
          </p:cNvPr>
          <p:cNvSpPr txBox="1"/>
          <p:nvPr/>
        </p:nvSpPr>
        <p:spPr>
          <a:xfrm>
            <a:off x="778425" y="3171781"/>
            <a:ext cx="106351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TEACHERS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ALWAYS STAY IN CONTACT WITH TEACHERS (FOCUS)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TUTORING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TUESDAYS AND THURSDAYS AFTER SCHOOL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PEER TUTORING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NATIONAL HONOR SOCIETY STUDENTS</a:t>
            </a:r>
          </a:p>
        </p:txBody>
      </p:sp>
    </p:spTree>
    <p:extLst>
      <p:ext uri="{BB962C8B-B14F-4D97-AF65-F5344CB8AC3E}">
        <p14:creationId xmlns:p14="http://schemas.microsoft.com/office/powerpoint/2010/main" val="3437070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5F22565C6294438C5FCAA8B17474BB" ma:contentTypeVersion="5" ma:contentTypeDescription="Create a new document." ma:contentTypeScope="" ma:versionID="e84cb1da3d1a94b83858a673b258f36d">
  <xsd:schema xmlns:xsd="http://www.w3.org/2001/XMLSchema" xmlns:xs="http://www.w3.org/2001/XMLSchema" xmlns:p="http://schemas.microsoft.com/office/2006/metadata/properties" xmlns:ns3="ce58a2c0-b17f-4f3f-9acf-ec2f3b7ba6c2" xmlns:ns4="15757161-7368-4593-b9bb-37eca0380e17" targetNamespace="http://schemas.microsoft.com/office/2006/metadata/properties" ma:root="true" ma:fieldsID="8bdfce44bc0330afc383bdb21df71a3d" ns3:_="" ns4:_="">
    <xsd:import namespace="ce58a2c0-b17f-4f3f-9acf-ec2f3b7ba6c2"/>
    <xsd:import namespace="15757161-7368-4593-b9bb-37eca0380e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8a2c0-b17f-4f3f-9acf-ec2f3b7ba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57161-7368-4593-b9bb-37eca0380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FF6EC4-53C9-4A73-A442-24BF2B4B3039}">
  <ds:schemaRefs>
    <ds:schemaRef ds:uri="15757161-7368-4593-b9bb-37eca0380e17"/>
    <ds:schemaRef ds:uri="ce58a2c0-b17f-4f3f-9acf-ec2f3b7ba6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08A7CD-F3AB-46BE-8E8B-7C227329B103}">
  <ds:schemaRefs>
    <ds:schemaRef ds:uri="15757161-7368-4593-b9bb-37eca0380e17"/>
    <ds:schemaRef ds:uri="ce58a2c0-b17f-4f3f-9acf-ec2f3b7ba6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0D88ED-D05D-426D-8096-5E79B80F25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861</Words>
  <Application>Microsoft Office PowerPoint</Application>
  <PresentationFormat>Widescreen</PresentationFormat>
  <Paragraphs>126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Garamond</vt:lpstr>
      <vt:lpstr>Organic</vt:lpstr>
      <vt:lpstr>Merritt Island High School</vt:lpstr>
      <vt:lpstr>Freshman Counselors</vt:lpstr>
      <vt:lpstr>Graduation Requirements</vt:lpstr>
      <vt:lpstr>G.P.A.</vt:lpstr>
      <vt:lpstr>HOPE CREDIT</vt:lpstr>
      <vt:lpstr>RIGOROUS COURSE REQUIREMENT</vt:lpstr>
      <vt:lpstr>TESTING FOR CLASS OF 2026</vt:lpstr>
      <vt:lpstr>TESTING FOR CLASS OF 2026</vt:lpstr>
      <vt:lpstr>ACADEMIC ASSISTANCE</vt:lpstr>
      <vt:lpstr>COLLEGE AND CAREER PLANNING</vt:lpstr>
      <vt:lpstr>BRIGHT FUTURES</vt:lpstr>
      <vt:lpstr>GOLD SEAL SCHOLAR</vt:lpstr>
      <vt:lpstr>STAY INFORMED</vt:lpstr>
      <vt:lpstr>Attendance</vt:lpstr>
      <vt:lpstr>FRESHMAN ELECTIONS TIMELINE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Parent Night</dc:title>
  <dc:creator>Cooper, Kristi@Edgewood</dc:creator>
  <cp:lastModifiedBy>Shepard.Nancy@Merritt Island High</cp:lastModifiedBy>
  <cp:revision>332</cp:revision>
  <dcterms:created xsi:type="dcterms:W3CDTF">2019-08-21T13:43:58Z</dcterms:created>
  <dcterms:modified xsi:type="dcterms:W3CDTF">2022-11-02T16:43:44Z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0x0101000F5F22565C6294438C5FCAA8B17474BB</vt:lpwstr>
  </property>
</Properties>
</file>