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>
        <p:guide orient="horz" pos="17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news.com/best-colleges/rankings/regional-universities-south/best-valu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c856ab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c856ab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6fc3464ab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6fc3464ab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e90affaa5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e90affaa5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91ca50d5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91ca50d5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Slide #17 on financial aid: Rollins is now #10 on the best value school list (Best Value Universities in the South 2022):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https://www.usnews.com/best-colleges/rankings/regional-universities-south/best-value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92eb618b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92eb618b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a82ffab1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a82ffab1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0a51366ba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0a51366ba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7c647bf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47c647bf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68c15a42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68c15a42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60c9e35b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60c9e35b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6fc3464ab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6fc3464ab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f4e3a6ee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f4e3a6ee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c2557a6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c2557a6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71B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4177" t="10012" b="10012"/>
          <a:stretch/>
        </p:blipFill>
        <p:spPr>
          <a:xfrm>
            <a:off x="0" y="0"/>
            <a:ext cx="924185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0" cy="222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743201"/>
            <a:ext cx="1589601" cy="2084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923" y="1440162"/>
            <a:ext cx="1304627" cy="147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032" y="-125"/>
            <a:ext cx="1238418" cy="144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8189" y="-125"/>
            <a:ext cx="1190326" cy="144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3903" y="-125"/>
            <a:ext cx="1253438" cy="144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39803" y="-125"/>
            <a:ext cx="1104544" cy="144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01424" y="-2913"/>
            <a:ext cx="1104555" cy="1459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1443550"/>
            <a:ext cx="1104550" cy="146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10">
            <a:alphaModFix/>
          </a:blip>
          <a:srcRect b="1661"/>
          <a:stretch/>
        </p:blipFill>
        <p:spPr>
          <a:xfrm>
            <a:off x="3515185" y="1443550"/>
            <a:ext cx="1190325" cy="14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36812" y="-494"/>
            <a:ext cx="1072147" cy="144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03232" y="-3288"/>
            <a:ext cx="1140758" cy="1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282883" y="1449138"/>
            <a:ext cx="1238400" cy="146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14">
            <a:alphaModFix/>
          </a:blip>
          <a:srcRect r="8759" b="1719"/>
          <a:stretch/>
        </p:blipFill>
        <p:spPr>
          <a:xfrm>
            <a:off x="4661919" y="1440900"/>
            <a:ext cx="1190325" cy="14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15">
            <a:alphaModFix/>
          </a:blip>
          <a:srcRect l="9308" r="8817"/>
          <a:stretch/>
        </p:blipFill>
        <p:spPr>
          <a:xfrm>
            <a:off x="0" y="-2925"/>
            <a:ext cx="1190328" cy="144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50767" y="1437936"/>
            <a:ext cx="1104550" cy="14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 rotWithShape="1">
          <a:blip r:embed="rId17">
            <a:alphaModFix/>
          </a:blip>
          <a:srcRect b="2515"/>
          <a:stretch/>
        </p:blipFill>
        <p:spPr>
          <a:xfrm>
            <a:off x="8044975" y="1437925"/>
            <a:ext cx="1104550" cy="14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 rotWithShape="1">
          <a:blip r:embed="rId18">
            <a:alphaModFix/>
          </a:blip>
          <a:srcRect l="7484" r="5080" b="1999"/>
          <a:stretch/>
        </p:blipFill>
        <p:spPr>
          <a:xfrm>
            <a:off x="6927850" y="1441225"/>
            <a:ext cx="1140775" cy="146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6248050" y="3145026"/>
            <a:ext cx="28959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Standardized Tests</a:t>
            </a:r>
            <a:endParaRPr sz="2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1240-1330 (SAT)</a:t>
            </a:r>
            <a:endParaRPr sz="16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27-30 (ACT)</a:t>
            </a:r>
            <a:endParaRPr sz="16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Test Optional</a:t>
            </a:r>
            <a:endParaRPr sz="16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104550" y="3068825"/>
            <a:ext cx="32331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Average Core Unweighted GPA</a:t>
            </a:r>
            <a:endParaRPr sz="2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3.5</a:t>
            </a:r>
            <a:endParaRPr sz="2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2344450" y="1190575"/>
            <a:ext cx="4611000" cy="762900"/>
          </a:xfrm>
          <a:prstGeom prst="rect">
            <a:avLst/>
          </a:prstGeom>
          <a:solidFill>
            <a:srgbClr val="0071BA">
              <a:alpha val="58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Admission Profile</a:t>
            </a:r>
            <a:endParaRPr sz="36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-82025" y="3145025"/>
            <a:ext cx="33612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Holistic Review</a:t>
            </a:r>
            <a:endParaRPr sz="2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Essay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Involvement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Recommendation Letter</a:t>
            </a:r>
            <a:endParaRPr sz="1600" b="1" u="sng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cxnSp>
        <p:nvCxnSpPr>
          <p:cNvPr id="153" name="Google Shape;153;p22"/>
          <p:cNvCxnSpPr/>
          <p:nvPr/>
        </p:nvCxnSpPr>
        <p:spPr>
          <a:xfrm>
            <a:off x="3141275" y="3189175"/>
            <a:ext cx="0" cy="1502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2"/>
          <p:cNvCxnSpPr/>
          <p:nvPr/>
        </p:nvCxnSpPr>
        <p:spPr>
          <a:xfrm>
            <a:off x="6228375" y="3189175"/>
            <a:ext cx="0" cy="1502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3"/>
          <p:cNvPicPr preferRelativeResize="0"/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0" y="-43225"/>
            <a:ext cx="9144000" cy="60960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</p:pic>
      <p:sp>
        <p:nvSpPr>
          <p:cNvPr id="160" name="Google Shape;160;p23"/>
          <p:cNvSpPr txBox="1"/>
          <p:nvPr/>
        </p:nvSpPr>
        <p:spPr>
          <a:xfrm>
            <a:off x="1241200" y="856425"/>
            <a:ext cx="7060800" cy="21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Applying Regular Decision</a:t>
            </a:r>
            <a:br>
              <a:rPr lang="en"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br>
              <a:rPr lang="en" sz="36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Priority Scholarship: </a:t>
            </a:r>
            <a:r>
              <a:rPr lang="en" sz="18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November 15 </a:t>
            </a:r>
            <a:r>
              <a:rPr lang="en" sz="1800">
                <a:solidFill>
                  <a:srgbClr val="F7FFF7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application </a:t>
            </a: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deadline </a:t>
            </a: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(Non-Binding)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Notification Date:</a:t>
            </a: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" sz="1800" b="1">
                <a:solidFill>
                  <a:srgbClr val="FACF00"/>
                </a:solidFill>
                <a:latin typeface="Open Sans"/>
                <a:ea typeface="Open Sans"/>
                <a:cs typeface="Open Sans"/>
                <a:sym typeface="Open Sans"/>
              </a:rPr>
              <a:t>April 1</a:t>
            </a:r>
            <a:endParaRPr sz="1800" b="1">
              <a:solidFill>
                <a:srgbClr val="FAC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Regular Decision: </a:t>
            </a:r>
            <a:r>
              <a:rPr lang="en" sz="18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February 1 </a:t>
            </a: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application deadline </a:t>
            </a: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(Non-Binding)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Notification Date:</a:t>
            </a: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" sz="1800" b="1">
                <a:solidFill>
                  <a:srgbClr val="FACF00"/>
                </a:solidFill>
                <a:latin typeface="Open Sans"/>
                <a:ea typeface="Open Sans"/>
                <a:cs typeface="Open Sans"/>
                <a:sym typeface="Open Sans"/>
              </a:rPr>
              <a:t>April 1</a:t>
            </a:r>
            <a:endParaRPr sz="1800" b="1">
              <a:solidFill>
                <a:srgbClr val="FAC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4"/>
          <p:cNvPicPr preferRelativeResize="0"/>
          <p:nvPr/>
        </p:nvPicPr>
        <p:blipFill rotWithShape="1">
          <a:blip r:embed="rId3">
            <a:alphaModFix amt="37000"/>
          </a:blip>
          <a:srcRect t="1665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378900" y="285525"/>
            <a:ext cx="8386200" cy="41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Top Ten </a:t>
            </a:r>
            <a:r>
              <a:rPr lang="en" sz="25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Best Value School</a:t>
            </a:r>
            <a:endParaRPr sz="25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sz="1800" b="1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U.S. News &amp; World Report 2022</a:t>
            </a: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96% </a:t>
            </a:r>
            <a:r>
              <a:rPr lang="en" sz="2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 Students Receive </a:t>
            </a:r>
            <a:br>
              <a:rPr lang="en" sz="2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Some Form of Financial Aid</a:t>
            </a:r>
            <a:br>
              <a:rPr lang="en"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Partial Academic Scholarships</a:t>
            </a:r>
            <a:r>
              <a:rPr lang="en"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00" b="1">
                <a:solidFill>
                  <a:srgbClr val="FACF00"/>
                </a:solidFill>
                <a:latin typeface="Open Sans"/>
                <a:ea typeface="Open Sans"/>
                <a:cs typeface="Open Sans"/>
                <a:sym typeface="Open Sans"/>
              </a:rPr>
              <a:t>$15K - $32K</a:t>
            </a:r>
            <a:endParaRPr sz="3600" b="1">
              <a:solidFill>
                <a:srgbClr val="FAC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AC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Florida Prepaid  |  Florida Bright Futures | EASE Grant</a:t>
            </a:r>
            <a:endParaRPr sz="2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5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5"/>
          <p:cNvSpPr txBox="1"/>
          <p:nvPr/>
        </p:nvSpPr>
        <p:spPr>
          <a:xfrm>
            <a:off x="412825" y="3240350"/>
            <a:ext cx="31632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Stay Connected!</a:t>
            </a:r>
            <a:endParaRPr sz="2000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540925" y="4155375"/>
            <a:ext cx="2907000" cy="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@RollinsCollege</a:t>
            </a: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#RollinsLife</a:t>
            </a: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74" name="Google Shape;17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65746" y="3807450"/>
            <a:ext cx="457349" cy="45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3025" y="3807450"/>
            <a:ext cx="457349" cy="45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8476" y="3807450"/>
            <a:ext cx="457349" cy="45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62423" y="498041"/>
            <a:ext cx="3163198" cy="4147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l="10462" t="36053" r="10454"/>
          <a:stretch/>
        </p:blipFill>
        <p:spPr>
          <a:xfrm>
            <a:off x="0" y="0"/>
            <a:ext cx="9144003" cy="5278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04775" y="280975"/>
            <a:ext cx="8418600" cy="27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College of Liberal Arts</a:t>
            </a:r>
            <a:endParaRPr sz="34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Founded in 1885</a:t>
            </a:r>
            <a:endParaRPr sz="34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#1 Regional University in the South</a:t>
            </a:r>
            <a:br>
              <a:rPr lang="en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500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U.S. News &amp; World Report</a:t>
            </a:r>
            <a:endParaRPr sz="34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i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283775" y="4436400"/>
            <a:ext cx="6938700" cy="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Winter Park | Orlando, FL</a:t>
            </a:r>
            <a:endParaRPr sz="34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 amt="30000"/>
          </a:blip>
          <a:srcRect t="3402" b="3122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7625" y="522400"/>
            <a:ext cx="5708750" cy="39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 amt="30000"/>
          </a:blip>
          <a:srcRect t="3402" b="3122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882125" y="1942925"/>
            <a:ext cx="27960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Future-Proof Education</a:t>
            </a:r>
            <a:endParaRPr sz="2400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lt1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3852975" y="1853900"/>
            <a:ext cx="15339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Liberal Arts in Action</a:t>
            </a:r>
            <a:endParaRPr sz="2400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7" name="Google Shape;77;p16"/>
          <p:cNvSpPr txBox="1"/>
          <p:nvPr/>
        </p:nvSpPr>
        <p:spPr>
          <a:xfrm>
            <a:off x="5626775" y="1942925"/>
            <a:ext cx="2443200" cy="6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Rollins Results</a:t>
            </a:r>
            <a:endParaRPr sz="2400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cxnSp>
        <p:nvCxnSpPr>
          <p:cNvPr id="78" name="Google Shape;78;p16"/>
          <p:cNvCxnSpPr/>
          <p:nvPr/>
        </p:nvCxnSpPr>
        <p:spPr>
          <a:xfrm>
            <a:off x="3659125" y="1894375"/>
            <a:ext cx="0" cy="1044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79;p16"/>
          <p:cNvCxnSpPr/>
          <p:nvPr/>
        </p:nvCxnSpPr>
        <p:spPr>
          <a:xfrm>
            <a:off x="5580725" y="1894375"/>
            <a:ext cx="0" cy="1044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 rotWithShape="1">
          <a:blip r:embed="rId3">
            <a:alphaModFix/>
          </a:blip>
          <a:srcRect t="15604" r="40992"/>
          <a:stretch/>
        </p:blipFill>
        <p:spPr>
          <a:xfrm>
            <a:off x="0" y="0"/>
            <a:ext cx="53955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5524800" y="165000"/>
            <a:ext cx="3519900" cy="4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11:1 </a:t>
            </a:r>
            <a:endParaRPr sz="3400">
              <a:solidFill>
                <a:srgbClr val="FACF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Student to Faculty Ratio</a:t>
            </a: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17</a:t>
            </a:r>
            <a:br>
              <a:rPr lang="en" sz="2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9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Average Class Size</a:t>
            </a:r>
            <a:br>
              <a:rPr lang="en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#1</a:t>
            </a:r>
            <a:br>
              <a:rPr lang="en" sz="36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Strong Commitment to Undergraduate Teaching</a:t>
            </a: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U.S. News &amp; World Report</a:t>
            </a:r>
            <a:endParaRPr sz="3400">
              <a:solidFill>
                <a:srgbClr val="FACF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Student-Faculty Collaborative Research Program</a:t>
            </a: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Phi Beta Kappa Society</a:t>
            </a:r>
            <a:endParaRPr sz="19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 amt="21000"/>
          </a:blip>
          <a:srcRect t="8651" b="694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3166575" y="1767950"/>
            <a:ext cx="1536900" cy="14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Argentina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Australia 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China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Costa Rica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France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Germany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Greece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2089500" y="420525"/>
            <a:ext cx="4965000" cy="4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77%</a:t>
            </a:r>
            <a:r>
              <a:rPr lang="en" sz="30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Study Abroad</a:t>
            </a:r>
            <a:br>
              <a:rPr lang="en" sz="30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36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60+</a:t>
            </a:r>
            <a:r>
              <a:rPr lang="en" sz="30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Programs </a:t>
            </a:r>
            <a:endParaRPr sz="3000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4703475" y="2202975"/>
            <a:ext cx="2085900" cy="12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Israel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Italy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Japan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Morocco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New Zealand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Spain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United Kingdom</a:t>
            </a:r>
            <a:endParaRPr sz="18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576300" y="4314800"/>
            <a:ext cx="79914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Semester Programs, Summer Programs, Field Studies</a:t>
            </a:r>
            <a:endParaRPr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 descr="35773165620_93386086ef_k (1).jpg"/>
          <p:cNvPicPr preferRelativeResize="0"/>
          <p:nvPr/>
        </p:nvPicPr>
        <p:blipFill rotWithShape="1">
          <a:blip r:embed="rId3">
            <a:alphaModFix amt="32000"/>
          </a:blip>
          <a:srcRect t="9116" b="5921"/>
          <a:stretch/>
        </p:blipFill>
        <p:spPr>
          <a:xfrm>
            <a:off x="0" y="-17187"/>
            <a:ext cx="9143997" cy="51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1443150" y="849900"/>
            <a:ext cx="7786500" cy="3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SPARC Day (Service, Passion, Action, Rollins College)</a:t>
            </a: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Immersion &amp; Alternative Breaks</a:t>
            </a: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Community Engagement Courses</a:t>
            </a: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25" y="978350"/>
            <a:ext cx="744875" cy="7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550" y="2189788"/>
            <a:ext cx="649625" cy="6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538" y="3102638"/>
            <a:ext cx="649625" cy="64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 amt="35000"/>
          </a:blip>
          <a:srcRect t="5252" b="10840"/>
          <a:stretch/>
        </p:blipFill>
        <p:spPr>
          <a:xfrm>
            <a:off x="-26475" y="0"/>
            <a:ext cx="91969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1720050" y="688000"/>
            <a:ext cx="57039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125</a:t>
            </a:r>
            <a:r>
              <a:rPr lang="en"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Student Organizations</a:t>
            </a:r>
            <a:endParaRPr sz="3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2502450" y="1898475"/>
            <a:ext cx="4139100" cy="14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Debate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Student Media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Student Government Association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Religious &amp; Cultural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Fraternity &amp; Sorority Life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Political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Expressive Arts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Service</a:t>
            </a:r>
            <a:endParaRPr sz="18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 amt="50000"/>
          </a:blip>
          <a:srcRect t="7798" b="7806"/>
          <a:stretch/>
        </p:blipFill>
        <p:spPr>
          <a:xfrm>
            <a:off x="-6" y="-20012"/>
            <a:ext cx="9215155" cy="51835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775775" y="62825"/>
            <a:ext cx="7704600" cy="15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ACF00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94%</a:t>
            </a:r>
            <a:r>
              <a:rPr lang="en" sz="3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2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of graduates are engaged in the workforce, graduate school or volunteer service 12 months after graduation.</a:t>
            </a:r>
            <a:endParaRPr sz="3200">
              <a:solidFill>
                <a:srgbClr val="FACF00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425" y="1718941"/>
            <a:ext cx="1371600" cy="52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425" y="2256636"/>
            <a:ext cx="1371600" cy="4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6">
            <a:alphaModFix/>
          </a:blip>
          <a:srcRect t="36032" b="34431"/>
          <a:stretch/>
        </p:blipFill>
        <p:spPr>
          <a:xfrm>
            <a:off x="763425" y="2725751"/>
            <a:ext cx="1371600" cy="39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7">
            <a:alphaModFix/>
          </a:blip>
          <a:srcRect l="19354" t="32460" r="22172" b="28141"/>
          <a:stretch/>
        </p:blipFill>
        <p:spPr>
          <a:xfrm>
            <a:off x="763425" y="3216202"/>
            <a:ext cx="1371600" cy="60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425" y="3836194"/>
            <a:ext cx="1371600" cy="46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9">
            <a:alphaModFix/>
          </a:blip>
          <a:srcRect l="7928" t="29338" r="7361" b="28980"/>
          <a:stretch/>
        </p:blipFill>
        <p:spPr>
          <a:xfrm>
            <a:off x="763425" y="4298066"/>
            <a:ext cx="1371600" cy="67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80638" y="1795141"/>
            <a:ext cx="1371600" cy="38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89188" y="2299063"/>
            <a:ext cx="1554480" cy="31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52038" y="2729833"/>
            <a:ext cx="1828800" cy="28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 rotWithShape="1">
          <a:blip r:embed="rId13">
            <a:alphaModFix/>
          </a:blip>
          <a:srcRect t="39727" b="39037"/>
          <a:stretch/>
        </p:blipFill>
        <p:spPr>
          <a:xfrm>
            <a:off x="2689200" y="3882152"/>
            <a:ext cx="1554480" cy="33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80650" y="4332356"/>
            <a:ext cx="1371601" cy="60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 rotWithShape="1">
          <a:blip r:embed="rId15">
            <a:alphaModFix/>
          </a:blip>
          <a:srcRect l="5609" r="3024"/>
          <a:stretch/>
        </p:blipFill>
        <p:spPr>
          <a:xfrm>
            <a:off x="2780638" y="3131342"/>
            <a:ext cx="1371600" cy="630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</Words>
  <Application>Microsoft Office PowerPoint</Application>
  <PresentationFormat>On-screen Show (16:9)</PresentationFormat>
  <Paragraphs>77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Anton</vt:lpstr>
      <vt:lpstr>Arial</vt:lpstr>
      <vt:lpstr>Open Sans</vt:lpstr>
      <vt:lpstr>Open Sans ExtraBold</vt:lpstr>
      <vt:lpstr>Open Sans SemiBold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Luthman.Wanda@Merritt Island High</dc:creator>
  <cp:lastModifiedBy>Luthman.Wanda@Merritt Island High</cp:lastModifiedBy>
  <cp:revision>1</cp:revision>
  <dcterms:modified xsi:type="dcterms:W3CDTF">2023-10-12T20:00:27Z</dcterms:modified>
</cp:coreProperties>
</file>