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Helvetica Neue" panose="020B0604020202020204" charset="0"/>
      <p:regular r:id="rId44"/>
      <p:bold r:id="rId45"/>
      <p:italic r:id="rId46"/>
      <p:boldItalic r:id="rId47"/>
    </p:embeddedFont>
    <p:embeddedFont>
      <p:font typeface="Open Sans Medium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kCLqO22aMHdeDQ63aYscstl1t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871" y="1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13</a:t>
            </a:fld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14</a:t>
            </a:fld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00" name="Google Shape;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42" tIns="91242" rIns="91242" bIns="91242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307" name="Google Shape;307;p20:notes"/>
          <p:cNvSpPr txBox="1">
            <a:spLocks noGrp="1"/>
          </p:cNvSpPr>
          <p:nvPr>
            <p:ph type="sldNum" idx="12"/>
          </p:nvPr>
        </p:nvSpPr>
        <p:spPr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39" name="Google Shape;3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46" name="Google Shape;3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53" name="Google Shape;3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359" name="Google Shape;3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6" name="Google Shape;366;p29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367" name="Google Shape;367;p29:notes"/>
          <p:cNvSpPr txBox="1">
            <a:spLocks noGrp="1"/>
          </p:cNvSpPr>
          <p:nvPr>
            <p:ph type="sldNum" idx="12"/>
          </p:nvPr>
        </p:nvSpPr>
        <p:spPr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39" tIns="46407" rIns="92839" bIns="4640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701674" y="4416821"/>
            <a:ext cx="5607053" cy="4182270"/>
          </a:xfrm>
          <a:prstGeom prst="rect">
            <a:avLst/>
          </a:prstGeom>
        </p:spPr>
        <p:txBody>
          <a:bodyPr spcFirstLastPara="1" wrap="square" lIns="92839" tIns="46407" rIns="92839" bIns="46407" anchor="t" anchorCtr="0">
            <a:noAutofit/>
          </a:bodyPr>
          <a:lstStyle/>
          <a:p>
            <a:pPr marL="0" indent="0">
              <a:spcBef>
                <a:spcPts val="359"/>
              </a:spcBef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96" name="Google Shape;96;p42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4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4" name="Google Shape;114;p4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9" name="Google Shape;129;p4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4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4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47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8" name="Google Shape;138;p47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47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1" name="Google Shape;141;p47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47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4" name="Google Shape;144;p47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45" name="Google Shape;145;p47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47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4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8"/>
          <p:cNvSpPr txBox="1">
            <a:spLocks noGrp="1"/>
          </p:cNvSpPr>
          <p:nvPr>
            <p:ph type="body" idx="1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3" name="Google Shape;153;p4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9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9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9" name="Google Shape;159;p4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2 Content" type="txAndTwoObj">
  <p:cSld name="TEX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4760913" y="2362200"/>
            <a:ext cx="3770312" cy="178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3"/>
          </p:nvPr>
        </p:nvSpPr>
        <p:spPr>
          <a:xfrm>
            <a:off x="4760913" y="4300538"/>
            <a:ext cx="3770312" cy="17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Content" type="txAndObj">
  <p:cSld name="TEXT_AND_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4760913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buNone/>
              <a:defRPr sz="2801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3C3F"/>
            </a:gs>
            <a:gs pos="100000">
              <a:srgbClr val="25404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0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0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0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nflorida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>
            <a:spLocks noGrp="1"/>
          </p:cNvSpPr>
          <p:nvPr>
            <p:ph type="title" idx="4294967295"/>
          </p:nvPr>
        </p:nvSpPr>
        <p:spPr>
          <a:xfrm>
            <a:off x="376556" y="447398"/>
            <a:ext cx="8375332" cy="1457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800"/>
              <a:buFont typeface="Open Sans Medium"/>
              <a:buNone/>
            </a:pPr>
            <a:r>
              <a:rPr lang="en-US" sz="4800" b="1">
                <a:solidFill>
                  <a:srgbClr val="16366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Early College Program</a:t>
            </a:r>
            <a:br>
              <a:rPr lang="en-US" sz="6000" b="1">
                <a:solidFill>
                  <a:srgbClr val="16366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3200" b="1">
                <a:solidFill>
                  <a:srgbClr val="16366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(formerly Collegiate High School)</a:t>
            </a:r>
            <a:endParaRPr sz="3200" b="1">
              <a:solidFill>
                <a:srgbClr val="16366C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68" name="Google Shape;168;p1"/>
          <p:cNvSpPr txBox="1">
            <a:spLocks noGrp="1"/>
          </p:cNvSpPr>
          <p:nvPr>
            <p:ph type="body" idx="4294967295"/>
          </p:nvPr>
        </p:nvSpPr>
        <p:spPr>
          <a:xfrm>
            <a:off x="1478122" y="2080082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6" lvl="0" indent="-342906" algn="ctr" rtl="0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3000" b="1">
                <a:latin typeface="Century Gothic"/>
                <a:ea typeface="Century Gothic"/>
                <a:cs typeface="Century Gothic"/>
                <a:sym typeface="Century Gothic"/>
              </a:rPr>
              <a:t>A Dual Enrollment Opportunity for </a:t>
            </a:r>
            <a:endParaRPr/>
          </a:p>
          <a:p>
            <a:pPr marL="342906" lvl="0" indent="-342906" algn="ctr" rtl="0">
              <a:spcBef>
                <a:spcPts val="12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3000" b="1">
                <a:latin typeface="Century Gothic"/>
                <a:ea typeface="Century Gothic"/>
                <a:cs typeface="Century Gothic"/>
                <a:sym typeface="Century Gothic"/>
              </a:rPr>
              <a:t>Motivated High School Students! 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None/>
            </a:pPr>
            <a:endParaRPr sz="2600" b="1" i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5136" y="3484625"/>
            <a:ext cx="1938171" cy="1485751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0" name="Google Shape;170;p1" descr="Proces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7221">
            <a:off x="604847" y="3670041"/>
            <a:ext cx="2438807" cy="1663382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1" name="Google Shape;171;p1" descr="tutoring and study sess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3623">
            <a:off x="6093545" y="3591347"/>
            <a:ext cx="2638927" cy="179803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3199" y="5533235"/>
            <a:ext cx="3851801" cy="90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 b="1">
                <a:solidFill>
                  <a:srgbClr val="FAF0D2"/>
                </a:solidFill>
              </a:rPr>
              <a:t>11</a:t>
            </a:r>
            <a:r>
              <a:rPr lang="en-US" sz="2400" b="1" baseline="30000">
                <a:solidFill>
                  <a:srgbClr val="FAF0D2"/>
                </a:solidFill>
              </a:rPr>
              <a:t>th</a:t>
            </a:r>
            <a:r>
              <a:rPr lang="en-US" sz="2400" b="1">
                <a:solidFill>
                  <a:srgbClr val="FAF0D2"/>
                </a:solidFill>
              </a:rPr>
              <a:t>  Grade…………………………………..24 credit hours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 b="1">
                <a:solidFill>
                  <a:srgbClr val="FAF0D2"/>
                </a:solidFill>
              </a:rPr>
              <a:t>		</a:t>
            </a:r>
            <a:r>
              <a:rPr lang="en-US" sz="2400">
                <a:solidFill>
                  <a:srgbClr val="FAF0D2"/>
                </a:solidFill>
              </a:rPr>
              <a:t>Summer	2 EFSC classes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>
                <a:solidFill>
                  <a:srgbClr val="FAF0D2"/>
                </a:solidFill>
              </a:rPr>
              <a:t>		Fall 		3 EFSC classes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>
                <a:solidFill>
                  <a:srgbClr val="FAF0D2"/>
                </a:solidFill>
              </a:rPr>
              <a:t>		Spring 	3 EFSC classes</a:t>
            </a:r>
            <a:endParaRPr sz="2400" b="1">
              <a:solidFill>
                <a:srgbClr val="FAF0D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 b="1">
                <a:solidFill>
                  <a:srgbClr val="FAF0D2"/>
                </a:solidFill>
              </a:rPr>
              <a:t>12</a:t>
            </a:r>
            <a:r>
              <a:rPr lang="en-US" sz="2400" b="1" baseline="30000">
                <a:solidFill>
                  <a:srgbClr val="FAF0D2"/>
                </a:solidFill>
              </a:rPr>
              <a:t>th</a:t>
            </a:r>
            <a:r>
              <a:rPr lang="en-US" sz="2400" b="1">
                <a:solidFill>
                  <a:srgbClr val="FAF0D2"/>
                </a:solidFill>
              </a:rPr>
              <a:t> Grade Early Admission…………….36 credit hours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 b="1">
                <a:solidFill>
                  <a:srgbClr val="FAF0D2"/>
                </a:solidFill>
              </a:rPr>
              <a:t>		</a:t>
            </a:r>
            <a:r>
              <a:rPr lang="en-US" sz="2400">
                <a:solidFill>
                  <a:srgbClr val="FAF0D2"/>
                </a:solidFill>
              </a:rPr>
              <a:t>Summer	2 EFSC classes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>
                <a:solidFill>
                  <a:srgbClr val="FAF0D2"/>
                </a:solidFill>
              </a:rPr>
              <a:t>		Fall 		5 EFSC classes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>
                <a:solidFill>
                  <a:srgbClr val="FAF0D2"/>
                </a:solidFill>
              </a:rPr>
              <a:t>		Spring      5 EFSC classes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440"/>
              <a:buNone/>
            </a:pPr>
            <a:r>
              <a:rPr lang="en-US" sz="1800">
                <a:solidFill>
                  <a:srgbClr val="FAF0D2"/>
                </a:solidFill>
              </a:rPr>
              <a:t>College credit from AP, AICE, or IB exams may be used to meet degree requirements</a:t>
            </a:r>
            <a:endParaRPr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endParaRPr sz="2400">
              <a:solidFill>
                <a:srgbClr val="FAF0D2"/>
              </a:solidFill>
            </a:endParaRPr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endParaRPr sz="2400">
              <a:solidFill>
                <a:srgbClr val="FAF0D2"/>
              </a:solidFill>
            </a:endParaRPr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Font typeface="Noto Sans Symbols"/>
              <a:buNone/>
            </a:pPr>
            <a:endParaRPr sz="2400"/>
          </a:p>
          <a:p>
            <a:pPr marL="342906" lvl="0" indent="-342906" algn="ctr" rtl="0"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1920"/>
              <a:buFont typeface="Noto Sans Symbols"/>
              <a:buNone/>
            </a:pPr>
            <a:endParaRPr sz="2400"/>
          </a:p>
        </p:txBody>
      </p:sp>
      <p:sp>
        <p:nvSpPr>
          <p:cNvPr id="238" name="Google Shape;238;p10"/>
          <p:cNvSpPr/>
          <p:nvPr/>
        </p:nvSpPr>
        <p:spPr>
          <a:xfrm>
            <a:off x="1219200" y="3429000"/>
            <a:ext cx="8153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1895475" y="533400"/>
            <a:ext cx="588645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Two-Year Track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>
            <a:spLocks noGrp="1"/>
          </p:cNvSpPr>
          <p:nvPr>
            <p:ph type="title"/>
          </p:nvPr>
        </p:nvSpPr>
        <p:spPr>
          <a:xfrm>
            <a:off x="1956855" y="533400"/>
            <a:ext cx="5001690" cy="11791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EFSC Class Times</a:t>
            </a:r>
            <a:endParaRPr/>
          </a:p>
        </p:txBody>
      </p:sp>
      <p:sp>
        <p:nvSpPr>
          <p:cNvPr id="245" name="Google Shape;245;p1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153400" cy="44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>
                <a:solidFill>
                  <a:srgbClr val="FAF1D4"/>
                </a:solidFill>
              </a:rPr>
              <a:t>10th grade students  </a:t>
            </a:r>
            <a:endParaRPr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EFSC classes meet 10:50 AM – 12:05 PM</a:t>
            </a:r>
            <a:endParaRPr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1 EFSC class M/W; 1 EFSC class T/Th</a:t>
            </a:r>
            <a:endParaRPr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High school periods 3 and 4 at EFSC</a:t>
            </a:r>
            <a:endParaRPr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Friday: No EFSC classes – Periods 3 and 4 at the high school for study, community service, and enrichment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SzPts val="1920"/>
              <a:buNone/>
            </a:pPr>
            <a:r>
              <a:rPr lang="en-US" sz="2400" b="1">
                <a:solidFill>
                  <a:srgbClr val="FAF1D4"/>
                </a:solidFill>
              </a:rPr>
              <a:t>11th and 12th grade students </a:t>
            </a:r>
            <a:endParaRPr sz="2400">
              <a:solidFill>
                <a:srgbClr val="FAF1D4"/>
              </a:solidFill>
            </a:endParaRPr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EFSC classes meet at the beginning and/or end of school day or in the evening</a:t>
            </a:r>
            <a:endParaRPr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Face-to-face, online, or hybrid</a:t>
            </a:r>
            <a:endParaRPr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Char char="●"/>
            </a:pPr>
            <a:r>
              <a:rPr lang="en-US">
                <a:solidFill>
                  <a:srgbClr val="FAF1D4"/>
                </a:solidFill>
              </a:rPr>
              <a:t>Friday: Attendance at the high school is NOT 					 required during EFSC class periods</a:t>
            </a:r>
            <a:endParaRPr/>
          </a:p>
          <a:p>
            <a:pPr marL="742962" lvl="1" indent="-158755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endParaRPr sz="2000" b="1"/>
          </a:p>
          <a:p>
            <a:pPr marL="736600" lvl="1" indent="-171450" algn="l" rtl="0"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Calibri"/>
              <a:buNone/>
            </a:pPr>
            <a:endParaRPr sz="2000" b="1"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None/>
            </a:pPr>
            <a:endParaRPr b="1"/>
          </a:p>
          <a:p>
            <a:pPr marL="742962" lvl="1" indent="-194315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62" lvl="1" indent="-194315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46" name="Google Shape;246;p11" descr="Life of an Educator: Not all &lt;strong&gt;class&lt;/strong&gt; &lt;strong&gt;time&lt;/strong&gt; is created equal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 descr="Blogging &lt;strong&gt;Schedule&lt;/strong&gt;… | A Momma's Vie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150" y="5029200"/>
            <a:ext cx="1828800" cy="153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>
            <a:spLocks noGrp="1"/>
          </p:cNvSpPr>
          <p:nvPr>
            <p:ph type="title"/>
          </p:nvPr>
        </p:nvSpPr>
        <p:spPr>
          <a:xfrm>
            <a:off x="1200150" y="456794"/>
            <a:ext cx="6743700" cy="11429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 Transportation</a:t>
            </a:r>
            <a:endParaRPr/>
          </a:p>
        </p:txBody>
      </p:sp>
      <p:sp>
        <p:nvSpPr>
          <p:cNvPr id="253" name="Google Shape;253;p12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7391400" cy="457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6" lvl="0" indent="-215906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Helvetica Neue"/>
              <a:buNone/>
            </a:pPr>
            <a:endParaRPr sz="2500">
              <a:solidFill>
                <a:srgbClr val="FAF1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20"/>
              <a:buFont typeface="Helvetica Neue"/>
              <a:buChar char="►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Guaranteed for 10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graders in the three-year track during designated Early College class periods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20"/>
              <a:buFont typeface="Helvetica Neue"/>
              <a:buChar char="►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and 12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graders may ride bus if space is available</a:t>
            </a:r>
            <a:endParaRPr/>
          </a:p>
          <a:p>
            <a:pPr marL="342906" lvl="0" indent="-342906" algn="l" rtl="0">
              <a:spcBef>
                <a:spcPts val="1800"/>
              </a:spcBef>
              <a:spcAft>
                <a:spcPts val="0"/>
              </a:spcAft>
              <a:buClr>
                <a:srgbClr val="FFC000"/>
              </a:buClr>
              <a:buSzPts val="1920"/>
              <a:buFont typeface="Helvetica Neue"/>
              <a:buChar char="►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Not provided on BPS school holidays (i.e. President’s Day)</a:t>
            </a:r>
            <a:endParaRPr/>
          </a:p>
          <a:p>
            <a:pPr marL="342906" lvl="0" indent="-342906" algn="l" rtl="0">
              <a:spcBef>
                <a:spcPts val="1800"/>
              </a:spcBef>
              <a:spcAft>
                <a:spcPts val="0"/>
              </a:spcAft>
              <a:buClr>
                <a:srgbClr val="FFC000"/>
              </a:buClr>
              <a:buSzPts val="1920"/>
              <a:buFont typeface="Helvetica Neue"/>
              <a:buChar char="►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and 12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graders responsible for their                own transportation to and from EFSC</a:t>
            </a:r>
            <a:endParaRPr sz="2400"/>
          </a:p>
          <a:p>
            <a:pPr marL="342906" lvl="0" indent="-220986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 l="14749" t="32792" r="8825" b="14332"/>
          <a:stretch/>
        </p:blipFill>
        <p:spPr>
          <a:xfrm rot="430994">
            <a:off x="5891599" y="4351076"/>
            <a:ext cx="2658365" cy="1561998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>
            <a:spLocks noGrp="1"/>
          </p:cNvSpPr>
          <p:nvPr>
            <p:ph type="title"/>
          </p:nvPr>
        </p:nvSpPr>
        <p:spPr>
          <a:xfrm>
            <a:off x="172475" y="685800"/>
            <a:ext cx="8767103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Required Minimum Entry Scores</a:t>
            </a:r>
            <a:endParaRPr sz="4000" b="1">
              <a:solidFill>
                <a:srgbClr val="0D6914"/>
              </a:solidFill>
            </a:endParaRPr>
          </a:p>
        </p:txBody>
      </p:sp>
      <p:sp>
        <p:nvSpPr>
          <p:cNvPr id="261" name="Google Shape;261;p13"/>
          <p:cNvSpPr txBox="1">
            <a:spLocks noGrp="1"/>
          </p:cNvSpPr>
          <p:nvPr>
            <p:ph type="body" idx="1"/>
          </p:nvPr>
        </p:nvSpPr>
        <p:spPr>
          <a:xfrm>
            <a:off x="465406" y="1898650"/>
            <a:ext cx="838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6" lvl="0" indent="-34290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20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	</a:t>
            </a:r>
            <a:endParaRPr sz="900"/>
          </a:p>
        </p:txBody>
      </p:sp>
      <p:sp>
        <p:nvSpPr>
          <p:cNvPr id="262" name="Google Shape;262;p13"/>
          <p:cNvSpPr txBox="1"/>
          <p:nvPr/>
        </p:nvSpPr>
        <p:spPr>
          <a:xfrm>
            <a:off x="76200" y="1898650"/>
            <a:ext cx="8959654" cy="465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6" marR="0" lvl="0" indent="-34290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         	 		</a:t>
            </a:r>
            <a:r>
              <a:rPr lang="en-US" sz="2400" b="1" i="0" u="sng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</a:t>
            </a:r>
            <a:r>
              <a:rPr lang="en-US" sz="2400" b="0" i="0" u="sng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	</a:t>
            </a:r>
            <a:r>
              <a:rPr lang="en-US" sz="2400" b="1" i="0" u="sng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</a:t>
            </a:r>
            <a:r>
              <a:rPr lang="en-US" sz="2400" b="1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	  			</a:t>
            </a:r>
            <a:endParaRPr sz="2400" b="0" i="0" u="none" strike="noStrike" cap="none" dirty="0">
              <a:solidFill>
                <a:srgbClr val="FAF1D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PERT</a:t>
            </a: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 106+			103+ 		</a:t>
            </a:r>
            <a:r>
              <a:rPr lang="en-US" sz="2400" b="1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</a:t>
            </a:r>
            <a:endParaRPr sz="2400" b="0" i="0" u="none" strike="noStrike" cap="none" dirty="0">
              <a:solidFill>
                <a:srgbClr val="FAF1D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1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(after 3/11/2016)</a:t>
            </a: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24			25 (&amp;Lang.) </a:t>
            </a:r>
            <a:endParaRPr dirty="0"/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		</a:t>
            </a:r>
            <a:endParaRPr dirty="0"/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</a:t>
            </a: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			 19     			17 (English)</a:t>
            </a:r>
            <a:endParaRPr dirty="0"/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16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endParaRPr dirty="0"/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None/>
            </a:pPr>
            <a:endParaRPr sz="1100" b="0" i="0" u="none" strike="noStrike" cap="none" dirty="0">
              <a:solidFill>
                <a:srgbClr val="FAF1D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ACCUPLACER 		</a:t>
            </a:r>
            <a:r>
              <a:rPr lang="en-US" sz="2400" b="0" i="0" u="none" strike="noStrike" cap="none" dirty="0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256			253</a:t>
            </a:r>
            <a:endParaRPr dirty="0"/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None/>
            </a:pPr>
            <a:endParaRPr sz="11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</a:pP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</a:pPr>
            <a:endParaRPr sz="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>
            <a:spLocks noGrp="1"/>
          </p:cNvSpPr>
          <p:nvPr>
            <p:ph type="title"/>
          </p:nvPr>
        </p:nvSpPr>
        <p:spPr>
          <a:xfrm>
            <a:off x="457200" y="269358"/>
            <a:ext cx="8229600" cy="1447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College-Ready Math Score By 12</a:t>
            </a:r>
            <a:r>
              <a:rPr lang="en-US" sz="4000" b="1" i="1" baseline="30000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</a:t>
            </a:r>
            <a:endParaRPr sz="3600" b="1" i="1">
              <a:solidFill>
                <a:srgbClr val="0D6914"/>
              </a:solidFill>
            </a:endParaRPr>
          </a:p>
        </p:txBody>
      </p:sp>
      <p:sp>
        <p:nvSpPr>
          <p:cNvPr id="269" name="Google Shape;269;p14"/>
          <p:cNvSpPr txBox="1">
            <a:spLocks noGrp="1"/>
          </p:cNvSpPr>
          <p:nvPr>
            <p:ph type="body" idx="1"/>
          </p:nvPr>
        </p:nvSpPr>
        <p:spPr>
          <a:xfrm>
            <a:off x="876300" y="1676400"/>
            <a:ext cx="74295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6" lvl="0" indent="-342906" algn="l" rtl="0">
              <a:lnSpc>
                <a:spcPct val="101538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2600" dirty="0">
              <a:solidFill>
                <a:srgbClr val="FAF1D4"/>
              </a:solidFill>
            </a:endParaRPr>
          </a:p>
          <a:p>
            <a:pPr marL="342906" lvl="0" indent="-342906" algn="l" rtl="0">
              <a:lnSpc>
                <a:spcPct val="101538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 dirty="0">
                <a:solidFill>
                  <a:srgbClr val="FAF1D4"/>
                </a:solidFill>
              </a:rPr>
              <a:t>      </a:t>
            </a:r>
            <a:r>
              <a:rPr lang="en-US" sz="2600" b="1" dirty="0">
                <a:solidFill>
                  <a:srgbClr val="FAF1D4"/>
                </a:solidFill>
              </a:rPr>
              <a:t>MAC 1105 or MGF 1106 Minimum Score</a:t>
            </a:r>
            <a:endParaRPr dirty="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 dirty="0">
                <a:solidFill>
                  <a:srgbClr val="FAF1D4"/>
                </a:solidFill>
              </a:rPr>
              <a:t>		PERT  					123</a:t>
            </a:r>
            <a:endParaRPr dirty="0"/>
          </a:p>
          <a:p>
            <a:pPr marL="342906" lvl="0" indent="-342906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80"/>
              <a:buNone/>
            </a:pPr>
            <a:r>
              <a:rPr lang="en-US" sz="2600" dirty="0">
                <a:solidFill>
                  <a:srgbClr val="FAF1D4"/>
                </a:solidFill>
              </a:rPr>
              <a:t>		ACT  		 			20</a:t>
            </a:r>
            <a:endParaRPr dirty="0"/>
          </a:p>
          <a:p>
            <a:pPr marL="342906" lvl="0" indent="-342906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80"/>
              <a:buNone/>
            </a:pPr>
            <a:r>
              <a:rPr lang="en-US" sz="2600" dirty="0">
                <a:solidFill>
                  <a:srgbClr val="FAF1D4"/>
                </a:solidFill>
              </a:rPr>
              <a:t>	</a:t>
            </a:r>
            <a:r>
              <a:rPr lang="en-US" sz="2600">
                <a:solidFill>
                  <a:srgbClr val="FAF1D4"/>
                </a:solidFill>
              </a:rPr>
              <a:t>	SAT</a:t>
            </a:r>
            <a:r>
              <a:rPr lang="en-US" sz="2600" dirty="0">
                <a:solidFill>
                  <a:srgbClr val="FAF1D4"/>
                </a:solidFill>
              </a:rPr>
              <a:t>					27.5</a:t>
            </a:r>
            <a:endParaRPr dirty="0"/>
          </a:p>
          <a:p>
            <a:pPr marL="342906" lvl="0" indent="-342906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80"/>
              <a:buNone/>
            </a:pPr>
            <a:r>
              <a:rPr lang="en-US" sz="2600" dirty="0">
                <a:solidFill>
                  <a:srgbClr val="FAF1D4"/>
                </a:solidFill>
              </a:rPr>
              <a:t>		ACCUPLACER 	268-300</a:t>
            </a:r>
            <a:endParaRPr dirty="0"/>
          </a:p>
          <a:p>
            <a:pPr marL="342906" lvl="0" indent="-342906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280"/>
              <a:buNone/>
            </a:pPr>
            <a:endParaRPr sz="1600" i="1" dirty="0"/>
          </a:p>
          <a:p>
            <a:pPr marL="342906" lvl="0" indent="-34290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rPr lang="en-US" i="1" dirty="0"/>
              <a:t>MAC 1105 – College Algebra; MGF 1106 – Topics in Math</a:t>
            </a:r>
            <a:endParaRPr dirty="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20"/>
              <a:buFont typeface="Noto Sans Symbols"/>
              <a:buNone/>
            </a:pPr>
            <a:endParaRPr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>
            <a:spLocks noGrp="1"/>
          </p:cNvSpPr>
          <p:nvPr>
            <p:ph type="title"/>
          </p:nvPr>
        </p:nvSpPr>
        <p:spPr>
          <a:xfrm>
            <a:off x="3581400" y="732096"/>
            <a:ext cx="5257800" cy="17848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Testing Anxiety?? </a:t>
            </a:r>
            <a:b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000" b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prepared!!!</a:t>
            </a:r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body" idx="4294967295"/>
          </p:nvPr>
        </p:nvSpPr>
        <p:spPr>
          <a:xfrm>
            <a:off x="604836" y="2963936"/>
            <a:ext cx="8234364" cy="328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1760"/>
              <a:buFont typeface="Century Gothic"/>
              <a:buAutoNum type="arabicPeriod"/>
            </a:pPr>
            <a:r>
              <a:rPr lang="en-US" sz="2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Google  </a:t>
            </a:r>
            <a:r>
              <a:rPr lang="en-US" sz="2200" i="1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PERT Study Guide; take PERT Practice Tests.</a:t>
            </a:r>
            <a:endParaRPr/>
          </a:p>
          <a:p>
            <a:pPr marL="609600" lvl="0" indent="-609600" algn="l" rtl="0"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1760"/>
              <a:buFont typeface="Century Gothic"/>
              <a:buAutoNum type="arabicPeriod"/>
            </a:pPr>
            <a:r>
              <a:rPr lang="en-US" sz="2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Take the PERT at your school.</a:t>
            </a:r>
            <a:endParaRPr/>
          </a:p>
          <a:p>
            <a:pPr marL="609600" lvl="0" indent="-609600" algn="l" rtl="0"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1760"/>
              <a:buFont typeface="Century Gothic"/>
              <a:buAutoNum type="arabicPeriod"/>
            </a:pPr>
            <a:r>
              <a:rPr lang="en-US" sz="2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Retest on PERT or ACCUPLACER 30 days after original test date.</a:t>
            </a:r>
            <a:endParaRPr/>
          </a:p>
          <a:p>
            <a:pPr marL="609600" lvl="0" indent="-609600" algn="l" rtl="0"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1760"/>
              <a:buFont typeface="Century Gothic"/>
              <a:buAutoNum type="arabicPeriod"/>
            </a:pPr>
            <a:r>
              <a:rPr lang="en-US" sz="2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Go to RegisterBlast on EFSC website to schedule a PERT retest.</a:t>
            </a:r>
            <a:endParaRPr/>
          </a:p>
          <a:p>
            <a:pPr marL="609600" lvl="0" indent="-609600" algn="l" rtl="0"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1760"/>
              <a:buFont typeface="Century Gothic"/>
              <a:buAutoNum type="arabicPeriod"/>
            </a:pPr>
            <a:r>
              <a:rPr lang="en-US" sz="2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Go to Placement Testing Services on EFSC website to schedule a remote ACCUPLACER retest.</a:t>
            </a:r>
            <a:endParaRPr/>
          </a:p>
        </p:txBody>
      </p:sp>
      <p:pic>
        <p:nvPicPr>
          <p:cNvPr id="276" name="Google Shape;276;p15" descr="PROFESSORES LUSOS: Alguns problemas no concurso do IEF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 descr="A &lt;strong&gt;student&lt;/strong&gt; guide to &lt;strong&gt;studying&lt;/strong&gt; online | Tony B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69173">
            <a:off x="353761" y="547774"/>
            <a:ext cx="2848520" cy="210463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/>
        </p:nvSpPr>
        <p:spPr>
          <a:xfrm>
            <a:off x="838200" y="5867400"/>
            <a:ext cx="83058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Requirements to </a:t>
            </a:r>
            <a:r>
              <a:rPr lang="en-US" sz="4000" b="1" i="1" u="sng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STAY</a:t>
            </a: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Early College Program</a:t>
            </a:r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200024" y="1886744"/>
            <a:ext cx="8715375" cy="481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6" lvl="0" indent="-342906" algn="l" rtl="0"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AF1D4"/>
                </a:solidFill>
              </a:rPr>
              <a:t>“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C” or higher in courses requiring writing skills and math competencies </a:t>
            </a:r>
            <a:endParaRPr/>
          </a:p>
          <a:p>
            <a:pPr marL="342906" lvl="0" indent="-342906" algn="l" rtl="0">
              <a:spcBef>
                <a:spcPts val="96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State cumulative high school GPA of 3.0 or higher</a:t>
            </a:r>
            <a:endParaRPr/>
          </a:p>
          <a:p>
            <a:pPr marL="342906" lvl="0" indent="-342906" algn="l" rtl="0">
              <a:lnSpc>
                <a:spcPct val="12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College GPA of at least 2.0 each term</a:t>
            </a:r>
            <a:endParaRPr/>
          </a:p>
          <a:p>
            <a:pPr marL="342906" lvl="0" indent="-342906" algn="l" rtl="0">
              <a:lnSpc>
                <a:spcPct val="12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On track to receive diploma and AA degree at graduation</a:t>
            </a:r>
            <a:endParaRPr/>
          </a:p>
          <a:p>
            <a:pPr marL="342906" lvl="0" indent="-342906" algn="l" rtl="0">
              <a:lnSpc>
                <a:spcPct val="12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Qualify for MAC 1105 or MGF 1106 by the fall term of 12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grade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96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85" name="Google Shape;285;p16" descr="C:\Documents and Settings\demetriadesl\Local Settings\Temporary Internet Files\Content.IE5\QMD7PDXN\MP90042782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36961">
            <a:off x="7358121" y="2686615"/>
            <a:ext cx="1463748" cy="152429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>
            <a:spLocks noGrp="1"/>
          </p:cNvSpPr>
          <p:nvPr>
            <p:ph type="body" idx="1"/>
          </p:nvPr>
        </p:nvSpPr>
        <p:spPr>
          <a:xfrm>
            <a:off x="424427" y="1676400"/>
            <a:ext cx="7652773" cy="49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1920"/>
              <a:buNone/>
            </a:pPr>
            <a:r>
              <a:rPr lang="en-US" sz="2400">
                <a:solidFill>
                  <a:srgbClr val="FFFFD1"/>
                </a:solidFill>
                <a:latin typeface="Calibri"/>
                <a:ea typeface="Calibri"/>
                <a:cs typeface="Calibri"/>
                <a:sym typeface="Calibri"/>
              </a:rPr>
              <a:t>The Early College Program enables students to: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1920"/>
              <a:buFont typeface="Noto Sans Symbols"/>
              <a:buChar char="⮚"/>
            </a:pPr>
            <a:r>
              <a:rPr lang="en-US" sz="2400">
                <a:solidFill>
                  <a:srgbClr val="FFFFD1"/>
                </a:solidFill>
                <a:latin typeface="Calibri"/>
                <a:ea typeface="Calibri"/>
                <a:cs typeface="Calibri"/>
                <a:sym typeface="Calibri"/>
              </a:rPr>
              <a:t>Complete the first two years of college with no tuition, textbook costs, or lab fees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1920"/>
              <a:buFont typeface="Noto Sans Symbols"/>
              <a:buChar char="⮚"/>
            </a:pPr>
            <a:r>
              <a:rPr lang="en-US" sz="2400">
                <a:solidFill>
                  <a:srgbClr val="FFFFD1"/>
                </a:solidFill>
                <a:latin typeface="Calibri"/>
                <a:ea typeface="Calibri"/>
                <a:cs typeface="Calibri"/>
                <a:sym typeface="Calibri"/>
              </a:rPr>
              <a:t>Get used to college expectations while still in high school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1920"/>
              <a:buFont typeface="Noto Sans Symbols"/>
              <a:buChar char="⮚"/>
            </a:pPr>
            <a:r>
              <a:rPr lang="en-US" sz="2400">
                <a:solidFill>
                  <a:srgbClr val="FFFFD1"/>
                </a:solidFill>
                <a:latin typeface="Calibri"/>
                <a:ea typeface="Calibri"/>
                <a:cs typeface="Calibri"/>
                <a:sym typeface="Calibri"/>
              </a:rPr>
              <a:t>Use their college courses to explore career interests and identify possible majors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960"/>
              </a:spcBef>
              <a:spcAft>
                <a:spcPts val="0"/>
              </a:spcAft>
              <a:buClr>
                <a:srgbClr val="CB9D24"/>
              </a:buClr>
              <a:buSzPts val="1920"/>
              <a:buFont typeface="Noto Sans Symbols"/>
              <a:buChar char="⮚"/>
            </a:pPr>
            <a:r>
              <a:rPr lang="en-US" sz="2400">
                <a:solidFill>
                  <a:srgbClr val="FFFFD1"/>
                </a:solidFill>
                <a:latin typeface="Calibri"/>
                <a:ea typeface="Calibri"/>
                <a:cs typeface="Calibri"/>
                <a:sym typeface="Calibri"/>
              </a:rPr>
              <a:t>Earn a university-transfer Associate in Arts (AA) degree with their high school diploma</a:t>
            </a:r>
            <a:endParaRPr/>
          </a:p>
          <a:p>
            <a:pPr marL="342906" lvl="0" indent="-342906" algn="l" rtl="0">
              <a:lnSpc>
                <a:spcPct val="80000"/>
              </a:lnSpc>
              <a:spcBef>
                <a:spcPts val="196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/>
          </a:p>
        </p:txBody>
      </p:sp>
      <p:sp>
        <p:nvSpPr>
          <p:cNvPr id="291" name="Google Shape;291;p17"/>
          <p:cNvSpPr>
            <a:spLocks noGrp="1"/>
          </p:cNvSpPr>
          <p:nvPr>
            <p:ph type="title"/>
          </p:nvPr>
        </p:nvSpPr>
        <p:spPr>
          <a:xfrm>
            <a:off x="424427" y="304800"/>
            <a:ext cx="826770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 of Early College Program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/>
          <p:nvPr/>
        </p:nvSpPr>
        <p:spPr>
          <a:xfrm>
            <a:off x="990600" y="228600"/>
            <a:ext cx="7391400" cy="1752600"/>
          </a:xfrm>
          <a:prstGeom prst="roundRect">
            <a:avLst>
              <a:gd name="adj" fmla="val 21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16366C"/>
                </a:solidFill>
                <a:latin typeface="Calibri"/>
                <a:ea typeface="Calibri"/>
                <a:cs typeface="Calibri"/>
                <a:sym typeface="Calibri"/>
              </a:rPr>
              <a:t>Estimated Cost of Attendance </a:t>
            </a:r>
            <a:endParaRPr sz="3600" b="1" i="1">
              <a:solidFill>
                <a:srgbClr val="1636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3600"/>
              <a:buFont typeface="Calibri"/>
              <a:buNone/>
            </a:pPr>
            <a:r>
              <a:rPr lang="en-US" sz="3600" b="1" i="1" u="none" strike="noStrike" cap="none">
                <a:solidFill>
                  <a:srgbClr val="16366C"/>
                </a:solidFill>
                <a:latin typeface="Calibri"/>
                <a:ea typeface="Calibri"/>
                <a:cs typeface="Calibri"/>
                <a:sym typeface="Calibri"/>
              </a:rPr>
              <a:t>2022-23 Academic Year </a:t>
            </a:r>
            <a:br>
              <a:rPr lang="en-US" sz="3600" b="1" i="1" u="none" strike="noStrike" cap="none">
                <a:solidFill>
                  <a:srgbClr val="1636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1" u="none" strike="noStrike" cap="none">
                <a:solidFill>
                  <a:srgbClr val="16366C"/>
                </a:solidFill>
                <a:latin typeface="Calibri"/>
                <a:ea typeface="Calibri"/>
                <a:cs typeface="Calibri"/>
                <a:sym typeface="Calibri"/>
              </a:rPr>
              <a:t>UF Undergraduate </a:t>
            </a:r>
            <a:endParaRPr sz="3600" b="1" i="1">
              <a:solidFill>
                <a:srgbClr val="1636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entury Gothic"/>
              <a:buNone/>
            </a:pPr>
            <a:endParaRPr sz="1600" b="1" i="1" u="none" strike="noStrike" cap="none">
              <a:solidFill>
                <a:srgbClr val="1636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533400" y="22098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Tuition/Fees</a:t>
            </a:r>
            <a:r>
              <a:rPr lang="en-US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200" b="1" i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2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$6,380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Books &amp; Supplies</a:t>
            </a:r>
            <a:r>
              <a:rPr lang="en-US" sz="2200" b="1" i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   	 </a:t>
            </a:r>
            <a:r>
              <a:rPr lang="en-US" sz="2200" b="1" i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810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Computer/ Cell		 	 1,240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Housing			</a:t>
            </a:r>
            <a:r>
              <a:rPr lang="en-US" sz="2200" b="1" i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6,350</a:t>
            </a:r>
            <a:endParaRPr dirty="0"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	</a:t>
            </a:r>
            <a:r>
              <a:rPr lang="en-US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4,600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Transportation			 </a:t>
            </a:r>
            <a:r>
              <a:rPr lang="en-US" sz="2200" b="1" i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1,120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Clothing Maintenance		  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890</a:t>
            </a:r>
            <a:endParaRPr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EBB229"/>
                </a:solidFill>
                <a:latin typeface="Calibri"/>
                <a:ea typeface="Calibri"/>
                <a:cs typeface="Calibri"/>
                <a:sym typeface="Calibri"/>
              </a:rPr>
              <a:t>Personal/Health Ins.</a:t>
            </a:r>
            <a:r>
              <a:rPr lang="en-US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   </a:t>
            </a:r>
            <a:r>
              <a:rPr lang="en-US" sz="2200" b="1" u="sng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lang="en-US" sz="2200" b="1" i="0" u="sng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BUDGET		           $21,810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EBB229"/>
                </a:solidFill>
                <a:latin typeface="Calibri"/>
                <a:ea typeface="Calibri"/>
                <a:cs typeface="Calibri"/>
                <a:sym typeface="Calibri"/>
              </a:rPr>
              <a:t>Source: www.sfa.ufl.edu/cost</a:t>
            </a:r>
            <a:r>
              <a:rPr lang="en-US" sz="2200" b="1" dirty="0">
                <a:solidFill>
                  <a:srgbClr val="EBB229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2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/>
          <p:nvPr/>
        </p:nvSpPr>
        <p:spPr>
          <a:xfrm>
            <a:off x="505511" y="227121"/>
            <a:ext cx="7924800" cy="1752599"/>
          </a:xfrm>
          <a:prstGeom prst="roundRect">
            <a:avLst>
              <a:gd name="adj" fmla="val 21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Pathway to Success in the Early College Program  </a:t>
            </a:r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body" idx="1"/>
          </p:nvPr>
        </p:nvSpPr>
        <p:spPr>
          <a:xfrm>
            <a:off x="504031" y="1981200"/>
            <a:ext cx="818276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62" lvl="1" indent="-28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Focus on your career goals and select a major by spring of 11</a:t>
            </a:r>
            <a:r>
              <a:rPr lang="en-US" sz="2400" baseline="300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grade </a:t>
            </a:r>
            <a:endParaRPr/>
          </a:p>
          <a:p>
            <a:pPr marL="742962" lvl="1" indent="-28575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Choose your intended university </a:t>
            </a:r>
            <a:endParaRPr/>
          </a:p>
          <a:p>
            <a:pPr marL="742962" lvl="1" indent="-28575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Select courses that meet your major prerequisites and AA degree requirements</a:t>
            </a:r>
            <a:endParaRPr/>
          </a:p>
          <a:p>
            <a:pPr marL="742962" lvl="1" indent="-28575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If you change your major, college advisors will work with you to adjust your program</a:t>
            </a:r>
            <a:endParaRPr/>
          </a:p>
          <a:p>
            <a:pPr marL="457206" lvl="1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ts val="2400"/>
              <a:buNone/>
            </a:pPr>
            <a:endParaRPr sz="2400">
              <a:solidFill>
                <a:srgbClr val="FAF1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>
            <a:spLocks noGrp="1"/>
          </p:cNvSpPr>
          <p:nvPr>
            <p:ph type="ctrTitle"/>
          </p:nvPr>
        </p:nvSpPr>
        <p:spPr>
          <a:xfrm>
            <a:off x="978700" y="381000"/>
            <a:ext cx="6998070" cy="10395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2683A"/>
              </a:buClr>
              <a:buSzPts val="4000"/>
              <a:buFont typeface="Century Gothic"/>
              <a:buNone/>
            </a:pPr>
            <a:r>
              <a:rPr lang="en-US" sz="4000" b="1" i="1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Dual Enrollment?</a:t>
            </a:r>
            <a:endParaRPr/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72" y="1963554"/>
            <a:ext cx="3724734" cy="4456099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9" name="Google Shape;179;p2"/>
          <p:cNvSpPr txBox="1"/>
          <p:nvPr/>
        </p:nvSpPr>
        <p:spPr>
          <a:xfrm>
            <a:off x="4477735" y="1972981"/>
            <a:ext cx="4261340" cy="445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6366C"/>
                </a:solidFill>
                <a:latin typeface="Arial"/>
                <a:ea typeface="Arial"/>
                <a:cs typeface="Arial"/>
                <a:sym typeface="Arial"/>
              </a:rPr>
              <a:t>High school students earn high school and college credit                    at the same time.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/>
          <p:nvPr/>
        </p:nvSpPr>
        <p:spPr>
          <a:xfrm>
            <a:off x="533400" y="152400"/>
            <a:ext cx="7924800" cy="1752599"/>
          </a:xfrm>
          <a:prstGeom prst="roundRect">
            <a:avLst>
              <a:gd name="adj" fmla="val 21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will EFSC staff help you chart your pathway?</a:t>
            </a:r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body" idx="1"/>
          </p:nvPr>
        </p:nvSpPr>
        <p:spPr>
          <a:xfrm>
            <a:off x="352425" y="2133600"/>
            <a:ext cx="84867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6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ct val="100000"/>
              <a:buNone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EFSC Dual Enrollment advisors help students: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Plan their degree program 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Register for classes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Use  “myGPS” to track courses toward their degree program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Access academic support services</a:t>
            </a:r>
            <a:endParaRPr/>
          </a:p>
          <a:p>
            <a:pPr marL="457206" lvl="1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None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EFSC offers: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Career Planning &amp; Development Centers to help students identify    career interests and skills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2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Elective courses, such as </a:t>
            </a:r>
            <a:r>
              <a:rPr lang="en-US" sz="8400" i="1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Discover Your Major and Career and Success Strategies College &amp; Life (SLS)</a:t>
            </a:r>
            <a:endParaRPr/>
          </a:p>
          <a:p>
            <a:pPr marL="1143020" lvl="2" indent="-22860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B9D24"/>
              </a:buClr>
              <a:buSzPct val="100000"/>
              <a:buChar char="►"/>
            </a:pPr>
            <a:r>
              <a:rPr lang="en-US" sz="8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Seminars and clubs in selected career fields</a:t>
            </a:r>
            <a:endParaRPr sz="2200">
              <a:solidFill>
                <a:srgbClr val="FF0000"/>
              </a:solidFill>
            </a:endParaRPr>
          </a:p>
          <a:p>
            <a:pPr marL="342906" lvl="0" indent="-30798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 sz="2200" b="1"/>
          </a:p>
        </p:txBody>
      </p:sp>
      <p:pic>
        <p:nvPicPr>
          <p:cNvPr id="311" name="Google Shape;311;p20" descr="Paralegal Internship- Maximize and Get the Most Out of th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0622">
            <a:off x="7094209" y="2283044"/>
            <a:ext cx="1775706" cy="1178233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>
            <a:spLocks noGrp="1"/>
          </p:cNvSpPr>
          <p:nvPr>
            <p:ph type="title"/>
          </p:nvPr>
        </p:nvSpPr>
        <p:spPr>
          <a:xfrm>
            <a:off x="1981199" y="457200"/>
            <a:ext cx="5562601" cy="99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Factors to Consider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381000" y="1981200"/>
            <a:ext cx="8763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Additional study expectations required with </a:t>
            </a:r>
            <a:r>
              <a:rPr lang="en-US" sz="2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coursework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Courses designed for adults – 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modifications made to accommodate age and maturity level</a:t>
            </a: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EFSC grades stay on permanent college </a:t>
            </a: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 school transcript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 i="0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Poor grades can impact scholarships and university admission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>
            <a:spLocks noGrp="1"/>
          </p:cNvSpPr>
          <p:nvPr>
            <p:ph type="title"/>
          </p:nvPr>
        </p:nvSpPr>
        <p:spPr>
          <a:xfrm>
            <a:off x="2047876" y="533400"/>
            <a:ext cx="5048250" cy="99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Factors to Consider</a:t>
            </a:r>
            <a:endParaRPr/>
          </a:p>
        </p:txBody>
      </p:sp>
      <p:sp>
        <p:nvSpPr>
          <p:cNvPr id="323" name="Google Shape;323;p22"/>
          <p:cNvSpPr txBox="1"/>
          <p:nvPr/>
        </p:nvSpPr>
        <p:spPr>
          <a:xfrm>
            <a:off x="304800" y="20574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Summer classes may be needed to earn degree by graduation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alancing college, high school, </a:t>
            </a:r>
            <a:r>
              <a:rPr lang="en-US" sz="2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extracurricular demands is necessary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Must meet high school </a:t>
            </a:r>
            <a:r>
              <a:rPr lang="en-US" sz="28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AA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degree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requirements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CB9D24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Arrange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transportation on BPS school holidays and for classes taken outside of 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Early College designated periods</a:t>
            </a: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3200400" y="1600198"/>
            <a:ext cx="5562600" cy="470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Char char="❖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 counselor and the Early 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College Contact</a:t>
            </a: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points of contact for parents seeking information about student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Char char="❖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Parents may not contact college instructors for student information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(FERPA)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Char char="❖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must follow both high school and EFSC calendars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is responsible for purchasing required consumables (i.e. workbooks and lab manuals)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college does NOT have an excused absence policy; attendance requirements are specified in each course syllabus</a:t>
            </a:r>
            <a:endParaRPr/>
          </a:p>
          <a:p>
            <a:pPr marL="342900" marR="0" lvl="0" indent="-20320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rgbClr val="CB9D24"/>
              </a:buClr>
              <a:buSzPts val="2200"/>
              <a:buFont typeface="Noto Sans Symbols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23" descr="High School Student-Led &lt;strong&gt;Conference&lt;/strong&gt; on Vim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10" y="2961072"/>
            <a:ext cx="2678374" cy="1839527"/>
          </a:xfrm>
          <a:prstGeom prst="rect">
            <a:avLst/>
          </a:prstGeom>
          <a:noFill/>
          <a:ln w="76200" cap="flat" cmpd="sng">
            <a:solidFill>
              <a:srgbClr val="0E282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23"/>
          <p:cNvSpPr/>
          <p:nvPr/>
        </p:nvSpPr>
        <p:spPr>
          <a:xfrm>
            <a:off x="681102" y="304800"/>
            <a:ext cx="7781796" cy="914400"/>
          </a:xfrm>
          <a:prstGeom prst="roundRect">
            <a:avLst>
              <a:gd name="adj" fmla="val 21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 for Parents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598170" algn="l" rtl="0"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Attend the Early College High School Information Presentation at your school.</a:t>
            </a:r>
            <a:endParaRPr/>
          </a:p>
          <a:p>
            <a:pPr marL="609600" lvl="0" indent="-598170" algn="l" rtl="0">
              <a:spcBef>
                <a:spcPts val="172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Submit 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Student Interest Form/Google Form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to the high school counselor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by the deadline.</a:t>
            </a:r>
            <a:endParaRPr/>
          </a:p>
          <a:p>
            <a:pPr marL="609600" lvl="0" indent="-598170" algn="l" rtl="0">
              <a:spcBef>
                <a:spcPts val="172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Take the PERT either at your school or EFSC and meet the minimum scores in Reading and Writing. </a:t>
            </a:r>
            <a:endParaRPr/>
          </a:p>
          <a:p>
            <a:pPr marL="609600" lvl="0" indent="-598170" algn="l" rtl="0">
              <a:spcBef>
                <a:spcPts val="172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Submit the online EFSC Application for Admission. </a:t>
            </a:r>
            <a:endParaRPr/>
          </a:p>
          <a:p>
            <a:pPr marL="609600" lvl="0" indent="-598170" algn="l" rtl="0">
              <a:spcBef>
                <a:spcPts val="172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Once you receive your acceptance letter with student ID, complete the online Dual Enrollment Orientation.</a:t>
            </a:r>
            <a:endParaRPr/>
          </a:p>
          <a:p>
            <a:pPr marL="609600" lvl="0" indent="-598170" algn="l" rtl="0">
              <a:spcBef>
                <a:spcPts val="172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EFSC will request your high school transcript.</a:t>
            </a:r>
            <a:endParaRPr/>
          </a:p>
          <a:p>
            <a:pPr marL="609600" lvl="0" indent="-457200" algn="l" rtl="0">
              <a:spcBef>
                <a:spcPts val="172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97840" algn="l" rtl="0">
              <a:lnSpc>
                <a:spcPct val="80000"/>
              </a:lnSpc>
              <a:spcBef>
                <a:spcPts val="172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200"/>
          </a:p>
        </p:txBody>
      </p:sp>
      <p:sp>
        <p:nvSpPr>
          <p:cNvPr id="336" name="Google Shape;336;p24"/>
          <p:cNvSpPr/>
          <p:nvPr/>
        </p:nvSpPr>
        <p:spPr>
          <a:xfrm>
            <a:off x="1524000" y="533400"/>
            <a:ext cx="4648200" cy="83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Getting Started!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>
            <a:spLocks noGrp="1"/>
          </p:cNvSpPr>
          <p:nvPr>
            <p:ph type="title"/>
          </p:nvPr>
        </p:nvSpPr>
        <p:spPr>
          <a:xfrm>
            <a:off x="2044754" y="304800"/>
            <a:ext cx="3252167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Then….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80725" y="1676400"/>
            <a:ext cx="8720375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09600" lvl="0" indent="-58674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AutoNum type="arabicPeriod" startAt="6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Turn in the Early College Program Student/Parent Agreement to your counselor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by your school’s deadline.</a:t>
            </a:r>
            <a:endParaRPr/>
          </a:p>
          <a:p>
            <a:pPr marL="609600" lvl="0" indent="-586740" algn="l" rtl="0">
              <a:lnSpc>
                <a:spcPct val="110000"/>
              </a:lnSpc>
              <a:spcBef>
                <a:spcPts val="1888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AutoNum type="arabicPeriod" startAt="6"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Attend ONE of four required Early College Orientations (dates to be announced).</a:t>
            </a:r>
            <a:endParaRPr/>
          </a:p>
          <a:p>
            <a:pPr marL="609600" lvl="0" indent="-586740" algn="l" rtl="0">
              <a:lnSpc>
                <a:spcPct val="110000"/>
              </a:lnSpc>
              <a:spcBef>
                <a:spcPts val="1888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AutoNum type="arabicPeriod" startAt="6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Complete the Dual Enrollment Registration Form with Mrs. Ash.</a:t>
            </a:r>
            <a:endParaRPr/>
          </a:p>
          <a:p>
            <a:pPr marL="609600" lvl="0" indent="-586740" algn="l" rtl="0">
              <a:lnSpc>
                <a:spcPct val="110000"/>
              </a:lnSpc>
              <a:spcBef>
                <a:spcPts val="1888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AutoNum type="arabicPeriod" startAt="6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Submit your Registration Form when EFSC’s registration window opens.</a:t>
            </a:r>
            <a:endParaRPr/>
          </a:p>
          <a:p>
            <a:pPr marL="609600" lvl="0" indent="-586740" algn="l" rtl="0">
              <a:lnSpc>
                <a:spcPct val="110000"/>
              </a:lnSpc>
              <a:spcBef>
                <a:spcPts val="1888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AutoNum type="arabicPeriod" startAt="6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Check your student Titan email for information about your registration status.</a:t>
            </a:r>
            <a:endParaRPr/>
          </a:p>
          <a:p>
            <a:pPr marL="609600" lvl="0" indent="-586740" algn="l" rtl="0">
              <a:lnSpc>
                <a:spcPct val="110000"/>
              </a:lnSpc>
              <a:spcBef>
                <a:spcPts val="1888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AutoNum type="arabicPeriod" startAt="6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Follow your high school’s directions to obtain your college textbooks!</a:t>
            </a:r>
            <a:endParaRPr/>
          </a:p>
          <a:p>
            <a:pPr marL="342900" lvl="0" indent="-248920" algn="l" rtl="0">
              <a:lnSpc>
                <a:spcPct val="110000"/>
              </a:lnSpc>
              <a:spcBef>
                <a:spcPts val="1888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entury Gothic"/>
              <a:buNone/>
            </a:pPr>
            <a:endParaRPr sz="1600"/>
          </a:p>
          <a:p>
            <a:pPr marL="1009650" lvl="1" indent="-515619" algn="l" rtl="0">
              <a:lnSpc>
                <a:spcPct val="110000"/>
              </a:lnSpc>
              <a:spcBef>
                <a:spcPts val="1592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 sz="1600"/>
          </a:p>
          <a:p>
            <a:pPr marL="609600" lvl="0" indent="-609600" algn="l" rtl="0">
              <a:lnSpc>
                <a:spcPct val="80000"/>
              </a:lnSpc>
              <a:spcBef>
                <a:spcPts val="1592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000"/>
          </a:p>
        </p:txBody>
      </p:sp>
      <p:pic>
        <p:nvPicPr>
          <p:cNvPr id="343" name="Google Shape;343;p25" descr="MCj043153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93671">
            <a:off x="6752361" y="225547"/>
            <a:ext cx="1748667" cy="1401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>
            <a:spLocks noGrp="1"/>
          </p:cNvSpPr>
          <p:nvPr>
            <p:ph type="title"/>
          </p:nvPr>
        </p:nvSpPr>
        <p:spPr>
          <a:xfrm>
            <a:off x="914400" y="856256"/>
            <a:ext cx="464820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</a:t>
            </a:r>
            <a:endParaRPr/>
          </a:p>
        </p:txBody>
      </p:sp>
      <p:sp>
        <p:nvSpPr>
          <p:cNvPr id="349" name="Google Shape;349;p26"/>
          <p:cNvSpPr txBox="1">
            <a:spLocks noGrp="1"/>
          </p:cNvSpPr>
          <p:nvPr>
            <p:ph type="body" idx="1"/>
          </p:nvPr>
        </p:nvSpPr>
        <p:spPr>
          <a:xfrm>
            <a:off x="304800" y="2755166"/>
            <a:ext cx="883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► PERT administered at high school:  </a:t>
            </a:r>
            <a:r>
              <a:rPr lang="en-US" sz="2400">
                <a:solidFill>
                  <a:srgbClr val="EBB229"/>
                </a:solidFill>
                <a:latin typeface="Calibri"/>
                <a:ea typeface="Calibri"/>
                <a:cs typeface="Calibri"/>
                <a:sym typeface="Calibri"/>
              </a:rPr>
              <a:t>February 2, 2023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► Student/Parent Agreement Form deadline: </a:t>
            </a:r>
            <a:r>
              <a:rPr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May 1, 2023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► Summer Registration Window opens: </a:t>
            </a:r>
            <a:r>
              <a:rPr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April 10</a:t>
            </a:r>
            <a:r>
              <a:rPr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, 2023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► Last day to pick up textbooks for Summer: </a:t>
            </a:r>
            <a:r>
              <a:rPr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TBA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► EFSC Fall Registration Window opens:  </a:t>
            </a:r>
            <a:r>
              <a:rPr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TBA</a:t>
            </a:r>
            <a:r>
              <a:rPr lang="en-US" b="1">
                <a:solidFill>
                  <a:srgbClr val="EBB2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>
              <a:solidFill>
                <a:srgbClr val="EBB2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>
                <a:solidFill>
                  <a:srgbClr val="EBB2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b="1">
                <a:solidFill>
                  <a:srgbClr val="EBB229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6" descr="C:\Documents and Settings\demetriadesl\Local Settings\Temporary Internet Files\Content.IE5\CKQ6V5BL\MC90010474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856256"/>
            <a:ext cx="2039533" cy="189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>
            <a:spLocks noGrp="1"/>
          </p:cNvSpPr>
          <p:nvPr>
            <p:ph type="title"/>
          </p:nvPr>
        </p:nvSpPr>
        <p:spPr>
          <a:xfrm>
            <a:off x="371474" y="152400"/>
            <a:ext cx="853440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 (continued)</a:t>
            </a:r>
            <a:endParaRPr/>
          </a:p>
        </p:txBody>
      </p:sp>
      <p:sp>
        <p:nvSpPr>
          <p:cNvPr id="356" name="Google Shape;356;p27"/>
          <p:cNvSpPr txBox="1">
            <a:spLocks noGrp="1"/>
          </p:cNvSpPr>
          <p:nvPr>
            <p:ph type="body" idx="1"/>
          </p:nvPr>
        </p:nvSpPr>
        <p:spPr>
          <a:xfrm>
            <a:off x="398779" y="1371600"/>
            <a:ext cx="850709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01638" lvl="0" indent="-401638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dirty="0">
                <a:solidFill>
                  <a:srgbClr val="F0E3B2"/>
                </a:solidFill>
              </a:rPr>
              <a:t>	</a:t>
            </a:r>
            <a:endParaRPr sz="2400" dirty="0">
              <a:solidFill>
                <a:srgbClr val="FAF1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dirty="0">
                <a:solidFill>
                  <a:srgbClr val="CB9D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►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>
                <a:solidFill>
                  <a:srgbClr val="CB9D24"/>
                </a:solidFill>
              </a:rPr>
              <a:t>Summer 2023 Terms</a:t>
            </a:r>
            <a:endParaRPr dirty="0"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May 15 – August 4: 	 Summer A 		(12-weeks) 		</a:t>
            </a:r>
            <a:endParaRPr dirty="0"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May 15 – June 23: 	 Summer B 		(6-weeks) 		</a:t>
            </a:r>
            <a:endParaRPr dirty="0"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June 12 – August 4:	 Summer C   		(8-weeks) 		</a:t>
            </a:r>
            <a:endParaRPr dirty="0"/>
          </a:p>
          <a:p>
            <a:pPr marL="742962" lvl="1" indent="-285755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June 26 – August 4:  	Summer D  		(6-weeks) </a:t>
            </a:r>
            <a:r>
              <a:rPr lang="en-US" sz="2400" dirty="0"/>
              <a:t>	</a:t>
            </a:r>
            <a:r>
              <a:rPr lang="en-US" sz="2000" dirty="0"/>
              <a:t>	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dirty="0">
                <a:solidFill>
                  <a:srgbClr val="CB9D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►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>
                <a:solidFill>
                  <a:srgbClr val="EBB229"/>
                </a:solidFill>
              </a:rPr>
              <a:t>9</a:t>
            </a:r>
            <a:r>
              <a:rPr lang="en-US" sz="2400" b="1" baseline="30000" dirty="0">
                <a:solidFill>
                  <a:srgbClr val="EBB229"/>
                </a:solidFill>
              </a:rPr>
              <a:t>th</a:t>
            </a:r>
            <a:r>
              <a:rPr lang="en-US" sz="2400" b="1" dirty="0">
                <a:solidFill>
                  <a:srgbClr val="EBB229"/>
                </a:solidFill>
              </a:rPr>
              <a:t> Grade Students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	</a:t>
            </a:r>
            <a:r>
              <a:rPr lang="en-US" sz="2400" dirty="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Limited to Summer C and 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>
              <a:solidFill>
                <a:srgbClr val="FAF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dirty="0">
                <a:solidFill>
                  <a:srgbClr val="EBB2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► </a:t>
            </a:r>
            <a:r>
              <a:rPr lang="en-US" sz="2400" b="1" dirty="0">
                <a:solidFill>
                  <a:srgbClr val="EBB229"/>
                </a:solidFill>
              </a:rPr>
              <a:t>Fall 2023 Term: </a:t>
            </a:r>
            <a:r>
              <a:rPr lang="en-US" sz="2400" dirty="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TBA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63880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Information</a:t>
            </a:r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81534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2600" u="sng">
              <a:solidFill>
                <a:srgbClr val="FAF1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 u="sng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r>
              <a:rPr lang="en-US" sz="26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321-454-1000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 u="sng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EFSC Testing:</a:t>
            </a:r>
            <a:r>
              <a:rPr lang="en-US" sz="26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 Go to EFSC website: </a:t>
            </a:r>
            <a:r>
              <a:rPr lang="en-US" sz="2600" u="sng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www.easternflorida.edu</a:t>
            </a:r>
            <a:endParaRPr sz="2600">
              <a:solidFill>
                <a:srgbClr val="FAF1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Insert RegisterBlast in the search box to schedule your PERT testing appointment online.	</a:t>
            </a:r>
            <a:r>
              <a:rPr lang="en-US" sz="2600"/>
              <a:t>	</a:t>
            </a:r>
            <a:endParaRPr/>
          </a:p>
          <a:p>
            <a:pPr marL="742962" lvl="1" indent="-143515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180346" algn="l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pic>
        <p:nvPicPr>
          <p:cNvPr id="363" name="Google Shape;36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99818">
            <a:off x="6696908" y="1796626"/>
            <a:ext cx="1871062" cy="1496849"/>
          </a:xfrm>
          <a:prstGeom prst="rect">
            <a:avLst/>
          </a:prstGeom>
          <a:noFill/>
          <a:ln w="793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 the Early College Program Goals!</a:t>
            </a:r>
            <a:endParaRPr sz="4000" b="1" i="1">
              <a:solidFill>
                <a:srgbClr val="1636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8610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6" lvl="0" indent="-34290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Font typeface="Noto Sans Symbols"/>
              <a:buNone/>
            </a:pPr>
            <a:r>
              <a:rPr lang="en-US" sz="26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1. Complete the lower-level prerequisites for your major.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962"/>
              </a:spcBef>
              <a:spcAft>
                <a:spcPts val="0"/>
              </a:spcAft>
              <a:buSzPct val="79999"/>
              <a:buFont typeface="Noto Sans Symbols"/>
              <a:buNone/>
            </a:pPr>
            <a:r>
              <a:rPr lang="en-US" sz="26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2. Graduate with your diploma and AA degree.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ct val="79999"/>
              <a:buFont typeface="Noto Sans Symbols"/>
              <a:buNone/>
            </a:pPr>
            <a:r>
              <a:rPr lang="en-US" sz="26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3. Continue your education as a junior at a four-year university!</a:t>
            </a:r>
            <a:endParaRPr/>
          </a:p>
          <a:p>
            <a:pPr marL="342906" lvl="0" indent="-342906" algn="ctr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200">
              <a:solidFill>
                <a:srgbClr val="FAF1D4"/>
              </a:solidFill>
            </a:endParaRPr>
          </a:p>
          <a:p>
            <a:pPr marL="342906" lvl="0" indent="-34290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200">
              <a:solidFill>
                <a:srgbClr val="FAF1D4"/>
              </a:solidFill>
            </a:endParaRPr>
          </a:p>
          <a:p>
            <a:pPr marL="342906" lvl="0" indent="-34290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200">
              <a:solidFill>
                <a:srgbClr val="FAF1D4"/>
              </a:solidFill>
            </a:endParaRPr>
          </a:p>
          <a:p>
            <a:pPr marL="342906" lvl="0" indent="-34290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200" b="1">
              <a:solidFill>
                <a:srgbClr val="FAF1D4"/>
              </a:solidFill>
            </a:endParaRPr>
          </a:p>
          <a:p>
            <a:pPr marL="342906" lvl="0" indent="-34290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200" b="1">
              <a:solidFill>
                <a:srgbClr val="FAF1D4"/>
              </a:solidFill>
            </a:endParaRPr>
          </a:p>
          <a:p>
            <a:pPr marL="342906" lvl="0" indent="-34290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2200" b="1">
                <a:solidFill>
                  <a:srgbClr val="EBB229"/>
                </a:solidFill>
              </a:rPr>
              <a:t>In 2021-2022, 349 high school seniors </a:t>
            </a:r>
            <a:endParaRPr sz="2200" b="1">
              <a:solidFill>
                <a:srgbClr val="EBB229"/>
              </a:solidFill>
            </a:endParaRPr>
          </a:p>
          <a:p>
            <a:pPr marL="342906" lvl="0" indent="-34290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2200" b="1">
                <a:solidFill>
                  <a:srgbClr val="EBB229"/>
                </a:solidFill>
              </a:rPr>
              <a:t>graduated with an AA!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2000">
              <a:solidFill>
                <a:srgbClr val="FAF1D4"/>
              </a:solidFill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9200" y="4038600"/>
            <a:ext cx="1870075" cy="129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"/>
          <p:cNvGrpSpPr/>
          <p:nvPr/>
        </p:nvGrpSpPr>
        <p:grpSpPr>
          <a:xfrm>
            <a:off x="228600" y="457200"/>
            <a:ext cx="8686800" cy="5943600"/>
            <a:chOff x="0" y="0"/>
            <a:chExt cx="8686800" cy="5943600"/>
          </a:xfrm>
        </p:grpSpPr>
        <p:sp>
          <p:nvSpPr>
            <p:cNvPr id="185" name="Google Shape;185;p3"/>
            <p:cNvSpPr/>
            <p:nvPr/>
          </p:nvSpPr>
          <p:spPr>
            <a:xfrm rot="-5400000">
              <a:off x="685800" y="-685800"/>
              <a:ext cx="2971800" cy="43434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F9F0DF"/>
                </a:gs>
                <a:gs pos="100000">
                  <a:srgbClr val="EBC873"/>
                </a:gs>
              </a:gsLst>
              <a:lin ang="5400000" scaled="0"/>
            </a:gradFill>
            <a:ln w="38100" cap="flat" cmpd="sng">
              <a:solidFill>
                <a:srgbClr val="12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0" y="0"/>
              <a:ext cx="4343400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7066"/>
                </a:buClr>
                <a:buSzPts val="3200"/>
                <a:buFont typeface="Arial"/>
                <a:buNone/>
              </a:pPr>
              <a:r>
                <a:rPr lang="en-US" sz="3200" b="1" i="0" u="sng" strike="noStrike" cap="none">
                  <a:solidFill>
                    <a:srgbClr val="3A7066"/>
                  </a:solidFill>
                  <a:latin typeface="Arial"/>
                  <a:ea typeface="Arial"/>
                  <a:cs typeface="Arial"/>
                  <a:sym typeface="Arial"/>
                </a:rPr>
                <a:t>Part-Time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16366C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16366C"/>
                  </a:solidFill>
                  <a:latin typeface="Arial"/>
                  <a:ea typeface="Arial"/>
                  <a:cs typeface="Arial"/>
                  <a:sym typeface="Arial"/>
                </a:rPr>
                <a:t>Up to 3 EFSC classes                             per term and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366C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16366C"/>
                  </a:solidFill>
                  <a:latin typeface="Arial"/>
                  <a:ea typeface="Arial"/>
                  <a:cs typeface="Arial"/>
                  <a:sym typeface="Arial"/>
                </a:rPr>
                <a:t>1 summer class </a:t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343400" y="0"/>
              <a:ext cx="4343400" cy="29718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E8F3DB"/>
                </a:gs>
                <a:gs pos="100000">
                  <a:srgbClr val="B4DB79"/>
                </a:gs>
              </a:gsLst>
              <a:lin ang="5400000" scaled="0"/>
            </a:gradFill>
            <a:ln w="38100" cap="flat" cmpd="sng">
              <a:solidFill>
                <a:srgbClr val="478A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 txBox="1"/>
            <p:nvPr/>
          </p:nvSpPr>
          <p:spPr>
            <a:xfrm>
              <a:off x="4343400" y="0"/>
              <a:ext cx="4343400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7066"/>
                </a:buClr>
                <a:buSzPts val="2800"/>
                <a:buFont typeface="Arial"/>
                <a:buNone/>
              </a:pPr>
              <a:r>
                <a:rPr lang="en-US" sz="2800" b="1" i="1" u="sng" strike="noStrike" cap="none">
                  <a:solidFill>
                    <a:srgbClr val="3A7066"/>
                  </a:solidFill>
                  <a:latin typeface="Arial"/>
                  <a:ea typeface="Arial"/>
                  <a:cs typeface="Arial"/>
                  <a:sym typeface="Arial"/>
                </a:rPr>
                <a:t>Early College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16366C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16366C"/>
                  </a:solidFill>
                  <a:latin typeface="Arial"/>
                  <a:ea typeface="Arial"/>
                  <a:cs typeface="Arial"/>
                  <a:sym typeface="Arial"/>
                </a:rPr>
                <a:t>Up to 3 classes per term and 2 summer classes. AA Track. Bus available for 10th graders</a:t>
              </a:r>
              <a:endParaRPr sz="2300" b="0" i="0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 rot="10800000">
              <a:off x="0" y="2971800"/>
              <a:ext cx="4343400" cy="29718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DBEEDA"/>
                </a:gs>
                <a:gs pos="100000">
                  <a:srgbClr val="86CC83"/>
                </a:gs>
              </a:gsLst>
              <a:lin ang="5400000" scaled="0"/>
            </a:gradFill>
            <a:ln w="38100" cap="flat" cmpd="sng">
              <a:solidFill>
                <a:srgbClr val="12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 txBox="1"/>
            <p:nvPr/>
          </p:nvSpPr>
          <p:spPr>
            <a:xfrm>
              <a:off x="0" y="3714749"/>
              <a:ext cx="4343400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7066"/>
                </a:buClr>
                <a:buSzPts val="3200"/>
                <a:buFont typeface="Arial"/>
                <a:buNone/>
              </a:pPr>
              <a:r>
                <a:rPr lang="en-US" sz="3200" b="1" i="0" u="sng" strike="noStrike" cap="none">
                  <a:solidFill>
                    <a:srgbClr val="3A7066"/>
                  </a:solidFill>
                  <a:latin typeface="Arial"/>
                  <a:ea typeface="Arial"/>
                  <a:cs typeface="Arial"/>
                  <a:sym typeface="Arial"/>
                </a:rPr>
                <a:t>Early Admission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16366C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16366C"/>
                  </a:solidFill>
                  <a:latin typeface="Arial"/>
                  <a:ea typeface="Arial"/>
                  <a:cs typeface="Arial"/>
                  <a:sym typeface="Arial"/>
                </a:rPr>
                <a:t>Fall and Spring semester of 12th grade on EFSC campus</a:t>
              </a:r>
              <a:endParaRPr sz="2300" b="0" i="0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 rot="5400000">
              <a:off x="5029200" y="2285999"/>
              <a:ext cx="2971800" cy="43434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DBE8E2"/>
                </a:gs>
                <a:gs pos="100000">
                  <a:srgbClr val="90BFAA"/>
                </a:gs>
              </a:gsLst>
              <a:lin ang="5400000" scaled="0"/>
            </a:gradFill>
            <a:ln w="38100" cap="flat" cmpd="sng">
              <a:solidFill>
                <a:srgbClr val="12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4343400" y="3714749"/>
              <a:ext cx="4343400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7066"/>
                </a:buClr>
                <a:buSzPts val="3200"/>
                <a:buFont typeface="Arial"/>
                <a:buNone/>
              </a:pPr>
              <a:r>
                <a:rPr lang="en-US" sz="3200" b="1" i="0" u="sng" strike="noStrike" cap="none">
                  <a:solidFill>
                    <a:srgbClr val="3A7066"/>
                  </a:solidFill>
                  <a:latin typeface="Arial"/>
                  <a:ea typeface="Arial"/>
                  <a:cs typeface="Arial"/>
                  <a:sym typeface="Arial"/>
                </a:rPr>
                <a:t>Full-Time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Century Gothic"/>
                <a:buNone/>
              </a:pPr>
              <a:endParaRPr sz="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40"/>
                </a:spcBef>
                <a:spcAft>
                  <a:spcPts val="0"/>
                </a:spcAft>
                <a:buClr>
                  <a:srgbClr val="16366C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16366C"/>
                  </a:solidFill>
                  <a:latin typeface="Arial"/>
                  <a:ea typeface="Arial"/>
                  <a:cs typeface="Arial"/>
                  <a:sym typeface="Arial"/>
                </a:rPr>
                <a:t>Spring semester of 12th grade on EFSC campus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743200" y="2362202"/>
              <a:ext cx="2590794" cy="1219195"/>
            </a:xfrm>
            <a:prstGeom prst="roundRect">
              <a:avLst>
                <a:gd name="adj" fmla="val 16667"/>
              </a:avLst>
            </a:prstGeom>
            <a:solidFill>
              <a:srgbClr val="16366C"/>
            </a:solidFill>
            <a:ln w="38100" cap="rnd" cmpd="sng">
              <a:solidFill>
                <a:srgbClr val="12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2802716" y="2421718"/>
              <a:ext cx="2471762" cy="1100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F1D4"/>
                </a:buClr>
                <a:buSzPts val="3200"/>
                <a:buFont typeface="Arial"/>
                <a:buNone/>
              </a:pPr>
              <a:r>
                <a:rPr lang="en-US" sz="3200" b="1" i="1" u="none" strike="noStrike" cap="none">
                  <a:solidFill>
                    <a:srgbClr val="FAF1D4"/>
                  </a:solidFill>
                  <a:latin typeface="Arial"/>
                  <a:ea typeface="Arial"/>
                  <a:cs typeface="Arial"/>
                  <a:sym typeface="Arial"/>
                </a:rPr>
                <a:t>Dual Enrollment Options</a:t>
              </a:r>
              <a:endParaRPr sz="3200" b="0" i="1" u="none" strike="noStrike" cap="none">
                <a:solidFill>
                  <a:srgbClr val="FAF1D4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D6914"/>
              </a:buClr>
              <a:buSzPts val="2880"/>
              <a:buFont typeface="Century Gothic"/>
              <a:buNone/>
            </a:pPr>
            <a:br>
              <a:rPr lang="en-US" sz="2880" b="1">
                <a:solidFill>
                  <a:srgbClr val="0D691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959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Dual Enrollment Course Weight</a:t>
            </a:r>
            <a:br>
              <a:rPr lang="en-US" sz="3240" b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30" b="1">
              <a:solidFill>
                <a:srgbClr val="16366C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>
                <a:solidFill>
                  <a:srgbClr val="FAF0D2"/>
                </a:solidFill>
              </a:rPr>
              <a:t>Dual Enrollment courses are weighted the same as </a:t>
            </a:r>
            <a:r>
              <a:rPr lang="en-US" sz="2800" b="1" i="1">
                <a:solidFill>
                  <a:srgbClr val="FAF0D2"/>
                </a:solidFill>
              </a:rPr>
              <a:t>AP, IB, </a:t>
            </a:r>
            <a:r>
              <a:rPr lang="en-US" sz="2800" b="1">
                <a:solidFill>
                  <a:srgbClr val="FAF0D2"/>
                </a:solidFill>
              </a:rPr>
              <a:t>and </a:t>
            </a:r>
            <a:r>
              <a:rPr lang="en-US" sz="2800" b="1" i="1">
                <a:solidFill>
                  <a:srgbClr val="FAF0D2"/>
                </a:solidFill>
              </a:rPr>
              <a:t>AICE</a:t>
            </a:r>
            <a:r>
              <a:rPr lang="en-US" sz="2800" b="1">
                <a:solidFill>
                  <a:srgbClr val="FAF0D2"/>
                </a:solidFill>
              </a:rPr>
              <a:t>:</a:t>
            </a:r>
            <a:endParaRPr sz="2800" b="1">
              <a:solidFill>
                <a:srgbClr val="FAF0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CB9D24"/>
              </a:buClr>
              <a:buSzPts val="2240"/>
              <a:buChar char="►"/>
            </a:pPr>
            <a:r>
              <a:rPr lang="en-US" sz="28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When your high school calculates your overall weighted high school GPA </a:t>
            </a:r>
            <a:endParaRPr/>
          </a:p>
          <a:p>
            <a:pPr marL="444500" lvl="0" indent="-342900" algn="l" rtl="0">
              <a:spcBef>
                <a:spcPts val="2400"/>
              </a:spcBef>
              <a:spcAft>
                <a:spcPts val="0"/>
              </a:spcAft>
              <a:buClr>
                <a:srgbClr val="CB9D24"/>
              </a:buClr>
              <a:buSzPts val="2240"/>
              <a:buChar char="►"/>
            </a:pPr>
            <a:r>
              <a:rPr lang="en-US" sz="28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When state universities calculate your high school GPA in the core academic classes for university admission decisions</a:t>
            </a:r>
            <a:endParaRPr sz="300">
              <a:solidFill>
                <a:srgbClr val="FAF0D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3600"/>
              <a:buFont typeface="Century Gothic"/>
              <a:buNone/>
            </a:pPr>
            <a:r>
              <a:rPr lang="en-US" sz="36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College Program</a:t>
            </a:r>
            <a:b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partnership initiative between the Brevard Public School District and EFSC  </a:t>
            </a:r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1"/>
          </p:nvPr>
        </p:nvSpPr>
        <p:spPr>
          <a:xfrm>
            <a:off x="495300" y="1676400"/>
            <a:ext cx="8077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2600">
              <a:solidFill>
                <a:srgbClr val="F0E3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F0E3B2"/>
                </a:solidFill>
                <a:latin typeface="Calibri"/>
                <a:ea typeface="Calibri"/>
                <a:cs typeface="Calibri"/>
                <a:sym typeface="Calibri"/>
              </a:rPr>
              <a:t>Developed for students whose goal is to graduate from high school with a university-transfer Associate in Arts (AA) degree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</a:pPr>
            <a:endParaRPr sz="900">
              <a:solidFill>
                <a:srgbClr val="F0E3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5" descr="http://www.easternflorida.edu/student-life/honors-program/images/honors-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893127"/>
            <a:ext cx="2209799" cy="2416524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1295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College Program Expectations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457200" y="2286000"/>
            <a:ext cx="8382000" cy="345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BB2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Participants are expected to:</a:t>
            </a:r>
            <a:endParaRPr/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F0E3B2"/>
                </a:solidFill>
                <a:latin typeface="Calibri"/>
                <a:ea typeface="Calibri"/>
                <a:cs typeface="Calibri"/>
                <a:sym typeface="Calibri"/>
              </a:rPr>
              <a:t>Complete selected EFSC and high school classes each year.</a:t>
            </a:r>
            <a:endParaRPr/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F0E3B2"/>
                </a:solidFill>
                <a:latin typeface="Calibri"/>
                <a:ea typeface="Calibri"/>
                <a:cs typeface="Calibri"/>
                <a:sym typeface="Calibri"/>
              </a:rPr>
              <a:t>Maintain program eligibility.</a:t>
            </a:r>
            <a:endParaRPr/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F0E3B2"/>
                </a:solidFill>
                <a:latin typeface="Calibri"/>
                <a:ea typeface="Calibri"/>
                <a:cs typeface="Calibri"/>
                <a:sym typeface="Calibri"/>
              </a:rPr>
              <a:t>Successfully complete AA degree general education requirements.</a:t>
            </a:r>
            <a:endParaRPr/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F0E3B2"/>
                </a:solidFill>
                <a:latin typeface="Calibri"/>
                <a:ea typeface="Calibri"/>
                <a:cs typeface="Calibri"/>
                <a:sym typeface="Calibri"/>
              </a:rPr>
              <a:t>Finish entry-level requirements for selected university major.</a:t>
            </a:r>
            <a:endParaRPr/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F0E3B2"/>
                </a:solidFill>
                <a:latin typeface="Calibri"/>
                <a:ea typeface="Calibri"/>
                <a:cs typeface="Calibri"/>
                <a:sym typeface="Calibri"/>
              </a:rPr>
              <a:t>Remain on track for AA degree by high school graduation.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63C3F"/>
            </a:gs>
            <a:gs pos="100000">
              <a:srgbClr val="25404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>
            <a:spLocks noGrp="1"/>
          </p:cNvSpPr>
          <p:nvPr>
            <p:ph type="title"/>
          </p:nvPr>
        </p:nvSpPr>
        <p:spPr>
          <a:xfrm>
            <a:off x="1374765" y="457200"/>
            <a:ext cx="6297090" cy="83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in Arts Degree</a:t>
            </a:r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1"/>
          </p:nvPr>
        </p:nvSpPr>
        <p:spPr>
          <a:xfrm>
            <a:off x="574665" y="1676400"/>
            <a:ext cx="789729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6" lvl="0" indent="-34290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Helvetica Neue"/>
              <a:buChar char="■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Two-year degree for students whose goal is a bachelor’s degree or higher at a university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Helvetica Neue"/>
              <a:buChar char="■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Equivalent to freshman and sophomore years at a state university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Helvetica Neue"/>
              <a:buChar char="■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Combination of academic </a:t>
            </a: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and elective courses chosen to meet selected university major prerequisites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Helvetica Neue"/>
              <a:buChar char="■"/>
            </a:pPr>
            <a:r>
              <a:rPr lang="en-US" sz="2400">
                <a:solidFill>
                  <a:srgbClr val="FAF1D4"/>
                </a:solidFill>
                <a:latin typeface="Calibri"/>
                <a:ea typeface="Calibri"/>
                <a:cs typeface="Calibri"/>
                <a:sym typeface="Calibri"/>
              </a:rPr>
              <a:t>Total of 20 college courses equaling at least 60 credit hours</a:t>
            </a:r>
            <a:endParaRPr sz="2400">
              <a:solidFill>
                <a:srgbClr val="FAF0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6" lvl="0" indent="-34290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B9D24"/>
              </a:buClr>
              <a:buSzPts val="2400"/>
              <a:buFont typeface="Helvetica Neue"/>
              <a:buChar char="■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Students graduating with an AA enjoy first-time-in-college (FTIC) benefits at state universities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63C3F"/>
            </a:gs>
            <a:gs pos="52000">
              <a:srgbClr val="163C3F"/>
            </a:gs>
            <a:gs pos="100000">
              <a:srgbClr val="25404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Three-Year Track 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1004028" y="1752600"/>
            <a:ext cx="713594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n-US" sz="2000" b="1" i="0" u="none" strike="noStrike" cap="none" baseline="30000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000" b="1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Grade ……………………………………..12 credit hours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US" sz="2000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	             2 EFSC classes 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Spring		2 EFSC classes</a:t>
            </a:r>
            <a:endParaRPr dirty="0"/>
          </a:p>
          <a:p>
            <a:pPr marL="342900" marR="0" lvl="0" indent="-342900" algn="ctr" rtl="0">
              <a:spcBef>
                <a:spcPts val="22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FAF0D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r>
              <a:rPr lang="en-US" sz="2000" b="1" i="0" u="none" strike="noStrike" cap="none" baseline="30000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000" b="1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Grade ……………………………………..24 credit hours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Summer	2 EFSC classes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Fall 		3 EFSC classes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Spring		3 EFSC classes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dirty="0"/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r>
              <a:rPr lang="en-US" sz="2000" b="1" i="0" u="none" strike="noStrike" cap="none" baseline="30000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000" b="1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Grade  ….…………………………………24 credit hours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Summer	2 EFSC classes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Fall 		3 EFSC classes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AF0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Spring 		3 EFSC classes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20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dirty="0"/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</a:t>
            </a:r>
            <a:endParaRPr dirty="0"/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>
            <a:spLocks noGrp="1"/>
          </p:cNvSpPr>
          <p:nvPr>
            <p:ph type="body" idx="4294967295"/>
          </p:nvPr>
        </p:nvSpPr>
        <p:spPr>
          <a:xfrm>
            <a:off x="304800" y="2286000"/>
            <a:ext cx="8534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609600" lvl="0" indent="-609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State </a:t>
            </a:r>
            <a:r>
              <a:rPr lang="en-US" sz="2400" b="1" i="1" u="sng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cumulative</a:t>
            </a: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 unweighted GPA of 3.0 or higher. </a:t>
            </a:r>
            <a:endParaRPr sz="2400" b="1">
              <a:solidFill>
                <a:srgbClr val="FAF0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609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Completion of Algebra 1 by the end of 9</a:t>
            </a:r>
            <a:r>
              <a:rPr lang="en-US" sz="2400" baseline="300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 grade.</a:t>
            </a:r>
            <a:endParaRPr/>
          </a:p>
          <a:p>
            <a:pPr marL="609600" lvl="0" indent="-609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College-ready Reading and Writing scores on a college placement test. (PERT, SAT, ACT, or ACCUPLACER) </a:t>
            </a:r>
            <a:endParaRPr/>
          </a:p>
          <a:p>
            <a:pPr marL="609600" lvl="0" indent="-609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High school record of good attendance and responsible behavior.</a:t>
            </a:r>
            <a:endParaRPr/>
          </a:p>
          <a:p>
            <a:pPr marL="609600" lvl="0" indent="-609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Meet all program deadlines and requirements.</a:t>
            </a:r>
            <a:endParaRPr/>
          </a:p>
          <a:p>
            <a:pPr marL="609600" lvl="0" indent="-609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CB9D24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Completion of </a:t>
            </a:r>
            <a:r>
              <a:rPr lang="en-US" sz="2400" b="1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EFSC</a:t>
            </a:r>
            <a:r>
              <a:rPr lang="en-US" sz="2400">
                <a:solidFill>
                  <a:srgbClr val="FAF0D2"/>
                </a:solidFill>
                <a:latin typeface="Calibri"/>
                <a:ea typeface="Calibri"/>
                <a:cs typeface="Calibri"/>
                <a:sym typeface="Calibri"/>
              </a:rPr>
              <a:t> Online Dual Enrollment Orientation. 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1600200" y="381000"/>
            <a:ext cx="7086600" cy="1357746"/>
          </a:xfrm>
          <a:prstGeom prst="rect">
            <a:avLst/>
          </a:prstGeom>
          <a:gradFill>
            <a:gsLst>
              <a:gs pos="0">
                <a:srgbClr val="89BCA6"/>
              </a:gs>
              <a:gs pos="100000">
                <a:srgbClr val="528A73"/>
              </a:gs>
            </a:gsLst>
            <a:lin ang="54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66C"/>
              </a:buClr>
              <a:buSzPts val="4000"/>
              <a:buFont typeface="Century Gothic"/>
              <a:buNone/>
            </a:pPr>
            <a:r>
              <a:rPr lang="en-US" sz="4000" b="1" i="1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Admission Requirements  </a:t>
            </a:r>
            <a:br>
              <a:rPr lang="en-US" sz="3200" b="1" i="1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1" i="1" u="none" strike="noStrike" cap="none">
                <a:solidFill>
                  <a:srgbClr val="1636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-Year Track</a:t>
            </a:r>
            <a:endParaRPr sz="2800" b="1" i="1" u="none" strike="noStrike" cap="none">
              <a:solidFill>
                <a:srgbClr val="1636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42" y="76200"/>
            <a:ext cx="2005958" cy="20059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1838</Words>
  <Application>Microsoft Office PowerPoint</Application>
  <PresentationFormat>On-screen Show (4:3)</PresentationFormat>
  <Paragraphs>246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Noto Sans Symbols</vt:lpstr>
      <vt:lpstr>Helvetica Neue</vt:lpstr>
      <vt:lpstr>Open Sans Medium</vt:lpstr>
      <vt:lpstr>Century Gothic</vt:lpstr>
      <vt:lpstr>Arial</vt:lpstr>
      <vt:lpstr>Comic Sans MS</vt:lpstr>
      <vt:lpstr>Arial Rounded</vt:lpstr>
      <vt:lpstr>Ion</vt:lpstr>
      <vt:lpstr>Early College Program (formerly Collegiate High School)</vt:lpstr>
      <vt:lpstr>What is Dual Enrollment?</vt:lpstr>
      <vt:lpstr>PowerPoint Presentation</vt:lpstr>
      <vt:lpstr> Dual Enrollment Course Weight </vt:lpstr>
      <vt:lpstr>Early College Program A partnership initiative between the Brevard Public School District and EFSC  </vt:lpstr>
      <vt:lpstr>Early College Program Expectations</vt:lpstr>
      <vt:lpstr>Associate in Arts Degree</vt:lpstr>
      <vt:lpstr>Three-Year Track </vt:lpstr>
      <vt:lpstr>PowerPoint Presentation</vt:lpstr>
      <vt:lpstr>PowerPoint Presentation</vt:lpstr>
      <vt:lpstr>EFSC Class Times</vt:lpstr>
      <vt:lpstr>Bus Transportation</vt:lpstr>
      <vt:lpstr>Required Minimum Entry Scores</vt:lpstr>
      <vt:lpstr>College-Ready Math Score By 12th Grade</vt:lpstr>
      <vt:lpstr>Testing Anxiety??  Get prepared!!!</vt:lpstr>
      <vt:lpstr>Requirements to STAY in the Early College Program</vt:lpstr>
      <vt:lpstr>Benefits of Early College Program</vt:lpstr>
      <vt:lpstr>PowerPoint Presentation</vt:lpstr>
      <vt:lpstr>PowerPoint Presentation</vt:lpstr>
      <vt:lpstr>PowerPoint Presentation</vt:lpstr>
      <vt:lpstr>Factors to Consider</vt:lpstr>
      <vt:lpstr>Factors to Consider</vt:lpstr>
      <vt:lpstr>PowerPoint Presentation</vt:lpstr>
      <vt:lpstr>PowerPoint Presentation</vt:lpstr>
      <vt:lpstr>Then….</vt:lpstr>
      <vt:lpstr>Important Dates</vt:lpstr>
      <vt:lpstr>Important Dates (continued)</vt:lpstr>
      <vt:lpstr>Contact Information</vt:lpstr>
      <vt:lpstr>Achieve the Early College Program Goals!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College Program (formerly Collegiate High School)</dc:title>
  <dc:creator>Jennifer Blalock</dc:creator>
  <cp:lastModifiedBy>Ash.Gabrielle@Merritt Island High</cp:lastModifiedBy>
  <cp:revision>3</cp:revision>
  <cp:lastPrinted>2023-01-24T22:33:35Z</cp:lastPrinted>
  <dcterms:created xsi:type="dcterms:W3CDTF">2005-04-13T19:58:21Z</dcterms:created>
  <dcterms:modified xsi:type="dcterms:W3CDTF">2023-01-25T00:36:11Z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0x010100E6D4D87B4F0E554D92A6FB6F73E37632</vt:lpwstr>
  </property>
</Properties>
</file>