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0" r:id="rId4"/>
  </p:sldMasterIdLst>
  <p:notesMasterIdLst>
    <p:notesMasterId r:id="rId35"/>
  </p:notesMasterIdLst>
  <p:handoutMasterIdLst>
    <p:handoutMasterId r:id="rId36"/>
  </p:handoutMasterIdLst>
  <p:sldIdLst>
    <p:sldId id="333" r:id="rId5"/>
    <p:sldId id="346" r:id="rId6"/>
    <p:sldId id="349" r:id="rId7"/>
    <p:sldId id="337" r:id="rId8"/>
    <p:sldId id="284" r:id="rId9"/>
    <p:sldId id="274" r:id="rId10"/>
    <p:sldId id="275" r:id="rId11"/>
    <p:sldId id="356" r:id="rId12"/>
    <p:sldId id="350" r:id="rId13"/>
    <p:sldId id="328" r:id="rId14"/>
    <p:sldId id="330" r:id="rId15"/>
    <p:sldId id="327" r:id="rId16"/>
    <p:sldId id="320" r:id="rId17"/>
    <p:sldId id="319" r:id="rId18"/>
    <p:sldId id="282" r:id="rId19"/>
    <p:sldId id="357" r:id="rId20"/>
    <p:sldId id="279" r:id="rId21"/>
    <p:sldId id="283" r:id="rId22"/>
    <p:sldId id="336" r:id="rId23"/>
    <p:sldId id="355" r:id="rId24"/>
    <p:sldId id="353" r:id="rId25"/>
    <p:sldId id="258" r:id="rId26"/>
    <p:sldId id="278" r:id="rId27"/>
    <p:sldId id="340" r:id="rId28"/>
    <p:sldId id="341" r:id="rId29"/>
    <p:sldId id="342" r:id="rId30"/>
    <p:sldId id="343" r:id="rId31"/>
    <p:sldId id="358" r:id="rId32"/>
    <p:sldId id="344" r:id="rId33"/>
    <p:sldId id="345" r:id="rId34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229"/>
    <a:srgbClr val="FAF1D4"/>
    <a:srgbClr val="0000CC"/>
    <a:srgbClr val="16366C"/>
    <a:srgbClr val="71AA92"/>
    <a:srgbClr val="0066FF"/>
    <a:srgbClr val="B7B2A4"/>
    <a:srgbClr val="3A7066"/>
    <a:srgbClr val="12683A"/>
    <a:srgbClr val="478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580" autoAdjust="0"/>
  </p:normalViewPr>
  <p:slideViewPr>
    <p:cSldViewPr>
      <p:cViewPr varScale="1">
        <p:scale>
          <a:sx n="104" d="100"/>
          <a:sy n="104" d="100"/>
        </p:scale>
        <p:origin x="16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31903-58B8-4F97-A9C6-E9D4F6B2514D}" type="doc">
      <dgm:prSet loTypeId="urn:microsoft.com/office/officeart/2005/8/layout/matrix1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859910-9CFE-4B0F-A019-BDA98BB898B7}">
      <dgm:prSet phldrT="[Text]"/>
      <dgm:spPr/>
      <dgm:t>
        <a:bodyPr/>
        <a:lstStyle/>
        <a:p>
          <a:endParaRPr lang="en-US"/>
        </a:p>
      </dgm:t>
    </dgm:pt>
    <dgm:pt modelId="{DE330E97-3629-471A-AF36-488D71272E45}" type="parTrans" cxnId="{DA7CE74A-433F-4A67-AE40-2911F939C320}">
      <dgm:prSet/>
      <dgm:spPr/>
      <dgm:t>
        <a:bodyPr/>
        <a:lstStyle/>
        <a:p>
          <a:endParaRPr lang="en-US"/>
        </a:p>
      </dgm:t>
    </dgm:pt>
    <dgm:pt modelId="{2AC9180A-EFA0-4470-B3C3-BDCAE25B362F}" type="sibTrans" cxnId="{DA7CE74A-433F-4A67-AE40-2911F939C320}">
      <dgm:prSet/>
      <dgm:spPr/>
      <dgm:t>
        <a:bodyPr/>
        <a:lstStyle/>
        <a:p>
          <a:endParaRPr lang="en-US"/>
        </a:p>
      </dgm:t>
    </dgm:pt>
    <dgm:pt modelId="{5EB039C1-9263-4D84-86C3-69EA19997240}">
      <dgm:prSet phldrT="[Text]"/>
      <dgm:spPr/>
      <dgm:t>
        <a:bodyPr/>
        <a:lstStyle/>
        <a:p>
          <a:endParaRPr lang="en-US"/>
        </a:p>
      </dgm:t>
    </dgm:pt>
    <dgm:pt modelId="{370331EC-AFE7-466E-A3B1-E301F2669927}" type="parTrans" cxnId="{9591AE96-634A-4CDC-8CBE-0570CD586F85}">
      <dgm:prSet/>
      <dgm:spPr/>
      <dgm:t>
        <a:bodyPr/>
        <a:lstStyle/>
        <a:p>
          <a:endParaRPr lang="en-US"/>
        </a:p>
      </dgm:t>
    </dgm:pt>
    <dgm:pt modelId="{F9B279D9-E7ED-4441-A3C8-7F2DE40DCF0C}" type="sibTrans" cxnId="{9591AE96-634A-4CDC-8CBE-0570CD586F85}">
      <dgm:prSet/>
      <dgm:spPr/>
      <dgm:t>
        <a:bodyPr/>
        <a:lstStyle/>
        <a:p>
          <a:endParaRPr lang="en-US"/>
        </a:p>
      </dgm:t>
    </dgm:pt>
    <dgm:pt modelId="{D08EE86C-E19B-4584-8AF9-8DBF229A4A04}">
      <dgm:prSet phldrT="[Text]" phldr="1"/>
      <dgm:spPr/>
      <dgm:t>
        <a:bodyPr/>
        <a:lstStyle/>
        <a:p>
          <a:endParaRPr lang="en-US" dirty="0"/>
        </a:p>
      </dgm:t>
    </dgm:pt>
    <dgm:pt modelId="{22E24542-0D08-4AE7-B615-D2F5388862C5}" type="parTrans" cxnId="{6665AD6A-9B66-455A-BEE7-EB6376C7BE2C}">
      <dgm:prSet/>
      <dgm:spPr/>
      <dgm:t>
        <a:bodyPr/>
        <a:lstStyle/>
        <a:p>
          <a:endParaRPr lang="en-US"/>
        </a:p>
      </dgm:t>
    </dgm:pt>
    <dgm:pt modelId="{2CF82F7E-7668-44E2-8795-A85A5353E7CF}" type="sibTrans" cxnId="{6665AD6A-9B66-455A-BEE7-EB6376C7BE2C}">
      <dgm:prSet/>
      <dgm:spPr/>
      <dgm:t>
        <a:bodyPr/>
        <a:lstStyle/>
        <a:p>
          <a:endParaRPr lang="en-US"/>
        </a:p>
      </dgm:t>
    </dgm:pt>
    <dgm:pt modelId="{1066D880-1AA0-4B32-B32A-1E083B2353C4}">
      <dgm:prSet/>
      <dgm:spPr/>
      <dgm:t>
        <a:bodyPr/>
        <a:lstStyle/>
        <a:p>
          <a:endParaRPr lang="en-US"/>
        </a:p>
      </dgm:t>
    </dgm:pt>
    <dgm:pt modelId="{37924DCC-5CDF-4CD4-8655-817D194916FD}" type="parTrans" cxnId="{BE907142-2D47-4273-8473-B1DB07C299AD}">
      <dgm:prSet/>
      <dgm:spPr/>
      <dgm:t>
        <a:bodyPr/>
        <a:lstStyle/>
        <a:p>
          <a:endParaRPr lang="en-US"/>
        </a:p>
      </dgm:t>
    </dgm:pt>
    <dgm:pt modelId="{8D9CA0C6-5893-484B-8D70-0469C0013B55}" type="sibTrans" cxnId="{BE907142-2D47-4273-8473-B1DB07C299AD}">
      <dgm:prSet/>
      <dgm:spPr/>
      <dgm:t>
        <a:bodyPr/>
        <a:lstStyle/>
        <a:p>
          <a:endParaRPr lang="en-US"/>
        </a:p>
      </dgm:t>
    </dgm:pt>
    <dgm:pt modelId="{3880E3DD-9BE1-4ED1-B016-4F481D505B10}">
      <dgm:prSet/>
      <dgm:spPr/>
      <dgm:t>
        <a:bodyPr/>
        <a:lstStyle/>
        <a:p>
          <a:pPr rtl="0"/>
          <a:endParaRPr lang="en-US" b="1" i="0" u="none" strike="noStrike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gm:t>
    </dgm:pt>
    <dgm:pt modelId="{86C54AFF-11CA-41E9-887B-BAA22E3994BA}" type="parTrans" cxnId="{48445BE6-BA3C-49C9-9806-2F42CEDBFA9F}">
      <dgm:prSet/>
      <dgm:spPr/>
      <dgm:t>
        <a:bodyPr/>
        <a:lstStyle/>
        <a:p>
          <a:endParaRPr lang="en-US"/>
        </a:p>
      </dgm:t>
    </dgm:pt>
    <dgm:pt modelId="{529A6C27-EE2B-4F45-88E8-A6D52293534F}" type="sibTrans" cxnId="{48445BE6-BA3C-49C9-9806-2F42CEDBFA9F}">
      <dgm:prSet/>
      <dgm:spPr/>
      <dgm:t>
        <a:bodyPr/>
        <a:lstStyle/>
        <a:p>
          <a:endParaRPr lang="en-US"/>
        </a:p>
      </dgm:t>
    </dgm:pt>
    <dgm:pt modelId="{61D06A5F-9927-421A-9127-DE2F27BE7205}">
      <dgm:prSet/>
      <dgm:spPr/>
      <dgm:t>
        <a:bodyPr/>
        <a:lstStyle/>
        <a:p>
          <a:endParaRPr lang="en-US"/>
        </a:p>
      </dgm:t>
    </dgm:pt>
    <dgm:pt modelId="{F62F0530-0EB3-450F-99F9-5AA7CFBD5169}" type="parTrans" cxnId="{15ECC14E-7C0C-4B49-A04F-0FC8518E881C}">
      <dgm:prSet/>
      <dgm:spPr/>
      <dgm:t>
        <a:bodyPr/>
        <a:lstStyle/>
        <a:p>
          <a:endParaRPr lang="en-US"/>
        </a:p>
      </dgm:t>
    </dgm:pt>
    <dgm:pt modelId="{8BE90C03-65F5-41FE-AC6B-3248ABE5FEA6}" type="sibTrans" cxnId="{15ECC14E-7C0C-4B49-A04F-0FC8518E881C}">
      <dgm:prSet/>
      <dgm:spPr/>
      <dgm:t>
        <a:bodyPr/>
        <a:lstStyle/>
        <a:p>
          <a:endParaRPr lang="en-US"/>
        </a:p>
      </dgm:t>
    </dgm:pt>
    <dgm:pt modelId="{B6EADF0D-0A15-4016-B2DA-427F7EBDB753}">
      <dgm:prSet/>
      <dgm:spPr/>
      <dgm:t>
        <a:bodyPr/>
        <a:lstStyle/>
        <a:p>
          <a:endParaRPr lang="en-US"/>
        </a:p>
      </dgm:t>
    </dgm:pt>
    <dgm:pt modelId="{F6DE2DBC-3947-4F3E-BF5A-0FF49C1B8D20}" type="parTrans" cxnId="{774D3F50-5B58-4F81-968F-5A9D37816A1D}">
      <dgm:prSet/>
      <dgm:spPr/>
      <dgm:t>
        <a:bodyPr/>
        <a:lstStyle/>
        <a:p>
          <a:endParaRPr lang="en-US"/>
        </a:p>
      </dgm:t>
    </dgm:pt>
    <dgm:pt modelId="{EBA91162-9A7C-4F06-9D1A-2CFE9A41DA9E}" type="sibTrans" cxnId="{774D3F50-5B58-4F81-968F-5A9D37816A1D}">
      <dgm:prSet/>
      <dgm:spPr/>
      <dgm:t>
        <a:bodyPr/>
        <a:lstStyle/>
        <a:p>
          <a:endParaRPr lang="en-US"/>
        </a:p>
      </dgm:t>
    </dgm:pt>
    <dgm:pt modelId="{FAEAC22B-9BDD-4E2C-B35A-575677E82EE3}">
      <dgm:prSet/>
      <dgm:spPr/>
      <dgm:t>
        <a:bodyPr/>
        <a:lstStyle/>
        <a:p>
          <a:endParaRPr lang="en-US" dirty="0"/>
        </a:p>
      </dgm:t>
    </dgm:pt>
    <dgm:pt modelId="{107CBB5D-CD3E-4AA1-9F14-50114298ABB5}" type="parTrans" cxnId="{747CE583-484F-474F-B92E-1FBFF4A6BAE8}">
      <dgm:prSet/>
      <dgm:spPr/>
      <dgm:t>
        <a:bodyPr/>
        <a:lstStyle/>
        <a:p>
          <a:endParaRPr lang="en-US"/>
        </a:p>
      </dgm:t>
    </dgm:pt>
    <dgm:pt modelId="{B87E3DE9-9510-4048-A449-E322DD8D059F}" type="sibTrans" cxnId="{747CE583-484F-474F-B92E-1FBFF4A6BAE8}">
      <dgm:prSet/>
      <dgm:spPr/>
      <dgm:t>
        <a:bodyPr/>
        <a:lstStyle/>
        <a:p>
          <a:endParaRPr lang="en-US"/>
        </a:p>
      </dgm:t>
    </dgm:pt>
    <dgm:pt modelId="{831A0538-9707-4C54-B3A8-827C63CC2C59}">
      <dgm:prSet/>
      <dgm:spPr/>
      <dgm:t>
        <a:bodyPr/>
        <a:lstStyle/>
        <a:p>
          <a:endParaRPr lang="en-US"/>
        </a:p>
      </dgm:t>
    </dgm:pt>
    <dgm:pt modelId="{E08BFA6B-92B7-4E33-9CF2-6380075E1E9C}" type="parTrans" cxnId="{E6C4E419-C9BA-4CB1-9037-11F980F3D13D}">
      <dgm:prSet/>
      <dgm:spPr/>
      <dgm:t>
        <a:bodyPr/>
        <a:lstStyle/>
        <a:p>
          <a:endParaRPr lang="en-US"/>
        </a:p>
      </dgm:t>
    </dgm:pt>
    <dgm:pt modelId="{E879C7AF-71FF-42FD-9DF9-3C1003FC9EB2}" type="sibTrans" cxnId="{E6C4E419-C9BA-4CB1-9037-11F980F3D13D}">
      <dgm:prSet/>
      <dgm:spPr/>
      <dgm:t>
        <a:bodyPr/>
        <a:lstStyle/>
        <a:p>
          <a:endParaRPr lang="en-US"/>
        </a:p>
      </dgm:t>
    </dgm:pt>
    <dgm:pt modelId="{0A0145D0-C41E-40A2-8541-9A8F4454589C}">
      <dgm:prSet/>
      <dgm:spPr/>
      <dgm:t>
        <a:bodyPr/>
        <a:lstStyle/>
        <a:p>
          <a:endParaRPr lang="en-US" dirty="0"/>
        </a:p>
      </dgm:t>
    </dgm:pt>
    <dgm:pt modelId="{17476E1A-A77A-496D-9820-4DB39AC465D9}" type="parTrans" cxnId="{8350C1BB-F392-4884-B2F2-C75B9D81AEE0}">
      <dgm:prSet/>
      <dgm:spPr/>
      <dgm:t>
        <a:bodyPr/>
        <a:lstStyle/>
        <a:p>
          <a:endParaRPr lang="en-US"/>
        </a:p>
      </dgm:t>
    </dgm:pt>
    <dgm:pt modelId="{A8B40E4D-F9FF-47BD-9691-5DD1F8AD589B}" type="sibTrans" cxnId="{8350C1BB-F392-4884-B2F2-C75B9D81AEE0}">
      <dgm:prSet/>
      <dgm:spPr/>
      <dgm:t>
        <a:bodyPr/>
        <a:lstStyle/>
        <a:p>
          <a:endParaRPr lang="en-US"/>
        </a:p>
      </dgm:t>
    </dgm:pt>
    <dgm:pt modelId="{D9A7193D-2917-4AF7-9325-AE2646EABE01}">
      <dgm:prSet custT="1"/>
      <dgm:spPr>
        <a:solidFill>
          <a:srgbClr val="16366C"/>
        </a:solidFill>
        <a:ln w="38100">
          <a:solidFill>
            <a:srgbClr val="12683A"/>
          </a:solidFill>
        </a:ln>
        <a:scene3d>
          <a:camera prst="orthographicFront"/>
          <a:lightRig rig="flat" dir="t"/>
        </a:scene3d>
        <a:sp3d prstMaterial="dkEdge">
          <a:bevelT w="8200" h="38100" prst="divot"/>
        </a:sp3d>
      </dgm:spPr>
      <dgm:t>
        <a:bodyPr/>
        <a:lstStyle/>
        <a:p>
          <a:r>
            <a:rPr lang="en-US" sz="3200" b="1" i="1" u="none" strike="noStrike" cap="none" dirty="0">
              <a:solidFill>
                <a:srgbClr val="FAF1D4"/>
              </a:solidFill>
              <a:latin typeface="Arial"/>
              <a:ea typeface="Arial"/>
              <a:cs typeface="Arial"/>
              <a:sym typeface="Arial"/>
            </a:rPr>
            <a:t>Dual Enrollment Options</a:t>
          </a:r>
          <a:endParaRPr lang="en-US" sz="3200" i="1" u="none" dirty="0">
            <a:solidFill>
              <a:srgbClr val="FAF1D4"/>
            </a:solidFill>
          </a:endParaRPr>
        </a:p>
      </dgm:t>
    </dgm:pt>
    <dgm:pt modelId="{67CE1A36-C490-4708-97E5-1DBD6FC24F29}" type="parTrans" cxnId="{01F8B33D-DBFE-4D37-BF69-CCD57FFE0DF1}">
      <dgm:prSet/>
      <dgm:spPr/>
      <dgm:t>
        <a:bodyPr/>
        <a:lstStyle/>
        <a:p>
          <a:endParaRPr lang="en-US"/>
        </a:p>
      </dgm:t>
    </dgm:pt>
    <dgm:pt modelId="{8F21AFFE-366D-4066-BDA8-A686E1701452}" type="sibTrans" cxnId="{01F8B33D-DBFE-4D37-BF69-CCD57FFE0DF1}">
      <dgm:prSet/>
      <dgm:spPr/>
      <dgm:t>
        <a:bodyPr/>
        <a:lstStyle/>
        <a:p>
          <a:endParaRPr lang="en-US"/>
        </a:p>
      </dgm:t>
    </dgm:pt>
    <dgm:pt modelId="{2A337A49-9C67-42F4-BDB2-80E1AB8A71C2}">
      <dgm:prSet custT="1"/>
      <dgm:spPr>
        <a:ln w="38100">
          <a:solidFill>
            <a:srgbClr val="12683A"/>
          </a:solidFill>
        </a:ln>
      </dgm:spPr>
      <dgm:t>
        <a:bodyPr/>
        <a:lstStyle/>
        <a:p>
          <a:pPr>
            <a:spcAft>
              <a:spcPct val="35000"/>
            </a:spcAft>
          </a:pPr>
          <a:r>
            <a:rPr lang="en-US" sz="3200" b="1" u="sng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Part-Time </a:t>
          </a:r>
        </a:p>
        <a:p>
          <a:pPr>
            <a:spcAft>
              <a:spcPts val="0"/>
            </a:spcAft>
          </a:pPr>
          <a:r>
            <a:rPr lang="en-US" sz="2300" b="1" u="none" dirty="0">
              <a:solidFill>
                <a:srgbClr val="16366C"/>
              </a:solidFill>
              <a:latin typeface="Arial" panose="020B0604020202020204" pitchFamily="34" charset="0"/>
              <a:cs typeface="Arial" panose="020B0604020202020204" pitchFamily="34" charset="0"/>
            </a:rPr>
            <a:t>Up to 3 EFSC classes                             per term and </a:t>
          </a:r>
        </a:p>
        <a:p>
          <a:pPr>
            <a:spcAft>
              <a:spcPct val="35000"/>
            </a:spcAft>
          </a:pPr>
          <a:r>
            <a:rPr lang="en-US" sz="2300" b="1" u="none" dirty="0">
              <a:solidFill>
                <a:srgbClr val="16366C"/>
              </a:solidFill>
              <a:latin typeface="Arial" panose="020B0604020202020204" pitchFamily="34" charset="0"/>
              <a:cs typeface="Arial" panose="020B0604020202020204" pitchFamily="34" charset="0"/>
            </a:rPr>
            <a:t>1 summer class </a:t>
          </a:r>
        </a:p>
      </dgm:t>
    </dgm:pt>
    <dgm:pt modelId="{A2F7AE0B-F9EB-40AC-ABCA-10E11C3732B0}" type="parTrans" cxnId="{E13658B7-AD7E-4BDE-9A99-06F8A60ACE91}">
      <dgm:prSet/>
      <dgm:spPr/>
      <dgm:t>
        <a:bodyPr/>
        <a:lstStyle/>
        <a:p>
          <a:endParaRPr lang="en-US"/>
        </a:p>
      </dgm:t>
    </dgm:pt>
    <dgm:pt modelId="{4BC727B6-912C-49DA-9C08-2C87C296813C}" type="sibTrans" cxnId="{E13658B7-AD7E-4BDE-9A99-06F8A60ACE91}">
      <dgm:prSet/>
      <dgm:spPr/>
      <dgm:t>
        <a:bodyPr/>
        <a:lstStyle/>
        <a:p>
          <a:endParaRPr lang="en-US"/>
        </a:p>
      </dgm:t>
    </dgm:pt>
    <dgm:pt modelId="{7D1E5ADA-6D0F-497A-B255-99D529CA678C}">
      <dgm:prSet/>
      <dgm:spPr/>
      <dgm:t>
        <a:bodyPr/>
        <a:lstStyle/>
        <a:p>
          <a:endParaRPr lang="en-US"/>
        </a:p>
      </dgm:t>
    </dgm:pt>
    <dgm:pt modelId="{DCAD0D79-C9B1-488E-997C-C04EA210A15A}" type="parTrans" cxnId="{7A7D0614-5253-4112-9814-213F1E5AABAC}">
      <dgm:prSet/>
      <dgm:spPr/>
      <dgm:t>
        <a:bodyPr/>
        <a:lstStyle/>
        <a:p>
          <a:endParaRPr lang="en-US"/>
        </a:p>
      </dgm:t>
    </dgm:pt>
    <dgm:pt modelId="{F5FD84C4-E1E0-4AE8-BBA8-998A15E0F68A}" type="sibTrans" cxnId="{7A7D0614-5253-4112-9814-213F1E5AABAC}">
      <dgm:prSet/>
      <dgm:spPr/>
      <dgm:t>
        <a:bodyPr/>
        <a:lstStyle/>
        <a:p>
          <a:endParaRPr lang="en-US"/>
        </a:p>
      </dgm:t>
    </dgm:pt>
    <dgm:pt modelId="{41D87D60-9EC1-48A3-880E-39676B9FCCCF}">
      <dgm:prSet/>
      <dgm:spPr/>
      <dgm:t>
        <a:bodyPr/>
        <a:lstStyle/>
        <a:p>
          <a:endParaRPr lang="en-US"/>
        </a:p>
      </dgm:t>
    </dgm:pt>
    <dgm:pt modelId="{6D238CDC-D145-436E-8713-08B4D092CD9A}" type="parTrans" cxnId="{06FF0CE9-D3FE-4F26-9873-A1E362D4492D}">
      <dgm:prSet/>
      <dgm:spPr/>
      <dgm:t>
        <a:bodyPr/>
        <a:lstStyle/>
        <a:p>
          <a:endParaRPr lang="en-US"/>
        </a:p>
      </dgm:t>
    </dgm:pt>
    <dgm:pt modelId="{D9C1A0AA-2EBD-46E7-908B-35BF34BB0934}" type="sibTrans" cxnId="{06FF0CE9-D3FE-4F26-9873-A1E362D4492D}">
      <dgm:prSet/>
      <dgm:spPr/>
      <dgm:t>
        <a:bodyPr/>
        <a:lstStyle/>
        <a:p>
          <a:endParaRPr lang="en-US"/>
        </a:p>
      </dgm:t>
    </dgm:pt>
    <dgm:pt modelId="{8FBC1F55-ABD8-4858-B404-C40D8F3A9AD6}">
      <dgm:prSet custT="1"/>
      <dgm:spPr>
        <a:ln w="38100">
          <a:solidFill>
            <a:srgbClr val="12683A"/>
          </a:solidFill>
        </a:ln>
      </dgm:spPr>
      <dgm:t>
        <a:bodyPr/>
        <a:lstStyle/>
        <a:p>
          <a:pPr rtl="0"/>
          <a:r>
            <a:rPr lang="en-US" sz="3200" b="1" i="0" u="sng" strike="noStrike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Full-Time</a:t>
          </a:r>
        </a:p>
        <a:p>
          <a:pPr rtl="0"/>
          <a:endParaRPr lang="en-US" sz="400" b="1" i="0" u="none" strike="noStrike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  <a:p>
          <a:pPr rtl="0"/>
          <a:r>
            <a:rPr lang="en-US" sz="2300" b="1" i="0" u="none" strike="noStrike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Spring semester of 12th grade on EFSC campus</a:t>
          </a:r>
        </a:p>
        <a:p>
          <a:pPr rtl="0"/>
          <a:endParaRPr lang="en-US" sz="2300" dirty="0"/>
        </a:p>
      </dgm:t>
    </dgm:pt>
    <dgm:pt modelId="{0DF8A41B-4021-4D56-B337-B4D08B7212D6}" type="parTrans" cxnId="{7DFA967E-64A7-4960-B6CC-1593C208860F}">
      <dgm:prSet/>
      <dgm:spPr/>
      <dgm:t>
        <a:bodyPr/>
        <a:lstStyle/>
        <a:p>
          <a:endParaRPr lang="en-US"/>
        </a:p>
      </dgm:t>
    </dgm:pt>
    <dgm:pt modelId="{796D5ADA-4F78-4CBF-9495-094A651040A3}" type="sibTrans" cxnId="{7DFA967E-64A7-4960-B6CC-1593C208860F}">
      <dgm:prSet/>
      <dgm:spPr/>
      <dgm:t>
        <a:bodyPr/>
        <a:lstStyle/>
        <a:p>
          <a:endParaRPr lang="en-US"/>
        </a:p>
      </dgm:t>
    </dgm:pt>
    <dgm:pt modelId="{ADC19885-127C-403F-918C-5044A1BFD7E1}">
      <dgm:prSet phldrT="[Text]" custT="1"/>
      <dgm:spPr>
        <a:ln w="38100">
          <a:solidFill>
            <a:srgbClr val="12683A"/>
          </a:solidFill>
        </a:ln>
      </dgm:spPr>
      <dgm:t>
        <a:bodyPr/>
        <a:lstStyle/>
        <a:p>
          <a:pPr rtl="0"/>
          <a:r>
            <a:rPr lang="en-US" sz="3200" b="1" i="0" u="sng" strike="noStrike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Early Admission</a:t>
          </a:r>
        </a:p>
        <a:p>
          <a:endParaRPr lang="en-US" sz="800" b="1" i="0" u="none" strike="noStrike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  <a:p>
          <a:r>
            <a:rPr lang="en-US" sz="2300" b="1" i="0" u="none" strike="noStrike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Fall and Spring semester of 12th grade on EFSC campus</a:t>
          </a:r>
          <a:endParaRPr lang="en-US" sz="2300" i="0" dirty="0">
            <a:solidFill>
              <a:srgbClr val="16366C"/>
            </a:solidFill>
          </a:endParaRPr>
        </a:p>
      </dgm:t>
    </dgm:pt>
    <dgm:pt modelId="{888592FB-2A7B-491D-9B66-E8CF284B18A1}" type="parTrans" cxnId="{7155F3DD-3F00-416C-84CD-522176366416}">
      <dgm:prSet/>
      <dgm:spPr/>
      <dgm:t>
        <a:bodyPr/>
        <a:lstStyle/>
        <a:p>
          <a:endParaRPr lang="en-US"/>
        </a:p>
      </dgm:t>
    </dgm:pt>
    <dgm:pt modelId="{E01D5840-581E-4E66-8375-9E07CB37E7FE}" type="sibTrans" cxnId="{7155F3DD-3F00-416C-84CD-522176366416}">
      <dgm:prSet/>
      <dgm:spPr/>
      <dgm:t>
        <a:bodyPr/>
        <a:lstStyle/>
        <a:p>
          <a:endParaRPr lang="en-US"/>
        </a:p>
      </dgm:t>
    </dgm:pt>
    <dgm:pt modelId="{3FD4166C-FCC1-48FD-A540-C2CC4B55290D}">
      <dgm:prSet/>
      <dgm:spPr/>
      <dgm:t>
        <a:bodyPr/>
        <a:lstStyle/>
        <a:p>
          <a:endParaRPr lang="en-US"/>
        </a:p>
      </dgm:t>
    </dgm:pt>
    <dgm:pt modelId="{4EFB50C0-600F-44EF-860F-60D2EAE524E8}" type="parTrans" cxnId="{A59693F0-0965-4DFE-8184-E96780493B73}">
      <dgm:prSet/>
      <dgm:spPr/>
      <dgm:t>
        <a:bodyPr/>
        <a:lstStyle/>
        <a:p>
          <a:endParaRPr lang="en-US"/>
        </a:p>
      </dgm:t>
    </dgm:pt>
    <dgm:pt modelId="{46477CD9-D032-4CB5-86B9-AB048B2D9A80}" type="sibTrans" cxnId="{A59693F0-0965-4DFE-8184-E96780493B73}">
      <dgm:prSet/>
      <dgm:spPr/>
      <dgm:t>
        <a:bodyPr/>
        <a:lstStyle/>
        <a:p>
          <a:endParaRPr lang="en-US"/>
        </a:p>
      </dgm:t>
    </dgm:pt>
    <dgm:pt modelId="{C428E170-F67B-4B63-A8EC-2DF6E9A67536}">
      <dgm:prSet/>
      <dgm:spPr/>
      <dgm:t>
        <a:bodyPr/>
        <a:lstStyle/>
        <a:p>
          <a:endParaRPr lang="en-US" u="none" dirty="0"/>
        </a:p>
      </dgm:t>
    </dgm:pt>
    <dgm:pt modelId="{29E7749E-E546-462B-AF19-A00BEB5EC53E}" type="parTrans" cxnId="{AD774810-637B-4561-BE4F-558ED8E56447}">
      <dgm:prSet/>
      <dgm:spPr/>
      <dgm:t>
        <a:bodyPr/>
        <a:lstStyle/>
        <a:p>
          <a:endParaRPr lang="en-US"/>
        </a:p>
      </dgm:t>
    </dgm:pt>
    <dgm:pt modelId="{44DA371F-A342-49B8-AE49-E79D50F71517}" type="sibTrans" cxnId="{AD774810-637B-4561-BE4F-558ED8E56447}">
      <dgm:prSet/>
      <dgm:spPr/>
      <dgm:t>
        <a:bodyPr/>
        <a:lstStyle/>
        <a:p>
          <a:endParaRPr lang="en-US"/>
        </a:p>
      </dgm:t>
    </dgm:pt>
    <dgm:pt modelId="{82C1053A-419E-460E-9A67-E497A048A5EC}">
      <dgm:prSet phldrT="[Text]" custT="1"/>
      <dgm:spPr>
        <a:ln w="38100">
          <a:solidFill>
            <a:srgbClr val="478A66"/>
          </a:solidFill>
        </a:ln>
      </dgm:spPr>
      <dgm:t>
        <a:bodyPr anchor="t"/>
        <a:lstStyle/>
        <a:p>
          <a:pPr algn="ctr" rtl="0">
            <a:lnSpc>
              <a:spcPct val="90000"/>
            </a:lnSpc>
          </a:pPr>
          <a:r>
            <a:rPr lang="en-US" sz="2800" b="1" i="1" u="sng" strike="noStrike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Early College</a:t>
          </a:r>
        </a:p>
        <a:p>
          <a:pPr algn="ctr" rtl="0">
            <a:lnSpc>
              <a:spcPct val="100000"/>
            </a:lnSpc>
          </a:pPr>
          <a:r>
            <a:rPr lang="en-US" sz="2300" b="1" i="0" u="none" strike="noStrike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Up to 3 classes per term and 2 summer classes. Associate Degree Track. Bus available for 10th graders</a:t>
          </a:r>
          <a:endParaRPr lang="en-US" sz="2300" i="0" dirty="0">
            <a:solidFill>
              <a:srgbClr val="16366C"/>
            </a:solidFill>
          </a:endParaRPr>
        </a:p>
      </dgm:t>
    </dgm:pt>
    <dgm:pt modelId="{C53DB998-5550-49AF-8509-855196518504}" type="parTrans" cxnId="{3D3F7296-38EC-4304-8384-7DDF5FEC3226}">
      <dgm:prSet/>
      <dgm:spPr/>
      <dgm:t>
        <a:bodyPr/>
        <a:lstStyle/>
        <a:p>
          <a:endParaRPr lang="en-US"/>
        </a:p>
      </dgm:t>
    </dgm:pt>
    <dgm:pt modelId="{BC2EA43B-9C9F-4E0B-98B7-92C4BF61108A}" type="sibTrans" cxnId="{3D3F7296-38EC-4304-8384-7DDF5FEC3226}">
      <dgm:prSet/>
      <dgm:spPr/>
      <dgm:t>
        <a:bodyPr/>
        <a:lstStyle/>
        <a:p>
          <a:endParaRPr lang="en-US"/>
        </a:p>
      </dgm:t>
    </dgm:pt>
    <dgm:pt modelId="{6A09B72D-6AB6-497A-B901-92BDB221A19E}" type="pres">
      <dgm:prSet presAssocID="{DA331903-58B8-4F97-A9C6-E9D4F6B251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EE7AD5-6915-43F5-AB40-1416A9D2623F}" type="pres">
      <dgm:prSet presAssocID="{DA331903-58B8-4F97-A9C6-E9D4F6B2514D}" presName="matrix" presStyleCnt="0"/>
      <dgm:spPr/>
    </dgm:pt>
    <dgm:pt modelId="{7FFC6033-E7AF-42B5-8CB0-3E95D4532FF3}" type="pres">
      <dgm:prSet presAssocID="{DA331903-58B8-4F97-A9C6-E9D4F6B2514D}" presName="tile1" presStyleLbl="node1" presStyleIdx="0" presStyleCnt="4" custLinFactNeighborX="-1754"/>
      <dgm:spPr/>
    </dgm:pt>
    <dgm:pt modelId="{09713021-6106-496C-BE0D-BCEE1274BF9C}" type="pres">
      <dgm:prSet presAssocID="{DA331903-58B8-4F97-A9C6-E9D4F6B251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807CCB1-AC4C-444B-8818-73DA22ED0A6E}" type="pres">
      <dgm:prSet presAssocID="{DA331903-58B8-4F97-A9C6-E9D4F6B2514D}" presName="tile2" presStyleLbl="node1" presStyleIdx="1" presStyleCnt="4" custLinFactNeighborX="5263" custLinFactNeighborY="-151"/>
      <dgm:spPr/>
    </dgm:pt>
    <dgm:pt modelId="{A23830CC-2E19-4193-9A7B-B97FB08C5BCA}" type="pres">
      <dgm:prSet presAssocID="{DA331903-58B8-4F97-A9C6-E9D4F6B251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063B290-1C27-4B49-9C93-7DE1FDCC6758}" type="pres">
      <dgm:prSet presAssocID="{DA331903-58B8-4F97-A9C6-E9D4F6B2514D}" presName="tile3" presStyleLbl="node1" presStyleIdx="2" presStyleCnt="4"/>
      <dgm:spPr/>
    </dgm:pt>
    <dgm:pt modelId="{758BDC2A-1451-43AF-94D7-B33D90795A90}" type="pres">
      <dgm:prSet presAssocID="{DA331903-58B8-4F97-A9C6-E9D4F6B251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7E4B499-DE50-4805-B03E-4A9B80E9C133}" type="pres">
      <dgm:prSet presAssocID="{DA331903-58B8-4F97-A9C6-E9D4F6B2514D}" presName="tile4" presStyleLbl="node1" presStyleIdx="3" presStyleCnt="4" custLinFactNeighborY="0"/>
      <dgm:spPr/>
    </dgm:pt>
    <dgm:pt modelId="{4C3E49C3-4198-41A5-B77A-CC594D92AAF7}" type="pres">
      <dgm:prSet presAssocID="{DA331903-58B8-4F97-A9C6-E9D4F6B251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F1A8017-A747-4FB2-95D8-DF0ABB2F036A}" type="pres">
      <dgm:prSet presAssocID="{DA331903-58B8-4F97-A9C6-E9D4F6B2514D}" presName="centerTile" presStyleLbl="fgShp" presStyleIdx="0" presStyleCnt="1" custScaleX="99415" custScaleY="82051" custLinFactNeighborX="-11696">
        <dgm:presLayoutVars>
          <dgm:chMax val="0"/>
          <dgm:chPref val="0"/>
        </dgm:presLayoutVars>
      </dgm:prSet>
      <dgm:spPr/>
    </dgm:pt>
  </dgm:ptLst>
  <dgm:cxnLst>
    <dgm:cxn modelId="{AD774810-637B-4561-BE4F-558ED8E56447}" srcId="{DA331903-58B8-4F97-A9C6-E9D4F6B2514D}" destId="{C428E170-F67B-4B63-A8EC-2DF6E9A67536}" srcOrd="2" destOrd="0" parTransId="{29E7749E-E546-462B-AF19-A00BEB5EC53E}" sibTransId="{44DA371F-A342-49B8-AE49-E79D50F71517}"/>
    <dgm:cxn modelId="{7A7D0614-5253-4112-9814-213F1E5AABAC}" srcId="{DA331903-58B8-4F97-A9C6-E9D4F6B2514D}" destId="{7D1E5ADA-6D0F-497A-B255-99D529CA678C}" srcOrd="4" destOrd="0" parTransId="{DCAD0D79-C9B1-488E-997C-C04EA210A15A}" sibTransId="{F5FD84C4-E1E0-4AE8-BBA8-998A15E0F68A}"/>
    <dgm:cxn modelId="{E6C4E419-C9BA-4CB1-9037-11F980F3D13D}" srcId="{DA331903-58B8-4F97-A9C6-E9D4F6B2514D}" destId="{831A0538-9707-4C54-B3A8-827C63CC2C59}" srcOrd="9" destOrd="0" parTransId="{E08BFA6B-92B7-4E33-9CF2-6380075E1E9C}" sibTransId="{E879C7AF-71FF-42FD-9DF9-3C1003FC9EB2}"/>
    <dgm:cxn modelId="{CA17A41E-6F3B-46F5-ABEA-E1AA5703A8DE}" type="presOf" srcId="{8FBC1F55-ABD8-4858-B404-C40D8F3A9AD6}" destId="{4C3E49C3-4198-41A5-B77A-CC594D92AAF7}" srcOrd="1" destOrd="0" presId="urn:microsoft.com/office/officeart/2005/8/layout/matrix1"/>
    <dgm:cxn modelId="{90EBC334-1507-4FF1-B789-F331C9DB66BC}" type="presOf" srcId="{82C1053A-419E-460E-9A67-E497A048A5EC}" destId="{A23830CC-2E19-4193-9A7B-B97FB08C5BCA}" srcOrd="1" destOrd="0" presId="urn:microsoft.com/office/officeart/2005/8/layout/matrix1"/>
    <dgm:cxn modelId="{6312C638-03DC-4A03-AB80-1A7B6AED9C60}" type="presOf" srcId="{2A337A49-9C67-42F4-BDB2-80E1AB8A71C2}" destId="{09713021-6106-496C-BE0D-BCEE1274BF9C}" srcOrd="1" destOrd="0" presId="urn:microsoft.com/office/officeart/2005/8/layout/matrix1"/>
    <dgm:cxn modelId="{01F8B33D-DBFE-4D37-BF69-CCD57FFE0DF1}" srcId="{DA331903-58B8-4F97-A9C6-E9D4F6B2514D}" destId="{D9A7193D-2917-4AF7-9325-AE2646EABE01}" srcOrd="0" destOrd="0" parTransId="{67CE1A36-C490-4708-97E5-1DBD6FC24F29}" sibTransId="{8F21AFFE-366D-4066-BDA8-A686E1701452}"/>
    <dgm:cxn modelId="{2BACB25C-EC02-4BD7-9D43-B6F7EC7E72B7}" type="presOf" srcId="{D9A7193D-2917-4AF7-9325-AE2646EABE01}" destId="{EF1A8017-A747-4FB2-95D8-DF0ABB2F036A}" srcOrd="0" destOrd="0" presId="urn:microsoft.com/office/officeart/2005/8/layout/matrix1"/>
    <dgm:cxn modelId="{BE907142-2D47-4273-8473-B1DB07C299AD}" srcId="{DA331903-58B8-4F97-A9C6-E9D4F6B2514D}" destId="{1066D880-1AA0-4B32-B32A-1E083B2353C4}" srcOrd="11" destOrd="0" parTransId="{37924DCC-5CDF-4CD4-8655-817D194916FD}" sibTransId="{8D9CA0C6-5893-484B-8D70-0469C0013B55}"/>
    <dgm:cxn modelId="{48101665-8925-4A40-BC58-0385A6A16333}" type="presOf" srcId="{2A337A49-9C67-42F4-BDB2-80E1AB8A71C2}" destId="{7FFC6033-E7AF-42B5-8CB0-3E95D4532FF3}" srcOrd="0" destOrd="0" presId="urn:microsoft.com/office/officeart/2005/8/layout/matrix1"/>
    <dgm:cxn modelId="{6665AD6A-9B66-455A-BEE7-EB6376C7BE2C}" srcId="{DA331903-58B8-4F97-A9C6-E9D4F6B2514D}" destId="{D08EE86C-E19B-4584-8AF9-8DBF229A4A04}" srcOrd="14" destOrd="0" parTransId="{22E24542-0D08-4AE7-B615-D2F5388862C5}" sibTransId="{2CF82F7E-7668-44E2-8795-A85A5353E7CF}"/>
    <dgm:cxn modelId="{DA7CE74A-433F-4A67-AE40-2911F939C320}" srcId="{DA331903-58B8-4F97-A9C6-E9D4F6B2514D}" destId="{4F859910-9CFE-4B0F-A019-BDA98BB898B7}" srcOrd="5" destOrd="0" parTransId="{DE330E97-3629-471A-AF36-488D71272E45}" sibTransId="{2AC9180A-EFA0-4470-B3C3-BDCAE25B362F}"/>
    <dgm:cxn modelId="{9BD1574C-5189-4972-9448-60E25FFB91E3}" type="presOf" srcId="{DA331903-58B8-4F97-A9C6-E9D4F6B2514D}" destId="{6A09B72D-6AB6-497A-B901-92BDB221A19E}" srcOrd="0" destOrd="0" presId="urn:microsoft.com/office/officeart/2005/8/layout/matrix1"/>
    <dgm:cxn modelId="{15ECC14E-7C0C-4B49-A04F-0FC8518E881C}" srcId="{DA331903-58B8-4F97-A9C6-E9D4F6B2514D}" destId="{61D06A5F-9927-421A-9127-DE2F27BE7205}" srcOrd="13" destOrd="0" parTransId="{F62F0530-0EB3-450F-99F9-5AA7CFBD5169}" sibTransId="{8BE90C03-65F5-41FE-AC6B-3248ABE5FEA6}"/>
    <dgm:cxn modelId="{774D3F50-5B58-4F81-968F-5A9D37816A1D}" srcId="{DA331903-58B8-4F97-A9C6-E9D4F6B2514D}" destId="{B6EADF0D-0A15-4016-B2DA-427F7EBDB753}" srcOrd="7" destOrd="0" parTransId="{F6DE2DBC-3947-4F3E-BF5A-0FF49C1B8D20}" sibTransId="{EBA91162-9A7C-4F06-9D1A-2CFE9A41DA9E}"/>
    <dgm:cxn modelId="{7DFA967E-64A7-4960-B6CC-1593C208860F}" srcId="{D9A7193D-2917-4AF7-9325-AE2646EABE01}" destId="{8FBC1F55-ABD8-4858-B404-C40D8F3A9AD6}" srcOrd="3" destOrd="0" parTransId="{0DF8A41B-4021-4D56-B337-B4D08B7212D6}" sibTransId="{796D5ADA-4F78-4CBF-9495-094A651040A3}"/>
    <dgm:cxn modelId="{747CE583-484F-474F-B92E-1FBFF4A6BAE8}" srcId="{DA331903-58B8-4F97-A9C6-E9D4F6B2514D}" destId="{FAEAC22B-9BDD-4E2C-B35A-575677E82EE3}" srcOrd="8" destOrd="0" parTransId="{107CBB5D-CD3E-4AA1-9F14-50114298ABB5}" sibTransId="{B87E3DE9-9510-4048-A449-E322DD8D059F}"/>
    <dgm:cxn modelId="{1C851C87-0B6C-4036-8C2F-C54F41476046}" type="presOf" srcId="{ADC19885-127C-403F-918C-5044A1BFD7E1}" destId="{C063B290-1C27-4B49-9C93-7DE1FDCC6758}" srcOrd="0" destOrd="0" presId="urn:microsoft.com/office/officeart/2005/8/layout/matrix1"/>
    <dgm:cxn modelId="{3D3F7296-38EC-4304-8384-7DDF5FEC3226}" srcId="{D9A7193D-2917-4AF7-9325-AE2646EABE01}" destId="{82C1053A-419E-460E-9A67-E497A048A5EC}" srcOrd="1" destOrd="0" parTransId="{C53DB998-5550-49AF-8509-855196518504}" sibTransId="{BC2EA43B-9C9F-4E0B-98B7-92C4BF61108A}"/>
    <dgm:cxn modelId="{9591AE96-634A-4CDC-8CBE-0570CD586F85}" srcId="{DA331903-58B8-4F97-A9C6-E9D4F6B2514D}" destId="{5EB039C1-9263-4D84-86C3-69EA19997240}" srcOrd="6" destOrd="0" parTransId="{370331EC-AFE7-466E-A3B1-E301F2669927}" sibTransId="{F9B279D9-E7ED-4441-A3C8-7F2DE40DCF0C}"/>
    <dgm:cxn modelId="{130481B0-A2F8-4C75-A287-A01F338842ED}" type="presOf" srcId="{ADC19885-127C-403F-918C-5044A1BFD7E1}" destId="{758BDC2A-1451-43AF-94D7-B33D90795A90}" srcOrd="1" destOrd="0" presId="urn:microsoft.com/office/officeart/2005/8/layout/matrix1"/>
    <dgm:cxn modelId="{CB2660B4-9664-413A-8304-633ACFCCE6BB}" type="presOf" srcId="{82C1053A-419E-460E-9A67-E497A048A5EC}" destId="{B807CCB1-AC4C-444B-8818-73DA22ED0A6E}" srcOrd="0" destOrd="0" presId="urn:microsoft.com/office/officeart/2005/8/layout/matrix1"/>
    <dgm:cxn modelId="{E13658B7-AD7E-4BDE-9A99-06F8A60ACE91}" srcId="{D9A7193D-2917-4AF7-9325-AE2646EABE01}" destId="{2A337A49-9C67-42F4-BDB2-80E1AB8A71C2}" srcOrd="0" destOrd="0" parTransId="{A2F7AE0B-F9EB-40AC-ABCA-10E11C3732B0}" sibTransId="{4BC727B6-912C-49DA-9C08-2C87C296813C}"/>
    <dgm:cxn modelId="{8350C1BB-F392-4884-B2F2-C75B9D81AEE0}" srcId="{DA331903-58B8-4F97-A9C6-E9D4F6B2514D}" destId="{0A0145D0-C41E-40A2-8541-9A8F4454589C}" srcOrd="10" destOrd="0" parTransId="{17476E1A-A77A-496D-9820-4DB39AC465D9}" sibTransId="{A8B40E4D-F9FF-47BD-9691-5DD1F8AD589B}"/>
    <dgm:cxn modelId="{7155F3DD-3F00-416C-84CD-522176366416}" srcId="{D9A7193D-2917-4AF7-9325-AE2646EABE01}" destId="{ADC19885-127C-403F-918C-5044A1BFD7E1}" srcOrd="2" destOrd="0" parTransId="{888592FB-2A7B-491D-9B66-E8CF284B18A1}" sibTransId="{E01D5840-581E-4E66-8375-9E07CB37E7FE}"/>
    <dgm:cxn modelId="{834CBBE2-E360-480A-AF33-6E829E4ED429}" type="presOf" srcId="{8FBC1F55-ABD8-4858-B404-C40D8F3A9AD6}" destId="{77E4B499-DE50-4805-B03E-4A9B80E9C133}" srcOrd="0" destOrd="0" presId="urn:microsoft.com/office/officeart/2005/8/layout/matrix1"/>
    <dgm:cxn modelId="{48445BE6-BA3C-49C9-9806-2F42CEDBFA9F}" srcId="{DA331903-58B8-4F97-A9C6-E9D4F6B2514D}" destId="{3880E3DD-9BE1-4ED1-B016-4F481D505B10}" srcOrd="12" destOrd="0" parTransId="{86C54AFF-11CA-41E9-887B-BAA22E3994BA}" sibTransId="{529A6C27-EE2B-4F45-88E8-A6D52293534F}"/>
    <dgm:cxn modelId="{06FF0CE9-D3FE-4F26-9873-A1E362D4492D}" srcId="{DA331903-58B8-4F97-A9C6-E9D4F6B2514D}" destId="{41D87D60-9EC1-48A3-880E-39676B9FCCCF}" srcOrd="3" destOrd="0" parTransId="{6D238CDC-D145-436E-8713-08B4D092CD9A}" sibTransId="{D9C1A0AA-2EBD-46E7-908B-35BF34BB0934}"/>
    <dgm:cxn modelId="{A59693F0-0965-4DFE-8184-E96780493B73}" srcId="{DA331903-58B8-4F97-A9C6-E9D4F6B2514D}" destId="{3FD4166C-FCC1-48FD-A540-C2CC4B55290D}" srcOrd="1" destOrd="0" parTransId="{4EFB50C0-600F-44EF-860F-60D2EAE524E8}" sibTransId="{46477CD9-D032-4CB5-86B9-AB048B2D9A80}"/>
    <dgm:cxn modelId="{CB903CAC-9A18-4CAA-A932-44EC33949B55}" type="presParOf" srcId="{6A09B72D-6AB6-497A-B901-92BDB221A19E}" destId="{B1EE7AD5-6915-43F5-AB40-1416A9D2623F}" srcOrd="0" destOrd="0" presId="urn:microsoft.com/office/officeart/2005/8/layout/matrix1"/>
    <dgm:cxn modelId="{E1252080-7B53-417C-B17E-E5FAC4164BC0}" type="presParOf" srcId="{B1EE7AD5-6915-43F5-AB40-1416A9D2623F}" destId="{7FFC6033-E7AF-42B5-8CB0-3E95D4532FF3}" srcOrd="0" destOrd="0" presId="urn:microsoft.com/office/officeart/2005/8/layout/matrix1"/>
    <dgm:cxn modelId="{8943BAA3-FEC3-43FC-9B61-09D2DB6ED812}" type="presParOf" srcId="{B1EE7AD5-6915-43F5-AB40-1416A9D2623F}" destId="{09713021-6106-496C-BE0D-BCEE1274BF9C}" srcOrd="1" destOrd="0" presId="urn:microsoft.com/office/officeart/2005/8/layout/matrix1"/>
    <dgm:cxn modelId="{576EBF8A-BF21-4F86-9A7E-FA12BF07AAE0}" type="presParOf" srcId="{B1EE7AD5-6915-43F5-AB40-1416A9D2623F}" destId="{B807CCB1-AC4C-444B-8818-73DA22ED0A6E}" srcOrd="2" destOrd="0" presId="urn:microsoft.com/office/officeart/2005/8/layout/matrix1"/>
    <dgm:cxn modelId="{F7A2E774-C922-4DF3-875E-69CE050F73B5}" type="presParOf" srcId="{B1EE7AD5-6915-43F5-AB40-1416A9D2623F}" destId="{A23830CC-2E19-4193-9A7B-B97FB08C5BCA}" srcOrd="3" destOrd="0" presId="urn:microsoft.com/office/officeart/2005/8/layout/matrix1"/>
    <dgm:cxn modelId="{FB04D07D-8B51-4ADA-87C9-F55989C7153D}" type="presParOf" srcId="{B1EE7AD5-6915-43F5-AB40-1416A9D2623F}" destId="{C063B290-1C27-4B49-9C93-7DE1FDCC6758}" srcOrd="4" destOrd="0" presId="urn:microsoft.com/office/officeart/2005/8/layout/matrix1"/>
    <dgm:cxn modelId="{D8D48C4D-6931-4709-A1EF-8EEE4759FFF7}" type="presParOf" srcId="{B1EE7AD5-6915-43F5-AB40-1416A9D2623F}" destId="{758BDC2A-1451-43AF-94D7-B33D90795A90}" srcOrd="5" destOrd="0" presId="urn:microsoft.com/office/officeart/2005/8/layout/matrix1"/>
    <dgm:cxn modelId="{301C06C0-B62B-4216-9D77-F58D4683DDC9}" type="presParOf" srcId="{B1EE7AD5-6915-43F5-AB40-1416A9D2623F}" destId="{77E4B499-DE50-4805-B03E-4A9B80E9C133}" srcOrd="6" destOrd="0" presId="urn:microsoft.com/office/officeart/2005/8/layout/matrix1"/>
    <dgm:cxn modelId="{90B75639-79D8-4709-BA4D-DFFB22653137}" type="presParOf" srcId="{B1EE7AD5-6915-43F5-AB40-1416A9D2623F}" destId="{4C3E49C3-4198-41A5-B77A-CC594D92AAF7}" srcOrd="7" destOrd="0" presId="urn:microsoft.com/office/officeart/2005/8/layout/matrix1"/>
    <dgm:cxn modelId="{43224796-3C94-4385-837D-1A35D39F0035}" type="presParOf" srcId="{6A09B72D-6AB6-497A-B901-92BDB221A19E}" destId="{EF1A8017-A747-4FB2-95D8-DF0ABB2F03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C6033-E7AF-42B5-8CB0-3E95D4532FF3}">
      <dsp:nvSpPr>
        <dsp:cNvPr id="0" name=""/>
        <dsp:cNvSpPr/>
      </dsp:nvSpPr>
      <dsp:spPr>
        <a:xfrm rot="16200000">
          <a:off x="685800" y="-685800"/>
          <a:ext cx="2971800" cy="43434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38100">
          <a:solidFill>
            <a:srgbClr val="12683A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Part-Time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u="none" kern="1200" dirty="0">
              <a:solidFill>
                <a:srgbClr val="16366C"/>
              </a:solidFill>
              <a:latin typeface="Arial" panose="020B0604020202020204" pitchFamily="34" charset="0"/>
              <a:cs typeface="Arial" panose="020B0604020202020204" pitchFamily="34" charset="0"/>
            </a:rPr>
            <a:t>Up to 3 EFSC classes                             per term and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 dirty="0">
              <a:solidFill>
                <a:srgbClr val="16366C"/>
              </a:solidFill>
              <a:latin typeface="Arial" panose="020B0604020202020204" pitchFamily="34" charset="0"/>
              <a:cs typeface="Arial" panose="020B0604020202020204" pitchFamily="34" charset="0"/>
            </a:rPr>
            <a:t>1 summer class </a:t>
          </a:r>
        </a:p>
      </dsp:txBody>
      <dsp:txXfrm rot="5400000">
        <a:off x="0" y="0"/>
        <a:ext cx="4343400" cy="2228850"/>
      </dsp:txXfrm>
    </dsp:sp>
    <dsp:sp modelId="{B807CCB1-AC4C-444B-8818-73DA22ED0A6E}">
      <dsp:nvSpPr>
        <dsp:cNvPr id="0" name=""/>
        <dsp:cNvSpPr/>
      </dsp:nvSpPr>
      <dsp:spPr>
        <a:xfrm>
          <a:off x="4343400" y="0"/>
          <a:ext cx="4343400" cy="2971800"/>
        </a:xfrm>
        <a:prstGeom prst="round1Rect">
          <a:avLst/>
        </a:prstGeom>
        <a:gradFill rotWithShape="0">
          <a:gsLst>
            <a:gs pos="0">
              <a:schemeClr val="accent3">
                <a:hueOff val="2189301"/>
                <a:satOff val="-16877"/>
                <a:lumOff val="458"/>
                <a:alphaOff val="0"/>
                <a:tint val="64000"/>
                <a:lumMod val="118000"/>
              </a:schemeClr>
            </a:gs>
            <a:gs pos="100000">
              <a:schemeClr val="accent3">
                <a:hueOff val="2189301"/>
                <a:satOff val="-16877"/>
                <a:lumOff val="45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38100">
          <a:solidFill>
            <a:srgbClr val="478A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u="sng" strike="noStrike" kern="1200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Early College</a:t>
          </a:r>
        </a:p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u="none" strike="noStrike" kern="1200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Up to 3 classes per term and 2 summer classes. Associate Degree Track. Bus available for 10th graders</a:t>
          </a:r>
          <a:endParaRPr lang="en-US" sz="2300" i="0" kern="1200" dirty="0">
            <a:solidFill>
              <a:srgbClr val="16366C"/>
            </a:solidFill>
          </a:endParaRPr>
        </a:p>
      </dsp:txBody>
      <dsp:txXfrm>
        <a:off x="4343400" y="0"/>
        <a:ext cx="4343400" cy="2228850"/>
      </dsp:txXfrm>
    </dsp:sp>
    <dsp:sp modelId="{C063B290-1C27-4B49-9C93-7DE1FDCC6758}">
      <dsp:nvSpPr>
        <dsp:cNvPr id="0" name=""/>
        <dsp:cNvSpPr/>
      </dsp:nvSpPr>
      <dsp:spPr>
        <a:xfrm rot="10800000">
          <a:off x="0" y="2971800"/>
          <a:ext cx="4343400" cy="2971800"/>
        </a:xfrm>
        <a:prstGeom prst="round1Rect">
          <a:avLst/>
        </a:prstGeom>
        <a:gradFill rotWithShape="0">
          <a:gsLst>
            <a:gs pos="0">
              <a:schemeClr val="accent3">
                <a:hueOff val="4378603"/>
                <a:satOff val="-33755"/>
                <a:lumOff val="915"/>
                <a:alphaOff val="0"/>
                <a:tint val="64000"/>
                <a:lumMod val="118000"/>
              </a:schemeClr>
            </a:gs>
            <a:gs pos="100000">
              <a:schemeClr val="accent3">
                <a:hueOff val="4378603"/>
                <a:satOff val="-33755"/>
                <a:lumOff val="91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38100">
          <a:solidFill>
            <a:srgbClr val="12683A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sng" strike="noStrike" kern="1200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Early Admission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i="0" u="none" strike="noStrike" kern="1200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u="none" strike="noStrike" kern="1200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Fall and Spring semester of 12th grade on EFSC campus</a:t>
          </a:r>
          <a:endParaRPr lang="en-US" sz="2300" i="0" kern="1200" dirty="0">
            <a:solidFill>
              <a:srgbClr val="16366C"/>
            </a:solidFill>
          </a:endParaRPr>
        </a:p>
      </dsp:txBody>
      <dsp:txXfrm rot="10800000">
        <a:off x="0" y="3714749"/>
        <a:ext cx="4343400" cy="2228850"/>
      </dsp:txXfrm>
    </dsp:sp>
    <dsp:sp modelId="{77E4B499-DE50-4805-B03E-4A9B80E9C133}">
      <dsp:nvSpPr>
        <dsp:cNvPr id="0" name=""/>
        <dsp:cNvSpPr/>
      </dsp:nvSpPr>
      <dsp:spPr>
        <a:xfrm rot="5400000">
          <a:off x="5029200" y="2285999"/>
          <a:ext cx="2971800" cy="4343400"/>
        </a:xfrm>
        <a:prstGeom prst="round1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38100">
          <a:solidFill>
            <a:srgbClr val="12683A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sng" strike="noStrike" kern="1200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Full-Time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b="1" i="0" u="none" strike="noStrike" kern="1200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u="none" strike="noStrike" kern="1200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Spring semester of 12th grade on EFSC campus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-5400000">
        <a:off x="4343400" y="3714749"/>
        <a:ext cx="4343400" cy="2228850"/>
      </dsp:txXfrm>
    </dsp:sp>
    <dsp:sp modelId="{EF1A8017-A747-4FB2-95D8-DF0ABB2F036A}">
      <dsp:nvSpPr>
        <dsp:cNvPr id="0" name=""/>
        <dsp:cNvSpPr/>
      </dsp:nvSpPr>
      <dsp:spPr>
        <a:xfrm>
          <a:off x="2743200" y="2362202"/>
          <a:ext cx="2590794" cy="1219195"/>
        </a:xfrm>
        <a:prstGeom prst="roundRect">
          <a:avLst/>
        </a:prstGeom>
        <a:solidFill>
          <a:srgbClr val="16366C"/>
        </a:solidFill>
        <a:ln w="38100" cap="rnd" cmpd="sng" algn="ctr">
          <a:solidFill>
            <a:srgbClr val="12683A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 prst="divot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u="none" strike="noStrike" kern="1200" cap="none" dirty="0">
              <a:solidFill>
                <a:srgbClr val="FAF1D4"/>
              </a:solidFill>
              <a:latin typeface="Arial"/>
              <a:ea typeface="Arial"/>
              <a:cs typeface="Arial"/>
              <a:sym typeface="Arial"/>
            </a:rPr>
            <a:t>Dual Enrollment Options</a:t>
          </a:r>
          <a:endParaRPr lang="en-US" sz="3200" i="1" u="none" kern="1200" dirty="0">
            <a:solidFill>
              <a:srgbClr val="FAF1D4"/>
            </a:solidFill>
          </a:endParaRPr>
        </a:p>
      </dsp:txBody>
      <dsp:txXfrm>
        <a:off x="2802716" y="2421718"/>
        <a:ext cx="2471762" cy="1100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01F6545-E613-404E-A667-138CADD2D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5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4363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248032-9899-4FA1-892B-FCF7DB491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9pPr>
          </a:lstStyle>
          <a:p>
            <a:fld id="{349E1E66-4E5E-474A-9ACC-CEE40D16ADF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4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3263" y="4424363"/>
            <a:ext cx="5619750" cy="418941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31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AD6F9-0B50-442A-8445-3E2DDE6B2F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8032-9899-4FA1-892B-FCF7DB491A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8032-9899-4FA1-892B-FCF7DB491A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4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6004F-374E-4735-9E5F-41AA76CBC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2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664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235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26854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633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337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240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3852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842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B6BC-C96B-4E1E-855F-0058974F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0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B1E10-48B0-43A7-99B5-D90509B1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82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994C-65CB-4A58-852B-403050CAB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7637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06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AB5D7-EA76-425A-BCD4-325714ED3C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C1375-3E46-4DB6-85B6-37248C277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769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590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4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93" r:id="rId13"/>
    <p:sldLayoutId id="2147484594" r:id="rId14"/>
    <p:sldLayoutId id="2147484595" r:id="rId15"/>
    <p:sldLayoutId id="2147484596" r:id="rId16"/>
    <p:sldLayoutId id="2147484597" r:id="rId17"/>
    <p:sldLayoutId id="2147484598" r:id="rId18"/>
    <p:sldLayoutId id="2147484599" r:id="rId19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easternflorida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6556" y="447398"/>
            <a:ext cx="8375332" cy="1457601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kumimoji="0" lang="en-US" altLang="en-US" sz="4800" b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Albertus Medium"/>
              </a:rPr>
              <a:t>Early College Program</a:t>
            </a:r>
            <a:endParaRPr kumimoji="0" lang="en-US" altLang="en-US" sz="3200" b="1" dirty="0">
              <a:solidFill>
                <a:srgbClr val="16366C"/>
              </a:solidFill>
              <a:effectLst>
                <a:outerShdw blurRad="38100" dist="38100" dir="2700000" algn="tl">
                  <a:srgbClr val="FAF1D4">
                    <a:alpha val="43000"/>
                  </a:srgbClr>
                </a:outerShdw>
              </a:effectLst>
              <a:latin typeface="Albertus Medium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78122" y="2080082"/>
            <a:ext cx="6172200" cy="1143000"/>
          </a:xfrm>
        </p:spPr>
        <p:txBody>
          <a:bodyPr>
            <a:normAutofit fontScale="92500"/>
          </a:bodyPr>
          <a:lstStyle/>
          <a:p>
            <a:pPr algn="ctr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000" b="1" dirty="0">
                <a:latin typeface="+mj-lt"/>
              </a:rPr>
              <a:t>A Dual Enrollment Opportunity for </a:t>
            </a:r>
          </a:p>
          <a:p>
            <a:pPr algn="ctr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000" b="1" dirty="0">
                <a:latin typeface="+mj-lt"/>
              </a:rPr>
              <a:t>Motivated High School Students! </a:t>
            </a:r>
            <a:endParaRPr kumimoji="0" lang="en-US" sz="3000" b="1" dirty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kumimoji="0" lang="en-US" sz="2600" i="1" dirty="0">
              <a:latin typeface="Arial Rounded MT Bold" pitchFamily="34" charset="0"/>
            </a:endParaRPr>
          </a:p>
        </p:txBody>
      </p:sp>
      <p:pic>
        <p:nvPicPr>
          <p:cNvPr id="10" name="Shape 164" descr="Proce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282779">
            <a:off x="555702" y="3558908"/>
            <a:ext cx="2438807" cy="16633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Shape 165" descr="tutoring and study sess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33623">
            <a:off x="6093545" y="3591347"/>
            <a:ext cx="2638927" cy="1798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46081-8994-476B-8B53-23EC50663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06" y="3452393"/>
            <a:ext cx="1833563" cy="1450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E60FC-D777-4368-83B3-D5F00F26F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419" y="5598888"/>
            <a:ext cx="4528182" cy="12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2000">
              <a:schemeClr val="bg2">
                <a:lumMod val="75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44310" y="457200"/>
            <a:ext cx="7055380" cy="1143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Three-Year Track</a:t>
            </a:r>
            <a:r>
              <a:rPr lang="en-US" sz="4000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*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38055" y="1752600"/>
            <a:ext cx="766789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10</a:t>
            </a:r>
            <a:r>
              <a:rPr lang="en-US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Grade ……………………………………..12 credit hours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		      2 EFSC classes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		2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 algn="ctr"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</a:t>
            </a:r>
            <a:r>
              <a:rPr lang="en-US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Grade ……………………………………..24 credit hours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Summer	2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 		3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		3 EFSC classes	</a:t>
            </a:r>
          </a:p>
          <a:p>
            <a:pPr marL="342900" indent="-342900" algn="ctr"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12</a:t>
            </a:r>
            <a:r>
              <a:rPr lang="en-US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Grade  ….…………………………………24 credit hours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Summer	2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 		3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 		3 EFSC classes</a:t>
            </a:r>
            <a:b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*College credit from AP, AICE, or IB exams may be used to meet degree requirements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000" b="1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000" b="1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 b="1" dirty="0"/>
              <a:t>			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 b="1" dirty="0"/>
              <a:t>		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dirty="0"/>
              <a:t>.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dirty="0"/>
              <a:t>					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000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dirty="0"/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654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153400" cy="46482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B9D24"/>
              </a:buClr>
              <a:buNone/>
            </a:pP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</a:t>
            </a:r>
            <a:r>
              <a:rPr lang="en-US" sz="24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Grade…………………………………..24 credit hours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Summer	2 EFSC classes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 		3 EFSC classes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 	3 EFSC classes</a:t>
            </a:r>
            <a:endParaRPr lang="en-US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algn="ctr">
              <a:buClr>
                <a:srgbClr val="CB9D24"/>
              </a:buClr>
              <a:buNone/>
            </a:pP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12</a:t>
            </a:r>
            <a:r>
              <a:rPr lang="en-US" sz="24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Grade Early Admission…………….36 credit hours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Summer	2 EFSC classes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 		5 EFSC classes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      5 EFSC classes</a:t>
            </a:r>
            <a:b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Clr>
                <a:srgbClr val="CB9D24"/>
              </a:buClr>
              <a:buNone/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*College credit from AP, AICE, or IB exams may be used to meet degree requirements</a:t>
            </a:r>
          </a:p>
          <a:p>
            <a:pPr algn="ctr">
              <a:buClr>
                <a:srgbClr val="CB9D24"/>
              </a:buClr>
              <a:buNone/>
            </a:pP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>
              <a:buClr>
                <a:srgbClr val="CB9D24"/>
              </a:buClr>
              <a:buNone/>
            </a:pP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 eaLnBrk="1" hangingPunct="1">
              <a:buClr>
                <a:srgbClr val="CB9D24"/>
              </a:buClr>
              <a:buFont typeface="Wingdings" pitchFamily="2" charset="2"/>
              <a:buNone/>
            </a:pPr>
            <a:endParaRPr lang="en-US" sz="2400" dirty="0"/>
          </a:p>
          <a:p>
            <a:pPr algn="ctr" eaLnBrk="1" hangingPunct="1">
              <a:buClr>
                <a:srgbClr val="CB9D24"/>
              </a:buCl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219200" y="3429000"/>
            <a:ext cx="815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800"/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/>
              <a:t>                                                        </a:t>
            </a: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1895475" y="533400"/>
            <a:ext cx="5886450" cy="1143000"/>
          </a:xfrm>
          <a:prstGeom prst="roundRect">
            <a:avLst/>
          </a:prstGeom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Two-Year Track</a:t>
            </a:r>
            <a:r>
              <a:rPr lang="en-US" sz="4000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*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22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286000"/>
            <a:ext cx="8534400" cy="44958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2400" b="1" i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unweighted high school GPA of 3.0 or higher. </a:t>
            </a:r>
            <a:endParaRPr lang="en-US" sz="24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College-ready Reading and Writing scores on a college placement test (i.e. PERT, SAT, ACT, PSAT or ACCUPLACER). </a:t>
            </a:r>
          </a:p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school record of good attendance and responsible behavior.</a:t>
            </a:r>
          </a:p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all program deadlines and requirements.</a:t>
            </a:r>
          </a:p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EFSC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Dual Enrollment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Orientation and mandatory In-Person Early College Orientation.</a:t>
            </a:r>
          </a:p>
          <a:p>
            <a:pPr marL="609600" indent="-609600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Algebra 1 by the end of 9</a:t>
            </a:r>
            <a:r>
              <a:rPr lang="en-US" sz="24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(Two-Year Track) </a:t>
            </a:r>
            <a:r>
              <a:rPr lang="en-US" sz="240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Geometry by the end of 10</a:t>
            </a:r>
            <a:r>
              <a:rPr lang="en-US" sz="24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(Three-Year Track). </a:t>
            </a: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1600200" y="381000"/>
            <a:ext cx="7086600" cy="135774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Admission Requirements  </a:t>
            </a:r>
            <a:endParaRPr lang="en-US" sz="2800" b="1" i="1" dirty="0">
              <a:solidFill>
                <a:srgbClr val="16366C"/>
              </a:solidFill>
              <a:effectLst>
                <a:outerShdw blurRad="38100" dist="38100" dir="2700000" algn="tl">
                  <a:srgbClr val="FAF1D4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42" y="76200"/>
            <a:ext cx="2005958" cy="200595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1956855" y="533400"/>
            <a:ext cx="5001690" cy="117918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EFSC Class Times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381000" y="1981200"/>
            <a:ext cx="8153400" cy="4435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AF1D4"/>
                </a:solidFill>
              </a:rPr>
              <a:t>10th grade students  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EFSC classes meet 10:50 AM – 12:05 PM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1 EFSC class M/W; 1 EFSC class T/Th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High school periods 3 and 4 at EFSC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Friday: No EFSC classes – Periods 3 and 4 at the high school for study, community service, and enrichment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FAF1D4"/>
                </a:solidFill>
              </a:rPr>
              <a:t>11th and 12th grade students </a:t>
            </a:r>
            <a:endParaRPr lang="en-US" sz="2400" dirty="0">
              <a:solidFill>
                <a:srgbClr val="FAF1D4"/>
              </a:solidFill>
            </a:endParaRP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EFSC classes meet at the beginning and/or end of school day or in the evening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Face-to-face, online, or hybrid 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Friday attendance at the high school is NOT 					 required during EFSC class periods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endParaRPr lang="en-US" sz="2000" b="1" dirty="0"/>
          </a:p>
          <a:p>
            <a:pPr marL="463550" lvl="1" indent="273050">
              <a:buClr>
                <a:schemeClr val="tx2">
                  <a:lumMod val="50000"/>
                </a:schemeClr>
              </a:buClr>
              <a:buFont typeface="Calibri" panose="020F0502020204030204" pitchFamily="34" charset="0"/>
              <a:buChar char="•"/>
            </a:pPr>
            <a:endParaRPr lang="en-US" sz="2000" b="1" dirty="0"/>
          </a:p>
          <a:p>
            <a:pPr lvl="1">
              <a:buFontTx/>
              <a:buNone/>
            </a:pP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Life of an Educator: Not all &lt;strong&gt;class&lt;/strong&gt; &lt;strong&gt;time&lt;/strong&gt; is created equal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Picture 4" descr="Blogging &lt;strong&gt;Schedule&lt;/strong&gt;… | A Momma's Vie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5029200"/>
            <a:ext cx="1828800" cy="153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1200150" y="456794"/>
            <a:ext cx="6743700" cy="114299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Bus Transportation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7391400" cy="4576481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Helvetica" pitchFamily="34" charset="0"/>
              <a:buChar char="►"/>
            </a:pPr>
            <a:endParaRPr lang="en-US" sz="25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Guaranteed for 10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graders in the three-year track during designated Early College class periods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12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graders may ride bus if space is available</a:t>
            </a:r>
          </a:p>
          <a:p>
            <a:pPr>
              <a:spcBef>
                <a:spcPts val="1800"/>
              </a:spcBef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provided on BPS school holidays (i.e. President’s Day)</a:t>
            </a:r>
          </a:p>
          <a:p>
            <a:pPr>
              <a:spcBef>
                <a:spcPts val="1800"/>
              </a:spcBef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12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graders responsible for their                own transportation to and from EFSC</a:t>
            </a:r>
            <a:endParaRPr lang="en-US" sz="2400" dirty="0"/>
          </a:p>
          <a:p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32792" r="8826" b="14333"/>
          <a:stretch/>
        </p:blipFill>
        <p:spPr>
          <a:xfrm rot="430994">
            <a:off x="5954626" y="4400600"/>
            <a:ext cx="2658365" cy="156199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Grp="1" noChangeArrowheads="1"/>
          </p:cNvSpPr>
          <p:nvPr>
            <p:ph type="title"/>
          </p:nvPr>
        </p:nvSpPr>
        <p:spPr>
          <a:xfrm>
            <a:off x="172475" y="685800"/>
            <a:ext cx="8767103" cy="10668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Required Minimum Entry Scores</a:t>
            </a:r>
            <a:endParaRPr lang="en-US" sz="4000" b="1" dirty="0">
              <a:solidFill>
                <a:srgbClr val="0D6914"/>
              </a:solidFill>
              <a:effectLst>
                <a:outerShdw blurRad="38100" dist="38100" dir="2700000" algn="tl">
                  <a:srgbClr val="FAF1D4">
                    <a:alpha val="43000"/>
                  </a:srgbClr>
                </a:outerShdw>
              </a:effectLst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465406" y="1898650"/>
            <a:ext cx="83820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Albertus Medium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2743200" algn="l"/>
              </a:tabLst>
            </a:pPr>
            <a:r>
              <a:rPr lang="en-US" sz="2400" dirty="0"/>
              <a:t>	</a:t>
            </a:r>
            <a:endParaRPr lang="en-US" sz="9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1898650"/>
            <a:ext cx="8959654" cy="465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Students must meet the minimum college-ready test scores in Reading and Writing for placement into ENC 1101- Composition 1.  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Students must meet the meet the minimum college-ready mathematics test score for College Algebra or Topics in Math by the beginning of their senior year. 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View the placement requirements at: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endParaRPr lang="en-US" sz="2400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2400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endParaRPr lang="en-US" sz="2400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1100" i="1" dirty="0"/>
          </a:p>
          <a:p>
            <a:pPr>
              <a:lnSpc>
                <a:spcPct val="80000"/>
              </a:lnSpc>
              <a:buNone/>
            </a:pPr>
            <a:r>
              <a:rPr lang="en-US" sz="1600" i="1" dirty="0"/>
              <a:t>       https://www.easternflorida.edu/testing/placement-testing/assessment-scores.php</a:t>
            </a:r>
          </a:p>
          <a:p>
            <a:pPr fontAlgn="auto">
              <a:lnSpc>
                <a:spcPct val="80000"/>
              </a:lnSpc>
              <a:buFont typeface="Wingdings" pitchFamily="2" charset="2"/>
              <a:buNone/>
            </a:pPr>
            <a:endParaRPr lang="en-US" sz="1800" i="1" dirty="0"/>
          </a:p>
          <a:p>
            <a:pPr fontAlgn="auto">
              <a:lnSpc>
                <a:spcPct val="80000"/>
              </a:lnSpc>
              <a:buFont typeface="Wingdings" pitchFamily="2" charset="2"/>
              <a:buNone/>
            </a:pPr>
            <a:endParaRPr lang="en-US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25375-D3EB-4127-9551-4CAE9D83A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44925"/>
            <a:ext cx="1871803" cy="23272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552450" y="456794"/>
            <a:ext cx="7753350" cy="114299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EFSC Placement Testing on the High School Campus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7391400" cy="4576481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Helvetica" pitchFamily="34" charset="0"/>
              <a:buChar char="►"/>
            </a:pPr>
            <a:endParaRPr lang="en-US" sz="25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EFSC will offer the PERT on the high school campus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will receive their score report the day of testing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3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3581400" y="732096"/>
            <a:ext cx="5257800" cy="178488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Testing Anxiety?? </a:t>
            </a:r>
            <a:br>
              <a:rPr lang="en-US" sz="4000" b="1" i="1" dirty="0">
                <a:solidFill>
                  <a:srgbClr val="16366C"/>
                </a:solidFill>
                <a:effectLst>
                  <a:outerShdw blurRad="50800" dist="50800" dir="5400000" algn="ctr" rotWithShape="0">
                    <a:srgbClr val="FAF1D4"/>
                  </a:outerShdw>
                </a:effectLst>
              </a:rPr>
            </a:br>
            <a:r>
              <a:rPr lang="en-US" sz="4000" b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Get prepared!!!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4836" y="2963936"/>
            <a:ext cx="8234364" cy="3284464"/>
          </a:xfrm>
        </p:spPr>
        <p:txBody>
          <a:bodyPr>
            <a:noAutofit/>
          </a:bodyPr>
          <a:lstStyle/>
          <a:p>
            <a:pPr marL="609600" indent="-609600" eaLnBrk="1" hangingPunct="1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 </a:t>
            </a:r>
            <a:r>
              <a:rPr lang="en-US" sz="2200" i="1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 Study Guide; take PERT Practice Tests.</a:t>
            </a:r>
          </a:p>
          <a:p>
            <a:pPr marL="609600" indent="-609600" eaLnBrk="1" hangingPunct="1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the PERT at your school.</a:t>
            </a:r>
          </a:p>
          <a:p>
            <a:pPr marL="609600" indent="-609600" eaLnBrk="1" hangingPunct="1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Retest on PERT or ACCUPLACER 30 days after original test date.</a:t>
            </a:r>
          </a:p>
          <a:p>
            <a:pPr marL="609600" indent="-609600" eaLnBrk="1" hangingPunct="1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</a:t>
            </a:r>
            <a:r>
              <a:rPr lang="en-US" sz="22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RegisterBlast</a:t>
            </a: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EFSC website to schedule a PERT retest.</a:t>
            </a:r>
          </a:p>
          <a:p>
            <a:pPr marL="609600" indent="-609600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Placement Testing Services on EFSC website to schedule a remote ACCUPLACER retest.</a:t>
            </a:r>
          </a:p>
        </p:txBody>
      </p:sp>
      <p:pic>
        <p:nvPicPr>
          <p:cNvPr id="5" name="Picture 4" descr="PROFESSORES LUSOS: Alguns problemas no concurso do IEF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2" name="Picture 1" descr="A &lt;strong&gt;student&lt;/strong&gt; guide to &lt;strong&gt;studying&lt;/strong&gt; online | Tony Bat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827">
            <a:off x="353761" y="547774"/>
            <a:ext cx="2848520" cy="210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38200" y="5867400"/>
            <a:ext cx="83058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1200"/>
          </a:p>
          <a:p>
            <a:endParaRPr lang="en-US" sz="12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Requirements to </a:t>
            </a:r>
            <a:r>
              <a:rPr lang="en-US" sz="4000" b="1" i="1" u="sng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STAY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 in the Early College Program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4" y="1886744"/>
            <a:ext cx="8715375" cy="481885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</a:rPr>
              <a:t>“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C” or higher in courses requiring writing skills and math competencies </a:t>
            </a:r>
          </a:p>
          <a:p>
            <a:pPr eaLnBrk="1" hangingPunct="1">
              <a:spcBef>
                <a:spcPts val="0"/>
              </a:spcBef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cumulative unweighted high school GPA of 3.0 or higher</a:t>
            </a:r>
          </a:p>
          <a:p>
            <a:pPr eaLnBrk="1" hangingPunct="1">
              <a:lnSpc>
                <a:spcPct val="120000"/>
              </a:lnSpc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GPA of at least 2.0 each term</a:t>
            </a:r>
          </a:p>
          <a:p>
            <a:pPr eaLnBrk="1" hangingPunct="1">
              <a:lnSpc>
                <a:spcPct val="120000"/>
              </a:lnSpc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track to receive diploma and Associate degree at graduation</a:t>
            </a:r>
          </a:p>
          <a:p>
            <a:pPr eaLnBrk="1" hangingPunct="1">
              <a:lnSpc>
                <a:spcPct val="120000"/>
              </a:lnSpc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 for MAC 1105 or MGF 1106 by the fall term of 12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</a:t>
            </a:r>
          </a:p>
          <a:p>
            <a:pPr marL="0" indent="0" eaLnBrk="1" hangingPunct="1">
              <a:lnSpc>
                <a:spcPct val="120000"/>
              </a:lnSpc>
              <a:spcAft>
                <a:spcPct val="40000"/>
              </a:spcAft>
              <a:buSz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90600" y="228600"/>
            <a:ext cx="7391400" cy="1752600"/>
          </a:xfrm>
          <a:prstGeom prst="roundRect">
            <a:avLst>
              <a:gd name="adj" fmla="val 21667"/>
            </a:avLst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en-US" altLang="en-US" i="1" kern="0" dirty="0">
                <a:solidFill>
                  <a:srgbClr val="16366C"/>
                </a:solidFill>
                <a:latin typeface="Calibri"/>
                <a:cs typeface="Helvetica" panose="020B0604020202020204" pitchFamily="34" charset="0"/>
              </a:rPr>
              <a:t>Estimated Cost of Attendance </a:t>
            </a:r>
            <a:endParaRPr lang="en-US" altLang="en-US" i="1" kern="0" dirty="0">
              <a:solidFill>
                <a:srgbClr val="16366C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16366C"/>
                </a:solidFill>
                <a:effectLst/>
                <a:uLnTx/>
                <a:uFillTx/>
                <a:latin typeface="Calibri"/>
                <a:cs typeface="Helvetica" panose="020B0604020202020204" pitchFamily="34" charset="0"/>
              </a:rPr>
              <a:t>2023-24 Academic Year </a:t>
            </a:r>
            <a:b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16366C"/>
                </a:solidFill>
                <a:effectLst/>
                <a:uLnTx/>
                <a:uFillTx/>
                <a:latin typeface="Calibri"/>
                <a:cs typeface="Helvetica" panose="020B0604020202020204" pitchFamily="34" charset="0"/>
              </a:rPr>
            </a:b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16366C"/>
                </a:solidFill>
                <a:effectLst/>
                <a:uLnTx/>
                <a:uFillTx/>
                <a:latin typeface="Calibri"/>
                <a:cs typeface="Helvetica" panose="020B0604020202020204" pitchFamily="34" charset="0"/>
              </a:rPr>
              <a:t>UF Undergraduate </a:t>
            </a:r>
            <a:endParaRPr lang="en-US" altLang="en-US" i="1" kern="0" dirty="0">
              <a:solidFill>
                <a:srgbClr val="16366C"/>
              </a:solidFill>
              <a:latin typeface="Calibri"/>
              <a:cs typeface="Helvetica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1" u="none" strike="noStrike" kern="0" cap="none" spc="0" normalizeH="0" baseline="0" noProof="0" dirty="0">
              <a:ln>
                <a:noFill/>
              </a:ln>
              <a:solidFill>
                <a:srgbClr val="16366C"/>
              </a:solidFill>
              <a:effectLst/>
              <a:uLnTx/>
              <a:uFillTx/>
              <a:latin typeface="Calibri"/>
              <a:cs typeface="Helvetica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3400" y="22098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Tuition/Fees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$6,380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Books, Supplies, Equipment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</a:t>
            </a:r>
            <a:r>
              <a:rPr lang="en-US" altLang="en-US" sz="2200" b="1" i="1" kern="0" dirty="0">
                <a:solidFill>
                  <a:schemeClr val="accent3"/>
                </a:solidFill>
                <a:latin typeface="Calibri"/>
              </a:rPr>
              <a:t>1,450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Living Expenses			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11,500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Transportation			    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1,570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Misc. Personal Expenses</a:t>
            </a:r>
            <a:r>
              <a:rPr lang="en-US" altLang="en-US" sz="2200" b="1" kern="0" dirty="0">
                <a:latin typeface="Calibri"/>
              </a:rPr>
              <a:t>                 2,194</a:t>
            </a: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BB229"/>
                </a:solidFill>
                <a:effectLst/>
                <a:uLnTx/>
                <a:uFillTx/>
                <a:latin typeface="Calibri"/>
              </a:rPr>
              <a:t>TOTAL BUDGET		              $23,094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sz="2200" b="1" kern="0" dirty="0"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Source: www.sfa.ufl.edu/cost</a:t>
            </a:r>
            <a:r>
              <a:rPr lang="en-US" altLang="en-US" sz="2200" b="1" kern="0" dirty="0">
                <a:latin typeface="Calibri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7053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978700" y="381000"/>
            <a:ext cx="6998070" cy="1039529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2683A"/>
              </a:buClr>
              <a:buFont typeface="Century Gothic"/>
              <a:buNone/>
            </a:pPr>
            <a:r>
              <a:rPr lang="en-US" sz="4000" b="1" i="1" u="none" strike="noStrike" cap="none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What is Dual Enrollment?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72" y="1963554"/>
            <a:ext cx="3724734" cy="44560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2" name="Shape 172"/>
          <p:cNvSpPr txBox="1"/>
          <p:nvPr/>
        </p:nvSpPr>
        <p:spPr>
          <a:xfrm>
            <a:off x="4477735" y="1972981"/>
            <a:ext cx="4261340" cy="44561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6366C"/>
                </a:solidFill>
                <a:latin typeface="Arial"/>
                <a:ea typeface="Arial"/>
                <a:cs typeface="Arial"/>
                <a:sym typeface="Arial"/>
              </a:rPr>
              <a:t>High school students earn high school and college credit                   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306617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533400" y="152400"/>
            <a:ext cx="7924800" cy="1752599"/>
          </a:xfrm>
          <a:prstGeom prst="roundRect">
            <a:avLst>
              <a:gd name="adj" fmla="val 21667"/>
            </a:avLst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7">
              <a:spcBef>
                <a:spcPct val="0"/>
              </a:spcBef>
              <a:buNone/>
              <a:defRPr sz="4000" b="1" i="1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How will EFSC staff help you chart your pathway?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2133600"/>
            <a:ext cx="8486775" cy="4572000"/>
          </a:xfrm>
        </p:spPr>
        <p:txBody>
          <a:bodyPr>
            <a:normAutofit fontScale="25000" lnSpcReduction="20000"/>
          </a:bodyPr>
          <a:lstStyle/>
          <a:p>
            <a:pPr marL="457207" lvl="1" indent="0" eaLnBrk="1" hangingPunct="1">
              <a:lnSpc>
                <a:spcPct val="120000"/>
              </a:lnSpc>
              <a:buClr>
                <a:srgbClr val="CB9D24"/>
              </a:buClr>
              <a:buSzTx/>
              <a:buNone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EFSC High School Outreach Advisors help students: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 their degree program 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Register for classes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 “</a:t>
            </a:r>
            <a:r>
              <a:rPr lang="en-US" sz="84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myGPS</a:t>
            </a: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to track courses toward their degree program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Access academic support services</a:t>
            </a:r>
          </a:p>
          <a:p>
            <a:pPr marL="457207" lvl="1" indent="0" eaLnBrk="1" hangingPunct="1">
              <a:lnSpc>
                <a:spcPct val="120000"/>
              </a:lnSpc>
              <a:buClr>
                <a:srgbClr val="CB9D24"/>
              </a:buClr>
              <a:buSzTx/>
              <a:buNone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EFSC offers: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Career Services to help students identify career interests and skills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Elective courses, such as </a:t>
            </a:r>
            <a:r>
              <a:rPr lang="en-US" sz="8400" i="1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Your Major and Career and Success Strategies College &amp; Life (SLS)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Seminars and clubs in selected career fields</a:t>
            </a:r>
            <a:endParaRPr lang="en-US" sz="2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buSzTx/>
              <a:buFont typeface="Wingdings" panose="05000000000000000000" pitchFamily="2" charset="2"/>
              <a:buChar char="§"/>
            </a:pPr>
            <a:endParaRPr lang="en-US" sz="2200" b="1" dirty="0"/>
          </a:p>
        </p:txBody>
      </p:sp>
      <p:pic>
        <p:nvPicPr>
          <p:cNvPr id="3" name="Picture 2" descr="Paralegal Internship- Maximize and Get the Most Out of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622">
            <a:off x="7094209" y="2283044"/>
            <a:ext cx="1775706" cy="1178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642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199" y="457200"/>
            <a:ext cx="5562601" cy="990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Factors 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to 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Consider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Additional study expectations required with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college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coursework</a:t>
            </a: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Courses designed for adults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–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kern="0" dirty="0">
                <a:solidFill>
                  <a:srgbClr val="FFFFFF"/>
                </a:solidFill>
                <a:latin typeface="Calibri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NO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modifications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made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to accommodate age and maturity level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EFSC grades stay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on permanent college </a:t>
            </a:r>
            <a:r>
              <a:rPr lang="en-US" b="1" kern="0" noProof="0" dirty="0">
                <a:solidFill>
                  <a:srgbClr val="FFFFFF"/>
                </a:solidFill>
                <a:latin typeface="Calibri"/>
              </a:rPr>
              <a:t>and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high school transcript</a:t>
            </a: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Poor grades can impact scholarships, financial aid, and university admission</a:t>
            </a:r>
          </a:p>
        </p:txBody>
      </p:sp>
    </p:spTree>
    <p:extLst>
      <p:ext uri="{BB962C8B-B14F-4D97-AF65-F5344CB8AC3E}">
        <p14:creationId xmlns:p14="http://schemas.microsoft.com/office/powerpoint/2010/main" val="160186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2047876" y="533400"/>
            <a:ext cx="5048250" cy="990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Factors 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to 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Consider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Summer classes may be needed to earn degree by graduation</a:t>
            </a:r>
          </a:p>
          <a:p>
            <a:pPr lvl="0" defTabSz="914400" eaLnBrk="1" hangingPunct="1">
              <a:lnSpc>
                <a:spcPct val="120000"/>
              </a:lnSpc>
              <a:buClr>
                <a:srgbClr val="CB9D24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en-US" kern="0" noProof="0" dirty="0">
                <a:solidFill>
                  <a:srgbClr val="FFFFFF"/>
                </a:solidFill>
                <a:latin typeface="Calibri"/>
              </a:rPr>
              <a:t>B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alancing college, high school, </a:t>
            </a:r>
            <a:r>
              <a:rPr lang="en-US" u="sng" kern="0" dirty="0">
                <a:solidFill>
                  <a:srgbClr val="FFFFFF"/>
                </a:solidFill>
                <a:latin typeface="Calibri"/>
              </a:rPr>
              <a:t>and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extracurricular demands is necessary</a:t>
            </a: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Must meet high school 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and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Associate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kern="0" dirty="0">
                <a:solidFill>
                  <a:srgbClr val="FFFFFF"/>
                </a:solidFill>
                <a:latin typeface="Calibri"/>
              </a:rPr>
              <a:t>degree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requirements</a:t>
            </a: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  <a:sym typeface="Wingdings" pitchFamily="2" charset="2"/>
              </a:rPr>
              <a:t>Arrange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 transportation on BPS school holidays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 and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for classes taken outside of </a:t>
            </a:r>
            <a:r>
              <a:rPr lang="en-US" kern="0" dirty="0">
                <a:solidFill>
                  <a:srgbClr val="FFFFFF"/>
                </a:solidFill>
                <a:latin typeface="Calibri"/>
                <a:sym typeface="Wingdings" pitchFamily="2" charset="2"/>
              </a:rPr>
              <a:t>the Early College designated periods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Wingdings" pitchFamily="2" charset="2"/>
            </a:endParaRP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00400" y="1600198"/>
            <a:ext cx="5562600" cy="47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High school counselor is point of contact for parents seeking information about student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sym typeface="Wingdings" pitchFamily="2" charset="2"/>
              </a:rPr>
              <a:t>Parents may not contact college instructors for student information</a:t>
            </a:r>
            <a:r>
              <a:rPr lang="en-US" sz="2200" kern="0" dirty="0">
                <a:latin typeface="Calibri"/>
                <a:sym typeface="Wingdings" pitchFamily="2" charset="2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(FERPA)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Family must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follow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both high school and EFSC calendars</a:t>
            </a:r>
          </a:p>
          <a:p>
            <a:pPr defTabSz="914400"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200" kern="0" dirty="0">
                <a:latin typeface="Calibri"/>
              </a:rPr>
              <a:t>Student is responsible for purchasing required consumables (i.e. workbooks and lab manuals) </a:t>
            </a:r>
          </a:p>
          <a:p>
            <a:pPr defTabSz="914400"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200" kern="0" dirty="0">
                <a:latin typeface="Calibri"/>
              </a:rPr>
              <a:t>The college does NOT have an excused absence policy; attendance requirements are specified in each course syllabus</a:t>
            </a:r>
          </a:p>
          <a:p>
            <a:pPr defTabSz="914400"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US" sz="2200" kern="0" dirty="0"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High School Student-Led &lt;strong&gt;Conference&lt;/strong&gt; on Vime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0" y="2961072"/>
            <a:ext cx="2678374" cy="1839527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8335AEB-134A-49B6-8DCE-C6A75842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2" y="304800"/>
            <a:ext cx="7781796" cy="914400"/>
          </a:xfrm>
          <a:prstGeom prst="roundRect">
            <a:avLst>
              <a:gd name="adj" fmla="val 21667"/>
            </a:avLst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7">
              <a:spcBef>
                <a:spcPct val="0"/>
              </a:spcBef>
              <a:buNone/>
              <a:defRPr sz="4000" b="1" i="1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Considerations for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382000" cy="4876800"/>
          </a:xfrm>
        </p:spPr>
        <p:txBody>
          <a:bodyPr>
            <a:normAutofit lnSpcReduction="10000"/>
          </a:bodyPr>
          <a:lstStyle/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Submit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Student Interest Form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the high school counselor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by the deadline.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Take the PERT either at your school or EFSC and meet the minimum scores in Reading and Writing. 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Submit the online EFSC Application for Admission. 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you receive your acceptance letter with student ID, complete the online Dual Enrollment Orientation.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Schedule your Dual Enrollment Initial Advising appointment with your EFSC High School Outreach Advisor.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EFSC will request your high school transcript.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200" dirty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1524000" y="533400"/>
            <a:ext cx="4648200" cy="838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7">
              <a:spcBef>
                <a:spcPct val="0"/>
              </a:spcBef>
              <a:buNone/>
              <a:defRPr sz="4000" b="1" i="1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 Getting Started!</a:t>
            </a:r>
          </a:p>
        </p:txBody>
      </p:sp>
    </p:spTree>
    <p:extLst>
      <p:ext uri="{BB962C8B-B14F-4D97-AF65-F5344CB8AC3E}">
        <p14:creationId xmlns:p14="http://schemas.microsoft.com/office/powerpoint/2010/main" val="25825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2044754" y="304800"/>
            <a:ext cx="3252167" cy="10668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Then….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0725" y="1676400"/>
            <a:ext cx="8720375" cy="49530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Turn in the Early College Program Student Performance Contract to your counselor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by your school’s deadline.</a:t>
            </a:r>
          </a:p>
          <a:p>
            <a:pPr marL="457200" indent="-4572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Attend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four required in-person Early College Orientations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your student Titan email for information about your registration status.</a:t>
            </a:r>
          </a:p>
          <a:p>
            <a:pPr marL="457200" indent="-4572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 your high school’s directions to obtain your college textbooks!</a:t>
            </a:r>
          </a:p>
          <a:p>
            <a:pPr marL="342900" indent="-3429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6"/>
            </a:pPr>
            <a:endParaRPr lang="en-US" sz="1600" dirty="0"/>
          </a:p>
          <a:p>
            <a:pPr marL="1009650" lvl="1" indent="-609600" eaLnBrk="1" hangingPunct="1">
              <a:lnSpc>
                <a:spcPct val="110000"/>
              </a:lnSpc>
              <a:spcAft>
                <a:spcPct val="40000"/>
              </a:spcAft>
              <a:buSzTx/>
              <a:buFont typeface="Wingdings" pitchFamily="2" charset="2"/>
              <a:buAutoNum type="arabicPeriod"/>
            </a:pPr>
            <a:endParaRPr lang="en-US" sz="1600" dirty="0"/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29701" name="Picture 5" descr="MCj043153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3671">
            <a:off x="6752361" y="225547"/>
            <a:ext cx="1748667" cy="140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88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56256"/>
            <a:ext cx="4648200" cy="1143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Important Dates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55166"/>
            <a:ext cx="8839200" cy="3962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► PERT administered at high school:  </a:t>
            </a:r>
            <a:r>
              <a:rPr lang="en-US" sz="2400" dirty="0">
                <a:solidFill>
                  <a:srgbClr val="EBB2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12, 2024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► Early College Program Student Performance Contract deadline: 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1, 2024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► Summer Registration Window opens: 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1</a:t>
            </a: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2024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► EFSC Fall Registration Window opens:  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TBA</a:t>
            </a:r>
            <a:r>
              <a:rPr lang="en-US" b="1" dirty="0">
                <a:solidFill>
                  <a:srgbClr val="EBB229"/>
                </a:solidFill>
                <a:latin typeface="Helvetica"/>
              </a:rPr>
              <a:t>	</a:t>
            </a:r>
          </a:p>
          <a:p>
            <a:pPr marL="0" indent="0">
              <a:buNone/>
            </a:pPr>
            <a:endParaRPr lang="en-US" b="1" dirty="0">
              <a:solidFill>
                <a:srgbClr val="EBB229"/>
              </a:solidFill>
              <a:latin typeface="Helvetica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BB229"/>
                </a:solidFill>
                <a:latin typeface="Helvetica"/>
              </a:rPr>
              <a:t>	</a:t>
            </a:r>
            <a:r>
              <a:rPr lang="en-US" b="1" dirty="0">
                <a:solidFill>
                  <a:srgbClr val="EBB229"/>
                </a:solidFill>
              </a:rPr>
              <a:t> </a:t>
            </a:r>
          </a:p>
          <a:p>
            <a:pPr marL="0" indent="0" eaLnBrk="1" hangingPunct="1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9" name="Picture 5" descr="C:\Documents and Settings\demetriadesl\Local Settings\Temporary Internet Files\Content.IE5\CKQ6V5BL\MC9001047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856256"/>
            <a:ext cx="2039533" cy="189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374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" y="152400"/>
            <a:ext cx="8534400" cy="1143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Important Dates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79" y="1371600"/>
            <a:ext cx="8507095" cy="5257800"/>
          </a:xfrm>
        </p:spPr>
        <p:txBody>
          <a:bodyPr>
            <a:normAutofit/>
          </a:bodyPr>
          <a:lstStyle/>
          <a:p>
            <a:pPr marL="401638" indent="-401638">
              <a:buNone/>
            </a:pPr>
            <a:r>
              <a:rPr lang="en-US" sz="2400" dirty="0">
                <a:solidFill>
                  <a:srgbClr val="F0E3B2"/>
                </a:solidFill>
              </a:rPr>
              <a:t>	</a:t>
            </a:r>
            <a:endParaRPr lang="en-US" sz="24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B9D24"/>
                </a:solidFill>
                <a:latin typeface="Helvetica"/>
              </a:rPr>
              <a:t>►</a:t>
            </a:r>
            <a:r>
              <a:rPr lang="en-US" sz="2400" dirty="0">
                <a:latin typeface="Helvetica"/>
              </a:rPr>
              <a:t> </a:t>
            </a:r>
            <a:r>
              <a:rPr lang="en-US" sz="2400" b="1" dirty="0">
                <a:solidFill>
                  <a:srgbClr val="CB9D24"/>
                </a:solidFill>
              </a:rPr>
              <a:t>Summer 2024 Terms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13 – August 2: 	 Summer A 		(12-weeks) 	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13 – June 21: 	 Summer B 		(6-weeks) 	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10 – August 2:	 Summer C   		(8-weeks) 	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24 – August 2:  Summer D  		(6-weeks) </a:t>
            </a:r>
            <a:r>
              <a:rPr lang="en-US" sz="2400" dirty="0"/>
              <a:t>	</a:t>
            </a:r>
            <a:r>
              <a:rPr lang="en-US" sz="2000" dirty="0"/>
              <a:t>	</a:t>
            </a:r>
          </a:p>
          <a:p>
            <a:pPr marL="457200" lvl="1" indent="0">
              <a:buNone/>
            </a:pPr>
            <a:endParaRPr lang="en-US" sz="300" dirty="0"/>
          </a:p>
          <a:p>
            <a:pPr marL="0" indent="0">
              <a:buNone/>
            </a:pPr>
            <a:endParaRPr lang="en-US" sz="100" dirty="0">
              <a:solidFill>
                <a:srgbClr val="FAF1D4"/>
              </a:solidFill>
              <a:latin typeface="Helvetica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EBB229"/>
                </a:solidFill>
                <a:latin typeface="Helvetica"/>
              </a:rPr>
              <a:t>► </a:t>
            </a:r>
            <a:r>
              <a:rPr lang="en-US" sz="2400" b="1" dirty="0">
                <a:solidFill>
                  <a:srgbClr val="EBB229"/>
                </a:solidFill>
              </a:rPr>
              <a:t>Fall 2024 Term: 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774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" y="152400"/>
            <a:ext cx="8534400" cy="1143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Important Dates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399" cy="5257800"/>
          </a:xfrm>
        </p:spPr>
        <p:txBody>
          <a:bodyPr>
            <a:normAutofit/>
          </a:bodyPr>
          <a:lstStyle/>
          <a:p>
            <a:pPr marL="401638" indent="-401638">
              <a:buNone/>
            </a:pPr>
            <a:r>
              <a:rPr lang="en-US" sz="2400" dirty="0">
                <a:solidFill>
                  <a:srgbClr val="F0E3B2"/>
                </a:solidFill>
              </a:rPr>
              <a:t>	</a:t>
            </a:r>
            <a:endParaRPr lang="en-US" sz="24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B9D24"/>
                </a:solidFill>
                <a:latin typeface="Helvetica"/>
              </a:rPr>
              <a:t>►</a:t>
            </a:r>
            <a:r>
              <a:rPr lang="en-US" sz="2400" dirty="0">
                <a:latin typeface="Helvetica"/>
              </a:rPr>
              <a:t> </a:t>
            </a:r>
            <a:r>
              <a:rPr lang="en-US" sz="2400" b="1" dirty="0">
                <a:solidFill>
                  <a:srgbClr val="CB9D24"/>
                </a:solidFill>
              </a:rPr>
              <a:t>Mandatory In-person Early College Orientation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CB9D24"/>
                </a:solidFill>
              </a:rPr>
              <a:t>Attend one of the following upon receiving college-ready test scores in reading and writing.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Monday, March 18, 2024: Titusville High School Auditorium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Wednesday, March 20, 2024: Merritt Island High School Auditorium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Tuesday, April 2, 2024: </a:t>
            </a:r>
            <a:r>
              <a:rPr lang="en-US" sz="24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Eau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Gallie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School Auditorium	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Tuesday, April 9, 2024: Bayside High School Auditorium</a:t>
            </a:r>
            <a:r>
              <a:rPr lang="en-US" sz="2000" dirty="0"/>
              <a:t>	</a:t>
            </a:r>
          </a:p>
          <a:p>
            <a:pPr marL="114300" lvl="1" indent="0">
              <a:buNone/>
            </a:pPr>
            <a:endParaRPr lang="en-US" sz="2000" dirty="0">
              <a:solidFill>
                <a:srgbClr val="EBB229"/>
              </a:solidFill>
            </a:endParaRPr>
          </a:p>
          <a:p>
            <a:pPr marL="114300" lvl="1" indent="0">
              <a:buNone/>
            </a:pPr>
            <a:r>
              <a:rPr lang="en-US" sz="2000" dirty="0">
                <a:solidFill>
                  <a:srgbClr val="EBB229"/>
                </a:solidFill>
              </a:rPr>
              <a:t>Doors open at 5:45 PM for registration. Presentation begins at 6:30 PM.</a:t>
            </a:r>
            <a:endParaRPr lang="en-US" sz="1800" dirty="0">
              <a:solidFill>
                <a:srgbClr val="EBB229"/>
              </a:solidFill>
            </a:endParaRPr>
          </a:p>
          <a:p>
            <a:pPr marL="457200" lvl="1" indent="0">
              <a:buNone/>
            </a:pPr>
            <a:endParaRPr lang="en-US" sz="300" dirty="0"/>
          </a:p>
          <a:p>
            <a:pPr marL="0" indent="0">
              <a:buNone/>
            </a:pPr>
            <a:endParaRPr lang="en-US" sz="100" dirty="0">
              <a:solidFill>
                <a:srgbClr val="FAF1D4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3650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638800" cy="1143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Contact Information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8153400" cy="41052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2600" u="sng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sz="2600" u="sng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321- 454-1000  Ext. 25262</a:t>
            </a:r>
          </a:p>
          <a:p>
            <a:pPr marL="0" indent="0" eaLnBrk="1" hangingPunct="1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 eaLnBrk="1" hangingPunct="1">
              <a:buNone/>
            </a:pPr>
            <a:r>
              <a:rPr lang="en-US" sz="2600" u="sng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EFSC Testing:</a:t>
            </a: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 to EFSC website: </a:t>
            </a: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www.easternflorida.edu</a:t>
            </a:r>
            <a:endParaRPr lang="en-US" sz="26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</a:t>
            </a:r>
            <a:r>
              <a:rPr lang="en-US" sz="26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RegisterBlast</a:t>
            </a: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search box to schedule your PERT testing appointment online.	</a:t>
            </a:r>
            <a:r>
              <a:rPr lang="en-US" sz="2600" dirty="0"/>
              <a:t>	</a:t>
            </a:r>
          </a:p>
          <a:p>
            <a:pPr lvl="1" eaLnBrk="1" hangingPunct="1"/>
            <a:endParaRPr lang="en-US" sz="2800" dirty="0"/>
          </a:p>
          <a:p>
            <a:pPr eaLnBrk="1" hangingPunct="1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818">
            <a:off x="6696908" y="1796626"/>
            <a:ext cx="1871062" cy="1496849"/>
          </a:xfrm>
          <a:prstGeom prst="rect">
            <a:avLst/>
          </a:prstGeom>
          <a:ln w="793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9682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50698928"/>
              </p:ext>
            </p:extLst>
          </p:nvPr>
        </p:nvGraphicFramePr>
        <p:xfrm>
          <a:off x="228600" y="4572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232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75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Achieve the Early College Program Goals!</a:t>
            </a:r>
            <a:endParaRPr lang="en-US" sz="4000" b="1" i="1" dirty="0">
              <a:solidFill>
                <a:srgbClr val="16366C"/>
              </a:solidFill>
              <a:effectLst>
                <a:outerShdw blurRad="38100" dist="38100" dir="2700000" algn="tl">
                  <a:srgbClr val="FAF1D4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861060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None/>
            </a:pP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Complete the lower-level prerequisites for your major.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Graduate with your diploma and Associate degree.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Continue your education at a four-year university!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>
                <a:solidFill>
                  <a:srgbClr val="EBB229"/>
                </a:solidFill>
              </a:rPr>
              <a:t>In 2022-2023, 355 high school seniors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>
                <a:solidFill>
                  <a:srgbClr val="EBB229"/>
                </a:solidFill>
              </a:rPr>
              <a:t>graduated with an Associate Degree!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rgbClr val="FAF1D4"/>
              </a:solidFill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9200" y="4038600"/>
            <a:ext cx="1870075" cy="12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3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0668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br>
              <a:rPr lang="en-US" altLang="en-US" sz="3200" b="1" dirty="0">
                <a:solidFill>
                  <a:srgbClr val="0D6914"/>
                </a:solidFill>
              </a:rPr>
            </a:br>
            <a:r>
              <a:rPr lang="en-US" altLang="en-US" sz="44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Dual</a:t>
            </a:r>
            <a:r>
              <a:rPr lang="en-US" altLang="en-US" sz="4400" b="1" i="1" dirty="0">
                <a:solidFill>
                  <a:srgbClr val="16366C"/>
                </a:solidFill>
                <a:effectLst>
                  <a:outerShdw blurRad="50800" dist="50800" dir="5400000" algn="ctr" rotWithShape="0">
                    <a:srgbClr val="FAF1D4"/>
                  </a:outerShdw>
                </a:effectLst>
              </a:rPr>
              <a:t> </a:t>
            </a:r>
            <a:r>
              <a:rPr lang="en-US" altLang="en-US" sz="44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Enrollment Course Weight</a:t>
            </a:r>
            <a:br>
              <a:rPr lang="en-US" altLang="en-US" sz="3600" b="1" dirty="0">
                <a:solidFill>
                  <a:srgbClr val="16366C"/>
                </a:solidFill>
              </a:rPr>
            </a:br>
            <a:endParaRPr lang="en-US" altLang="en-US" sz="2700" b="1" dirty="0">
              <a:solidFill>
                <a:srgbClr val="16366C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4114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Dual Enrollment courses are weighted the same as </a:t>
            </a:r>
            <a:r>
              <a:rPr lang="en-US" altLang="en-US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AP, IB, </a:t>
            </a:r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and </a:t>
            </a:r>
            <a:r>
              <a:rPr lang="en-US" altLang="en-US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AICE</a:t>
            </a:r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: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4500" indent="-342900">
              <a:spcBef>
                <a:spcPts val="1800"/>
              </a:spcBef>
              <a:buClr>
                <a:srgbClr val="CB9D24"/>
              </a:buClr>
              <a:defRPr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When your high school calculates your overall weighted high school GPA </a:t>
            </a:r>
          </a:p>
          <a:p>
            <a:pPr marL="444500" indent="-342900">
              <a:spcBef>
                <a:spcPts val="2400"/>
              </a:spcBef>
              <a:buClr>
                <a:srgbClr val="CB9D24"/>
              </a:buClr>
              <a:defRPr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When state universities calculate your high school GPA in the core academic classes for university admission decisions</a:t>
            </a:r>
            <a:endParaRPr lang="en-US" sz="3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495300" y="381000"/>
            <a:ext cx="8153400" cy="1524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36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Early College Program</a:t>
            </a:r>
            <a:b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</a:br>
            <a:r>
              <a:rPr lang="en-US" sz="28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 partnership initiative between the Brevard Public School District and EFSC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676400"/>
            <a:ext cx="8077200" cy="220980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20000"/>
              </a:lnSpc>
              <a:buNone/>
            </a:pPr>
            <a:endParaRPr lang="en-US" sz="2600" dirty="0">
              <a:solidFill>
                <a:srgbClr val="F0E3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26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for students whose goal is to graduate from high school with an  Associate in Arts (A.A.) or 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26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in Science (A.S.) degree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sz="900" dirty="0">
              <a:solidFill>
                <a:srgbClr val="F0E3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www.easternflorida.edu/student-life/honors-program/images/honors-grad.jpg">
            <a:extLst>
              <a:ext uri="{FF2B5EF4-FFF2-40B4-BE49-F238E27FC236}">
                <a16:creationId xmlns:a16="http://schemas.microsoft.com/office/drawing/2014/main" id="{6CBD5F34-C637-4023-8EEC-673D1686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92803"/>
            <a:ext cx="2209799" cy="241652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24427" y="1676400"/>
            <a:ext cx="7652773" cy="493943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None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 Early College Program enables students to:</a:t>
            </a:r>
          </a:p>
          <a:p>
            <a:pPr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Complete</a:t>
            </a: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two years of college with no tuition, textbook costs, or lab fees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Get used to college expectations while still in high school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Use their college courses to explore career interests and identify possible majors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an Associate degree along with their high school diploma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4427" y="304800"/>
            <a:ext cx="8267700" cy="1143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Benefits of Early College Program</a:t>
            </a:r>
          </a:p>
        </p:txBody>
      </p:sp>
    </p:spTree>
    <p:extLst>
      <p:ext uri="{BB962C8B-B14F-4D97-AF65-F5344CB8AC3E}">
        <p14:creationId xmlns:p14="http://schemas.microsoft.com/office/powerpoint/2010/main" val="7392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1374765" y="457200"/>
            <a:ext cx="6297090" cy="8382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Associate in Arts Degree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4665" y="1676400"/>
            <a:ext cx="7897290" cy="4486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Two-year degree for students whose goal is a bachelor’s degree or higher at a university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freshman and sophomore years at a state university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of academic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elective courses chosen to meet selected university major prerequisites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of 20 college courses equaling at least 60 credit hours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graduating with an AA enjoy first-time-in-college (FTIC) benefits at state universities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43799" cy="8382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Associate in Science Degree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4665" y="1676400"/>
            <a:ext cx="7897290" cy="4486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Two-year career education degree to prepare students for direct entry into the workforce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of general education core courses, major courses, and technical electives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Typically, a total of  of 20 college courses equaling at least 60 credit hours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graduating with an A.S. degree can articulate their degree into a Bachelor’s degree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553200" cy="1295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Early College Program Expectations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382000" cy="424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EBB229"/>
                </a:solidFill>
              </a:rPr>
              <a:t>Participants are expected to: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selected EFSC and high school classes each year.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program eligibility.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Successfully complete associate degree general education requirements.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 prerequisite requirements for selected university major or A.S. program major and technical electives. 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 on track for an associate degree by high school graduation.</a:t>
            </a:r>
          </a:p>
        </p:txBody>
      </p:sp>
    </p:spTree>
    <p:extLst>
      <p:ext uri="{BB962C8B-B14F-4D97-AF65-F5344CB8AC3E}">
        <p14:creationId xmlns:p14="http://schemas.microsoft.com/office/powerpoint/2010/main" val="887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ab1b55-4c21-432a-a86a-51e6683fe5f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8E710833BC749A5EFD99D0FF690B0" ma:contentTypeVersion="11" ma:contentTypeDescription="Create a new document." ma:contentTypeScope="" ma:versionID="54acf43fd951f136c9cd8ab3bfc4a16a">
  <xsd:schema xmlns:xsd="http://www.w3.org/2001/XMLSchema" xmlns:xs="http://www.w3.org/2001/XMLSchema" xmlns:p="http://schemas.microsoft.com/office/2006/metadata/properties" xmlns:ns2="4fab1b55-4c21-432a-a86a-51e6683fe5f2" xmlns:ns3="9523a2f6-3815-45af-a7ef-89713728b92f" targetNamespace="http://schemas.microsoft.com/office/2006/metadata/properties" ma:root="true" ma:fieldsID="d36f43830f39f80af4506efee60964cb" ns2:_="" ns3:_="">
    <xsd:import namespace="4fab1b55-4c21-432a-a86a-51e6683fe5f2"/>
    <xsd:import namespace="9523a2f6-3815-45af-a7ef-89713728b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b1b55-4c21-432a-a86a-51e6683fe5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b4c156f-35b8-42f6-a77b-ae3c9fc05f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3a2f6-3815-45af-a7ef-89713728b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5050B-5806-4C73-B154-16ACED660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2A4104-05F4-4D3F-8120-A66F196CF56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523a2f6-3815-45af-a7ef-89713728b92f"/>
    <ds:schemaRef ds:uri="4fab1b55-4c21-432a-a86a-51e6683fe5f2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360533-80DE-4506-88F5-CBEF56A15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b1b55-4c21-432a-a86a-51e6683fe5f2"/>
    <ds:schemaRef ds:uri="9523a2f6-3815-45af-a7ef-89713728b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44673</TotalTime>
  <Words>1879</Words>
  <Application>Microsoft Office PowerPoint</Application>
  <PresentationFormat>On-screen Show (4:3)</PresentationFormat>
  <Paragraphs>244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Albertus Medium</vt:lpstr>
      <vt:lpstr>Arial</vt:lpstr>
      <vt:lpstr>Arial Rounded MT Bold</vt:lpstr>
      <vt:lpstr>Calibri</vt:lpstr>
      <vt:lpstr>Century Gothic</vt:lpstr>
      <vt:lpstr>Comic Sans MS</vt:lpstr>
      <vt:lpstr>Helvetica</vt:lpstr>
      <vt:lpstr>Wingdings</vt:lpstr>
      <vt:lpstr>Wingdings 3</vt:lpstr>
      <vt:lpstr>Ion</vt:lpstr>
      <vt:lpstr>Early College Program</vt:lpstr>
      <vt:lpstr>What is Dual Enrollment?</vt:lpstr>
      <vt:lpstr>PowerPoint Presentation</vt:lpstr>
      <vt:lpstr> Dual Enrollment Course Weight </vt:lpstr>
      <vt:lpstr>Early College Program A partnership initiative between the Brevard Public School District and EFSC  </vt:lpstr>
      <vt:lpstr>Benefits of Early College Program</vt:lpstr>
      <vt:lpstr>Associate in Arts Degree</vt:lpstr>
      <vt:lpstr>Associate in Science Degree</vt:lpstr>
      <vt:lpstr>Early College Program Expectations</vt:lpstr>
      <vt:lpstr>Three-Year Track* </vt:lpstr>
      <vt:lpstr>PowerPoint Presentation</vt:lpstr>
      <vt:lpstr>PowerPoint Presentation</vt:lpstr>
      <vt:lpstr>EFSC Class Times</vt:lpstr>
      <vt:lpstr>Bus Transportation</vt:lpstr>
      <vt:lpstr>Required Minimum Entry Scores</vt:lpstr>
      <vt:lpstr>EFSC Placement Testing on the High School Campus</vt:lpstr>
      <vt:lpstr>Testing Anxiety??  Get prepared!!!</vt:lpstr>
      <vt:lpstr>Requirements to STAY in the Early College Program</vt:lpstr>
      <vt:lpstr>PowerPoint Presentation</vt:lpstr>
      <vt:lpstr>PowerPoint Presentation</vt:lpstr>
      <vt:lpstr>Factors to Consider</vt:lpstr>
      <vt:lpstr>Factors to Consider</vt:lpstr>
      <vt:lpstr>PowerPoint Presentation</vt:lpstr>
      <vt:lpstr>PowerPoint Presentation</vt:lpstr>
      <vt:lpstr>Then….</vt:lpstr>
      <vt:lpstr>Important Dates</vt:lpstr>
      <vt:lpstr>Important Dates (continued)</vt:lpstr>
      <vt:lpstr>Important Dates (continued)</vt:lpstr>
      <vt:lpstr>Contact Information</vt:lpstr>
      <vt:lpstr>Achieve the Early College Program Goals!</vt:lpstr>
    </vt:vector>
  </TitlesOfParts>
  <Company>BCC/Microsoft Campus Agreement #01C30285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Collegiate  High School  Program 2005-2006</dc:title>
  <dc:creator>Jennifer Blalock</dc:creator>
  <cp:lastModifiedBy>Ash.Gabrielle@Merritt Island High</cp:lastModifiedBy>
  <cp:revision>899</cp:revision>
  <dcterms:created xsi:type="dcterms:W3CDTF">2005-04-13T19:58:21Z</dcterms:created>
  <dcterms:modified xsi:type="dcterms:W3CDTF">2024-01-24T18:09:13Z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0x010100D6C8E710833BC749A5EFD99D0FF690B0</vt:lpwstr>
  </property>
</Properties>
</file>