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72" r:id="rId3"/>
    <p:sldId id="273" r:id="rId4"/>
    <p:sldId id="257" r:id="rId5"/>
    <p:sldId id="270" r:id="rId6"/>
    <p:sldId id="277" r:id="rId7"/>
    <p:sldId id="274" r:id="rId8"/>
    <p:sldId id="276" r:id="rId9"/>
    <p:sldId id="279" r:id="rId10"/>
    <p:sldId id="275" r:id="rId11"/>
    <p:sldId id="278" r:id="rId12"/>
    <p:sldId id="258" r:id="rId13"/>
    <p:sldId id="259" r:id="rId14"/>
    <p:sldId id="260" r:id="rId15"/>
    <p:sldId id="261" r:id="rId16"/>
    <p:sldId id="262" r:id="rId17"/>
    <p:sldId id="268" r:id="rId18"/>
    <p:sldId id="271" r:id="rId19"/>
    <p:sldId id="263" r:id="rId20"/>
    <p:sldId id="264" r:id="rId21"/>
    <p:sldId id="265" r:id="rId22"/>
    <p:sldId id="266" r:id="rId23"/>
    <p:sldId id="267" r:id="rId24"/>
  </p:sldIdLst>
  <p:sldSz cx="9144000" cy="5143500" type="screen16x9"/>
  <p:notesSz cx="6858000" cy="9144000"/>
  <p:embeddedFontLst>
    <p:embeddedFont>
      <p:font typeface="Oswald" panose="00000500000000000000" pitchFamily="2" charset="0"/>
      <p:regular r:id="rId26"/>
      <p:bold r:id="rId27"/>
    </p:embeddedFont>
    <p:embeddedFont>
      <p:font typeface="Oswald Medium" panose="00000600000000000000" pitchFamily="2" charset="0"/>
      <p:regular r:id="rId28"/>
      <p:bold r:id="rId29"/>
    </p:embeddedFont>
    <p:embeddedFont>
      <p:font typeface="Oswald SemiBold" panose="00000700000000000000" pitchFamily="2"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52BA74-A5B2-4D33-878A-34B7E24B67E2}" v="3" dt="2023-02-21T22:18:54.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93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thman.Wanda@Merritt Island High" userId="51814356-5e40-4d37-87e8-16214f8d0853" providerId="ADAL" clId="{4D52BA74-A5B2-4D33-878A-34B7E24B67E2}"/>
    <pc:docChg chg="undo custSel addSld delSld modSld sldOrd">
      <pc:chgData name="Luthman.Wanda@Merritt Island High" userId="51814356-5e40-4d37-87e8-16214f8d0853" providerId="ADAL" clId="{4D52BA74-A5B2-4D33-878A-34B7E24B67E2}" dt="2023-02-21T22:18:46.300" v="6322" actId="20577"/>
      <pc:docMkLst>
        <pc:docMk/>
      </pc:docMkLst>
      <pc:sldChg chg="modSp mod">
        <pc:chgData name="Luthman.Wanda@Merritt Island High" userId="51814356-5e40-4d37-87e8-16214f8d0853" providerId="ADAL" clId="{4D52BA74-A5B2-4D33-878A-34B7E24B67E2}" dt="2023-02-21T18:05:18.779" v="6199" actId="14100"/>
        <pc:sldMkLst>
          <pc:docMk/>
          <pc:sldMk cId="0" sldId="258"/>
        </pc:sldMkLst>
        <pc:spChg chg="mod">
          <ac:chgData name="Luthman.Wanda@Merritt Island High" userId="51814356-5e40-4d37-87e8-16214f8d0853" providerId="ADAL" clId="{4D52BA74-A5B2-4D33-878A-34B7E24B67E2}" dt="2023-02-21T18:05:18.779" v="6199" actId="14100"/>
          <ac:spMkLst>
            <pc:docMk/>
            <pc:sldMk cId="0" sldId="258"/>
            <ac:spMk id="82" creationId="{00000000-0000-0000-0000-000000000000}"/>
          </ac:spMkLst>
        </pc:spChg>
      </pc:sldChg>
      <pc:sldChg chg="modSp mod">
        <pc:chgData name="Luthman.Wanda@Merritt Island High" userId="51814356-5e40-4d37-87e8-16214f8d0853" providerId="ADAL" clId="{4D52BA74-A5B2-4D33-878A-34B7E24B67E2}" dt="2023-02-21T17:51:28.453" v="5662" actId="20577"/>
        <pc:sldMkLst>
          <pc:docMk/>
          <pc:sldMk cId="0" sldId="260"/>
        </pc:sldMkLst>
        <pc:spChg chg="mod">
          <ac:chgData name="Luthman.Wanda@Merritt Island High" userId="51814356-5e40-4d37-87e8-16214f8d0853" providerId="ADAL" clId="{4D52BA74-A5B2-4D33-878A-34B7E24B67E2}" dt="2023-02-21T17:51:28.453" v="5662" actId="20577"/>
          <ac:spMkLst>
            <pc:docMk/>
            <pc:sldMk cId="0" sldId="260"/>
            <ac:spMk id="104" creationId="{00000000-0000-0000-0000-000000000000}"/>
          </ac:spMkLst>
        </pc:spChg>
      </pc:sldChg>
      <pc:sldChg chg="modSp mod">
        <pc:chgData name="Luthman.Wanda@Merritt Island High" userId="51814356-5e40-4d37-87e8-16214f8d0853" providerId="ADAL" clId="{4D52BA74-A5B2-4D33-878A-34B7E24B67E2}" dt="2023-02-21T17:52:01.893" v="5678" actId="6549"/>
        <pc:sldMkLst>
          <pc:docMk/>
          <pc:sldMk cId="0" sldId="261"/>
        </pc:sldMkLst>
        <pc:spChg chg="mod">
          <ac:chgData name="Luthman.Wanda@Merritt Island High" userId="51814356-5e40-4d37-87e8-16214f8d0853" providerId="ADAL" clId="{4D52BA74-A5B2-4D33-878A-34B7E24B67E2}" dt="2023-02-21T17:52:01.893" v="5678" actId="6549"/>
          <ac:spMkLst>
            <pc:docMk/>
            <pc:sldMk cId="0" sldId="261"/>
            <ac:spMk id="111" creationId="{00000000-0000-0000-0000-000000000000}"/>
          </ac:spMkLst>
        </pc:spChg>
      </pc:sldChg>
      <pc:sldChg chg="modSp mod">
        <pc:chgData name="Luthman.Wanda@Merritt Island High" userId="51814356-5e40-4d37-87e8-16214f8d0853" providerId="ADAL" clId="{4D52BA74-A5B2-4D33-878A-34B7E24B67E2}" dt="2023-02-10T19:22:42.241" v="272" actId="20577"/>
        <pc:sldMkLst>
          <pc:docMk/>
          <pc:sldMk cId="0" sldId="262"/>
        </pc:sldMkLst>
        <pc:spChg chg="mod">
          <ac:chgData name="Luthman.Wanda@Merritt Island High" userId="51814356-5e40-4d37-87e8-16214f8d0853" providerId="ADAL" clId="{4D52BA74-A5B2-4D33-878A-34B7E24B67E2}" dt="2023-02-10T19:22:42.241" v="272" actId="20577"/>
          <ac:spMkLst>
            <pc:docMk/>
            <pc:sldMk cId="0" sldId="262"/>
            <ac:spMk id="124" creationId="{00000000-0000-0000-0000-000000000000}"/>
          </ac:spMkLst>
        </pc:spChg>
      </pc:sldChg>
      <pc:sldChg chg="modSp mod ord">
        <pc:chgData name="Luthman.Wanda@Merritt Island High" userId="51814356-5e40-4d37-87e8-16214f8d0853" providerId="ADAL" clId="{4D52BA74-A5B2-4D33-878A-34B7E24B67E2}" dt="2023-02-21T18:06:01.917" v="6201"/>
        <pc:sldMkLst>
          <pc:docMk/>
          <pc:sldMk cId="0" sldId="263"/>
        </pc:sldMkLst>
        <pc:spChg chg="mod">
          <ac:chgData name="Luthman.Wanda@Merritt Island High" userId="51814356-5e40-4d37-87e8-16214f8d0853" providerId="ADAL" clId="{4D52BA74-A5B2-4D33-878A-34B7E24B67E2}" dt="2023-02-10T19:10:18.249" v="3" actId="14100"/>
          <ac:spMkLst>
            <pc:docMk/>
            <pc:sldMk cId="0" sldId="263"/>
            <ac:spMk id="134" creationId="{00000000-0000-0000-0000-000000000000}"/>
          </ac:spMkLst>
        </pc:spChg>
      </pc:sldChg>
      <pc:sldChg chg="new del">
        <pc:chgData name="Luthman.Wanda@Merritt Island High" userId="51814356-5e40-4d37-87e8-16214f8d0853" providerId="ADAL" clId="{4D52BA74-A5B2-4D33-878A-34B7E24B67E2}" dt="2023-02-10T19:10:31.132" v="5" actId="680"/>
        <pc:sldMkLst>
          <pc:docMk/>
          <pc:sldMk cId="303881781" sldId="268"/>
        </pc:sldMkLst>
      </pc:sldChg>
      <pc:sldChg chg="new del">
        <pc:chgData name="Luthman.Wanda@Merritt Island High" userId="51814356-5e40-4d37-87e8-16214f8d0853" providerId="ADAL" clId="{4D52BA74-A5B2-4D33-878A-34B7E24B67E2}" dt="2023-02-10T18:58:48.431" v="1" actId="680"/>
        <pc:sldMkLst>
          <pc:docMk/>
          <pc:sldMk cId="1770786395" sldId="268"/>
        </pc:sldMkLst>
      </pc:sldChg>
      <pc:sldChg chg="delSp modSp add mod">
        <pc:chgData name="Luthman.Wanda@Merritt Island High" userId="51814356-5e40-4d37-87e8-16214f8d0853" providerId="ADAL" clId="{4D52BA74-A5B2-4D33-878A-34B7E24B67E2}" dt="2023-02-10T20:05:07.451" v="3238" actId="20577"/>
        <pc:sldMkLst>
          <pc:docMk/>
          <pc:sldMk cId="2716386063" sldId="268"/>
        </pc:sldMkLst>
        <pc:spChg chg="mod">
          <ac:chgData name="Luthman.Wanda@Merritt Island High" userId="51814356-5e40-4d37-87e8-16214f8d0853" providerId="ADAL" clId="{4D52BA74-A5B2-4D33-878A-34B7E24B67E2}" dt="2023-02-10T19:11:39.314" v="62" actId="20577"/>
          <ac:spMkLst>
            <pc:docMk/>
            <pc:sldMk cId="2716386063" sldId="268"/>
            <ac:spMk id="121" creationId="{00000000-0000-0000-0000-000000000000}"/>
          </ac:spMkLst>
        </pc:spChg>
        <pc:spChg chg="mod">
          <ac:chgData name="Luthman.Wanda@Merritt Island High" userId="51814356-5e40-4d37-87e8-16214f8d0853" providerId="ADAL" clId="{4D52BA74-A5B2-4D33-878A-34B7E24B67E2}" dt="2023-02-10T20:05:07.451" v="3238" actId="20577"/>
          <ac:spMkLst>
            <pc:docMk/>
            <pc:sldMk cId="2716386063" sldId="268"/>
            <ac:spMk id="124" creationId="{00000000-0000-0000-0000-000000000000}"/>
          </ac:spMkLst>
        </pc:spChg>
        <pc:spChg chg="del mod">
          <ac:chgData name="Luthman.Wanda@Merritt Island High" userId="51814356-5e40-4d37-87e8-16214f8d0853" providerId="ADAL" clId="{4D52BA74-A5B2-4D33-878A-34B7E24B67E2}" dt="2023-02-10T19:11:04.688" v="10"/>
          <ac:spMkLst>
            <pc:docMk/>
            <pc:sldMk cId="2716386063" sldId="268"/>
            <ac:spMk id="125" creationId="{00000000-0000-0000-0000-000000000000}"/>
          </ac:spMkLst>
        </pc:spChg>
      </pc:sldChg>
      <pc:sldChg chg="delSp modSp add del mod">
        <pc:chgData name="Luthman.Wanda@Merritt Island High" userId="51814356-5e40-4d37-87e8-16214f8d0853" providerId="ADAL" clId="{4D52BA74-A5B2-4D33-878A-34B7E24B67E2}" dt="2023-02-10T19:25:03.615" v="352" actId="2696"/>
        <pc:sldMkLst>
          <pc:docMk/>
          <pc:sldMk cId="871040450" sldId="269"/>
        </pc:sldMkLst>
        <pc:spChg chg="mod">
          <ac:chgData name="Luthman.Wanda@Merritt Island High" userId="51814356-5e40-4d37-87e8-16214f8d0853" providerId="ADAL" clId="{4D52BA74-A5B2-4D33-878A-34B7E24B67E2}" dt="2023-02-10T19:24:19.677" v="349" actId="20577"/>
          <ac:spMkLst>
            <pc:docMk/>
            <pc:sldMk cId="871040450" sldId="269"/>
            <ac:spMk id="66" creationId="{00000000-0000-0000-0000-000000000000}"/>
          </ac:spMkLst>
        </pc:spChg>
        <pc:picChg chg="del">
          <ac:chgData name="Luthman.Wanda@Merritt Island High" userId="51814356-5e40-4d37-87e8-16214f8d0853" providerId="ADAL" clId="{4D52BA74-A5B2-4D33-878A-34B7E24B67E2}" dt="2023-02-10T19:24:09.447" v="284" actId="478"/>
          <ac:picMkLst>
            <pc:docMk/>
            <pc:sldMk cId="871040450" sldId="269"/>
            <ac:picMk id="67" creationId="{00000000-0000-0000-0000-000000000000}"/>
          </ac:picMkLst>
        </pc:picChg>
        <pc:picChg chg="del">
          <ac:chgData name="Luthman.Wanda@Merritt Island High" userId="51814356-5e40-4d37-87e8-16214f8d0853" providerId="ADAL" clId="{4D52BA74-A5B2-4D33-878A-34B7E24B67E2}" dt="2023-02-10T19:24:08.679" v="283" actId="478"/>
          <ac:picMkLst>
            <pc:docMk/>
            <pc:sldMk cId="871040450" sldId="269"/>
            <ac:picMk id="69" creationId="{00000000-0000-0000-0000-000000000000}"/>
          </ac:picMkLst>
        </pc:picChg>
      </pc:sldChg>
      <pc:sldChg chg="addSp delSp modSp add mod ord">
        <pc:chgData name="Luthman.Wanda@Merritt Island High" userId="51814356-5e40-4d37-87e8-16214f8d0853" providerId="ADAL" clId="{4D52BA74-A5B2-4D33-878A-34B7E24B67E2}" dt="2023-02-21T18:02:25.225" v="6133" actId="255"/>
        <pc:sldMkLst>
          <pc:docMk/>
          <pc:sldMk cId="3187055706" sldId="270"/>
        </pc:sldMkLst>
        <pc:spChg chg="add del mod">
          <ac:chgData name="Luthman.Wanda@Merritt Island High" userId="51814356-5e40-4d37-87e8-16214f8d0853" providerId="ADAL" clId="{4D52BA74-A5B2-4D33-878A-34B7E24B67E2}" dt="2023-02-10T19:25:33.235" v="422" actId="6549"/>
          <ac:spMkLst>
            <pc:docMk/>
            <pc:sldMk cId="3187055706" sldId="270"/>
            <ac:spMk id="77" creationId="{00000000-0000-0000-0000-000000000000}"/>
          </ac:spMkLst>
        </pc:spChg>
        <pc:spChg chg="del mod">
          <ac:chgData name="Luthman.Wanda@Merritt Island High" userId="51814356-5e40-4d37-87e8-16214f8d0853" providerId="ADAL" clId="{4D52BA74-A5B2-4D33-878A-34B7E24B67E2}" dt="2023-02-10T19:37:58.293" v="2106"/>
          <ac:spMkLst>
            <pc:docMk/>
            <pc:sldMk cId="3187055706" sldId="270"/>
            <ac:spMk id="80" creationId="{00000000-0000-0000-0000-000000000000}"/>
          </ac:spMkLst>
        </pc:spChg>
        <pc:spChg chg="mod">
          <ac:chgData name="Luthman.Wanda@Merritt Island High" userId="51814356-5e40-4d37-87e8-16214f8d0853" providerId="ADAL" clId="{4D52BA74-A5B2-4D33-878A-34B7E24B67E2}" dt="2023-02-21T18:02:25.225" v="6133" actId="255"/>
          <ac:spMkLst>
            <pc:docMk/>
            <pc:sldMk cId="3187055706" sldId="270"/>
            <ac:spMk id="82" creationId="{00000000-0000-0000-0000-000000000000}"/>
          </ac:spMkLst>
        </pc:spChg>
      </pc:sldChg>
      <pc:sldChg chg="addSp delSp modSp add mod">
        <pc:chgData name="Luthman.Wanda@Merritt Island High" userId="51814356-5e40-4d37-87e8-16214f8d0853" providerId="ADAL" clId="{4D52BA74-A5B2-4D33-878A-34B7E24B67E2}" dt="2023-02-21T22:18:46.300" v="6322" actId="20577"/>
        <pc:sldMkLst>
          <pc:docMk/>
          <pc:sldMk cId="1845964758" sldId="271"/>
        </pc:sldMkLst>
        <pc:spChg chg="mod">
          <ac:chgData name="Luthman.Wanda@Merritt Island High" userId="51814356-5e40-4d37-87e8-16214f8d0853" providerId="ADAL" clId="{4D52BA74-A5B2-4D33-878A-34B7E24B67E2}" dt="2023-02-10T20:08:00.275" v="3435" actId="20577"/>
          <ac:spMkLst>
            <pc:docMk/>
            <pc:sldMk cId="1845964758" sldId="271"/>
            <ac:spMk id="121" creationId="{00000000-0000-0000-0000-000000000000}"/>
          </ac:spMkLst>
        </pc:spChg>
        <pc:spChg chg="mod">
          <ac:chgData name="Luthman.Wanda@Merritt Island High" userId="51814356-5e40-4d37-87e8-16214f8d0853" providerId="ADAL" clId="{4D52BA74-A5B2-4D33-878A-34B7E24B67E2}" dt="2023-02-10T20:08:10.524" v="3437" actId="1076"/>
          <ac:spMkLst>
            <pc:docMk/>
            <pc:sldMk cId="1845964758" sldId="271"/>
            <ac:spMk id="123" creationId="{00000000-0000-0000-0000-000000000000}"/>
          </ac:spMkLst>
        </pc:spChg>
        <pc:spChg chg="add del mod">
          <ac:chgData name="Luthman.Wanda@Merritt Island High" userId="51814356-5e40-4d37-87e8-16214f8d0853" providerId="ADAL" clId="{4D52BA74-A5B2-4D33-878A-34B7E24B67E2}" dt="2023-02-21T22:18:46.300" v="6322" actId="20577"/>
          <ac:spMkLst>
            <pc:docMk/>
            <pc:sldMk cId="1845964758" sldId="271"/>
            <ac:spMk id="124" creationId="{00000000-0000-0000-0000-000000000000}"/>
          </ac:spMkLst>
        </pc:spChg>
      </pc:sldChg>
      <pc:sldChg chg="modSp add mod ord">
        <pc:chgData name="Luthman.Wanda@Merritt Island High" userId="51814356-5e40-4d37-87e8-16214f8d0853" providerId="ADAL" clId="{4D52BA74-A5B2-4D33-878A-34B7E24B67E2}" dt="2023-02-16T20:42:26.108" v="5448" actId="255"/>
        <pc:sldMkLst>
          <pc:docMk/>
          <pc:sldMk cId="1473200343" sldId="272"/>
        </pc:sldMkLst>
        <pc:spChg chg="mod">
          <ac:chgData name="Luthman.Wanda@Merritt Island High" userId="51814356-5e40-4d37-87e8-16214f8d0853" providerId="ADAL" clId="{4D52BA74-A5B2-4D33-878A-34B7E24B67E2}" dt="2023-02-16T19:33:48.468" v="3538" actId="6549"/>
          <ac:spMkLst>
            <pc:docMk/>
            <pc:sldMk cId="1473200343" sldId="272"/>
            <ac:spMk id="77" creationId="{00000000-0000-0000-0000-000000000000}"/>
          </ac:spMkLst>
        </pc:spChg>
        <pc:spChg chg="mod">
          <ac:chgData name="Luthman.Wanda@Merritt Island High" userId="51814356-5e40-4d37-87e8-16214f8d0853" providerId="ADAL" clId="{4D52BA74-A5B2-4D33-878A-34B7E24B67E2}" dt="2023-02-16T20:42:26.108" v="5448" actId="255"/>
          <ac:spMkLst>
            <pc:docMk/>
            <pc:sldMk cId="1473200343" sldId="272"/>
            <ac:spMk id="82" creationId="{00000000-0000-0000-0000-000000000000}"/>
          </ac:spMkLst>
        </pc:spChg>
      </pc:sldChg>
      <pc:sldChg chg="new del">
        <pc:chgData name="Luthman.Wanda@Merritt Island High" userId="51814356-5e40-4d37-87e8-16214f8d0853" providerId="ADAL" clId="{4D52BA74-A5B2-4D33-878A-34B7E24B67E2}" dt="2023-02-10T20:06:52.217" v="3245" actId="680"/>
        <pc:sldMkLst>
          <pc:docMk/>
          <pc:sldMk cId="2052077747" sldId="272"/>
        </pc:sldMkLst>
      </pc:sldChg>
      <pc:sldChg chg="modSp add mod">
        <pc:chgData name="Luthman.Wanda@Merritt Island High" userId="51814356-5e40-4d37-87e8-16214f8d0853" providerId="ADAL" clId="{4D52BA74-A5B2-4D33-878A-34B7E24B67E2}" dt="2023-02-16T20:42:08.840" v="5447" actId="255"/>
        <pc:sldMkLst>
          <pc:docMk/>
          <pc:sldMk cId="3676907445" sldId="273"/>
        </pc:sldMkLst>
        <pc:spChg chg="mod">
          <ac:chgData name="Luthman.Wanda@Merritt Island High" userId="51814356-5e40-4d37-87e8-16214f8d0853" providerId="ADAL" clId="{4D52BA74-A5B2-4D33-878A-34B7E24B67E2}" dt="2023-02-16T20:40:44.378" v="5184" actId="6549"/>
          <ac:spMkLst>
            <pc:docMk/>
            <pc:sldMk cId="3676907445" sldId="273"/>
            <ac:spMk id="77" creationId="{00000000-0000-0000-0000-000000000000}"/>
          </ac:spMkLst>
        </pc:spChg>
        <pc:spChg chg="mod">
          <ac:chgData name="Luthman.Wanda@Merritt Island High" userId="51814356-5e40-4d37-87e8-16214f8d0853" providerId="ADAL" clId="{4D52BA74-A5B2-4D33-878A-34B7E24B67E2}" dt="2023-02-16T20:42:08.840" v="5447" actId="255"/>
          <ac:spMkLst>
            <pc:docMk/>
            <pc:sldMk cId="3676907445" sldId="273"/>
            <ac:spMk id="82" creationId="{00000000-0000-0000-0000-000000000000}"/>
          </ac:spMkLst>
        </pc:spChg>
      </pc:sldChg>
      <pc:sldChg chg="modSp add mod">
        <pc:chgData name="Luthman.Wanda@Merritt Island High" userId="51814356-5e40-4d37-87e8-16214f8d0853" providerId="ADAL" clId="{4D52BA74-A5B2-4D33-878A-34B7E24B67E2}" dt="2023-02-21T17:50:54.806" v="5650" actId="255"/>
        <pc:sldMkLst>
          <pc:docMk/>
          <pc:sldMk cId="3990462568" sldId="274"/>
        </pc:sldMkLst>
        <pc:spChg chg="mod">
          <ac:chgData name="Luthman.Wanda@Merritt Island High" userId="51814356-5e40-4d37-87e8-16214f8d0853" providerId="ADAL" clId="{4D52BA74-A5B2-4D33-878A-34B7E24B67E2}" dt="2023-02-21T17:49:51.951" v="5463" actId="20577"/>
          <ac:spMkLst>
            <pc:docMk/>
            <pc:sldMk cId="3990462568" sldId="274"/>
            <ac:spMk id="77" creationId="{00000000-0000-0000-0000-000000000000}"/>
          </ac:spMkLst>
        </pc:spChg>
        <pc:spChg chg="mod">
          <ac:chgData name="Luthman.Wanda@Merritt Island High" userId="51814356-5e40-4d37-87e8-16214f8d0853" providerId="ADAL" clId="{4D52BA74-A5B2-4D33-878A-34B7E24B67E2}" dt="2023-02-21T17:50:54.806" v="5650" actId="255"/>
          <ac:spMkLst>
            <pc:docMk/>
            <pc:sldMk cId="3990462568" sldId="274"/>
            <ac:spMk id="82" creationId="{00000000-0000-0000-0000-000000000000}"/>
          </ac:spMkLst>
        </pc:spChg>
      </pc:sldChg>
      <pc:sldChg chg="modSp add mod ord">
        <pc:chgData name="Luthman.Wanda@Merritt Island High" userId="51814356-5e40-4d37-87e8-16214f8d0853" providerId="ADAL" clId="{4D52BA74-A5B2-4D33-878A-34B7E24B67E2}" dt="2023-02-21T18:04:16.451" v="6135"/>
        <pc:sldMkLst>
          <pc:docMk/>
          <pc:sldMk cId="3821675128" sldId="275"/>
        </pc:sldMkLst>
        <pc:spChg chg="mod">
          <ac:chgData name="Luthman.Wanda@Merritt Island High" userId="51814356-5e40-4d37-87e8-16214f8d0853" providerId="ADAL" clId="{4D52BA74-A5B2-4D33-878A-34B7E24B67E2}" dt="2023-02-21T17:55:11.130" v="5813" actId="20577"/>
          <ac:spMkLst>
            <pc:docMk/>
            <pc:sldMk cId="3821675128" sldId="275"/>
            <ac:spMk id="77" creationId="{00000000-0000-0000-0000-000000000000}"/>
          </ac:spMkLst>
        </pc:spChg>
        <pc:spChg chg="mod">
          <ac:chgData name="Luthman.Wanda@Merritt Island High" userId="51814356-5e40-4d37-87e8-16214f8d0853" providerId="ADAL" clId="{4D52BA74-A5B2-4D33-878A-34B7E24B67E2}" dt="2023-02-21T17:56:23.891" v="5967" actId="6549"/>
          <ac:spMkLst>
            <pc:docMk/>
            <pc:sldMk cId="3821675128" sldId="275"/>
            <ac:spMk id="82" creationId="{00000000-0000-0000-0000-000000000000}"/>
          </ac:spMkLst>
        </pc:spChg>
      </pc:sldChg>
      <pc:sldChg chg="modSp add mod">
        <pc:chgData name="Luthman.Wanda@Merritt Island High" userId="51814356-5e40-4d37-87e8-16214f8d0853" providerId="ADAL" clId="{4D52BA74-A5B2-4D33-878A-34B7E24B67E2}" dt="2023-02-21T17:58:54.434" v="6063" actId="6549"/>
        <pc:sldMkLst>
          <pc:docMk/>
          <pc:sldMk cId="2359512068" sldId="276"/>
        </pc:sldMkLst>
        <pc:spChg chg="mod">
          <ac:chgData name="Luthman.Wanda@Merritt Island High" userId="51814356-5e40-4d37-87e8-16214f8d0853" providerId="ADAL" clId="{4D52BA74-A5B2-4D33-878A-34B7E24B67E2}" dt="2023-02-21T17:58:54.434" v="6063" actId="6549"/>
          <ac:spMkLst>
            <pc:docMk/>
            <pc:sldMk cId="2359512068" sldId="276"/>
            <ac:spMk id="77" creationId="{00000000-0000-0000-0000-000000000000}"/>
          </ac:spMkLst>
        </pc:spChg>
        <pc:spChg chg="mod">
          <ac:chgData name="Luthman.Wanda@Merritt Island High" userId="51814356-5e40-4d37-87e8-16214f8d0853" providerId="ADAL" clId="{4D52BA74-A5B2-4D33-878A-34B7E24B67E2}" dt="2023-02-21T17:58:45.926" v="6040" actId="6549"/>
          <ac:spMkLst>
            <pc:docMk/>
            <pc:sldMk cId="2359512068" sldId="276"/>
            <ac:spMk id="82" creationId="{00000000-0000-0000-0000-000000000000}"/>
          </ac:spMkLst>
        </pc:spChg>
      </pc:sldChg>
      <pc:sldChg chg="add ord">
        <pc:chgData name="Luthman.Wanda@Merritt Island High" userId="51814356-5e40-4d37-87e8-16214f8d0853" providerId="ADAL" clId="{4D52BA74-A5B2-4D33-878A-34B7E24B67E2}" dt="2023-02-21T17:59:32.533" v="6065"/>
        <pc:sldMkLst>
          <pc:docMk/>
          <pc:sldMk cId="2575731010" sldId="277"/>
        </pc:sldMkLst>
      </pc:sldChg>
      <pc:sldChg chg="modSp add mod">
        <pc:chgData name="Luthman.Wanda@Merritt Island High" userId="51814356-5e40-4d37-87e8-16214f8d0853" providerId="ADAL" clId="{4D52BA74-A5B2-4D33-878A-34B7E24B67E2}" dt="2023-02-21T18:00:37.882" v="6091" actId="6549"/>
        <pc:sldMkLst>
          <pc:docMk/>
          <pc:sldMk cId="712353953" sldId="278"/>
        </pc:sldMkLst>
        <pc:spChg chg="mod">
          <ac:chgData name="Luthman.Wanda@Merritt Island High" userId="51814356-5e40-4d37-87e8-16214f8d0853" providerId="ADAL" clId="{4D52BA74-A5B2-4D33-878A-34B7E24B67E2}" dt="2023-02-21T18:00:37.882" v="6091" actId="6549"/>
          <ac:spMkLst>
            <pc:docMk/>
            <pc:sldMk cId="712353953" sldId="278"/>
            <ac:spMk id="77" creationId="{00000000-0000-0000-0000-000000000000}"/>
          </ac:spMkLst>
        </pc:spChg>
        <pc:spChg chg="mod">
          <ac:chgData name="Luthman.Wanda@Merritt Island High" userId="51814356-5e40-4d37-87e8-16214f8d0853" providerId="ADAL" clId="{4D52BA74-A5B2-4D33-878A-34B7E24B67E2}" dt="2023-02-21T18:00:25.348" v="6069" actId="6549"/>
          <ac:spMkLst>
            <pc:docMk/>
            <pc:sldMk cId="712353953" sldId="278"/>
            <ac:spMk id="82" creationId="{00000000-0000-0000-0000-000000000000}"/>
          </ac:spMkLst>
        </pc:spChg>
      </pc:sldChg>
      <pc:sldChg chg="modSp add mod">
        <pc:chgData name="Luthman.Wanda@Merritt Island High" userId="51814356-5e40-4d37-87e8-16214f8d0853" providerId="ADAL" clId="{4D52BA74-A5B2-4D33-878A-34B7E24B67E2}" dt="2023-02-21T22:17:40.772" v="6321" actId="20577"/>
        <pc:sldMkLst>
          <pc:docMk/>
          <pc:sldMk cId="254741996" sldId="279"/>
        </pc:sldMkLst>
        <pc:spChg chg="mod">
          <ac:chgData name="Luthman.Wanda@Merritt Island High" userId="51814356-5e40-4d37-87e8-16214f8d0853" providerId="ADAL" clId="{4D52BA74-A5B2-4D33-878A-34B7E24B67E2}" dt="2023-02-21T18:01:02.225" v="6117" actId="6549"/>
          <ac:spMkLst>
            <pc:docMk/>
            <pc:sldMk cId="254741996" sldId="279"/>
            <ac:spMk id="77" creationId="{00000000-0000-0000-0000-000000000000}"/>
          </ac:spMkLst>
        </pc:spChg>
        <pc:spChg chg="mod">
          <ac:chgData name="Luthman.Wanda@Merritt Island High" userId="51814356-5e40-4d37-87e8-16214f8d0853" providerId="ADAL" clId="{4D52BA74-A5B2-4D33-878A-34B7E24B67E2}" dt="2023-02-21T22:17:40.772" v="6321" actId="20577"/>
          <ac:spMkLst>
            <pc:docMk/>
            <pc:sldMk cId="254741996" sldId="279"/>
            <ac:spMk id="8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4b8e23ead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4b8e23ead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9973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4b8e23ead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4b8e23ead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3141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4b8e23ead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4b8e23ead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dbd0be8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dbd0be8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4b8e23ead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4b8e23ead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4b8e23ead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4b8e23ead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4b8e23ead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4b8e23ead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4b8e23ead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4b8e23ead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7921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4b8e23ead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4b8e23ead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177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4b8e23ead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4b8e23ead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4b8e23ead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4b8e23ead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6901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6c8383d4ac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6c8383d4a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6c8383d4ac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6c8383d4a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6c8383d4ac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6c8383d4a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4b9148860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4b9148860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4b8e23ead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4b8e23ead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6897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6b405d4078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6b405d4078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4b8e23ead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4b8e23ead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9456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4b8e23ead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4b8e23ead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9850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4b8e23ead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4b8e23ead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8875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4b8e23ead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4b8e23ead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1191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4b8e23ead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4b8e23ead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133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mailto:Rodriguez.amira@brevardschools.org" TargetMode="External"/><Relationship Id="rId4" Type="http://schemas.openxmlformats.org/officeDocument/2006/relationships/hyperlink" Target="mailto:luthman.wanda@brevardschools.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671258" y="1706700"/>
            <a:ext cx="7801500" cy="1730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latin typeface="Oswald SemiBold"/>
                <a:ea typeface="Oswald SemiBold"/>
                <a:cs typeface="Oswald SemiBold"/>
                <a:sym typeface="Oswald SemiBold"/>
              </a:rPr>
              <a:t>WELCOME to JUNIOR Parent Night at MIHS</a:t>
            </a:r>
            <a:endParaRPr>
              <a:latin typeface="Oswald SemiBold"/>
              <a:ea typeface="Oswald SemiBold"/>
              <a:cs typeface="Oswald SemiBold"/>
              <a:sym typeface="Oswald SemiBold"/>
            </a:endParaRPr>
          </a:p>
        </p:txBody>
      </p:sp>
      <p:sp>
        <p:nvSpPr>
          <p:cNvPr id="55" name="Google Shape;55;p13"/>
          <p:cNvSpPr txBox="1">
            <a:spLocks noGrp="1"/>
          </p:cNvSpPr>
          <p:nvPr>
            <p:ph type="subTitle" idx="1"/>
          </p:nvPr>
        </p:nvSpPr>
        <p:spPr>
          <a:xfrm>
            <a:off x="233575" y="3451775"/>
            <a:ext cx="8520600" cy="1306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dk1"/>
                </a:solidFill>
                <a:latin typeface="Oswald"/>
                <a:ea typeface="Oswald"/>
                <a:cs typeface="Oswald"/>
                <a:sym typeface="Oswald"/>
              </a:rPr>
              <a:t>Wanda Luthman - Junior Class Counselor</a:t>
            </a:r>
            <a:endParaRPr dirty="0">
              <a:solidFill>
                <a:schemeClr val="dk1"/>
              </a:solidFill>
              <a:latin typeface="Oswald"/>
              <a:ea typeface="Oswald"/>
              <a:cs typeface="Oswald"/>
              <a:sym typeface="Oswald"/>
            </a:endParaRPr>
          </a:p>
          <a:p>
            <a:pPr marL="0" lvl="0" indent="0" algn="l" rtl="0">
              <a:spcBef>
                <a:spcPts val="0"/>
              </a:spcBef>
              <a:spcAft>
                <a:spcPts val="0"/>
              </a:spcAft>
              <a:buNone/>
            </a:pPr>
            <a:r>
              <a:rPr lang="en" dirty="0">
                <a:solidFill>
                  <a:schemeClr val="dk1"/>
                </a:solidFill>
                <a:latin typeface="Oswald"/>
                <a:ea typeface="Oswald"/>
                <a:cs typeface="Oswald"/>
                <a:sym typeface="Oswald"/>
              </a:rPr>
              <a:t>Amira Rodriguez – Testing Coordinator</a:t>
            </a:r>
            <a:endParaRPr dirty="0">
              <a:solidFill>
                <a:schemeClr val="dk1"/>
              </a:solidFill>
              <a:latin typeface="Oswald"/>
              <a:ea typeface="Oswald"/>
              <a:cs typeface="Oswald"/>
              <a:sym typeface="Oswald"/>
            </a:endParaRPr>
          </a:p>
        </p:txBody>
      </p:sp>
      <p:pic>
        <p:nvPicPr>
          <p:cNvPr id="56" name="Google Shape;56;p13"/>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57" name="Google Shape;57;p13"/>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8" name="Google Shape;58;p13"/>
          <p:cNvSpPr txBox="1"/>
          <p:nvPr/>
        </p:nvSpPr>
        <p:spPr>
          <a:xfrm rot="-1187561">
            <a:off x="6112707" y="3187889"/>
            <a:ext cx="2614451" cy="6156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Oswald SemiBold"/>
                <a:ea typeface="Oswald SemiBold"/>
                <a:cs typeface="Oswald SemiBold"/>
                <a:sym typeface="Oswald SemiBold"/>
              </a:rPr>
              <a:t>Class of 2024</a:t>
            </a:r>
            <a:endParaRPr sz="2800">
              <a:latin typeface="Oswald SemiBold"/>
              <a:ea typeface="Oswald SemiBold"/>
              <a:cs typeface="Oswald SemiBold"/>
              <a:sym typeface="Oswald SemiBold"/>
            </a:endParaRPr>
          </a:p>
        </p:txBody>
      </p:sp>
      <p:sp>
        <p:nvSpPr>
          <p:cNvPr id="59" name="Google Shape;59;p13"/>
          <p:cNvSpPr txBox="1"/>
          <p:nvPr/>
        </p:nvSpPr>
        <p:spPr>
          <a:xfrm>
            <a:off x="5507600" y="114850"/>
            <a:ext cx="34374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dk1"/>
                </a:solidFill>
                <a:latin typeface="Oswald SemiBold"/>
                <a:ea typeface="Oswald SemiBold"/>
                <a:cs typeface="Oswald SemiBold"/>
                <a:sym typeface="Oswald SemiBold"/>
              </a:rPr>
              <a:t>James Rehmer - Principal</a:t>
            </a:r>
            <a:endParaRPr sz="2400">
              <a:solidFill>
                <a:schemeClr val="dk1"/>
              </a:solidFill>
              <a:latin typeface="Oswald SemiBold"/>
              <a:ea typeface="Oswald SemiBold"/>
              <a:cs typeface="Oswald SemiBold"/>
              <a:sym typeface="Oswald SemiBold"/>
            </a:endParaRPr>
          </a:p>
          <a:p>
            <a:pPr marL="0" lvl="0" indent="0" algn="l" rtl="0">
              <a:spcBef>
                <a:spcPts val="0"/>
              </a:spcBef>
              <a:spcAft>
                <a:spcPts val="0"/>
              </a:spcAft>
              <a:buNone/>
            </a:pPr>
            <a:r>
              <a:rPr lang="en" sz="2400">
                <a:solidFill>
                  <a:schemeClr val="dk1"/>
                </a:solidFill>
                <a:latin typeface="Oswald SemiBold"/>
                <a:ea typeface="Oswald SemiBold"/>
                <a:cs typeface="Oswald SemiBold"/>
                <a:sym typeface="Oswald SemiBold"/>
              </a:rPr>
              <a:t>Debbie Lubbers - Asst Prin</a:t>
            </a:r>
            <a:endParaRPr sz="2400">
              <a:solidFill>
                <a:schemeClr val="dk1"/>
              </a:solidFill>
              <a:latin typeface="Oswald SemiBold"/>
              <a:ea typeface="Oswald SemiBold"/>
              <a:cs typeface="Oswald SemiBold"/>
              <a:sym typeface="Oswald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74"/>
        <p:cNvGrpSpPr/>
        <p:nvPr/>
      </p:nvGrpSpPr>
      <p:grpSpPr>
        <a:xfrm>
          <a:off x="0" y="0"/>
          <a:ext cx="0" cy="0"/>
          <a:chOff x="0" y="0"/>
          <a:chExt cx="0" cy="0"/>
        </a:xfrm>
      </p:grpSpPr>
      <p:pic>
        <p:nvPicPr>
          <p:cNvPr id="75" name="Google Shape;75;p15"/>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76" name="Google Shape;76;p15"/>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7" name="Google Shape;77;p15"/>
          <p:cNvSpPr txBox="1"/>
          <p:nvPr/>
        </p:nvSpPr>
        <p:spPr>
          <a:xfrm>
            <a:off x="2079800" y="152400"/>
            <a:ext cx="64662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latin typeface="Oswald SemiBold"/>
                <a:ea typeface="Oswald SemiBold"/>
                <a:cs typeface="Oswald SemiBold"/>
                <a:sym typeface="Oswald SemiBold"/>
              </a:rPr>
              <a:t>Scheduling for Senior Year (Courses you may find on your schedule)</a:t>
            </a:r>
            <a:endParaRPr sz="2800" dirty="0">
              <a:latin typeface="Oswald SemiBold"/>
              <a:ea typeface="Oswald SemiBold"/>
              <a:cs typeface="Oswald SemiBold"/>
              <a:sym typeface="Oswald SemiBold"/>
            </a:endParaRPr>
          </a:p>
        </p:txBody>
      </p:sp>
      <p:sp>
        <p:nvSpPr>
          <p:cNvPr id="78" name="Google Shape;78;p15"/>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9" name="Google Shape;79;p1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1" name="Google Shape;81;p15"/>
          <p:cNvSpPr txBox="1"/>
          <p:nvPr/>
        </p:nvSpPr>
        <p:spPr>
          <a:xfrm>
            <a:off x="4516475" y="692100"/>
            <a:ext cx="4218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a:latin typeface="Oswald Medium"/>
              <a:ea typeface="Oswald Medium"/>
              <a:cs typeface="Oswald Medium"/>
              <a:sym typeface="Oswald Medium"/>
            </a:endParaRPr>
          </a:p>
        </p:txBody>
      </p:sp>
      <p:sp>
        <p:nvSpPr>
          <p:cNvPr id="82" name="Google Shape;82;p15"/>
          <p:cNvSpPr txBox="1"/>
          <p:nvPr/>
        </p:nvSpPr>
        <p:spPr>
          <a:xfrm>
            <a:off x="2232650" y="1255826"/>
            <a:ext cx="6051300" cy="1015632"/>
          </a:xfrm>
          <a:prstGeom prst="rect">
            <a:avLst/>
          </a:prstGeom>
          <a:noFill/>
          <a:ln>
            <a:noFill/>
          </a:ln>
        </p:spPr>
        <p:txBody>
          <a:bodyPr spcFirstLastPara="1" wrap="square" lIns="91425" tIns="91425" rIns="91425" bIns="91425" anchor="t" anchorCtr="0">
            <a:spAutoFit/>
          </a:bodyPr>
          <a:lstStyle/>
          <a:p>
            <a:pPr marL="457200" indent="-323850">
              <a:buSzPts val="1500"/>
              <a:buFont typeface="Oswald Medium"/>
              <a:buChar char="●"/>
            </a:pPr>
            <a:r>
              <a:rPr lang="en-US" sz="1800" dirty="0">
                <a:latin typeface="Oswald Medium"/>
                <a:ea typeface="Oswald Medium"/>
                <a:cs typeface="Oswald Medium"/>
                <a:sym typeface="Oswald Medium"/>
              </a:rPr>
              <a:t>Intensive Reading</a:t>
            </a:r>
          </a:p>
          <a:p>
            <a:pPr marL="457200" indent="-323850">
              <a:buSzPts val="1500"/>
              <a:buFont typeface="Oswald Medium"/>
              <a:buChar char="●"/>
            </a:pPr>
            <a:r>
              <a:rPr lang="en-US" sz="1800" dirty="0">
                <a:latin typeface="Oswald Medium"/>
                <a:ea typeface="Oswald Medium"/>
                <a:cs typeface="Oswald Medium"/>
                <a:sym typeface="Oswald Medium"/>
              </a:rPr>
              <a:t>Fundamentals of Math Skills </a:t>
            </a:r>
          </a:p>
          <a:p>
            <a:pPr marL="457200" indent="-323850">
              <a:buSzPts val="1500"/>
              <a:buFont typeface="Oswald Medium"/>
              <a:buChar char="●"/>
            </a:pPr>
            <a:r>
              <a:rPr lang="en-US" sz="1800" dirty="0">
                <a:latin typeface="Oswald Medium"/>
                <a:ea typeface="Oswald Medium"/>
                <a:cs typeface="Oswald Medium"/>
                <a:sym typeface="Oswald Medium"/>
              </a:rPr>
              <a:t>SLS 1101 College Success Strategies</a:t>
            </a:r>
            <a:endParaRPr sz="1500" dirty="0">
              <a:latin typeface="Oswald Medium"/>
              <a:ea typeface="Oswald Medium"/>
              <a:cs typeface="Oswald Medium"/>
              <a:sym typeface="Oswald Medium"/>
            </a:endParaRPr>
          </a:p>
        </p:txBody>
      </p:sp>
    </p:spTree>
    <p:extLst>
      <p:ext uri="{BB962C8B-B14F-4D97-AF65-F5344CB8AC3E}">
        <p14:creationId xmlns:p14="http://schemas.microsoft.com/office/powerpoint/2010/main" val="3821675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74"/>
        <p:cNvGrpSpPr/>
        <p:nvPr/>
      </p:nvGrpSpPr>
      <p:grpSpPr>
        <a:xfrm>
          <a:off x="0" y="0"/>
          <a:ext cx="0" cy="0"/>
          <a:chOff x="0" y="0"/>
          <a:chExt cx="0" cy="0"/>
        </a:xfrm>
      </p:grpSpPr>
      <p:pic>
        <p:nvPicPr>
          <p:cNvPr id="75" name="Google Shape;75;p15"/>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76" name="Google Shape;76;p15"/>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7" name="Google Shape;77;p15"/>
          <p:cNvSpPr txBox="1"/>
          <p:nvPr/>
        </p:nvSpPr>
        <p:spPr>
          <a:xfrm>
            <a:off x="2079800" y="152400"/>
            <a:ext cx="64662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latin typeface="Oswald SemiBold"/>
                <a:ea typeface="Oswald SemiBold"/>
                <a:cs typeface="Oswald SemiBold"/>
                <a:sym typeface="Oswald SemiBold"/>
              </a:rPr>
              <a:t>Scheduling for Senior Year (On Time Graduation)</a:t>
            </a:r>
            <a:endParaRPr sz="2800" dirty="0">
              <a:latin typeface="Oswald SemiBold"/>
              <a:ea typeface="Oswald SemiBold"/>
              <a:cs typeface="Oswald SemiBold"/>
              <a:sym typeface="Oswald SemiBold"/>
            </a:endParaRPr>
          </a:p>
        </p:txBody>
      </p:sp>
      <p:sp>
        <p:nvSpPr>
          <p:cNvPr id="78" name="Google Shape;78;p15"/>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9" name="Google Shape;79;p1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1" name="Google Shape;81;p15"/>
          <p:cNvSpPr txBox="1"/>
          <p:nvPr/>
        </p:nvSpPr>
        <p:spPr>
          <a:xfrm>
            <a:off x="4516475" y="692100"/>
            <a:ext cx="4218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dirty="0">
              <a:latin typeface="Oswald Medium"/>
              <a:ea typeface="Oswald Medium"/>
              <a:cs typeface="Oswald Medium"/>
              <a:sym typeface="Oswald Medium"/>
            </a:endParaRPr>
          </a:p>
        </p:txBody>
      </p:sp>
      <p:sp>
        <p:nvSpPr>
          <p:cNvPr id="82" name="Google Shape;82;p15"/>
          <p:cNvSpPr txBox="1"/>
          <p:nvPr/>
        </p:nvSpPr>
        <p:spPr>
          <a:xfrm>
            <a:off x="2232650" y="1255826"/>
            <a:ext cx="6051300" cy="1292631"/>
          </a:xfrm>
          <a:prstGeom prst="rect">
            <a:avLst/>
          </a:prstGeom>
          <a:noFill/>
          <a:ln>
            <a:noFill/>
          </a:ln>
        </p:spPr>
        <p:txBody>
          <a:bodyPr spcFirstLastPara="1" wrap="square" lIns="91425" tIns="91425" rIns="91425" bIns="91425" anchor="t" anchorCtr="0">
            <a:spAutoFit/>
          </a:bodyPr>
          <a:lstStyle/>
          <a:p>
            <a:pPr marL="457200" indent="-323850">
              <a:buSzPts val="1500"/>
              <a:buFont typeface="Oswald Medium"/>
              <a:buChar char="●"/>
            </a:pPr>
            <a:r>
              <a:rPr lang="en-US" sz="1800" dirty="0">
                <a:latin typeface="Oswald Medium"/>
                <a:ea typeface="Oswald Medium"/>
                <a:cs typeface="Oswald Medium"/>
                <a:sym typeface="Oswald Medium"/>
              </a:rPr>
              <a:t>IF you have failed a course(s) and/or are behind on credit—you need to make those up PRIOR to senior year so you are on track (Adult Ed., Credit Retrieval, Summer School, or FLVS as options)</a:t>
            </a:r>
          </a:p>
        </p:txBody>
      </p:sp>
    </p:spTree>
    <p:extLst>
      <p:ext uri="{BB962C8B-B14F-4D97-AF65-F5344CB8AC3E}">
        <p14:creationId xmlns:p14="http://schemas.microsoft.com/office/powerpoint/2010/main" val="712353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74"/>
        <p:cNvGrpSpPr/>
        <p:nvPr/>
      </p:nvGrpSpPr>
      <p:grpSpPr>
        <a:xfrm>
          <a:off x="0" y="0"/>
          <a:ext cx="0" cy="0"/>
          <a:chOff x="0" y="0"/>
          <a:chExt cx="0" cy="0"/>
        </a:xfrm>
      </p:grpSpPr>
      <p:pic>
        <p:nvPicPr>
          <p:cNvPr id="75" name="Google Shape;75;p15"/>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76" name="Google Shape;76;p15"/>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7" name="Google Shape;77;p15"/>
          <p:cNvSpPr txBox="1"/>
          <p:nvPr/>
        </p:nvSpPr>
        <p:spPr>
          <a:xfrm>
            <a:off x="2079800" y="152400"/>
            <a:ext cx="646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Oswald SemiBold"/>
                <a:ea typeface="Oswald SemiBold"/>
                <a:cs typeface="Oswald SemiBold"/>
                <a:sym typeface="Oswald SemiBold"/>
              </a:rPr>
              <a:t>Exploring Post-Secondary Opportunities</a:t>
            </a:r>
            <a:endParaRPr sz="2800">
              <a:latin typeface="Oswald SemiBold"/>
              <a:ea typeface="Oswald SemiBold"/>
              <a:cs typeface="Oswald SemiBold"/>
              <a:sym typeface="Oswald SemiBold"/>
            </a:endParaRPr>
          </a:p>
        </p:txBody>
      </p:sp>
      <p:sp>
        <p:nvSpPr>
          <p:cNvPr id="78" name="Google Shape;78;p15"/>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9" name="Google Shape;79;p1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0" name="Google Shape;80;p15"/>
          <p:cNvSpPr txBox="1"/>
          <p:nvPr/>
        </p:nvSpPr>
        <p:spPr>
          <a:xfrm rot="-483720">
            <a:off x="152376" y="2168308"/>
            <a:ext cx="1927348" cy="87746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50">
                <a:solidFill>
                  <a:schemeClr val="lt1"/>
                </a:solidFill>
                <a:latin typeface="Oswald Medium"/>
                <a:ea typeface="Oswald Medium"/>
                <a:cs typeface="Oswald Medium"/>
                <a:sym typeface="Oswald Medium"/>
              </a:rPr>
              <a:t>SAT ~ March 1, 2023</a:t>
            </a:r>
            <a:endParaRPr sz="2250">
              <a:solidFill>
                <a:schemeClr val="lt1"/>
              </a:solidFill>
              <a:latin typeface="Oswald Medium"/>
              <a:ea typeface="Oswald Medium"/>
              <a:cs typeface="Oswald Medium"/>
              <a:sym typeface="Oswald Medium"/>
            </a:endParaRPr>
          </a:p>
        </p:txBody>
      </p:sp>
      <p:sp>
        <p:nvSpPr>
          <p:cNvPr id="81" name="Google Shape;81;p15"/>
          <p:cNvSpPr txBox="1"/>
          <p:nvPr/>
        </p:nvSpPr>
        <p:spPr>
          <a:xfrm>
            <a:off x="4516475" y="692100"/>
            <a:ext cx="4218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a:latin typeface="Oswald Medium"/>
              <a:ea typeface="Oswald Medium"/>
              <a:cs typeface="Oswald Medium"/>
              <a:sym typeface="Oswald Medium"/>
            </a:endParaRPr>
          </a:p>
        </p:txBody>
      </p:sp>
      <p:sp>
        <p:nvSpPr>
          <p:cNvPr id="82" name="Google Shape;82;p15"/>
          <p:cNvSpPr txBox="1"/>
          <p:nvPr/>
        </p:nvSpPr>
        <p:spPr>
          <a:xfrm>
            <a:off x="1831363" y="767999"/>
            <a:ext cx="6299737" cy="364712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dirty="0">
                <a:latin typeface="Oswald Medium"/>
                <a:ea typeface="Oswald Medium"/>
                <a:cs typeface="Oswald Medium"/>
                <a:sym typeface="Oswald Medium"/>
              </a:rPr>
              <a:t>Checklist for College Bound Juniors</a:t>
            </a:r>
            <a:endParaRPr sz="1500" dirty="0">
              <a:latin typeface="Oswald Medium"/>
              <a:ea typeface="Oswald Medium"/>
              <a:cs typeface="Oswald Medium"/>
              <a:sym typeface="Oswald Medium"/>
            </a:endParaRPr>
          </a:p>
          <a:p>
            <a:pPr marL="457200" indent="-323850">
              <a:buSzPts val="1500"/>
              <a:buFont typeface="Oswald Medium"/>
              <a:buChar char="●"/>
            </a:pPr>
            <a:r>
              <a:rPr lang="en" sz="1500" dirty="0">
                <a:latin typeface="Oswald Medium"/>
                <a:ea typeface="Oswald Medium"/>
                <a:cs typeface="Oswald Medium"/>
                <a:sym typeface="Oswald Medium"/>
              </a:rPr>
              <a:t>Begin building an academic resume (</a:t>
            </a:r>
            <a:r>
              <a:rPr lang="en-US" sz="1500" dirty="0">
                <a:latin typeface="Oswald Medium"/>
                <a:ea typeface="Oswald Medium"/>
                <a:cs typeface="Oswald Medium"/>
                <a:sym typeface="Oswald Medium"/>
              </a:rPr>
              <a:t>Participate in school activities and volunteer efforts.  Extracurricular activities can help you develop time management skills and enrich your high school experience.  Activities also help you stand out to prospective colleges and universities.)</a:t>
            </a:r>
            <a:endParaRPr sz="1500" dirty="0">
              <a:latin typeface="Oswald Medium"/>
              <a:ea typeface="Oswald Medium"/>
              <a:cs typeface="Oswald Medium"/>
              <a:sym typeface="Oswald Medium"/>
            </a:endParaRPr>
          </a:p>
          <a:p>
            <a:pPr marL="457200" lvl="0" indent="-323850" algn="l" rtl="0">
              <a:spcBef>
                <a:spcPts val="0"/>
              </a:spcBef>
              <a:spcAft>
                <a:spcPts val="0"/>
              </a:spcAft>
              <a:buSzPts val="1500"/>
              <a:buFont typeface="Oswald Medium"/>
              <a:buChar char="●"/>
            </a:pPr>
            <a:r>
              <a:rPr lang="en" sz="1500" dirty="0">
                <a:latin typeface="Oswald Medium"/>
                <a:ea typeface="Oswald Medium"/>
                <a:cs typeface="Oswald Medium"/>
                <a:sym typeface="Oswald Medium"/>
              </a:rPr>
              <a:t>Take the SAT/ACT at least 3x for superscore.  Use the feedback you receive to work on any academic weaknesses (Khan Academy)</a:t>
            </a:r>
            <a:endParaRPr sz="1500" dirty="0">
              <a:latin typeface="Oswald Medium"/>
              <a:ea typeface="Oswald Medium"/>
              <a:cs typeface="Oswald Medium"/>
              <a:sym typeface="Oswald Medium"/>
            </a:endParaRPr>
          </a:p>
          <a:p>
            <a:pPr marL="457200" lvl="0" indent="-323850" algn="l" rtl="0">
              <a:spcBef>
                <a:spcPts val="0"/>
              </a:spcBef>
              <a:spcAft>
                <a:spcPts val="0"/>
              </a:spcAft>
              <a:buSzPts val="1500"/>
              <a:buFont typeface="Oswald Medium"/>
              <a:buChar char="●"/>
            </a:pPr>
            <a:r>
              <a:rPr lang="en" sz="1500" dirty="0">
                <a:latin typeface="Oswald Medium"/>
                <a:ea typeface="Oswald Medium"/>
                <a:cs typeface="Oswald Medium"/>
                <a:sym typeface="Oswald Medium"/>
              </a:rPr>
              <a:t>Attend college and career fairs (Brevard College and Career Fair has been rescheduled for March 7, 2023).</a:t>
            </a:r>
          </a:p>
          <a:p>
            <a:pPr marL="457200" lvl="0" indent="-323850" algn="l" rtl="0">
              <a:spcBef>
                <a:spcPts val="0"/>
              </a:spcBef>
              <a:spcAft>
                <a:spcPts val="0"/>
              </a:spcAft>
              <a:buSzPts val="1500"/>
              <a:buFont typeface="Oswald Medium"/>
              <a:buChar char="●"/>
            </a:pPr>
            <a:r>
              <a:rPr lang="en" sz="1500" dirty="0">
                <a:latin typeface="Oswald Medium"/>
                <a:ea typeface="Oswald Medium"/>
                <a:cs typeface="Oswald Medium"/>
                <a:sym typeface="Oswald Medium"/>
              </a:rPr>
              <a:t>MIHS will be offering College &amp; Career Night on March 21, 2023</a:t>
            </a:r>
            <a:endParaRPr sz="1500" dirty="0">
              <a:latin typeface="Oswald Medium"/>
              <a:ea typeface="Oswald Medium"/>
              <a:cs typeface="Oswald Medium"/>
              <a:sym typeface="Oswald Medium"/>
            </a:endParaRPr>
          </a:p>
          <a:p>
            <a:pPr marL="457200" lvl="0" indent="-323850" algn="l" rtl="0">
              <a:spcBef>
                <a:spcPts val="0"/>
              </a:spcBef>
              <a:spcAft>
                <a:spcPts val="0"/>
              </a:spcAft>
              <a:buSzPts val="1500"/>
              <a:buFont typeface="Oswald Medium"/>
              <a:buChar char="●"/>
            </a:pPr>
            <a:r>
              <a:rPr lang="en" sz="1500" dirty="0">
                <a:latin typeface="Oswald Medium"/>
                <a:ea typeface="Oswald Medium"/>
                <a:cs typeface="Oswald Medium"/>
                <a:sym typeface="Oswald Medium"/>
              </a:rPr>
              <a:t>Tour college campuses.  If your family is traveling near a college campus, take advantage of the opportunity and go for a tour.  MIHS is working to increase the number of opportunities students </a:t>
            </a:r>
            <a:r>
              <a:rPr lang="en" sz="1500">
                <a:latin typeface="Oswald Medium"/>
                <a:ea typeface="Oswald Medium"/>
                <a:cs typeface="Oswald Medium"/>
                <a:sym typeface="Oswald Medium"/>
              </a:rPr>
              <a:t>have to </a:t>
            </a:r>
            <a:r>
              <a:rPr lang="en" sz="1500" dirty="0">
                <a:latin typeface="Oswald Medium"/>
                <a:ea typeface="Oswald Medium"/>
                <a:cs typeface="Oswald Medium"/>
                <a:sym typeface="Oswald Medium"/>
              </a:rPr>
              <a:t>visit colleges during school.</a:t>
            </a:r>
          </a:p>
          <a:p>
            <a:pPr marL="457200" lvl="0" indent="-323850" algn="l" rtl="0">
              <a:spcBef>
                <a:spcPts val="0"/>
              </a:spcBef>
              <a:spcAft>
                <a:spcPts val="0"/>
              </a:spcAft>
              <a:buSzPts val="1500"/>
              <a:buFont typeface="Oswald Medium"/>
              <a:buChar char="●"/>
            </a:pPr>
            <a:r>
              <a:rPr lang="en" sz="1500" dirty="0">
                <a:latin typeface="Oswald Medium"/>
                <a:ea typeface="Oswald Medium"/>
                <a:cs typeface="Oswald Medium"/>
                <a:sym typeface="Oswald Medium"/>
              </a:rPr>
              <a:t>College Applications (most due Nov. 1</a:t>
            </a:r>
            <a:r>
              <a:rPr lang="en" sz="1500" baseline="30000" dirty="0">
                <a:latin typeface="Oswald Medium"/>
                <a:ea typeface="Oswald Medium"/>
                <a:cs typeface="Oswald Medium"/>
                <a:sym typeface="Oswald Medium"/>
              </a:rPr>
              <a:t>st</a:t>
            </a:r>
            <a:r>
              <a:rPr lang="en" sz="1500" dirty="0">
                <a:latin typeface="Oswald Medium"/>
                <a:ea typeface="Oswald Medium"/>
                <a:cs typeface="Oswald Medium"/>
                <a:sym typeface="Oswald Medium"/>
              </a:rPr>
              <a:t>) (May use Common App)</a:t>
            </a:r>
            <a:endParaRPr sz="1500" dirty="0">
              <a:latin typeface="Oswald Medium"/>
              <a:ea typeface="Oswald Medium"/>
              <a:cs typeface="Oswald Medium"/>
              <a:sym typeface="Oswald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86"/>
        <p:cNvGrpSpPr/>
        <p:nvPr/>
      </p:nvGrpSpPr>
      <p:grpSpPr>
        <a:xfrm>
          <a:off x="0" y="0"/>
          <a:ext cx="0" cy="0"/>
          <a:chOff x="0" y="0"/>
          <a:chExt cx="0" cy="0"/>
        </a:xfrm>
      </p:grpSpPr>
      <p:pic>
        <p:nvPicPr>
          <p:cNvPr id="87" name="Google Shape;87;p16"/>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88" name="Google Shape;88;p16"/>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9" name="Google Shape;89;p16"/>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0" name="Google Shape;90;p1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1" name="Google Shape;91;p16"/>
          <p:cNvSpPr txBox="1"/>
          <p:nvPr/>
        </p:nvSpPr>
        <p:spPr>
          <a:xfrm>
            <a:off x="2193963" y="552100"/>
            <a:ext cx="2630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Oswald SemiBold"/>
                <a:ea typeface="Oswald SemiBold"/>
                <a:cs typeface="Oswald SemiBold"/>
                <a:sym typeface="Oswald SemiBold"/>
              </a:rPr>
              <a:t>Bright Futures</a:t>
            </a:r>
            <a:endParaRPr sz="2000">
              <a:latin typeface="Oswald SemiBold"/>
              <a:ea typeface="Oswald SemiBold"/>
              <a:cs typeface="Oswald SemiBold"/>
              <a:sym typeface="Oswald SemiBold"/>
            </a:endParaRPr>
          </a:p>
        </p:txBody>
      </p:sp>
      <p:pic>
        <p:nvPicPr>
          <p:cNvPr id="92" name="Google Shape;92;p16"/>
          <p:cNvPicPr preferRelativeResize="0"/>
          <p:nvPr/>
        </p:nvPicPr>
        <p:blipFill>
          <a:blip r:embed="rId4">
            <a:alphaModFix/>
          </a:blip>
          <a:stretch>
            <a:fillRect/>
          </a:stretch>
        </p:blipFill>
        <p:spPr>
          <a:xfrm>
            <a:off x="5090175" y="152400"/>
            <a:ext cx="3718630" cy="4838700"/>
          </a:xfrm>
          <a:prstGeom prst="rect">
            <a:avLst/>
          </a:prstGeom>
          <a:noFill/>
          <a:ln>
            <a:noFill/>
          </a:ln>
        </p:spPr>
      </p:pic>
      <p:sp>
        <p:nvSpPr>
          <p:cNvPr id="93" name="Google Shape;93;p1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4" name="Google Shape;94;p16"/>
          <p:cNvSpPr txBox="1"/>
          <p:nvPr/>
        </p:nvSpPr>
        <p:spPr>
          <a:xfrm>
            <a:off x="42100" y="1810575"/>
            <a:ext cx="4614000" cy="3051600"/>
          </a:xfrm>
          <a:prstGeom prst="rect">
            <a:avLst/>
          </a:prstGeom>
          <a:noFill/>
          <a:ln>
            <a:noFill/>
          </a:ln>
        </p:spPr>
        <p:txBody>
          <a:bodyPr spcFirstLastPara="1" wrap="square" lIns="91425" tIns="91425" rIns="91425" bIns="91425" anchor="t" anchorCtr="0">
            <a:spAutoFit/>
          </a:bodyPr>
          <a:lstStyle/>
          <a:p>
            <a:pPr marL="190500" lvl="0" indent="0" algn="ctr" rtl="0">
              <a:lnSpc>
                <a:spcPct val="115000"/>
              </a:lnSpc>
              <a:spcBef>
                <a:spcPts val="0"/>
              </a:spcBef>
              <a:spcAft>
                <a:spcPts val="0"/>
              </a:spcAft>
              <a:buNone/>
            </a:pPr>
            <a:r>
              <a:rPr lang="en" sz="1850" dirty="0">
                <a:solidFill>
                  <a:schemeClr val="lt1"/>
                </a:solidFill>
                <a:latin typeface="Oswald"/>
                <a:ea typeface="Oswald"/>
                <a:cs typeface="Oswald"/>
                <a:sym typeface="Oswald"/>
              </a:rPr>
              <a:t>5 Requirements for Bright Futures​</a:t>
            </a:r>
            <a:endParaRPr sz="1850" dirty="0">
              <a:solidFill>
                <a:schemeClr val="lt1"/>
              </a:solidFill>
              <a:latin typeface="Oswald"/>
              <a:ea typeface="Oswald"/>
              <a:cs typeface="Oswald"/>
              <a:sym typeface="Oswald"/>
            </a:endParaRPr>
          </a:p>
          <a:p>
            <a:pPr marL="190500" lvl="0" indent="0" algn="ctr" rtl="0">
              <a:lnSpc>
                <a:spcPct val="115000"/>
              </a:lnSpc>
              <a:spcBef>
                <a:spcPts val="0"/>
              </a:spcBef>
              <a:spcAft>
                <a:spcPts val="0"/>
              </a:spcAft>
              <a:buNone/>
            </a:pPr>
            <a:r>
              <a:rPr lang="en" sz="1550" dirty="0">
                <a:solidFill>
                  <a:schemeClr val="lt1"/>
                </a:solidFill>
                <a:latin typeface="Oswald"/>
                <a:ea typeface="Oswald"/>
                <a:cs typeface="Oswald"/>
                <a:sym typeface="Oswald"/>
              </a:rPr>
              <a:t>​</a:t>
            </a:r>
            <a:endParaRPr sz="1550" dirty="0">
              <a:solidFill>
                <a:schemeClr val="lt1"/>
              </a:solidFill>
              <a:latin typeface="Oswald"/>
              <a:ea typeface="Oswald"/>
              <a:cs typeface="Oswald"/>
              <a:sym typeface="Oswald"/>
            </a:endParaRPr>
          </a:p>
          <a:p>
            <a:pPr marL="1371600" lvl="0" indent="-317500" algn="l" rtl="0">
              <a:lnSpc>
                <a:spcPct val="115000"/>
              </a:lnSpc>
              <a:spcBef>
                <a:spcPts val="0"/>
              </a:spcBef>
              <a:spcAft>
                <a:spcPts val="0"/>
              </a:spcAft>
              <a:buClr>
                <a:schemeClr val="lt1"/>
              </a:buClr>
              <a:buSzPts val="1400"/>
              <a:buFont typeface="Oswald"/>
              <a:buChar char="●"/>
            </a:pPr>
            <a:r>
              <a:rPr lang="en" dirty="0">
                <a:solidFill>
                  <a:schemeClr val="lt1"/>
                </a:solidFill>
                <a:latin typeface="Oswald"/>
                <a:ea typeface="Oswald"/>
                <a:cs typeface="Oswald"/>
                <a:sym typeface="Oswald"/>
              </a:rPr>
              <a:t>Application window opens Oct. 1</a:t>
            </a:r>
            <a:r>
              <a:rPr lang="en" sz="650" dirty="0">
                <a:solidFill>
                  <a:schemeClr val="lt1"/>
                </a:solidFill>
                <a:latin typeface="Oswald"/>
                <a:ea typeface="Oswald"/>
                <a:cs typeface="Oswald"/>
                <a:sym typeface="Oswald"/>
              </a:rPr>
              <a:t>st</a:t>
            </a:r>
            <a:r>
              <a:rPr lang="en" dirty="0">
                <a:solidFill>
                  <a:schemeClr val="lt1"/>
                </a:solidFill>
                <a:latin typeface="Oswald"/>
                <a:ea typeface="Oswald"/>
                <a:cs typeface="Oswald"/>
                <a:sym typeface="Oswald"/>
              </a:rPr>
              <a:t> senio year– apply by graduation​</a:t>
            </a:r>
            <a:endParaRPr dirty="0">
              <a:solidFill>
                <a:schemeClr val="lt1"/>
              </a:solidFill>
              <a:latin typeface="Oswald"/>
              <a:ea typeface="Oswald"/>
              <a:cs typeface="Oswald"/>
              <a:sym typeface="Oswald"/>
            </a:endParaRPr>
          </a:p>
          <a:p>
            <a:pPr marL="1371600" lvl="0" indent="-317500" algn="l" rtl="0">
              <a:lnSpc>
                <a:spcPct val="115000"/>
              </a:lnSpc>
              <a:spcBef>
                <a:spcPts val="0"/>
              </a:spcBef>
              <a:spcAft>
                <a:spcPts val="0"/>
              </a:spcAft>
              <a:buClr>
                <a:schemeClr val="lt1"/>
              </a:buClr>
              <a:buSzPts val="1400"/>
              <a:buFont typeface="Oswald"/>
              <a:buChar char="●"/>
            </a:pPr>
            <a:r>
              <a:rPr lang="en" dirty="0">
                <a:solidFill>
                  <a:schemeClr val="lt1"/>
                </a:solidFill>
                <a:latin typeface="Oswald"/>
                <a:ea typeface="Oswald"/>
                <a:cs typeface="Oswald"/>
                <a:sym typeface="Oswald"/>
              </a:rPr>
              <a:t>Complete all required coursework​</a:t>
            </a:r>
            <a:endParaRPr dirty="0">
              <a:solidFill>
                <a:schemeClr val="lt1"/>
              </a:solidFill>
              <a:latin typeface="Oswald"/>
              <a:ea typeface="Oswald"/>
              <a:cs typeface="Oswald"/>
              <a:sym typeface="Oswald"/>
            </a:endParaRPr>
          </a:p>
          <a:p>
            <a:pPr marL="1371600" lvl="0" indent="-317500" algn="l" rtl="0">
              <a:lnSpc>
                <a:spcPct val="115000"/>
              </a:lnSpc>
              <a:spcBef>
                <a:spcPts val="0"/>
              </a:spcBef>
              <a:spcAft>
                <a:spcPts val="0"/>
              </a:spcAft>
              <a:buClr>
                <a:schemeClr val="lt1"/>
              </a:buClr>
              <a:buSzPts val="1400"/>
              <a:buFont typeface="Oswald"/>
              <a:buChar char="●"/>
            </a:pPr>
            <a:r>
              <a:rPr lang="en" dirty="0">
                <a:solidFill>
                  <a:schemeClr val="lt1"/>
                </a:solidFill>
                <a:latin typeface="Oswald"/>
                <a:ea typeface="Oswald"/>
                <a:cs typeface="Oswald"/>
                <a:sym typeface="Oswald"/>
              </a:rPr>
              <a:t>The GPA used is based on core courses (will use 2 additional core courses if needed)​</a:t>
            </a:r>
            <a:endParaRPr dirty="0">
              <a:solidFill>
                <a:schemeClr val="lt1"/>
              </a:solidFill>
              <a:latin typeface="Oswald"/>
              <a:ea typeface="Oswald"/>
              <a:cs typeface="Oswald"/>
              <a:sym typeface="Oswald"/>
            </a:endParaRPr>
          </a:p>
          <a:p>
            <a:pPr marL="1371600" lvl="0" indent="-317500" algn="l" rtl="0">
              <a:lnSpc>
                <a:spcPct val="115000"/>
              </a:lnSpc>
              <a:spcBef>
                <a:spcPts val="0"/>
              </a:spcBef>
              <a:spcAft>
                <a:spcPts val="0"/>
              </a:spcAft>
              <a:buClr>
                <a:schemeClr val="lt1"/>
              </a:buClr>
              <a:buSzPts val="1400"/>
              <a:buFont typeface="Oswald"/>
              <a:buChar char="●"/>
            </a:pPr>
            <a:r>
              <a:rPr lang="en" dirty="0">
                <a:solidFill>
                  <a:schemeClr val="lt1"/>
                </a:solidFill>
                <a:latin typeface="Oswald"/>
                <a:ea typeface="Oswald"/>
                <a:cs typeface="Oswald"/>
                <a:sym typeface="Oswald"/>
              </a:rPr>
              <a:t>Required Volunteer OR Work Hours ​</a:t>
            </a:r>
            <a:endParaRPr dirty="0">
              <a:solidFill>
                <a:schemeClr val="lt1"/>
              </a:solidFill>
              <a:latin typeface="Oswald"/>
              <a:ea typeface="Oswald"/>
              <a:cs typeface="Oswald"/>
              <a:sym typeface="Oswald"/>
            </a:endParaRPr>
          </a:p>
          <a:p>
            <a:pPr marL="1371600" lvl="0" indent="-317500" algn="l" rtl="0">
              <a:lnSpc>
                <a:spcPct val="115000"/>
              </a:lnSpc>
              <a:spcBef>
                <a:spcPts val="0"/>
              </a:spcBef>
              <a:spcAft>
                <a:spcPts val="0"/>
              </a:spcAft>
              <a:buClr>
                <a:schemeClr val="lt1"/>
              </a:buClr>
              <a:buSzPts val="1400"/>
              <a:buFont typeface="Oswald"/>
              <a:buChar char="●"/>
            </a:pPr>
            <a:r>
              <a:rPr lang="en" dirty="0">
                <a:solidFill>
                  <a:schemeClr val="lt1"/>
                </a:solidFill>
                <a:latin typeface="Oswald"/>
                <a:ea typeface="Oswald"/>
                <a:cs typeface="Oswald"/>
                <a:sym typeface="Oswald"/>
              </a:rPr>
              <a:t>TESTS – ACT or SAT (last test that can be used is June 2025 administration).  MUST send scores to at least 1 public university in FL.​</a:t>
            </a:r>
            <a:endParaRPr dirty="0">
              <a:solidFill>
                <a:schemeClr val="lt1"/>
              </a:solidFill>
              <a:latin typeface="Oswald"/>
              <a:ea typeface="Oswald"/>
              <a:cs typeface="Oswald"/>
              <a:sym typeface="Oswald"/>
            </a:endParaRPr>
          </a:p>
          <a:p>
            <a:pPr marL="0" lvl="0" indent="0" algn="l" rtl="0">
              <a:spcBef>
                <a:spcPts val="0"/>
              </a:spcBef>
              <a:spcAft>
                <a:spcPts val="0"/>
              </a:spcAft>
              <a:buNone/>
            </a:pPr>
            <a:endParaRPr sz="100" dirty="0">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98"/>
        <p:cNvGrpSpPr/>
        <p:nvPr/>
      </p:nvGrpSpPr>
      <p:grpSpPr>
        <a:xfrm>
          <a:off x="0" y="0"/>
          <a:ext cx="0" cy="0"/>
          <a:chOff x="0" y="0"/>
          <a:chExt cx="0" cy="0"/>
        </a:xfrm>
      </p:grpSpPr>
      <p:pic>
        <p:nvPicPr>
          <p:cNvPr id="99" name="Google Shape;99;p17"/>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100" name="Google Shape;100;p17"/>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1" name="Google Shape;101;p17"/>
          <p:cNvSpPr txBox="1"/>
          <p:nvPr/>
        </p:nvSpPr>
        <p:spPr>
          <a:xfrm>
            <a:off x="2079800" y="152400"/>
            <a:ext cx="6466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Oswald SemiBold"/>
                <a:ea typeface="Oswald SemiBold"/>
                <a:cs typeface="Oswald SemiBold"/>
                <a:sym typeface="Oswald SemiBold"/>
              </a:rPr>
              <a:t>Dual Enrollment / Early Admissions</a:t>
            </a:r>
            <a:endParaRPr sz="2800">
              <a:latin typeface="Oswald SemiBold"/>
              <a:ea typeface="Oswald SemiBold"/>
              <a:cs typeface="Oswald SemiBold"/>
              <a:sym typeface="Oswald SemiBold"/>
            </a:endParaRPr>
          </a:p>
          <a:p>
            <a:pPr marL="0" lvl="0" indent="0" algn="l" rtl="0">
              <a:spcBef>
                <a:spcPts val="0"/>
              </a:spcBef>
              <a:spcAft>
                <a:spcPts val="0"/>
              </a:spcAft>
              <a:buNone/>
            </a:pPr>
            <a:endParaRPr sz="2800">
              <a:latin typeface="Oswald SemiBold"/>
              <a:ea typeface="Oswald SemiBold"/>
              <a:cs typeface="Oswald SemiBold"/>
              <a:sym typeface="Oswald SemiBold"/>
            </a:endParaRPr>
          </a:p>
        </p:txBody>
      </p:sp>
      <p:sp>
        <p:nvSpPr>
          <p:cNvPr id="102" name="Google Shape;102;p17"/>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3" name="Google Shape;103;p17"/>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4" name="Google Shape;104;p17"/>
          <p:cNvSpPr txBox="1"/>
          <p:nvPr/>
        </p:nvSpPr>
        <p:spPr>
          <a:xfrm>
            <a:off x="2460650" y="699075"/>
            <a:ext cx="5573700" cy="43713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Oswald"/>
              <a:buChar char="●"/>
            </a:pPr>
            <a:r>
              <a:rPr lang="en" sz="1700" dirty="0">
                <a:latin typeface="Oswald"/>
                <a:ea typeface="Oswald"/>
                <a:cs typeface="Oswald"/>
                <a:sym typeface="Oswald"/>
              </a:rPr>
              <a:t>Dual enrollment allows students to take classes at EFSC while still in high school receiving BOTH high school AND college credit</a:t>
            </a:r>
            <a:endParaRPr sz="1700" dirty="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dirty="0">
                <a:latin typeface="Oswald"/>
                <a:ea typeface="Oswald"/>
                <a:cs typeface="Oswald"/>
                <a:sym typeface="Oswald"/>
              </a:rPr>
              <a:t>Students must have a 3.0 GPA</a:t>
            </a:r>
            <a:endParaRPr sz="1700" dirty="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dirty="0">
                <a:latin typeface="Oswald"/>
                <a:ea typeface="Oswald"/>
                <a:cs typeface="Oswald"/>
                <a:sym typeface="Oswald"/>
              </a:rPr>
              <a:t>Students must earn a qualifying score on the PERT (Reading, Writing and Math) or SAT/ACT</a:t>
            </a:r>
            <a:endParaRPr sz="1700" dirty="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dirty="0">
                <a:latin typeface="Oswald"/>
                <a:ea typeface="Oswald"/>
                <a:cs typeface="Oswald"/>
                <a:sym typeface="Oswald"/>
              </a:rPr>
              <a:t>Students who have meet qualifications may take dual enrollment courses with or without being on a track to complete their A.A. (some students have been working toward their A.A.)</a:t>
            </a:r>
            <a:endParaRPr sz="1700" dirty="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dirty="0">
                <a:latin typeface="Oswald"/>
                <a:ea typeface="Oswald"/>
                <a:cs typeface="Oswald"/>
                <a:sym typeface="Oswald"/>
              </a:rPr>
              <a:t>DE class on campus (SLS 1101) if they haven’t met the CCR requirement</a:t>
            </a:r>
            <a:endParaRPr sz="1700" dirty="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dirty="0">
                <a:latin typeface="Oswald"/>
                <a:ea typeface="Oswald"/>
                <a:cs typeface="Oswald"/>
                <a:sym typeface="Oswald"/>
              </a:rPr>
              <a:t>Students wishing to Early Admit need to watch for the application window to open in late February/early March.  Students seeking Early Admissions attend EFSC full time - no classes at MIHS.</a:t>
            </a:r>
            <a:endParaRPr sz="1700" dirty="0">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108"/>
        <p:cNvGrpSpPr/>
        <p:nvPr/>
      </p:nvGrpSpPr>
      <p:grpSpPr>
        <a:xfrm>
          <a:off x="0" y="0"/>
          <a:ext cx="0" cy="0"/>
          <a:chOff x="0" y="0"/>
          <a:chExt cx="0" cy="0"/>
        </a:xfrm>
      </p:grpSpPr>
      <p:pic>
        <p:nvPicPr>
          <p:cNvPr id="109" name="Google Shape;109;p18"/>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110" name="Google Shape;110;p18"/>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11" name="Google Shape;111;p18"/>
          <p:cNvSpPr txBox="1"/>
          <p:nvPr/>
        </p:nvSpPr>
        <p:spPr>
          <a:xfrm>
            <a:off x="2079800" y="152400"/>
            <a:ext cx="646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latin typeface="Oswald SemiBold"/>
                <a:ea typeface="Oswald SemiBold"/>
                <a:cs typeface="Oswald SemiBold"/>
                <a:sym typeface="Oswald SemiBold"/>
              </a:rPr>
              <a:t>Dual Enrollment / Early Admission</a:t>
            </a:r>
            <a:endParaRPr sz="2800" dirty="0">
              <a:latin typeface="Oswald SemiBold"/>
              <a:ea typeface="Oswald SemiBold"/>
              <a:cs typeface="Oswald SemiBold"/>
              <a:sym typeface="Oswald SemiBold"/>
            </a:endParaRPr>
          </a:p>
        </p:txBody>
      </p:sp>
      <p:sp>
        <p:nvSpPr>
          <p:cNvPr id="112" name="Google Shape;112;p18"/>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13" name="Google Shape;113;p18"/>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14" name="Google Shape;114;p18"/>
          <p:cNvSpPr txBox="1"/>
          <p:nvPr/>
        </p:nvSpPr>
        <p:spPr>
          <a:xfrm>
            <a:off x="2469075" y="883975"/>
            <a:ext cx="5573700" cy="306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Oswald"/>
                <a:ea typeface="Oswald"/>
                <a:cs typeface="Oswald"/>
                <a:sym typeface="Oswald"/>
              </a:rPr>
              <a:t>THINGS TO CONSIDER</a:t>
            </a:r>
            <a:endParaRPr sz="1700">
              <a:latin typeface="Oswald"/>
              <a:ea typeface="Oswald"/>
              <a:cs typeface="Oswald"/>
              <a:sym typeface="Oswald"/>
            </a:endParaRPr>
          </a:p>
          <a:p>
            <a:pPr marL="0" lvl="0" indent="0" algn="l" rtl="0">
              <a:spcBef>
                <a:spcPts val="0"/>
              </a:spcBef>
              <a:spcAft>
                <a:spcPts val="0"/>
              </a:spcAft>
              <a:buNone/>
            </a:pPr>
            <a:endParaRPr sz="170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a:latin typeface="Oswald"/>
                <a:ea typeface="Oswald"/>
                <a:cs typeface="Oswald"/>
                <a:sym typeface="Oswald"/>
              </a:rPr>
              <a:t>Students must be independent and have a higher level of maturity</a:t>
            </a:r>
            <a:endParaRPr sz="170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a:latin typeface="Oswald"/>
                <a:ea typeface="Oswald"/>
                <a:cs typeface="Oswald"/>
                <a:sym typeface="Oswald"/>
              </a:rPr>
              <a:t>Students must be eager for academic challenges</a:t>
            </a:r>
            <a:endParaRPr sz="170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a:latin typeface="Oswald"/>
                <a:ea typeface="Oswald"/>
                <a:cs typeface="Oswald"/>
                <a:sym typeface="Oswald"/>
              </a:rPr>
              <a:t>Students must be able to advocate and communicate with professors</a:t>
            </a:r>
            <a:endParaRPr sz="170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a:latin typeface="Oswald"/>
                <a:ea typeface="Oswald"/>
                <a:cs typeface="Oswald"/>
                <a:sym typeface="Oswald"/>
              </a:rPr>
              <a:t>Students must be able to balance “college” and “high school” life simultaneously</a:t>
            </a:r>
            <a:endParaRPr sz="170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a:latin typeface="Oswald"/>
                <a:ea typeface="Oswald"/>
                <a:cs typeface="Oswald"/>
                <a:sym typeface="Oswald"/>
              </a:rPr>
              <a:t>Students wishing to Early Admit need to understand the differences between DE and EA</a:t>
            </a:r>
            <a:endParaRPr sz="1700">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118"/>
        <p:cNvGrpSpPr/>
        <p:nvPr/>
      </p:nvGrpSpPr>
      <p:grpSpPr>
        <a:xfrm>
          <a:off x="0" y="0"/>
          <a:ext cx="0" cy="0"/>
          <a:chOff x="0" y="0"/>
          <a:chExt cx="0" cy="0"/>
        </a:xfrm>
      </p:grpSpPr>
      <p:pic>
        <p:nvPicPr>
          <p:cNvPr id="119" name="Google Shape;119;p19"/>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120" name="Google Shape;120;p19"/>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21" name="Google Shape;121;p19"/>
          <p:cNvSpPr txBox="1"/>
          <p:nvPr/>
        </p:nvSpPr>
        <p:spPr>
          <a:xfrm>
            <a:off x="2079800" y="152400"/>
            <a:ext cx="646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Oswald SemiBold"/>
                <a:ea typeface="Oswald SemiBold"/>
                <a:cs typeface="Oswald SemiBold"/>
                <a:sym typeface="Oswald SemiBold"/>
              </a:rPr>
              <a:t>Advanced Placement Courses (AP)</a:t>
            </a:r>
            <a:endParaRPr sz="2800">
              <a:latin typeface="Oswald SemiBold"/>
              <a:ea typeface="Oswald SemiBold"/>
              <a:cs typeface="Oswald SemiBold"/>
              <a:sym typeface="Oswald SemiBold"/>
            </a:endParaRPr>
          </a:p>
        </p:txBody>
      </p:sp>
      <p:sp>
        <p:nvSpPr>
          <p:cNvPr id="122" name="Google Shape;122;p19"/>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23" name="Google Shape;123;p19"/>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24" name="Google Shape;124;p19"/>
          <p:cNvSpPr txBox="1"/>
          <p:nvPr/>
        </p:nvSpPr>
        <p:spPr>
          <a:xfrm>
            <a:off x="2469075" y="883975"/>
            <a:ext cx="5573700" cy="3847177"/>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Oswald"/>
              <a:buChar char="●"/>
            </a:pPr>
            <a:r>
              <a:rPr lang="en" sz="1700" dirty="0">
                <a:latin typeface="Oswald"/>
                <a:ea typeface="Oswald"/>
                <a:cs typeface="Oswald"/>
                <a:sym typeface="Oswald"/>
              </a:rPr>
              <a:t>AP Courses are ideal for students who are willing to challenge themselves academically</a:t>
            </a:r>
            <a:endParaRPr sz="1700" dirty="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dirty="0">
                <a:latin typeface="Oswald"/>
                <a:ea typeface="Oswald"/>
                <a:cs typeface="Oswald"/>
                <a:sym typeface="Oswald"/>
              </a:rPr>
              <a:t>AP Courses require students to take an exam in May each year.  A qualifying score of 3, 4 or 5 will earn students college credit at most colleges/universities across the country.</a:t>
            </a:r>
            <a:endParaRPr sz="1700" dirty="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dirty="0">
                <a:latin typeface="Oswald"/>
                <a:ea typeface="Oswald"/>
                <a:cs typeface="Oswald"/>
                <a:sym typeface="Oswald"/>
              </a:rPr>
              <a:t>AP courses communicate to prospective colleges/universities that these students are “college ready” and willing to stretch themselves academically to master material and grow as an individual</a:t>
            </a:r>
            <a:endParaRPr sz="1700" dirty="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dirty="0">
                <a:latin typeface="Oswald"/>
                <a:ea typeface="Oswald"/>
                <a:cs typeface="Oswald"/>
                <a:sym typeface="Oswald"/>
              </a:rPr>
              <a:t>MIHS offers one of the largest selections of AP courses of any high school in Brevard </a:t>
            </a:r>
            <a:endParaRPr sz="1700" dirty="0">
              <a:latin typeface="Oswald"/>
              <a:ea typeface="Oswald"/>
              <a:cs typeface="Oswald"/>
              <a:sym typeface="Oswald"/>
            </a:endParaRPr>
          </a:p>
          <a:p>
            <a:pPr marL="457200" lvl="0" indent="-336550" algn="l" rtl="0">
              <a:spcBef>
                <a:spcPts val="0"/>
              </a:spcBef>
              <a:spcAft>
                <a:spcPts val="0"/>
              </a:spcAft>
              <a:buSzPts val="1700"/>
              <a:buFont typeface="Oswald"/>
              <a:buChar char="●"/>
            </a:pPr>
            <a:r>
              <a:rPr lang="en" sz="1700" dirty="0">
                <a:latin typeface="Oswald"/>
                <a:ea typeface="Oswald"/>
                <a:cs typeface="Oswald"/>
                <a:sym typeface="Oswald"/>
              </a:rPr>
              <a:t>Students also have the opportunity to earn an AP Capstone Diploma (Reqs: AP Research, AP Seminar, 4 other AP courses)(*HB on floor that may make it Bright Futures eligible)</a:t>
            </a:r>
            <a:endParaRPr sz="1700" dirty="0">
              <a:latin typeface="Oswald"/>
              <a:ea typeface="Oswald"/>
              <a:cs typeface="Oswald"/>
              <a:sym typeface="Oswald"/>
            </a:endParaRPr>
          </a:p>
        </p:txBody>
      </p:sp>
      <p:sp>
        <p:nvSpPr>
          <p:cNvPr id="125" name="Google Shape;125;p19"/>
          <p:cNvSpPr txBox="1"/>
          <p:nvPr/>
        </p:nvSpPr>
        <p:spPr>
          <a:xfrm>
            <a:off x="115075" y="2153875"/>
            <a:ext cx="2244300" cy="2986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Oswald Medium"/>
              <a:buChar char="●"/>
            </a:pPr>
            <a:r>
              <a:rPr lang="en">
                <a:latin typeface="Oswald Medium"/>
                <a:ea typeface="Oswald Medium"/>
                <a:cs typeface="Oswald Medium"/>
                <a:sym typeface="Oswald Medium"/>
              </a:rPr>
              <a:t>Students can also apply to the AP Academy in February 2023.</a:t>
            </a:r>
            <a:endParaRPr>
              <a:latin typeface="Oswald Medium"/>
              <a:ea typeface="Oswald Medium"/>
              <a:cs typeface="Oswald Medium"/>
              <a:sym typeface="Oswald Medium"/>
            </a:endParaRPr>
          </a:p>
          <a:p>
            <a:pPr marL="457200" lvl="0" indent="-317500" algn="l" rtl="0">
              <a:spcBef>
                <a:spcPts val="0"/>
              </a:spcBef>
              <a:spcAft>
                <a:spcPts val="0"/>
              </a:spcAft>
              <a:buSzPts val="1400"/>
              <a:buFont typeface="Oswald Medium"/>
              <a:buChar char="●"/>
            </a:pPr>
            <a:r>
              <a:rPr lang="en">
                <a:latin typeface="Oswald Medium"/>
                <a:ea typeface="Oswald Medium"/>
                <a:cs typeface="Oswald Medium"/>
                <a:sym typeface="Oswald Medium"/>
              </a:rPr>
              <a:t>AP Academy students are guided to a Capstone Diploma, receive advising from Mrs. Ash, and are given opportunities such as college visits, community projects, etc.</a:t>
            </a:r>
            <a:endParaRPr>
              <a:latin typeface="Oswald Medium"/>
              <a:ea typeface="Oswald Medium"/>
              <a:cs typeface="Oswald Medium"/>
              <a:sym typeface="Oswald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118"/>
        <p:cNvGrpSpPr/>
        <p:nvPr/>
      </p:nvGrpSpPr>
      <p:grpSpPr>
        <a:xfrm>
          <a:off x="0" y="0"/>
          <a:ext cx="0" cy="0"/>
          <a:chOff x="0" y="0"/>
          <a:chExt cx="0" cy="0"/>
        </a:xfrm>
      </p:grpSpPr>
      <p:pic>
        <p:nvPicPr>
          <p:cNvPr id="119" name="Google Shape;119;p19"/>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120" name="Google Shape;120;p19"/>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21" name="Google Shape;121;p19"/>
          <p:cNvSpPr txBox="1"/>
          <p:nvPr/>
        </p:nvSpPr>
        <p:spPr>
          <a:xfrm>
            <a:off x="2079800" y="152400"/>
            <a:ext cx="646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latin typeface="Oswald SemiBold"/>
                <a:ea typeface="Oswald SemiBold"/>
                <a:cs typeface="Oswald SemiBold"/>
                <a:sym typeface="Oswald SemiBold"/>
              </a:rPr>
              <a:t>CTE Internships</a:t>
            </a:r>
            <a:endParaRPr sz="2800" dirty="0">
              <a:latin typeface="Oswald SemiBold"/>
              <a:ea typeface="Oswald SemiBold"/>
              <a:cs typeface="Oswald SemiBold"/>
              <a:sym typeface="Oswald SemiBold"/>
            </a:endParaRPr>
          </a:p>
        </p:txBody>
      </p:sp>
      <p:sp>
        <p:nvSpPr>
          <p:cNvPr id="122" name="Google Shape;122;p19"/>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23" name="Google Shape;123;p19"/>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24" name="Google Shape;124;p19"/>
          <p:cNvSpPr txBox="1"/>
          <p:nvPr/>
        </p:nvSpPr>
        <p:spPr>
          <a:xfrm>
            <a:off x="2500248" y="894366"/>
            <a:ext cx="5573700" cy="4278064"/>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Oswald"/>
              <a:buChar char="●"/>
            </a:pPr>
            <a:r>
              <a:rPr lang="en-US" dirty="0">
                <a:latin typeface="Oswald"/>
                <a:ea typeface="Oswald"/>
                <a:cs typeface="Oswald"/>
                <a:sym typeface="Oswald"/>
              </a:rPr>
              <a:t>Must be a Senior</a:t>
            </a:r>
          </a:p>
          <a:p>
            <a:pPr marL="457200" lvl="0" indent="-336550" algn="l" rtl="0">
              <a:spcBef>
                <a:spcPts val="0"/>
              </a:spcBef>
              <a:spcAft>
                <a:spcPts val="0"/>
              </a:spcAft>
              <a:buSzPts val="1700"/>
              <a:buFont typeface="Oswald"/>
              <a:buChar char="●"/>
            </a:pPr>
            <a:r>
              <a:rPr lang="en-US" dirty="0">
                <a:latin typeface="Oswald"/>
                <a:ea typeface="Oswald"/>
                <a:cs typeface="Oswald"/>
                <a:sym typeface="Oswald"/>
              </a:rPr>
              <a:t>Must have completed 2 years of the same CTE Program with a “C” or better (preferably 3 or plan to complete 3</a:t>
            </a:r>
            <a:r>
              <a:rPr lang="en-US" baseline="30000" dirty="0">
                <a:latin typeface="Oswald"/>
                <a:ea typeface="Oswald"/>
                <a:cs typeface="Oswald"/>
                <a:sym typeface="Oswald"/>
              </a:rPr>
              <a:t>rd</a:t>
            </a:r>
            <a:r>
              <a:rPr lang="en-US" dirty="0">
                <a:latin typeface="Oswald"/>
                <a:ea typeface="Oswald"/>
                <a:cs typeface="Oswald"/>
                <a:sym typeface="Oswald"/>
              </a:rPr>
              <a:t> one senior year)</a:t>
            </a:r>
          </a:p>
          <a:p>
            <a:pPr marL="457200" lvl="0" indent="-336550" algn="l" rtl="0">
              <a:spcBef>
                <a:spcPts val="0"/>
              </a:spcBef>
              <a:spcAft>
                <a:spcPts val="0"/>
              </a:spcAft>
              <a:buSzPts val="1700"/>
              <a:buFont typeface="Oswald"/>
              <a:buChar char="●"/>
            </a:pPr>
            <a:r>
              <a:rPr lang="en-US" dirty="0">
                <a:latin typeface="Oswald"/>
                <a:ea typeface="Oswald"/>
                <a:cs typeface="Oswald"/>
                <a:sym typeface="Oswald"/>
              </a:rPr>
              <a:t>Apply by deadline (March 31</a:t>
            </a:r>
            <a:r>
              <a:rPr lang="en-US" baseline="30000" dirty="0">
                <a:latin typeface="Oswald"/>
                <a:ea typeface="Oswald"/>
                <a:cs typeface="Oswald"/>
                <a:sym typeface="Oswald"/>
              </a:rPr>
              <a:t>st</a:t>
            </a:r>
            <a:r>
              <a:rPr lang="en-US" dirty="0">
                <a:latin typeface="Oswald"/>
                <a:ea typeface="Oswald"/>
                <a:cs typeface="Oswald"/>
                <a:sym typeface="Oswald"/>
              </a:rPr>
              <a:t>)</a:t>
            </a:r>
          </a:p>
          <a:p>
            <a:pPr marL="457200" lvl="0" indent="-336550" algn="l" rtl="0">
              <a:spcBef>
                <a:spcPts val="0"/>
              </a:spcBef>
              <a:spcAft>
                <a:spcPts val="0"/>
              </a:spcAft>
              <a:buSzPts val="1700"/>
              <a:buFont typeface="Oswald"/>
              <a:buChar char="●"/>
            </a:pPr>
            <a:r>
              <a:rPr lang="en-US" dirty="0">
                <a:latin typeface="Oswald"/>
                <a:ea typeface="Oswald"/>
                <a:cs typeface="Oswald"/>
                <a:sym typeface="Oswald"/>
              </a:rPr>
              <a:t>Counselor needs to sign off on application to verify that you qualify</a:t>
            </a:r>
          </a:p>
          <a:p>
            <a:pPr marL="457200" lvl="0" indent="-336550" algn="l" rtl="0">
              <a:spcBef>
                <a:spcPts val="0"/>
              </a:spcBef>
              <a:spcAft>
                <a:spcPts val="0"/>
              </a:spcAft>
              <a:buSzPts val="1700"/>
              <a:buFont typeface="Oswald"/>
              <a:buChar char="●"/>
            </a:pPr>
            <a:r>
              <a:rPr lang="en-US" dirty="0">
                <a:latin typeface="Oswald"/>
                <a:ea typeface="Oswald"/>
                <a:cs typeface="Oswald"/>
                <a:sym typeface="Oswald"/>
              </a:rPr>
              <a:t>Runs August-May, but preferred that you begin work this summer</a:t>
            </a:r>
          </a:p>
          <a:p>
            <a:pPr marL="457200" lvl="0" indent="-336550" algn="l" rtl="0">
              <a:spcBef>
                <a:spcPts val="0"/>
              </a:spcBef>
              <a:spcAft>
                <a:spcPts val="0"/>
              </a:spcAft>
              <a:buSzPts val="1700"/>
              <a:buFont typeface="Oswald"/>
              <a:buChar char="●"/>
            </a:pPr>
            <a:r>
              <a:rPr lang="en-US" dirty="0">
                <a:latin typeface="Oswald"/>
                <a:ea typeface="Oswald"/>
                <a:cs typeface="Oswald"/>
                <a:sym typeface="Oswald"/>
              </a:rPr>
              <a:t>Can take 1 or 2 periods of CTE Internship</a:t>
            </a:r>
          </a:p>
          <a:p>
            <a:pPr marL="457200" lvl="0" indent="-336550" algn="l" rtl="0">
              <a:spcBef>
                <a:spcPts val="0"/>
              </a:spcBef>
              <a:spcAft>
                <a:spcPts val="0"/>
              </a:spcAft>
              <a:buSzPts val="1700"/>
              <a:buFont typeface="Oswald"/>
              <a:buChar char="●"/>
            </a:pPr>
            <a:r>
              <a:rPr lang="en-US" dirty="0">
                <a:latin typeface="Oswald"/>
                <a:ea typeface="Oswald"/>
                <a:cs typeface="Oswald"/>
                <a:sym typeface="Oswald"/>
              </a:rPr>
              <a:t>For each period you are in CTE Internship, you MUST work a minimum of 5 hours/week</a:t>
            </a:r>
          </a:p>
          <a:p>
            <a:pPr marL="457200" lvl="0" indent="-336550" algn="l" rtl="0">
              <a:spcBef>
                <a:spcPts val="0"/>
              </a:spcBef>
              <a:spcAft>
                <a:spcPts val="0"/>
              </a:spcAft>
              <a:buSzPts val="1700"/>
              <a:buFont typeface="Oswald"/>
              <a:buChar char="●"/>
            </a:pPr>
            <a:r>
              <a:rPr lang="en-US" dirty="0">
                <a:latin typeface="Oswald"/>
                <a:ea typeface="Oswald"/>
                <a:cs typeface="Oswald"/>
                <a:sym typeface="Oswald"/>
              </a:rPr>
              <a:t>Grades are based on going to work, doing a good job, and turning in your timecard every Tuesday (internships can be paid or unpaid)</a:t>
            </a:r>
          </a:p>
          <a:p>
            <a:pPr marL="457200" lvl="0" indent="-336550" algn="l" rtl="0">
              <a:spcBef>
                <a:spcPts val="0"/>
              </a:spcBef>
              <a:spcAft>
                <a:spcPts val="0"/>
              </a:spcAft>
              <a:buSzPts val="1700"/>
              <a:buFont typeface="Oswald"/>
              <a:buChar char="●"/>
            </a:pPr>
            <a:r>
              <a:rPr lang="en-US" dirty="0">
                <a:latin typeface="Oswald"/>
                <a:ea typeface="Oswald"/>
                <a:cs typeface="Oswald"/>
                <a:sym typeface="Oswald"/>
              </a:rPr>
              <a:t>Your internship needs to aligned with your CTE Program of Study</a:t>
            </a:r>
          </a:p>
          <a:p>
            <a:pPr marL="457200" lvl="0" indent="-336550" algn="l" rtl="0">
              <a:spcBef>
                <a:spcPts val="0"/>
              </a:spcBef>
              <a:spcAft>
                <a:spcPts val="0"/>
              </a:spcAft>
              <a:buSzPts val="1700"/>
              <a:buFont typeface="Oswald"/>
              <a:buChar char="●"/>
            </a:pPr>
            <a:r>
              <a:rPr lang="en-US" dirty="0">
                <a:latin typeface="Oswald"/>
                <a:ea typeface="Oswald"/>
                <a:cs typeface="Oswald"/>
                <a:sym typeface="Oswald"/>
              </a:rPr>
              <a:t>Must be on track to graduate and have room in your schedule for elective(s)</a:t>
            </a:r>
          </a:p>
          <a:p>
            <a:pPr marL="457200" lvl="0" indent="-336550" algn="l" rtl="0">
              <a:spcBef>
                <a:spcPts val="0"/>
              </a:spcBef>
              <a:spcAft>
                <a:spcPts val="0"/>
              </a:spcAft>
              <a:buSzPts val="1700"/>
              <a:buFont typeface="Oswald"/>
              <a:buChar char="●"/>
            </a:pPr>
            <a:r>
              <a:rPr lang="en-US" dirty="0">
                <a:latin typeface="Oswald"/>
                <a:ea typeface="Oswald"/>
                <a:cs typeface="Oswald"/>
                <a:sym typeface="Oswald"/>
              </a:rPr>
              <a:t>April 15</a:t>
            </a:r>
            <a:r>
              <a:rPr lang="en-US" baseline="30000" dirty="0">
                <a:latin typeface="Oswald"/>
                <a:ea typeface="Oswald"/>
                <a:cs typeface="Oswald"/>
                <a:sym typeface="Oswald"/>
              </a:rPr>
              <a:t>th</a:t>
            </a:r>
            <a:r>
              <a:rPr lang="en-US" dirty="0">
                <a:latin typeface="Oswald"/>
                <a:ea typeface="Oswald"/>
                <a:cs typeface="Oswald"/>
                <a:sym typeface="Oswald"/>
              </a:rPr>
              <a:t> you will receive a letter notifying you of your acceptance into the CTE Internship Program</a:t>
            </a:r>
          </a:p>
          <a:p>
            <a:pPr marL="457200" lvl="0" indent="-336550" algn="l" rtl="0">
              <a:spcBef>
                <a:spcPts val="0"/>
              </a:spcBef>
              <a:spcAft>
                <a:spcPts val="0"/>
              </a:spcAft>
              <a:buSzPts val="1700"/>
              <a:buFont typeface="Oswald"/>
              <a:buChar char="●"/>
            </a:pPr>
            <a:r>
              <a:rPr lang="en-US" dirty="0">
                <a:latin typeface="Oswald"/>
                <a:ea typeface="Oswald"/>
                <a:cs typeface="Oswald"/>
                <a:sym typeface="Oswald"/>
              </a:rPr>
              <a:t>BENEFITS: earn High School credit, gain valuable work experience, get a head start on your career and more</a:t>
            </a:r>
          </a:p>
          <a:p>
            <a:pPr marL="457200" lvl="0" indent="-336550" algn="l" rtl="0">
              <a:spcBef>
                <a:spcPts val="0"/>
              </a:spcBef>
              <a:spcAft>
                <a:spcPts val="0"/>
              </a:spcAft>
              <a:buSzPts val="1700"/>
              <a:buFont typeface="Oswald"/>
              <a:buChar char="●"/>
            </a:pPr>
            <a:r>
              <a:rPr lang="en-US" dirty="0">
                <a:latin typeface="Oswald"/>
                <a:ea typeface="Oswald"/>
                <a:cs typeface="Oswald"/>
                <a:sym typeface="Oswald"/>
              </a:rPr>
              <a:t>If you have any questions or need help finding an internship, see Ms. Forbes in Bldg. 5, Room 101</a:t>
            </a:r>
          </a:p>
        </p:txBody>
      </p:sp>
    </p:spTree>
    <p:extLst>
      <p:ext uri="{BB962C8B-B14F-4D97-AF65-F5344CB8AC3E}">
        <p14:creationId xmlns:p14="http://schemas.microsoft.com/office/powerpoint/2010/main" val="2716386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118"/>
        <p:cNvGrpSpPr/>
        <p:nvPr/>
      </p:nvGrpSpPr>
      <p:grpSpPr>
        <a:xfrm>
          <a:off x="0" y="0"/>
          <a:ext cx="0" cy="0"/>
          <a:chOff x="0" y="0"/>
          <a:chExt cx="0" cy="0"/>
        </a:xfrm>
      </p:grpSpPr>
      <p:pic>
        <p:nvPicPr>
          <p:cNvPr id="119" name="Google Shape;119;p19"/>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120" name="Google Shape;120;p19"/>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21" name="Google Shape;121;p19"/>
          <p:cNvSpPr txBox="1"/>
          <p:nvPr/>
        </p:nvSpPr>
        <p:spPr>
          <a:xfrm>
            <a:off x="2079800" y="152400"/>
            <a:ext cx="646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latin typeface="Oswald SemiBold"/>
                <a:ea typeface="Oswald SemiBold"/>
                <a:cs typeface="Oswald SemiBold"/>
                <a:sym typeface="Oswald SemiBold"/>
              </a:rPr>
              <a:t>THANK YOU FOR COMING!</a:t>
            </a:r>
            <a:endParaRPr sz="2800" dirty="0">
              <a:latin typeface="Oswald SemiBold"/>
              <a:ea typeface="Oswald SemiBold"/>
              <a:cs typeface="Oswald SemiBold"/>
              <a:sym typeface="Oswald SemiBold"/>
            </a:endParaRPr>
          </a:p>
        </p:txBody>
      </p:sp>
      <p:sp>
        <p:nvSpPr>
          <p:cNvPr id="122" name="Google Shape;122;p19"/>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23" name="Google Shape;123;p19"/>
          <p:cNvSpPr txBox="1"/>
          <p:nvPr/>
        </p:nvSpPr>
        <p:spPr>
          <a:xfrm>
            <a:off x="331363" y="261001"/>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24" name="Google Shape;124;p19"/>
          <p:cNvSpPr txBox="1"/>
          <p:nvPr/>
        </p:nvSpPr>
        <p:spPr>
          <a:xfrm>
            <a:off x="2500248" y="894366"/>
            <a:ext cx="5573700" cy="2646848"/>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Oswald"/>
              <a:buChar char="●"/>
            </a:pPr>
            <a:r>
              <a:rPr lang="en-US" sz="2000" dirty="0">
                <a:latin typeface="Oswald"/>
                <a:ea typeface="Oswald"/>
                <a:cs typeface="Oswald"/>
                <a:sym typeface="Oswald"/>
              </a:rPr>
              <a:t>Wanda Luthman, Guidance Counselor </a:t>
            </a:r>
          </a:p>
          <a:p>
            <a:pPr marL="120650" lvl="0" algn="l" rtl="0">
              <a:spcBef>
                <a:spcPts val="0"/>
              </a:spcBef>
              <a:spcAft>
                <a:spcPts val="0"/>
              </a:spcAft>
              <a:buSzPts val="1700"/>
            </a:pPr>
            <a:r>
              <a:rPr lang="en-US" sz="2000" dirty="0">
                <a:latin typeface="Oswald"/>
                <a:ea typeface="Oswald"/>
                <a:cs typeface="Oswald"/>
                <a:sym typeface="Oswald"/>
              </a:rPr>
              <a:t>for Graduating Class of 2024</a:t>
            </a:r>
          </a:p>
          <a:p>
            <a:pPr marL="457200" lvl="0" indent="-336550" algn="l" rtl="0">
              <a:spcBef>
                <a:spcPts val="0"/>
              </a:spcBef>
              <a:spcAft>
                <a:spcPts val="0"/>
              </a:spcAft>
              <a:buSzPts val="1700"/>
              <a:buFont typeface="Oswald"/>
              <a:buChar char="●"/>
            </a:pPr>
            <a:r>
              <a:rPr lang="en-US" sz="2000" dirty="0">
                <a:latin typeface="Oswald"/>
                <a:ea typeface="Oswald"/>
                <a:cs typeface="Oswald"/>
                <a:sym typeface="Oswald"/>
              </a:rPr>
              <a:t>Email: </a:t>
            </a:r>
            <a:r>
              <a:rPr lang="en-US" sz="2000" dirty="0">
                <a:latin typeface="Oswald"/>
                <a:ea typeface="Oswald"/>
                <a:cs typeface="Oswald"/>
                <a:sym typeface="Oswald"/>
                <a:hlinkClick r:id="rId4"/>
              </a:rPr>
              <a:t>luthman.wanda</a:t>
            </a:r>
            <a:r>
              <a:rPr lang="en-US" sz="2000">
                <a:latin typeface="Oswald"/>
                <a:ea typeface="Oswald"/>
                <a:cs typeface="Oswald"/>
                <a:sym typeface="Oswald"/>
                <a:hlinkClick r:id="rId4"/>
              </a:rPr>
              <a:t>@brevardschools</a:t>
            </a:r>
            <a:r>
              <a:rPr lang="en-US" sz="2000" dirty="0">
                <a:latin typeface="Oswald"/>
                <a:ea typeface="Oswald"/>
                <a:cs typeface="Oswald"/>
                <a:sym typeface="Oswald"/>
                <a:hlinkClick r:id="rId4"/>
              </a:rPr>
              <a:t>.org</a:t>
            </a:r>
            <a:endParaRPr lang="en-US" sz="2000" dirty="0">
              <a:latin typeface="Oswald"/>
              <a:ea typeface="Oswald"/>
              <a:cs typeface="Oswald"/>
              <a:sym typeface="Oswald"/>
            </a:endParaRPr>
          </a:p>
          <a:p>
            <a:pPr marL="457200" lvl="0" indent="-336550" algn="l" rtl="0">
              <a:spcBef>
                <a:spcPts val="0"/>
              </a:spcBef>
              <a:spcAft>
                <a:spcPts val="0"/>
              </a:spcAft>
              <a:buSzPts val="1700"/>
              <a:buFont typeface="Oswald"/>
              <a:buChar char="●"/>
            </a:pPr>
            <a:r>
              <a:rPr lang="en-US" sz="2000" dirty="0">
                <a:latin typeface="Oswald"/>
                <a:ea typeface="Oswald"/>
                <a:cs typeface="Oswald"/>
                <a:sym typeface="Oswald"/>
              </a:rPr>
              <a:t>Phone number: (321) 454-1000 x 25023</a:t>
            </a:r>
          </a:p>
          <a:p>
            <a:pPr marL="457200" lvl="0" indent="-336550" algn="l" rtl="0">
              <a:spcBef>
                <a:spcPts val="0"/>
              </a:spcBef>
              <a:spcAft>
                <a:spcPts val="0"/>
              </a:spcAft>
              <a:buSzPts val="1700"/>
              <a:buFont typeface="Oswald"/>
              <a:buChar char="●"/>
            </a:pPr>
            <a:endParaRPr lang="en-US" sz="2000" dirty="0">
              <a:latin typeface="Oswald"/>
              <a:ea typeface="Oswald"/>
              <a:cs typeface="Oswald"/>
              <a:sym typeface="Oswald"/>
            </a:endParaRPr>
          </a:p>
          <a:p>
            <a:pPr marL="457200" lvl="0" indent="-336550" algn="l" rtl="0">
              <a:spcBef>
                <a:spcPts val="0"/>
              </a:spcBef>
              <a:spcAft>
                <a:spcPts val="0"/>
              </a:spcAft>
              <a:buSzPts val="1700"/>
              <a:buFont typeface="Oswald"/>
              <a:buChar char="●"/>
            </a:pPr>
            <a:r>
              <a:rPr lang="en-US" sz="2000" dirty="0">
                <a:latin typeface="Oswald"/>
                <a:ea typeface="Oswald"/>
                <a:cs typeface="Oswald"/>
                <a:sym typeface="Oswald"/>
              </a:rPr>
              <a:t>Amira Rodriguez, Testing Coordinator</a:t>
            </a:r>
          </a:p>
          <a:p>
            <a:pPr marL="457200" lvl="0" indent="-336550" algn="l" rtl="0">
              <a:spcBef>
                <a:spcPts val="0"/>
              </a:spcBef>
              <a:spcAft>
                <a:spcPts val="0"/>
              </a:spcAft>
              <a:buSzPts val="1700"/>
              <a:buFont typeface="Oswald"/>
              <a:buChar char="●"/>
            </a:pPr>
            <a:r>
              <a:rPr lang="en-US" sz="2000" dirty="0">
                <a:latin typeface="Oswald"/>
                <a:ea typeface="Oswald"/>
                <a:cs typeface="Oswald"/>
                <a:sym typeface="Oswald"/>
              </a:rPr>
              <a:t>Email: </a:t>
            </a:r>
            <a:r>
              <a:rPr lang="en-US" sz="2000" dirty="0">
                <a:latin typeface="Oswald"/>
                <a:ea typeface="Oswald"/>
                <a:cs typeface="Oswald"/>
                <a:sym typeface="Oswald"/>
                <a:hlinkClick r:id="rId5"/>
              </a:rPr>
              <a:t>Rodriguez.amira@brevardschools.org</a:t>
            </a:r>
            <a:endParaRPr lang="en-US" sz="2000" dirty="0">
              <a:latin typeface="Oswald"/>
              <a:ea typeface="Oswald"/>
              <a:cs typeface="Oswald"/>
              <a:sym typeface="Oswald"/>
            </a:endParaRPr>
          </a:p>
          <a:p>
            <a:pPr marL="457200" lvl="0" indent="-336550" algn="l" rtl="0">
              <a:spcBef>
                <a:spcPts val="0"/>
              </a:spcBef>
              <a:spcAft>
                <a:spcPts val="0"/>
              </a:spcAft>
              <a:buSzPts val="1700"/>
              <a:buFont typeface="Oswald"/>
              <a:buChar char="●"/>
            </a:pPr>
            <a:r>
              <a:rPr lang="en-US" sz="2000" dirty="0">
                <a:latin typeface="Oswald"/>
                <a:ea typeface="Oswald"/>
                <a:cs typeface="Oswald"/>
                <a:sym typeface="Oswald"/>
              </a:rPr>
              <a:t>Phone number: (321) 454-1000 x25252</a:t>
            </a:r>
          </a:p>
        </p:txBody>
      </p:sp>
    </p:spTree>
    <p:extLst>
      <p:ext uri="{BB962C8B-B14F-4D97-AF65-F5344CB8AC3E}">
        <p14:creationId xmlns:p14="http://schemas.microsoft.com/office/powerpoint/2010/main" val="1845964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129"/>
        <p:cNvGrpSpPr/>
        <p:nvPr/>
      </p:nvGrpSpPr>
      <p:grpSpPr>
        <a:xfrm>
          <a:off x="0" y="0"/>
          <a:ext cx="0" cy="0"/>
          <a:chOff x="0" y="0"/>
          <a:chExt cx="0" cy="0"/>
        </a:xfrm>
      </p:grpSpPr>
      <p:pic>
        <p:nvPicPr>
          <p:cNvPr id="130" name="Google Shape;130;p20"/>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131" name="Google Shape;131;p20"/>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32" name="Google Shape;132;p20"/>
          <p:cNvSpPr txBox="1"/>
          <p:nvPr/>
        </p:nvSpPr>
        <p:spPr>
          <a:xfrm>
            <a:off x="2079800" y="152400"/>
            <a:ext cx="646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latin typeface="Oswald SemiBold"/>
                <a:ea typeface="Oswald SemiBold"/>
                <a:cs typeface="Oswald SemiBold"/>
                <a:sym typeface="Oswald SemiBold"/>
              </a:rPr>
              <a:t>Advanced Placement Courses (AP) </a:t>
            </a:r>
            <a:r>
              <a:rPr lang="en" sz="2000" dirty="0">
                <a:latin typeface="Oswald SemiBold"/>
                <a:ea typeface="Oswald SemiBold"/>
                <a:cs typeface="Oswald SemiBold"/>
                <a:sym typeface="Oswald SemiBold"/>
              </a:rPr>
              <a:t>(listed on Course Select</a:t>
            </a:r>
            <a:r>
              <a:rPr lang="en-US" sz="2000" dirty="0">
                <a:latin typeface="Oswald SemiBold"/>
                <a:ea typeface="Oswald SemiBold"/>
                <a:cs typeface="Oswald SemiBold"/>
                <a:sym typeface="Oswald SemiBold"/>
              </a:rPr>
              <a:t>io</a:t>
            </a:r>
            <a:r>
              <a:rPr lang="en" sz="2000" dirty="0">
                <a:latin typeface="Oswald SemiBold"/>
                <a:ea typeface="Oswald SemiBold"/>
                <a:cs typeface="Oswald SemiBold"/>
                <a:sym typeface="Oswald SemiBold"/>
              </a:rPr>
              <a:t>n Card)</a:t>
            </a:r>
            <a:endParaRPr sz="2000" dirty="0">
              <a:latin typeface="Oswald SemiBold"/>
              <a:ea typeface="Oswald SemiBold"/>
              <a:cs typeface="Oswald SemiBold"/>
              <a:sym typeface="Oswald SemiBold"/>
            </a:endParaRPr>
          </a:p>
        </p:txBody>
      </p:sp>
      <p:sp>
        <p:nvSpPr>
          <p:cNvPr id="133" name="Google Shape;133;p20"/>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34" name="Google Shape;134;p20"/>
          <p:cNvSpPr txBox="1"/>
          <p:nvPr/>
        </p:nvSpPr>
        <p:spPr>
          <a:xfrm>
            <a:off x="0" y="152401"/>
            <a:ext cx="2079800" cy="173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135" name="Google Shape;135;p20"/>
          <p:cNvSpPr txBox="1"/>
          <p:nvPr/>
        </p:nvSpPr>
        <p:spPr>
          <a:xfrm>
            <a:off x="490625" y="1882500"/>
            <a:ext cx="3450600" cy="3448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Clr>
                <a:srgbClr val="000000"/>
              </a:buClr>
              <a:buSzPts val="1550"/>
              <a:buFont typeface="Arial"/>
              <a:buNone/>
            </a:pPr>
            <a:r>
              <a:rPr lang="en" sz="1537" u="sng">
                <a:latin typeface="Oswald Medium"/>
                <a:ea typeface="Oswald Medium"/>
                <a:cs typeface="Oswald Medium"/>
                <a:sym typeface="Oswald Medium"/>
              </a:rPr>
              <a:t>English Courses</a:t>
            </a:r>
            <a:endParaRPr>
              <a:latin typeface="Oswald Medium"/>
              <a:ea typeface="Oswald Medium"/>
              <a:cs typeface="Oswald Medium"/>
              <a:sym typeface="Oswald Medium"/>
            </a:endParaRPr>
          </a:p>
          <a:p>
            <a:pPr marL="457200" lvl="1" indent="-157480" algn="l" rtl="0">
              <a:lnSpc>
                <a:spcPct val="70000"/>
              </a:lnSpc>
              <a:spcBef>
                <a:spcPts val="500"/>
              </a:spcBef>
              <a:spcAft>
                <a:spcPts val="0"/>
              </a:spcAft>
              <a:buClr>
                <a:srgbClr val="6F6F74"/>
              </a:buClr>
              <a:buSzPts val="1350"/>
              <a:buFont typeface="Oswald Medium"/>
              <a:buChar char="●"/>
            </a:pPr>
            <a:r>
              <a:rPr lang="en" sz="1350">
                <a:solidFill>
                  <a:srgbClr val="262626"/>
                </a:solidFill>
                <a:latin typeface="Oswald Medium"/>
                <a:ea typeface="Oswald Medium"/>
                <a:cs typeface="Oswald Medium"/>
                <a:sym typeface="Oswald Medium"/>
              </a:rPr>
              <a:t>AP Language and Composition (11</a:t>
            </a:r>
            <a:r>
              <a:rPr lang="en" sz="1350" baseline="30000">
                <a:solidFill>
                  <a:srgbClr val="262626"/>
                </a:solidFill>
                <a:latin typeface="Oswald Medium"/>
                <a:ea typeface="Oswald Medium"/>
                <a:cs typeface="Oswald Medium"/>
                <a:sym typeface="Oswald Medium"/>
              </a:rPr>
              <a:t>th</a:t>
            </a:r>
            <a:r>
              <a:rPr lang="en" sz="1350">
                <a:solidFill>
                  <a:srgbClr val="262626"/>
                </a:solidFill>
                <a:latin typeface="Oswald Medium"/>
                <a:ea typeface="Oswald Medium"/>
                <a:cs typeface="Oswald Medium"/>
                <a:sym typeface="Oswald Medium"/>
              </a:rPr>
              <a:t>)</a:t>
            </a:r>
            <a:endParaRPr sz="1200">
              <a:solidFill>
                <a:srgbClr val="262626"/>
              </a:solidFill>
              <a:latin typeface="Oswald Medium"/>
              <a:ea typeface="Oswald Medium"/>
              <a:cs typeface="Oswald Medium"/>
              <a:sym typeface="Oswald Medium"/>
            </a:endParaRPr>
          </a:p>
          <a:p>
            <a:pPr marL="457200" lvl="1" indent="-157480" algn="l" rtl="0">
              <a:lnSpc>
                <a:spcPct val="70000"/>
              </a:lnSpc>
              <a:spcBef>
                <a:spcPts val="600"/>
              </a:spcBef>
              <a:spcAft>
                <a:spcPts val="0"/>
              </a:spcAft>
              <a:buClr>
                <a:srgbClr val="6F6F74"/>
              </a:buClr>
              <a:buSzPts val="1350"/>
              <a:buFont typeface="Oswald Medium"/>
              <a:buChar char="●"/>
            </a:pPr>
            <a:r>
              <a:rPr lang="en" sz="1350">
                <a:solidFill>
                  <a:srgbClr val="262626"/>
                </a:solidFill>
                <a:latin typeface="Oswald Medium"/>
                <a:ea typeface="Oswald Medium"/>
                <a:cs typeface="Oswald Medium"/>
                <a:sym typeface="Oswald Medium"/>
              </a:rPr>
              <a:t>AP Literature and Composition (12</a:t>
            </a:r>
            <a:r>
              <a:rPr lang="en" sz="1350" baseline="30000">
                <a:solidFill>
                  <a:srgbClr val="262626"/>
                </a:solidFill>
                <a:latin typeface="Oswald Medium"/>
                <a:ea typeface="Oswald Medium"/>
                <a:cs typeface="Oswald Medium"/>
                <a:sym typeface="Oswald Medium"/>
              </a:rPr>
              <a:t>th</a:t>
            </a:r>
            <a:r>
              <a:rPr lang="en" sz="1350">
                <a:solidFill>
                  <a:srgbClr val="262626"/>
                </a:solidFill>
                <a:latin typeface="Oswald Medium"/>
                <a:ea typeface="Oswald Medium"/>
                <a:cs typeface="Oswald Medium"/>
                <a:sym typeface="Oswald Medium"/>
              </a:rPr>
              <a:t>) </a:t>
            </a:r>
            <a:endParaRPr sz="1200">
              <a:solidFill>
                <a:srgbClr val="262626"/>
              </a:solidFill>
              <a:latin typeface="Oswald Medium"/>
              <a:ea typeface="Oswald Medium"/>
              <a:cs typeface="Oswald Medium"/>
              <a:sym typeface="Oswald Medium"/>
            </a:endParaRPr>
          </a:p>
          <a:p>
            <a:pPr marL="0" lvl="0" indent="0" algn="l" rtl="0">
              <a:lnSpc>
                <a:spcPct val="75000"/>
              </a:lnSpc>
              <a:spcBef>
                <a:spcPts val="1700"/>
              </a:spcBef>
              <a:spcAft>
                <a:spcPts val="0"/>
              </a:spcAft>
              <a:buClr>
                <a:srgbClr val="000000"/>
              </a:buClr>
              <a:buSzPts val="1500"/>
              <a:buFont typeface="Arial"/>
              <a:buNone/>
            </a:pPr>
            <a:r>
              <a:rPr lang="en" sz="1475" u="sng">
                <a:latin typeface="Oswald Medium"/>
                <a:ea typeface="Oswald Medium"/>
                <a:cs typeface="Oswald Medium"/>
                <a:sym typeface="Oswald Medium"/>
              </a:rPr>
              <a:t>Science Courses </a:t>
            </a:r>
            <a:endParaRPr>
              <a:latin typeface="Oswald Medium"/>
              <a:ea typeface="Oswald Medium"/>
              <a:cs typeface="Oswald Medium"/>
              <a:sym typeface="Oswald Medium"/>
            </a:endParaRPr>
          </a:p>
          <a:p>
            <a:pPr marL="457200" lvl="1" indent="-157480" algn="l" rtl="0">
              <a:lnSpc>
                <a:spcPct val="70000"/>
              </a:lnSpc>
              <a:spcBef>
                <a:spcPts val="500"/>
              </a:spcBef>
              <a:spcAft>
                <a:spcPts val="0"/>
              </a:spcAft>
              <a:buClr>
                <a:srgbClr val="6F6F74"/>
              </a:buClr>
              <a:buSzPts val="1350"/>
              <a:buFont typeface="Oswald Medium"/>
              <a:buChar char="●"/>
            </a:pPr>
            <a:r>
              <a:rPr lang="en" sz="1350">
                <a:solidFill>
                  <a:srgbClr val="262626"/>
                </a:solidFill>
                <a:latin typeface="Oswald Medium"/>
                <a:ea typeface="Oswald Medium"/>
                <a:cs typeface="Oswald Medium"/>
                <a:sym typeface="Oswald Medium"/>
              </a:rPr>
              <a:t>AP Biology (10</a:t>
            </a:r>
            <a:r>
              <a:rPr lang="en" sz="1350" baseline="30000">
                <a:solidFill>
                  <a:srgbClr val="262626"/>
                </a:solidFill>
                <a:latin typeface="Oswald Medium"/>
                <a:ea typeface="Oswald Medium"/>
                <a:cs typeface="Oswald Medium"/>
                <a:sym typeface="Oswald Medium"/>
              </a:rPr>
              <a:t>th</a:t>
            </a:r>
            <a:r>
              <a:rPr lang="en" sz="1350">
                <a:solidFill>
                  <a:srgbClr val="262626"/>
                </a:solidFill>
                <a:latin typeface="Oswald Medium"/>
                <a:ea typeface="Oswald Medium"/>
                <a:cs typeface="Oswald Medium"/>
                <a:sym typeface="Oswald Medium"/>
              </a:rPr>
              <a:t>)</a:t>
            </a:r>
            <a:endParaRPr sz="1200">
              <a:solidFill>
                <a:srgbClr val="262626"/>
              </a:solidFill>
              <a:latin typeface="Oswald Medium"/>
              <a:ea typeface="Oswald Medium"/>
              <a:cs typeface="Oswald Medium"/>
              <a:sym typeface="Oswald Medium"/>
            </a:endParaRPr>
          </a:p>
          <a:p>
            <a:pPr marL="457200" lvl="1" indent="-157480" algn="l" rtl="0">
              <a:lnSpc>
                <a:spcPct val="70000"/>
              </a:lnSpc>
              <a:spcBef>
                <a:spcPts val="600"/>
              </a:spcBef>
              <a:spcAft>
                <a:spcPts val="0"/>
              </a:spcAft>
              <a:buClr>
                <a:srgbClr val="6F6F74"/>
              </a:buClr>
              <a:buSzPts val="1350"/>
              <a:buFont typeface="Oswald Medium"/>
              <a:buChar char="●"/>
            </a:pPr>
            <a:r>
              <a:rPr lang="en" sz="1350">
                <a:solidFill>
                  <a:srgbClr val="262626"/>
                </a:solidFill>
                <a:latin typeface="Oswald Medium"/>
                <a:ea typeface="Oswald Medium"/>
                <a:cs typeface="Oswald Medium"/>
                <a:sym typeface="Oswald Medium"/>
              </a:rPr>
              <a:t>AP Chemistry(11</a:t>
            </a:r>
            <a:r>
              <a:rPr lang="en" sz="1350" baseline="30000">
                <a:solidFill>
                  <a:srgbClr val="262626"/>
                </a:solidFill>
                <a:latin typeface="Oswald Medium"/>
                <a:ea typeface="Oswald Medium"/>
                <a:cs typeface="Oswald Medium"/>
                <a:sym typeface="Oswald Medium"/>
              </a:rPr>
              <a:t>th</a:t>
            </a:r>
            <a:r>
              <a:rPr lang="en" sz="1350">
                <a:solidFill>
                  <a:srgbClr val="262626"/>
                </a:solidFill>
                <a:latin typeface="Oswald Medium"/>
                <a:ea typeface="Oswald Medium"/>
                <a:cs typeface="Oswald Medium"/>
                <a:sym typeface="Oswald Medium"/>
              </a:rPr>
              <a:t>)</a:t>
            </a:r>
            <a:endParaRPr sz="1200">
              <a:solidFill>
                <a:srgbClr val="262626"/>
              </a:solidFill>
              <a:latin typeface="Oswald Medium"/>
              <a:ea typeface="Oswald Medium"/>
              <a:cs typeface="Oswald Medium"/>
              <a:sym typeface="Oswald Medium"/>
            </a:endParaRPr>
          </a:p>
          <a:p>
            <a:pPr marL="457200" lvl="1" indent="-157480" algn="l" rtl="0">
              <a:lnSpc>
                <a:spcPct val="70000"/>
              </a:lnSpc>
              <a:spcBef>
                <a:spcPts val="600"/>
              </a:spcBef>
              <a:spcAft>
                <a:spcPts val="0"/>
              </a:spcAft>
              <a:buClr>
                <a:srgbClr val="6F6F74"/>
              </a:buClr>
              <a:buSzPts val="1350"/>
              <a:buFont typeface="Oswald Medium"/>
              <a:buChar char="●"/>
            </a:pPr>
            <a:r>
              <a:rPr lang="en" sz="1350">
                <a:solidFill>
                  <a:srgbClr val="262626"/>
                </a:solidFill>
                <a:latin typeface="Oswald Medium"/>
                <a:ea typeface="Oswald Medium"/>
                <a:cs typeface="Oswald Medium"/>
                <a:sym typeface="Oswald Medium"/>
              </a:rPr>
              <a:t>AP Physics(11-12</a:t>
            </a:r>
            <a:r>
              <a:rPr lang="en" sz="1350" baseline="30000">
                <a:solidFill>
                  <a:srgbClr val="262626"/>
                </a:solidFill>
                <a:latin typeface="Oswald Medium"/>
                <a:ea typeface="Oswald Medium"/>
                <a:cs typeface="Oswald Medium"/>
                <a:sym typeface="Oswald Medium"/>
              </a:rPr>
              <a:t>th</a:t>
            </a:r>
            <a:r>
              <a:rPr lang="en" sz="1350">
                <a:solidFill>
                  <a:srgbClr val="262626"/>
                </a:solidFill>
                <a:latin typeface="Oswald Medium"/>
                <a:ea typeface="Oswald Medium"/>
                <a:cs typeface="Oswald Medium"/>
                <a:sym typeface="Oswald Medium"/>
              </a:rPr>
              <a:t>)</a:t>
            </a:r>
            <a:endParaRPr sz="1200">
              <a:solidFill>
                <a:srgbClr val="262626"/>
              </a:solidFill>
              <a:latin typeface="Oswald Medium"/>
              <a:ea typeface="Oswald Medium"/>
              <a:cs typeface="Oswald Medium"/>
              <a:sym typeface="Oswald Medium"/>
            </a:endParaRPr>
          </a:p>
          <a:p>
            <a:pPr marL="457200" lvl="1" indent="-157480" algn="l" rtl="0">
              <a:lnSpc>
                <a:spcPct val="70000"/>
              </a:lnSpc>
              <a:spcBef>
                <a:spcPts val="600"/>
              </a:spcBef>
              <a:spcAft>
                <a:spcPts val="0"/>
              </a:spcAft>
              <a:buClr>
                <a:srgbClr val="6F6F74"/>
              </a:buClr>
              <a:buSzPts val="1350"/>
              <a:buFont typeface="Oswald Medium"/>
              <a:buChar char="●"/>
            </a:pPr>
            <a:r>
              <a:rPr lang="en" sz="1350">
                <a:solidFill>
                  <a:srgbClr val="262626"/>
                </a:solidFill>
                <a:latin typeface="Oswald Medium"/>
                <a:ea typeface="Oswald Medium"/>
                <a:cs typeface="Oswald Medium"/>
                <a:sym typeface="Oswald Medium"/>
              </a:rPr>
              <a:t>AP Environmental Science (10-11</a:t>
            </a:r>
            <a:r>
              <a:rPr lang="en" sz="1350" baseline="30000">
                <a:solidFill>
                  <a:srgbClr val="262626"/>
                </a:solidFill>
                <a:latin typeface="Oswald Medium"/>
                <a:ea typeface="Oswald Medium"/>
                <a:cs typeface="Oswald Medium"/>
                <a:sym typeface="Oswald Medium"/>
              </a:rPr>
              <a:t>th</a:t>
            </a:r>
            <a:r>
              <a:rPr lang="en" sz="1350">
                <a:solidFill>
                  <a:srgbClr val="262626"/>
                </a:solidFill>
                <a:latin typeface="Oswald Medium"/>
                <a:ea typeface="Oswald Medium"/>
                <a:cs typeface="Oswald Medium"/>
                <a:sym typeface="Oswald Medium"/>
              </a:rPr>
              <a:t>)</a:t>
            </a:r>
            <a:endParaRPr sz="1200">
              <a:solidFill>
                <a:srgbClr val="262626"/>
              </a:solidFill>
              <a:latin typeface="Oswald Medium"/>
              <a:ea typeface="Oswald Medium"/>
              <a:cs typeface="Oswald Medium"/>
              <a:sym typeface="Oswald Medium"/>
            </a:endParaRPr>
          </a:p>
          <a:p>
            <a:pPr marL="0" lvl="0" indent="0" algn="l" rtl="0">
              <a:lnSpc>
                <a:spcPct val="75000"/>
              </a:lnSpc>
              <a:spcBef>
                <a:spcPts val="1700"/>
              </a:spcBef>
              <a:spcAft>
                <a:spcPts val="0"/>
              </a:spcAft>
              <a:buClr>
                <a:srgbClr val="000000"/>
              </a:buClr>
              <a:buSzPts val="1500"/>
              <a:buFont typeface="Arial"/>
              <a:buNone/>
            </a:pPr>
            <a:r>
              <a:rPr lang="en" sz="1475" u="sng">
                <a:latin typeface="Oswald Medium"/>
                <a:ea typeface="Oswald Medium"/>
                <a:cs typeface="Oswald Medium"/>
                <a:sym typeface="Oswald Medium"/>
              </a:rPr>
              <a:t>Math Courses</a:t>
            </a:r>
            <a:endParaRPr>
              <a:latin typeface="Oswald Medium"/>
              <a:ea typeface="Oswald Medium"/>
              <a:cs typeface="Oswald Medium"/>
              <a:sym typeface="Oswald Medium"/>
            </a:endParaRPr>
          </a:p>
          <a:p>
            <a:pPr marL="457200" lvl="1" indent="-157480" algn="l" rtl="0">
              <a:lnSpc>
                <a:spcPct val="70000"/>
              </a:lnSpc>
              <a:spcBef>
                <a:spcPts val="500"/>
              </a:spcBef>
              <a:spcAft>
                <a:spcPts val="0"/>
              </a:spcAft>
              <a:buClr>
                <a:srgbClr val="6F6F74"/>
              </a:buClr>
              <a:buSzPts val="1350"/>
              <a:buFont typeface="Oswald Medium"/>
              <a:buChar char="●"/>
            </a:pPr>
            <a:r>
              <a:rPr lang="en" sz="1350">
                <a:solidFill>
                  <a:srgbClr val="262626"/>
                </a:solidFill>
                <a:latin typeface="Oswald Medium"/>
                <a:ea typeface="Oswald Medium"/>
                <a:cs typeface="Oswald Medium"/>
                <a:sym typeface="Oswald Medium"/>
              </a:rPr>
              <a:t>AP Calculus A/B (11-12</a:t>
            </a:r>
            <a:r>
              <a:rPr lang="en" sz="1350" baseline="30000">
                <a:solidFill>
                  <a:srgbClr val="262626"/>
                </a:solidFill>
                <a:latin typeface="Oswald Medium"/>
                <a:ea typeface="Oswald Medium"/>
                <a:cs typeface="Oswald Medium"/>
                <a:sym typeface="Oswald Medium"/>
              </a:rPr>
              <a:t>th</a:t>
            </a:r>
            <a:r>
              <a:rPr lang="en" sz="1350">
                <a:solidFill>
                  <a:srgbClr val="262626"/>
                </a:solidFill>
                <a:latin typeface="Oswald Medium"/>
                <a:ea typeface="Oswald Medium"/>
                <a:cs typeface="Oswald Medium"/>
                <a:sym typeface="Oswald Medium"/>
              </a:rPr>
              <a:t>)</a:t>
            </a:r>
            <a:endParaRPr sz="1200">
              <a:solidFill>
                <a:srgbClr val="262626"/>
              </a:solidFill>
              <a:latin typeface="Oswald Medium"/>
              <a:ea typeface="Oswald Medium"/>
              <a:cs typeface="Oswald Medium"/>
              <a:sym typeface="Oswald Medium"/>
            </a:endParaRPr>
          </a:p>
          <a:p>
            <a:pPr marL="457200" lvl="1" indent="-157480" algn="l" rtl="0">
              <a:lnSpc>
                <a:spcPct val="70000"/>
              </a:lnSpc>
              <a:spcBef>
                <a:spcPts val="600"/>
              </a:spcBef>
              <a:spcAft>
                <a:spcPts val="0"/>
              </a:spcAft>
              <a:buClr>
                <a:srgbClr val="6F6F74"/>
              </a:buClr>
              <a:buSzPts val="1350"/>
              <a:buFont typeface="Oswald Medium"/>
              <a:buChar char="●"/>
            </a:pPr>
            <a:r>
              <a:rPr lang="en" sz="1350">
                <a:solidFill>
                  <a:srgbClr val="262626"/>
                </a:solidFill>
                <a:latin typeface="Oswald Medium"/>
                <a:ea typeface="Oswald Medium"/>
                <a:cs typeface="Oswald Medium"/>
                <a:sym typeface="Oswald Medium"/>
              </a:rPr>
              <a:t>AP Calculus B/C (12</a:t>
            </a:r>
            <a:r>
              <a:rPr lang="en" sz="1350" baseline="30000">
                <a:solidFill>
                  <a:srgbClr val="262626"/>
                </a:solidFill>
                <a:latin typeface="Oswald Medium"/>
                <a:ea typeface="Oswald Medium"/>
                <a:cs typeface="Oswald Medium"/>
                <a:sym typeface="Oswald Medium"/>
              </a:rPr>
              <a:t>th</a:t>
            </a:r>
            <a:r>
              <a:rPr lang="en" sz="1350">
                <a:solidFill>
                  <a:srgbClr val="262626"/>
                </a:solidFill>
                <a:latin typeface="Oswald Medium"/>
                <a:ea typeface="Oswald Medium"/>
                <a:cs typeface="Oswald Medium"/>
                <a:sym typeface="Oswald Medium"/>
              </a:rPr>
              <a:t>)</a:t>
            </a:r>
            <a:endParaRPr sz="1200">
              <a:solidFill>
                <a:srgbClr val="262626"/>
              </a:solidFill>
              <a:latin typeface="Oswald Medium"/>
              <a:ea typeface="Oswald Medium"/>
              <a:cs typeface="Oswald Medium"/>
              <a:sym typeface="Oswald Medium"/>
            </a:endParaRPr>
          </a:p>
          <a:p>
            <a:pPr marL="457200" lvl="1" indent="-157480" algn="l" rtl="0">
              <a:lnSpc>
                <a:spcPct val="70000"/>
              </a:lnSpc>
              <a:spcBef>
                <a:spcPts val="600"/>
              </a:spcBef>
              <a:spcAft>
                <a:spcPts val="0"/>
              </a:spcAft>
              <a:buClr>
                <a:srgbClr val="6F6F74"/>
              </a:buClr>
              <a:buSzPts val="1350"/>
              <a:buFont typeface="Oswald Medium"/>
              <a:buChar char="●"/>
            </a:pPr>
            <a:r>
              <a:rPr lang="en" sz="1350">
                <a:solidFill>
                  <a:srgbClr val="262626"/>
                </a:solidFill>
                <a:latin typeface="Oswald Medium"/>
                <a:ea typeface="Oswald Medium"/>
                <a:cs typeface="Oswald Medium"/>
                <a:sym typeface="Oswald Medium"/>
              </a:rPr>
              <a:t>AP Statistics (11-12</a:t>
            </a:r>
            <a:r>
              <a:rPr lang="en" sz="1350" baseline="30000">
                <a:solidFill>
                  <a:srgbClr val="262626"/>
                </a:solidFill>
                <a:latin typeface="Oswald Medium"/>
                <a:ea typeface="Oswald Medium"/>
                <a:cs typeface="Oswald Medium"/>
                <a:sym typeface="Oswald Medium"/>
              </a:rPr>
              <a:t>th</a:t>
            </a:r>
            <a:r>
              <a:rPr lang="en" sz="1350">
                <a:solidFill>
                  <a:srgbClr val="262626"/>
                </a:solidFill>
                <a:latin typeface="Oswald Medium"/>
                <a:ea typeface="Oswald Medium"/>
                <a:cs typeface="Oswald Medium"/>
                <a:sym typeface="Oswald Medium"/>
              </a:rPr>
              <a:t>)</a:t>
            </a:r>
            <a:endParaRPr sz="1200">
              <a:solidFill>
                <a:srgbClr val="262626"/>
              </a:solidFill>
              <a:latin typeface="Oswald Medium"/>
              <a:ea typeface="Oswald Medium"/>
              <a:cs typeface="Oswald Medium"/>
              <a:sym typeface="Oswald Medium"/>
            </a:endParaRPr>
          </a:p>
          <a:p>
            <a:pPr marL="0" lvl="0" indent="0" algn="l" rtl="0">
              <a:spcBef>
                <a:spcPts val="0"/>
              </a:spcBef>
              <a:spcAft>
                <a:spcPts val="0"/>
              </a:spcAft>
              <a:buNone/>
            </a:pPr>
            <a:endParaRPr sz="2250">
              <a:solidFill>
                <a:srgbClr val="666666"/>
              </a:solidFill>
              <a:highlight>
                <a:srgbClr val="EDEBE9"/>
              </a:highlight>
              <a:latin typeface="Oswald Medium"/>
              <a:ea typeface="Oswald Medium"/>
              <a:cs typeface="Oswald Medium"/>
              <a:sym typeface="Oswald Medium"/>
            </a:endParaRPr>
          </a:p>
        </p:txBody>
      </p:sp>
      <p:sp>
        <p:nvSpPr>
          <p:cNvPr id="136" name="Google Shape;136;p20"/>
          <p:cNvSpPr txBox="1"/>
          <p:nvPr/>
        </p:nvSpPr>
        <p:spPr>
          <a:xfrm>
            <a:off x="4516475" y="692100"/>
            <a:ext cx="4218300" cy="44514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1700"/>
              </a:spcBef>
              <a:spcAft>
                <a:spcPts val="0"/>
              </a:spcAft>
              <a:buClr>
                <a:srgbClr val="000000"/>
              </a:buClr>
              <a:buSzPts val="1500"/>
              <a:buFont typeface="Arial"/>
              <a:buNone/>
            </a:pPr>
            <a:r>
              <a:rPr lang="en" sz="1375" u="sng" dirty="0">
                <a:latin typeface="Oswald Medium"/>
                <a:ea typeface="Oswald Medium"/>
                <a:cs typeface="Oswald Medium"/>
                <a:sym typeface="Oswald Medium"/>
              </a:rPr>
              <a:t>Capstone Courses</a:t>
            </a:r>
            <a:endParaRPr sz="1300" dirty="0">
              <a:latin typeface="Oswald Medium"/>
              <a:ea typeface="Oswald Medium"/>
              <a:cs typeface="Oswald Medium"/>
              <a:sym typeface="Oswald Medium"/>
            </a:endParaRPr>
          </a:p>
          <a:p>
            <a:pPr marL="457200" lvl="1" indent="-151130" algn="l" rtl="0">
              <a:lnSpc>
                <a:spcPct val="70000"/>
              </a:lnSpc>
              <a:spcBef>
                <a:spcPts val="500"/>
              </a:spcBef>
              <a:spcAft>
                <a:spcPts val="0"/>
              </a:spcAft>
              <a:buClr>
                <a:srgbClr val="6F6F74"/>
              </a:buClr>
              <a:buSzPts val="1250"/>
              <a:buFont typeface="Oswald Medium"/>
              <a:buChar char="●"/>
            </a:pPr>
            <a:r>
              <a:rPr lang="en" sz="1250" dirty="0">
                <a:solidFill>
                  <a:srgbClr val="262626"/>
                </a:solidFill>
                <a:latin typeface="Oswald Medium"/>
                <a:ea typeface="Oswald Medium"/>
                <a:cs typeface="Oswald Medium"/>
                <a:sym typeface="Oswald Medium"/>
              </a:rPr>
              <a:t>AP Seminar (10-11</a:t>
            </a:r>
            <a:r>
              <a:rPr lang="en" sz="1250" baseline="30000" dirty="0">
                <a:solidFill>
                  <a:srgbClr val="262626"/>
                </a:solidFill>
                <a:latin typeface="Oswald Medium"/>
                <a:ea typeface="Oswald Medium"/>
                <a:cs typeface="Oswald Medium"/>
                <a:sym typeface="Oswald Medium"/>
              </a:rPr>
              <a:t>th</a:t>
            </a:r>
            <a:r>
              <a:rPr lang="en" sz="1250" dirty="0">
                <a:solidFill>
                  <a:srgbClr val="262626"/>
                </a:solidFill>
                <a:latin typeface="Oswald Medium"/>
                <a:ea typeface="Oswald Medium"/>
                <a:cs typeface="Oswald Medium"/>
                <a:sym typeface="Oswald Medium"/>
              </a:rPr>
              <a:t>)</a:t>
            </a:r>
            <a:endParaRPr sz="1100" dirty="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dirty="0">
                <a:solidFill>
                  <a:srgbClr val="262626"/>
                </a:solidFill>
                <a:latin typeface="Oswald Medium"/>
                <a:ea typeface="Oswald Medium"/>
                <a:cs typeface="Oswald Medium"/>
                <a:sym typeface="Oswald Medium"/>
              </a:rPr>
              <a:t>AP Research (11-12</a:t>
            </a:r>
            <a:r>
              <a:rPr lang="en" sz="1250" baseline="30000" dirty="0">
                <a:solidFill>
                  <a:srgbClr val="262626"/>
                </a:solidFill>
                <a:latin typeface="Oswald Medium"/>
                <a:ea typeface="Oswald Medium"/>
                <a:cs typeface="Oswald Medium"/>
                <a:sym typeface="Oswald Medium"/>
              </a:rPr>
              <a:t>th</a:t>
            </a:r>
            <a:r>
              <a:rPr lang="en" sz="1250" dirty="0">
                <a:solidFill>
                  <a:srgbClr val="262626"/>
                </a:solidFill>
                <a:latin typeface="Oswald Medium"/>
                <a:ea typeface="Oswald Medium"/>
                <a:cs typeface="Oswald Medium"/>
                <a:sym typeface="Oswald Medium"/>
              </a:rPr>
              <a:t>)</a:t>
            </a:r>
            <a:endParaRPr sz="1100" dirty="0">
              <a:solidFill>
                <a:srgbClr val="262626"/>
              </a:solidFill>
              <a:latin typeface="Oswald Medium"/>
              <a:ea typeface="Oswald Medium"/>
              <a:cs typeface="Oswald Medium"/>
              <a:sym typeface="Oswald Medium"/>
            </a:endParaRPr>
          </a:p>
          <a:p>
            <a:pPr marL="0" lvl="1" indent="0" algn="l" rtl="0">
              <a:lnSpc>
                <a:spcPct val="70000"/>
              </a:lnSpc>
              <a:spcBef>
                <a:spcPts val="600"/>
              </a:spcBef>
              <a:spcAft>
                <a:spcPts val="0"/>
              </a:spcAft>
              <a:buClr>
                <a:srgbClr val="000000"/>
              </a:buClr>
              <a:buSzPts val="1750"/>
              <a:buFont typeface="Arial"/>
              <a:buNone/>
            </a:pPr>
            <a:endParaRPr sz="1250" u="sng" dirty="0">
              <a:solidFill>
                <a:srgbClr val="262626"/>
              </a:solidFill>
              <a:latin typeface="Oswald Medium"/>
              <a:ea typeface="Oswald Medium"/>
              <a:cs typeface="Oswald Medium"/>
              <a:sym typeface="Oswald Medium"/>
            </a:endParaRPr>
          </a:p>
          <a:p>
            <a:pPr marL="274320" lvl="1" indent="0" algn="l" rtl="0">
              <a:lnSpc>
                <a:spcPct val="70000"/>
              </a:lnSpc>
              <a:spcBef>
                <a:spcPts val="600"/>
              </a:spcBef>
              <a:spcAft>
                <a:spcPts val="0"/>
              </a:spcAft>
              <a:buClr>
                <a:srgbClr val="000000"/>
              </a:buClr>
              <a:buSzPts val="1937"/>
              <a:buFont typeface="Arial"/>
              <a:buNone/>
            </a:pPr>
            <a:r>
              <a:rPr lang="en" sz="1437" u="sng" dirty="0">
                <a:solidFill>
                  <a:srgbClr val="262626"/>
                </a:solidFill>
                <a:latin typeface="Oswald Medium"/>
                <a:ea typeface="Oswald Medium"/>
                <a:cs typeface="Oswald Medium"/>
                <a:sym typeface="Oswald Medium"/>
              </a:rPr>
              <a:t>Social Studies Courses</a:t>
            </a:r>
            <a:endParaRPr sz="1100" dirty="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dirty="0">
                <a:solidFill>
                  <a:srgbClr val="262626"/>
                </a:solidFill>
                <a:latin typeface="Oswald Medium"/>
                <a:ea typeface="Oswald Medium"/>
                <a:cs typeface="Oswald Medium"/>
                <a:sym typeface="Oswald Medium"/>
              </a:rPr>
              <a:t>AP World History (9</a:t>
            </a:r>
            <a:r>
              <a:rPr lang="en" sz="1250" baseline="30000" dirty="0">
                <a:solidFill>
                  <a:srgbClr val="262626"/>
                </a:solidFill>
                <a:latin typeface="Oswald Medium"/>
                <a:ea typeface="Oswald Medium"/>
                <a:cs typeface="Oswald Medium"/>
                <a:sym typeface="Oswald Medium"/>
              </a:rPr>
              <a:t>th</a:t>
            </a:r>
            <a:r>
              <a:rPr lang="en" sz="1250" dirty="0">
                <a:solidFill>
                  <a:srgbClr val="262626"/>
                </a:solidFill>
                <a:latin typeface="Oswald Medium"/>
                <a:ea typeface="Oswald Medium"/>
                <a:cs typeface="Oswald Medium"/>
                <a:sym typeface="Oswald Medium"/>
              </a:rPr>
              <a:t>)</a:t>
            </a:r>
            <a:endParaRPr sz="1100" dirty="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dirty="0">
                <a:solidFill>
                  <a:srgbClr val="262626"/>
                </a:solidFill>
                <a:latin typeface="Oswald Medium"/>
                <a:ea typeface="Oswald Medium"/>
                <a:cs typeface="Oswald Medium"/>
                <a:sym typeface="Oswald Medium"/>
              </a:rPr>
              <a:t>AP U.S. History (10</a:t>
            </a:r>
            <a:r>
              <a:rPr lang="en" sz="1250" baseline="30000" dirty="0">
                <a:solidFill>
                  <a:srgbClr val="262626"/>
                </a:solidFill>
                <a:latin typeface="Oswald Medium"/>
                <a:ea typeface="Oswald Medium"/>
                <a:cs typeface="Oswald Medium"/>
                <a:sym typeface="Oswald Medium"/>
              </a:rPr>
              <a:t>th</a:t>
            </a:r>
            <a:r>
              <a:rPr lang="en" sz="1250" dirty="0">
                <a:solidFill>
                  <a:srgbClr val="262626"/>
                </a:solidFill>
                <a:latin typeface="Oswald Medium"/>
                <a:ea typeface="Oswald Medium"/>
                <a:cs typeface="Oswald Medium"/>
                <a:sym typeface="Oswald Medium"/>
              </a:rPr>
              <a:t>)</a:t>
            </a:r>
            <a:endParaRPr sz="1100" dirty="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dirty="0">
                <a:solidFill>
                  <a:srgbClr val="262626"/>
                </a:solidFill>
                <a:latin typeface="Oswald Medium"/>
                <a:ea typeface="Oswald Medium"/>
                <a:cs typeface="Oswald Medium"/>
                <a:sym typeface="Oswald Medium"/>
              </a:rPr>
              <a:t>AP Human Geography (10-12</a:t>
            </a:r>
            <a:r>
              <a:rPr lang="en" sz="1250" baseline="30000" dirty="0">
                <a:solidFill>
                  <a:srgbClr val="262626"/>
                </a:solidFill>
                <a:latin typeface="Oswald Medium"/>
                <a:ea typeface="Oswald Medium"/>
                <a:cs typeface="Oswald Medium"/>
                <a:sym typeface="Oswald Medium"/>
              </a:rPr>
              <a:t>th</a:t>
            </a:r>
            <a:r>
              <a:rPr lang="en" sz="1250" dirty="0">
                <a:solidFill>
                  <a:srgbClr val="262626"/>
                </a:solidFill>
                <a:latin typeface="Oswald Medium"/>
                <a:ea typeface="Oswald Medium"/>
                <a:cs typeface="Oswald Medium"/>
                <a:sym typeface="Oswald Medium"/>
              </a:rPr>
              <a:t>)</a:t>
            </a:r>
            <a:endParaRPr sz="1100" dirty="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dirty="0">
                <a:solidFill>
                  <a:srgbClr val="262626"/>
                </a:solidFill>
                <a:latin typeface="Oswald Medium"/>
                <a:ea typeface="Oswald Medium"/>
                <a:cs typeface="Oswald Medium"/>
                <a:sym typeface="Oswald Medium"/>
              </a:rPr>
              <a:t>AP Psychology (10</a:t>
            </a:r>
            <a:r>
              <a:rPr lang="en" sz="1250" baseline="30000" dirty="0">
                <a:solidFill>
                  <a:srgbClr val="262626"/>
                </a:solidFill>
                <a:latin typeface="Oswald Medium"/>
                <a:ea typeface="Oswald Medium"/>
                <a:cs typeface="Oswald Medium"/>
                <a:sym typeface="Oswald Medium"/>
              </a:rPr>
              <a:t>th</a:t>
            </a:r>
            <a:r>
              <a:rPr lang="en" sz="1250" dirty="0">
                <a:solidFill>
                  <a:srgbClr val="262626"/>
                </a:solidFill>
                <a:latin typeface="Oswald Medium"/>
                <a:ea typeface="Oswald Medium"/>
                <a:cs typeface="Oswald Medium"/>
                <a:sym typeface="Oswald Medium"/>
              </a:rPr>
              <a:t>-12</a:t>
            </a:r>
            <a:r>
              <a:rPr lang="en" sz="1250" baseline="30000" dirty="0">
                <a:solidFill>
                  <a:srgbClr val="262626"/>
                </a:solidFill>
                <a:latin typeface="Oswald Medium"/>
                <a:ea typeface="Oswald Medium"/>
                <a:cs typeface="Oswald Medium"/>
                <a:sym typeface="Oswald Medium"/>
              </a:rPr>
              <a:t>th</a:t>
            </a:r>
            <a:r>
              <a:rPr lang="en" sz="1250" dirty="0">
                <a:solidFill>
                  <a:srgbClr val="262626"/>
                </a:solidFill>
                <a:latin typeface="Oswald Medium"/>
                <a:ea typeface="Oswald Medium"/>
                <a:cs typeface="Oswald Medium"/>
                <a:sym typeface="Oswald Medium"/>
              </a:rPr>
              <a:t>)</a:t>
            </a:r>
            <a:endParaRPr sz="1100" dirty="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dirty="0">
                <a:solidFill>
                  <a:srgbClr val="262626"/>
                </a:solidFill>
                <a:latin typeface="Oswald Medium"/>
                <a:ea typeface="Oswald Medium"/>
                <a:cs typeface="Oswald Medium"/>
                <a:sym typeface="Oswald Medium"/>
              </a:rPr>
              <a:t>AP Comparative Govt &amp; Politics (10-12</a:t>
            </a:r>
            <a:r>
              <a:rPr lang="en" sz="1250" baseline="30000" dirty="0">
                <a:solidFill>
                  <a:srgbClr val="262626"/>
                </a:solidFill>
                <a:latin typeface="Oswald Medium"/>
                <a:ea typeface="Oswald Medium"/>
                <a:cs typeface="Oswald Medium"/>
                <a:sym typeface="Oswald Medium"/>
              </a:rPr>
              <a:t>th</a:t>
            </a:r>
            <a:r>
              <a:rPr lang="en" sz="1250" dirty="0">
                <a:solidFill>
                  <a:srgbClr val="262626"/>
                </a:solidFill>
                <a:latin typeface="Oswald Medium"/>
                <a:ea typeface="Oswald Medium"/>
                <a:cs typeface="Oswald Medium"/>
                <a:sym typeface="Oswald Medium"/>
              </a:rPr>
              <a:t>)</a:t>
            </a:r>
            <a:endParaRPr sz="1100" dirty="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dirty="0">
                <a:solidFill>
                  <a:srgbClr val="262626"/>
                </a:solidFill>
                <a:latin typeface="Oswald Medium"/>
                <a:ea typeface="Oswald Medium"/>
                <a:cs typeface="Oswald Medium"/>
                <a:sym typeface="Oswald Medium"/>
              </a:rPr>
              <a:t>AP U.S. Govt &amp; Politics (11</a:t>
            </a:r>
            <a:r>
              <a:rPr lang="en" sz="1250" baseline="30000" dirty="0">
                <a:solidFill>
                  <a:srgbClr val="262626"/>
                </a:solidFill>
                <a:latin typeface="Oswald Medium"/>
                <a:ea typeface="Oswald Medium"/>
                <a:cs typeface="Oswald Medium"/>
                <a:sym typeface="Oswald Medium"/>
              </a:rPr>
              <a:t>th</a:t>
            </a:r>
            <a:r>
              <a:rPr lang="en" sz="1250" dirty="0">
                <a:solidFill>
                  <a:srgbClr val="262626"/>
                </a:solidFill>
                <a:latin typeface="Oswald Medium"/>
                <a:ea typeface="Oswald Medium"/>
                <a:cs typeface="Oswald Medium"/>
                <a:sym typeface="Oswald Medium"/>
              </a:rPr>
              <a:t>)</a:t>
            </a:r>
            <a:endParaRPr sz="1100" dirty="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dirty="0">
                <a:solidFill>
                  <a:srgbClr val="262626"/>
                </a:solidFill>
                <a:latin typeface="Oswald Medium"/>
                <a:ea typeface="Oswald Medium"/>
                <a:cs typeface="Oswald Medium"/>
                <a:sym typeface="Oswald Medium"/>
              </a:rPr>
              <a:t>AP European History (10-12</a:t>
            </a:r>
            <a:r>
              <a:rPr lang="en" sz="1250" baseline="30000" dirty="0">
                <a:solidFill>
                  <a:srgbClr val="262626"/>
                </a:solidFill>
                <a:latin typeface="Oswald Medium"/>
                <a:ea typeface="Oswald Medium"/>
                <a:cs typeface="Oswald Medium"/>
                <a:sym typeface="Oswald Medium"/>
              </a:rPr>
              <a:t>th</a:t>
            </a:r>
            <a:r>
              <a:rPr lang="en" sz="1250" dirty="0">
                <a:solidFill>
                  <a:srgbClr val="262626"/>
                </a:solidFill>
                <a:latin typeface="Oswald Medium"/>
                <a:ea typeface="Oswald Medium"/>
                <a:cs typeface="Oswald Medium"/>
                <a:sym typeface="Oswald Medium"/>
              </a:rPr>
              <a:t>)</a:t>
            </a:r>
            <a:endParaRPr sz="1100" dirty="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dirty="0">
                <a:solidFill>
                  <a:srgbClr val="262626"/>
                </a:solidFill>
                <a:latin typeface="Oswald Medium"/>
                <a:ea typeface="Oswald Medium"/>
                <a:cs typeface="Oswald Medium"/>
                <a:sym typeface="Oswald Medium"/>
              </a:rPr>
              <a:t>AP Microeconomics (12</a:t>
            </a:r>
            <a:r>
              <a:rPr lang="en" sz="1250" baseline="30000" dirty="0">
                <a:solidFill>
                  <a:srgbClr val="262626"/>
                </a:solidFill>
                <a:latin typeface="Oswald Medium"/>
                <a:ea typeface="Oswald Medium"/>
                <a:cs typeface="Oswald Medium"/>
                <a:sym typeface="Oswald Medium"/>
              </a:rPr>
              <a:t>th</a:t>
            </a:r>
            <a:r>
              <a:rPr lang="en" sz="1250" dirty="0">
                <a:solidFill>
                  <a:srgbClr val="262626"/>
                </a:solidFill>
                <a:latin typeface="Oswald Medium"/>
                <a:ea typeface="Oswald Medium"/>
                <a:cs typeface="Oswald Medium"/>
                <a:sym typeface="Oswald Medium"/>
              </a:rPr>
              <a:t>)</a:t>
            </a:r>
            <a:endParaRPr sz="1100" dirty="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dirty="0">
                <a:solidFill>
                  <a:srgbClr val="262626"/>
                </a:solidFill>
                <a:latin typeface="Oswald Medium"/>
                <a:ea typeface="Oswald Medium"/>
                <a:cs typeface="Oswald Medium"/>
                <a:sym typeface="Oswald Medium"/>
              </a:rPr>
              <a:t>AP Macroeconomics (12</a:t>
            </a:r>
            <a:r>
              <a:rPr lang="en" sz="1250" baseline="30000" dirty="0">
                <a:solidFill>
                  <a:srgbClr val="262626"/>
                </a:solidFill>
                <a:latin typeface="Oswald Medium"/>
                <a:ea typeface="Oswald Medium"/>
                <a:cs typeface="Oswald Medium"/>
                <a:sym typeface="Oswald Medium"/>
              </a:rPr>
              <a:t>th</a:t>
            </a:r>
            <a:r>
              <a:rPr lang="en" sz="1250" dirty="0">
                <a:solidFill>
                  <a:srgbClr val="262626"/>
                </a:solidFill>
                <a:latin typeface="Oswald Medium"/>
                <a:ea typeface="Oswald Medium"/>
                <a:cs typeface="Oswald Medium"/>
                <a:sym typeface="Oswald Medium"/>
              </a:rPr>
              <a:t>)</a:t>
            </a:r>
            <a:endParaRPr sz="1100" dirty="0">
              <a:solidFill>
                <a:srgbClr val="262626"/>
              </a:solidFill>
              <a:latin typeface="Oswald Medium"/>
              <a:ea typeface="Oswald Medium"/>
              <a:cs typeface="Oswald Medium"/>
              <a:sym typeface="Oswald Medium"/>
            </a:endParaRPr>
          </a:p>
          <a:p>
            <a:pPr marL="0" lvl="0" indent="0" algn="l" rtl="0">
              <a:lnSpc>
                <a:spcPct val="75000"/>
              </a:lnSpc>
              <a:spcBef>
                <a:spcPts val="1700"/>
              </a:spcBef>
              <a:spcAft>
                <a:spcPts val="0"/>
              </a:spcAft>
              <a:buClr>
                <a:srgbClr val="000000"/>
              </a:buClr>
              <a:buSzPts val="1500"/>
              <a:buFont typeface="Arial"/>
              <a:buNone/>
            </a:pPr>
            <a:r>
              <a:rPr lang="en" sz="1375" u="sng" dirty="0">
                <a:latin typeface="Oswald Medium"/>
                <a:ea typeface="Oswald Medium"/>
                <a:cs typeface="Oswald Medium"/>
                <a:sym typeface="Oswald Medium"/>
              </a:rPr>
              <a:t>Elective Courses</a:t>
            </a:r>
            <a:endParaRPr sz="1300" dirty="0">
              <a:latin typeface="Oswald Medium"/>
              <a:ea typeface="Oswald Medium"/>
              <a:cs typeface="Oswald Medium"/>
              <a:sym typeface="Oswald Medium"/>
            </a:endParaRPr>
          </a:p>
          <a:p>
            <a:pPr marL="457200" lvl="1" indent="-151130" algn="l" rtl="0">
              <a:lnSpc>
                <a:spcPct val="70000"/>
              </a:lnSpc>
              <a:spcBef>
                <a:spcPts val="500"/>
              </a:spcBef>
              <a:spcAft>
                <a:spcPts val="0"/>
              </a:spcAft>
              <a:buClr>
                <a:srgbClr val="6F6F74"/>
              </a:buClr>
              <a:buSzPts val="1250"/>
              <a:buFont typeface="Oswald Medium"/>
              <a:buChar char="●"/>
            </a:pPr>
            <a:r>
              <a:rPr lang="en" sz="1250" dirty="0">
                <a:solidFill>
                  <a:srgbClr val="262626"/>
                </a:solidFill>
                <a:latin typeface="Oswald Medium"/>
                <a:ea typeface="Oswald Medium"/>
                <a:cs typeface="Oswald Medium"/>
                <a:sym typeface="Oswald Medium"/>
              </a:rPr>
              <a:t>AP Studio Art: 2D-Design (11-12</a:t>
            </a:r>
            <a:r>
              <a:rPr lang="en" sz="1250" baseline="30000" dirty="0">
                <a:solidFill>
                  <a:srgbClr val="262626"/>
                </a:solidFill>
                <a:latin typeface="Oswald Medium"/>
                <a:ea typeface="Oswald Medium"/>
                <a:cs typeface="Oswald Medium"/>
                <a:sym typeface="Oswald Medium"/>
              </a:rPr>
              <a:t>th</a:t>
            </a:r>
            <a:r>
              <a:rPr lang="en" sz="1250" dirty="0">
                <a:solidFill>
                  <a:srgbClr val="262626"/>
                </a:solidFill>
                <a:latin typeface="Oswald Medium"/>
                <a:ea typeface="Oswald Medium"/>
                <a:cs typeface="Oswald Medium"/>
                <a:sym typeface="Oswald Medium"/>
              </a:rPr>
              <a:t>)</a:t>
            </a:r>
            <a:endParaRPr sz="1100" dirty="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dirty="0">
                <a:solidFill>
                  <a:srgbClr val="262626"/>
                </a:solidFill>
                <a:latin typeface="Oswald Medium"/>
                <a:ea typeface="Oswald Medium"/>
                <a:cs typeface="Oswald Medium"/>
                <a:sym typeface="Oswald Medium"/>
              </a:rPr>
              <a:t>AP Studio Art: Drawing (11-12</a:t>
            </a:r>
            <a:r>
              <a:rPr lang="en" sz="1250" baseline="30000" dirty="0">
                <a:solidFill>
                  <a:srgbClr val="262626"/>
                </a:solidFill>
                <a:latin typeface="Oswald Medium"/>
                <a:ea typeface="Oswald Medium"/>
                <a:cs typeface="Oswald Medium"/>
                <a:sym typeface="Oswald Medium"/>
              </a:rPr>
              <a:t>th</a:t>
            </a:r>
            <a:r>
              <a:rPr lang="en" sz="1250" dirty="0">
                <a:solidFill>
                  <a:srgbClr val="262626"/>
                </a:solidFill>
                <a:latin typeface="Oswald Medium"/>
                <a:ea typeface="Oswald Medium"/>
                <a:cs typeface="Oswald Medium"/>
                <a:sym typeface="Oswald Medium"/>
              </a:rPr>
              <a:t>)</a:t>
            </a:r>
            <a:endParaRPr sz="1100" dirty="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dirty="0">
                <a:solidFill>
                  <a:srgbClr val="262626"/>
                </a:solidFill>
                <a:latin typeface="Oswald Medium"/>
                <a:ea typeface="Oswald Medium"/>
                <a:cs typeface="Oswald Medium"/>
                <a:sym typeface="Oswald Medium"/>
              </a:rPr>
              <a:t>AP Music Theory (10-12</a:t>
            </a:r>
            <a:r>
              <a:rPr lang="en" sz="1250" baseline="30000" dirty="0">
                <a:solidFill>
                  <a:srgbClr val="262626"/>
                </a:solidFill>
                <a:latin typeface="Oswald Medium"/>
                <a:ea typeface="Oswald Medium"/>
                <a:cs typeface="Oswald Medium"/>
                <a:sym typeface="Oswald Medium"/>
              </a:rPr>
              <a:t>th</a:t>
            </a:r>
            <a:r>
              <a:rPr lang="en" sz="1250" dirty="0">
                <a:solidFill>
                  <a:srgbClr val="262626"/>
                </a:solidFill>
                <a:latin typeface="Oswald Medium"/>
                <a:ea typeface="Oswald Medium"/>
                <a:cs typeface="Oswald Medium"/>
                <a:sym typeface="Oswald Medium"/>
              </a:rPr>
              <a:t>)</a:t>
            </a:r>
            <a:endParaRPr sz="1100" dirty="0">
              <a:solidFill>
                <a:srgbClr val="262626"/>
              </a:solidFill>
              <a:latin typeface="Oswald Medium"/>
              <a:ea typeface="Oswald Medium"/>
              <a:cs typeface="Oswald Medium"/>
              <a:sym typeface="Oswald Medium"/>
            </a:endParaRPr>
          </a:p>
          <a:p>
            <a:pPr marL="457200" lvl="1" indent="-151130" algn="l" rtl="0">
              <a:lnSpc>
                <a:spcPct val="70000"/>
              </a:lnSpc>
              <a:spcBef>
                <a:spcPts val="600"/>
              </a:spcBef>
              <a:spcAft>
                <a:spcPts val="0"/>
              </a:spcAft>
              <a:buClr>
                <a:srgbClr val="6F6F74"/>
              </a:buClr>
              <a:buSzPts val="1250"/>
              <a:buFont typeface="Oswald Medium"/>
              <a:buChar char="●"/>
            </a:pPr>
            <a:r>
              <a:rPr lang="en" sz="1250" dirty="0">
                <a:solidFill>
                  <a:srgbClr val="262626"/>
                </a:solidFill>
                <a:latin typeface="Oswald Medium"/>
                <a:ea typeface="Oswald Medium"/>
                <a:cs typeface="Oswald Medium"/>
                <a:sym typeface="Oswald Medium"/>
              </a:rPr>
              <a:t>AP Spanish Language &amp; Culture (10-12</a:t>
            </a:r>
            <a:r>
              <a:rPr lang="en" sz="1250" baseline="30000" dirty="0">
                <a:solidFill>
                  <a:srgbClr val="262626"/>
                </a:solidFill>
                <a:latin typeface="Oswald Medium"/>
                <a:ea typeface="Oswald Medium"/>
                <a:cs typeface="Oswald Medium"/>
                <a:sym typeface="Oswald Medium"/>
              </a:rPr>
              <a:t>th</a:t>
            </a:r>
            <a:r>
              <a:rPr lang="en" sz="1250" dirty="0">
                <a:solidFill>
                  <a:srgbClr val="262626"/>
                </a:solidFill>
                <a:latin typeface="Oswald Medium"/>
                <a:ea typeface="Oswald Medium"/>
                <a:cs typeface="Oswald Medium"/>
                <a:sym typeface="Oswald Medium"/>
              </a:rPr>
              <a:t>)</a:t>
            </a:r>
            <a:endParaRPr sz="1100" dirty="0">
              <a:solidFill>
                <a:srgbClr val="262626"/>
              </a:solidFill>
              <a:latin typeface="Oswald Medium"/>
              <a:ea typeface="Oswald Medium"/>
              <a:cs typeface="Oswald Medium"/>
              <a:sym typeface="Oswald Medium"/>
            </a:endParaRPr>
          </a:p>
          <a:p>
            <a:pPr marL="0" lvl="0" indent="0" algn="l" rtl="0">
              <a:spcBef>
                <a:spcPts val="0"/>
              </a:spcBef>
              <a:spcAft>
                <a:spcPts val="0"/>
              </a:spcAft>
              <a:buNone/>
            </a:pPr>
            <a:endParaRPr sz="900" dirty="0">
              <a:latin typeface="Oswald Medium"/>
              <a:ea typeface="Oswald Medium"/>
              <a:cs typeface="Oswald Medium"/>
              <a:sym typeface="Oswald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74"/>
        <p:cNvGrpSpPr/>
        <p:nvPr/>
      </p:nvGrpSpPr>
      <p:grpSpPr>
        <a:xfrm>
          <a:off x="0" y="0"/>
          <a:ext cx="0" cy="0"/>
          <a:chOff x="0" y="0"/>
          <a:chExt cx="0" cy="0"/>
        </a:xfrm>
      </p:grpSpPr>
      <p:pic>
        <p:nvPicPr>
          <p:cNvPr id="75" name="Google Shape;75;p15"/>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76" name="Google Shape;76;p15"/>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7" name="Google Shape;77;p15"/>
          <p:cNvSpPr txBox="1"/>
          <p:nvPr/>
        </p:nvSpPr>
        <p:spPr>
          <a:xfrm>
            <a:off x="2079800" y="152400"/>
            <a:ext cx="64662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latin typeface="Oswald SemiBold"/>
                <a:ea typeface="Oswald SemiBold"/>
                <a:cs typeface="Oswald SemiBold"/>
                <a:sym typeface="Oswald SemiBold"/>
              </a:rPr>
              <a:t>Testing for Grade 11</a:t>
            </a:r>
            <a:endParaRPr sz="2800" dirty="0">
              <a:latin typeface="Oswald SemiBold"/>
              <a:ea typeface="Oswald SemiBold"/>
              <a:cs typeface="Oswald SemiBold"/>
              <a:sym typeface="Oswald SemiBold"/>
            </a:endParaRPr>
          </a:p>
        </p:txBody>
      </p:sp>
      <p:sp>
        <p:nvSpPr>
          <p:cNvPr id="78" name="Google Shape;78;p15"/>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9" name="Google Shape;79;p1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81" name="Google Shape;81;p15"/>
          <p:cNvSpPr txBox="1"/>
          <p:nvPr/>
        </p:nvSpPr>
        <p:spPr>
          <a:xfrm>
            <a:off x="4516475" y="692100"/>
            <a:ext cx="4218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a:latin typeface="Oswald Medium"/>
              <a:ea typeface="Oswald Medium"/>
              <a:cs typeface="Oswald Medium"/>
              <a:sym typeface="Oswald Medium"/>
            </a:endParaRPr>
          </a:p>
        </p:txBody>
      </p:sp>
      <p:sp>
        <p:nvSpPr>
          <p:cNvPr id="82" name="Google Shape;82;p15"/>
          <p:cNvSpPr txBox="1"/>
          <p:nvPr/>
        </p:nvSpPr>
        <p:spPr>
          <a:xfrm>
            <a:off x="2079800" y="768000"/>
            <a:ext cx="6051300" cy="4016454"/>
          </a:xfrm>
          <a:prstGeom prst="rect">
            <a:avLst/>
          </a:prstGeom>
          <a:noFill/>
          <a:ln>
            <a:noFill/>
          </a:ln>
        </p:spPr>
        <p:txBody>
          <a:bodyPr spcFirstLastPara="1" wrap="square" lIns="91425" tIns="91425" rIns="91425" bIns="91425" anchor="t" anchorCtr="0">
            <a:spAutoFit/>
          </a:bodyPr>
          <a:lstStyle/>
          <a:p>
            <a:pPr marL="457200" indent="-323850">
              <a:buSzPts val="1500"/>
              <a:buFont typeface="Oswald Medium"/>
              <a:buChar char="●"/>
            </a:pPr>
            <a:r>
              <a:rPr lang="en-US" sz="1800" dirty="0">
                <a:latin typeface="Oswald Medium"/>
                <a:ea typeface="Oswald Medium"/>
                <a:cs typeface="Oswald Medium"/>
                <a:sym typeface="Oswald Medium"/>
              </a:rPr>
              <a:t>FSA ELA Retakes</a:t>
            </a:r>
          </a:p>
          <a:p>
            <a:pPr marL="457200" indent="-323850">
              <a:buSzPts val="1500"/>
              <a:buFont typeface="Oswald Medium"/>
              <a:buChar char="●"/>
            </a:pPr>
            <a:r>
              <a:rPr lang="en-US" sz="1800" dirty="0">
                <a:latin typeface="Oswald Medium"/>
                <a:ea typeface="Oswald Medium"/>
                <a:cs typeface="Oswald Medium"/>
                <a:sym typeface="Oswald Medium"/>
              </a:rPr>
              <a:t>Fall &amp; Spring</a:t>
            </a:r>
          </a:p>
          <a:p>
            <a:pPr marL="457200" indent="-323850">
              <a:buSzPts val="1500"/>
              <a:buFont typeface="Oswald Medium"/>
              <a:buChar char="●"/>
            </a:pPr>
            <a:r>
              <a:rPr lang="en-US" sz="1800" dirty="0">
                <a:latin typeface="Oswald Medium"/>
                <a:ea typeface="Oswald Medium"/>
                <a:cs typeface="Oswald Medium"/>
                <a:sym typeface="Oswald Medium"/>
              </a:rPr>
              <a:t>To fulfill graduation requirement</a:t>
            </a:r>
          </a:p>
          <a:p>
            <a:pPr marL="457200" indent="-323850">
              <a:buSzPts val="1500"/>
              <a:buFont typeface="Oswald Medium"/>
              <a:buChar char="●"/>
            </a:pPr>
            <a:endParaRPr lang="en-US" sz="1800" dirty="0">
              <a:latin typeface="Oswald Medium"/>
              <a:ea typeface="Oswald Medium"/>
              <a:cs typeface="Oswald Medium"/>
              <a:sym typeface="Oswald Medium"/>
            </a:endParaRPr>
          </a:p>
          <a:p>
            <a:pPr marL="457200" indent="-323850">
              <a:buSzPts val="1500"/>
              <a:buFont typeface="Oswald Medium"/>
              <a:buChar char="●"/>
            </a:pPr>
            <a:r>
              <a:rPr lang="en-US" sz="1800" dirty="0">
                <a:latin typeface="Oswald Medium"/>
                <a:ea typeface="Oswald Medium"/>
                <a:cs typeface="Oswald Medium"/>
                <a:sym typeface="Oswald Medium"/>
              </a:rPr>
              <a:t>Algebra EOC Retakes</a:t>
            </a:r>
          </a:p>
          <a:p>
            <a:pPr marL="457200" indent="-323850">
              <a:buSzPts val="1500"/>
              <a:buFont typeface="Oswald Medium"/>
              <a:buChar char="●"/>
            </a:pPr>
            <a:r>
              <a:rPr lang="en-US" sz="1800" dirty="0">
                <a:latin typeface="Oswald Medium"/>
                <a:ea typeface="Oswald Medium"/>
                <a:cs typeface="Oswald Medium"/>
                <a:sym typeface="Oswald Medium"/>
              </a:rPr>
              <a:t>Fall, Winter, and Spring</a:t>
            </a:r>
          </a:p>
          <a:p>
            <a:pPr marL="457200" indent="-323850">
              <a:buSzPts val="1500"/>
              <a:buFont typeface="Oswald Medium"/>
              <a:buChar char="●"/>
            </a:pPr>
            <a:endParaRPr lang="en-US" sz="1800" dirty="0">
              <a:latin typeface="Oswald Medium"/>
              <a:ea typeface="Oswald Medium"/>
              <a:cs typeface="Oswald Medium"/>
              <a:sym typeface="Oswald Medium"/>
            </a:endParaRPr>
          </a:p>
          <a:p>
            <a:pPr marL="457200" indent="-323850">
              <a:buSzPts val="1500"/>
              <a:buFont typeface="Oswald Medium"/>
              <a:buChar char="●"/>
            </a:pPr>
            <a:r>
              <a:rPr lang="en-US" sz="1800" dirty="0">
                <a:latin typeface="Oswald Medium"/>
                <a:ea typeface="Oswald Medium"/>
                <a:cs typeface="Oswald Medium"/>
                <a:sym typeface="Oswald Medium"/>
              </a:rPr>
              <a:t>FCLE – Florida Civic Literacy Exam</a:t>
            </a:r>
          </a:p>
          <a:p>
            <a:pPr marL="457200" indent="-323850">
              <a:buSzPts val="1500"/>
              <a:buFont typeface="Oswald Medium"/>
              <a:buChar char="●"/>
            </a:pPr>
            <a:endParaRPr lang="en-US" sz="1800" dirty="0">
              <a:latin typeface="Oswald Medium"/>
              <a:ea typeface="Oswald Medium"/>
              <a:cs typeface="Oswald Medium"/>
              <a:sym typeface="Oswald Medium"/>
            </a:endParaRPr>
          </a:p>
          <a:p>
            <a:pPr marL="457200" indent="-323850">
              <a:buSzPts val="1500"/>
              <a:buFont typeface="Oswald Medium"/>
              <a:buChar char="●"/>
            </a:pPr>
            <a:r>
              <a:rPr lang="en-US" sz="1800" dirty="0">
                <a:latin typeface="Oswald Medium"/>
                <a:ea typeface="Oswald Medium"/>
                <a:cs typeface="Oswald Medium"/>
                <a:sym typeface="Oswald Medium"/>
              </a:rPr>
              <a:t>SAT School Day</a:t>
            </a:r>
          </a:p>
          <a:p>
            <a:pPr marL="457200" indent="-323850">
              <a:buSzPts val="1500"/>
              <a:buFont typeface="Oswald Medium"/>
              <a:buChar char="●"/>
            </a:pPr>
            <a:r>
              <a:rPr lang="en-US" sz="1800" dirty="0">
                <a:latin typeface="Oswald Medium"/>
                <a:ea typeface="Oswald Medium"/>
                <a:cs typeface="Oswald Medium"/>
                <a:sym typeface="Oswald Medium"/>
              </a:rPr>
              <a:t>March</a:t>
            </a:r>
          </a:p>
          <a:p>
            <a:pPr marL="457200" indent="-323850">
              <a:buSzPts val="1500"/>
              <a:buFont typeface="Oswald Medium"/>
              <a:buChar char="●"/>
            </a:pPr>
            <a:r>
              <a:rPr lang="en-US" sz="1800" dirty="0">
                <a:latin typeface="Oswald Medium"/>
                <a:ea typeface="Oswald Medium"/>
                <a:cs typeface="Oswald Medium"/>
                <a:sym typeface="Oswald Medium"/>
              </a:rPr>
              <a:t>For most, first time taking SAT</a:t>
            </a:r>
          </a:p>
          <a:p>
            <a:pPr marL="457200" indent="-323850">
              <a:buSzPts val="1500"/>
              <a:buFont typeface="Oswald Medium"/>
              <a:buChar char="●"/>
            </a:pPr>
            <a:r>
              <a:rPr lang="en-US" sz="1800" dirty="0">
                <a:latin typeface="Oswald Medium"/>
                <a:ea typeface="Oswald Medium"/>
                <a:cs typeface="Oswald Medium"/>
                <a:sym typeface="Oswald Medium"/>
              </a:rPr>
              <a:t>College/Career Readiness</a:t>
            </a:r>
          </a:p>
          <a:p>
            <a:pPr marL="457200" indent="-323850">
              <a:buSzPts val="1500"/>
              <a:buFont typeface="Oswald Medium"/>
              <a:buChar char="●"/>
            </a:pPr>
            <a:endParaRPr sz="1500" dirty="0">
              <a:latin typeface="Oswald Medium"/>
              <a:ea typeface="Oswald Medium"/>
              <a:cs typeface="Oswald Medium"/>
              <a:sym typeface="Oswald Medium"/>
            </a:endParaRPr>
          </a:p>
        </p:txBody>
      </p:sp>
    </p:spTree>
    <p:extLst>
      <p:ext uri="{BB962C8B-B14F-4D97-AF65-F5344CB8AC3E}">
        <p14:creationId xmlns:p14="http://schemas.microsoft.com/office/powerpoint/2010/main" val="1473200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140"/>
        <p:cNvGrpSpPr/>
        <p:nvPr/>
      </p:nvGrpSpPr>
      <p:grpSpPr>
        <a:xfrm>
          <a:off x="0" y="0"/>
          <a:ext cx="0" cy="0"/>
          <a:chOff x="0" y="0"/>
          <a:chExt cx="0" cy="0"/>
        </a:xfrm>
      </p:grpSpPr>
      <p:pic>
        <p:nvPicPr>
          <p:cNvPr id="141" name="Google Shape;141;p21"/>
          <p:cNvPicPr preferRelativeResize="0"/>
          <p:nvPr/>
        </p:nvPicPr>
        <p:blipFill>
          <a:blip r:embed="rId3">
            <a:alphaModFix/>
          </a:blip>
          <a:stretch>
            <a:fillRect/>
          </a:stretch>
        </p:blipFill>
        <p:spPr>
          <a:xfrm>
            <a:off x="152400" y="189400"/>
            <a:ext cx="1775450" cy="1730100"/>
          </a:xfrm>
          <a:prstGeom prst="rect">
            <a:avLst/>
          </a:prstGeom>
          <a:noFill/>
          <a:ln>
            <a:noFill/>
          </a:ln>
        </p:spPr>
      </p:pic>
      <p:sp>
        <p:nvSpPr>
          <p:cNvPr id="142" name="Google Shape;142;p21"/>
          <p:cNvSpPr txBox="1"/>
          <p:nvPr/>
        </p:nvSpPr>
        <p:spPr>
          <a:xfrm>
            <a:off x="233563" y="263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43" name="Google Shape;143;p21"/>
          <p:cNvSpPr txBox="1"/>
          <p:nvPr/>
        </p:nvSpPr>
        <p:spPr>
          <a:xfrm>
            <a:off x="2351825" y="189400"/>
            <a:ext cx="646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Oswald SemiBold"/>
                <a:ea typeface="Oswald SemiBold"/>
                <a:cs typeface="Oswald SemiBold"/>
                <a:sym typeface="Oswald SemiBold"/>
              </a:rPr>
              <a:t>Exploring Post-Secondary Opportunities</a:t>
            </a:r>
            <a:endParaRPr sz="2800">
              <a:latin typeface="Oswald SemiBold"/>
              <a:ea typeface="Oswald SemiBold"/>
              <a:cs typeface="Oswald SemiBold"/>
              <a:sym typeface="Oswald SemiBold"/>
            </a:endParaRPr>
          </a:p>
        </p:txBody>
      </p:sp>
      <p:sp>
        <p:nvSpPr>
          <p:cNvPr id="144" name="Google Shape;144;p21"/>
          <p:cNvSpPr txBox="1"/>
          <p:nvPr/>
        </p:nvSpPr>
        <p:spPr>
          <a:xfrm>
            <a:off x="0" y="398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45" name="Google Shape;145;p21"/>
          <p:cNvSpPr txBox="1"/>
          <p:nvPr/>
        </p:nvSpPr>
        <p:spPr>
          <a:xfrm>
            <a:off x="304800" y="341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46" name="Google Shape;146;p21"/>
          <p:cNvSpPr txBox="1"/>
          <p:nvPr/>
        </p:nvSpPr>
        <p:spPr>
          <a:xfrm>
            <a:off x="490625" y="1919500"/>
            <a:ext cx="3450600" cy="53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250">
              <a:solidFill>
                <a:srgbClr val="666666"/>
              </a:solidFill>
              <a:highlight>
                <a:srgbClr val="EDEBE9"/>
              </a:highlight>
              <a:latin typeface="Oswald Medium"/>
              <a:ea typeface="Oswald Medium"/>
              <a:cs typeface="Oswald Medium"/>
              <a:sym typeface="Oswald Medium"/>
            </a:endParaRPr>
          </a:p>
        </p:txBody>
      </p:sp>
      <p:sp>
        <p:nvSpPr>
          <p:cNvPr id="147" name="Google Shape;147;p21"/>
          <p:cNvSpPr txBox="1"/>
          <p:nvPr/>
        </p:nvSpPr>
        <p:spPr>
          <a:xfrm>
            <a:off x="4516475" y="729100"/>
            <a:ext cx="4218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a:latin typeface="Oswald Medium"/>
              <a:ea typeface="Oswald Medium"/>
              <a:cs typeface="Oswald Medium"/>
              <a:sym typeface="Oswald Medium"/>
            </a:endParaRPr>
          </a:p>
        </p:txBody>
      </p:sp>
      <p:sp>
        <p:nvSpPr>
          <p:cNvPr id="148" name="Google Shape;148;p21"/>
          <p:cNvSpPr txBox="1"/>
          <p:nvPr/>
        </p:nvSpPr>
        <p:spPr>
          <a:xfrm>
            <a:off x="2840350" y="1268250"/>
            <a:ext cx="383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49" name="Google Shape;149;p21"/>
          <p:cNvPicPr preferRelativeResize="0"/>
          <p:nvPr/>
        </p:nvPicPr>
        <p:blipFill>
          <a:blip r:embed="rId4">
            <a:alphaModFix/>
          </a:blip>
          <a:stretch>
            <a:fillRect/>
          </a:stretch>
        </p:blipFill>
        <p:spPr>
          <a:xfrm>
            <a:off x="2022650" y="805000"/>
            <a:ext cx="6795376" cy="3826375"/>
          </a:xfrm>
          <a:prstGeom prst="rect">
            <a:avLst/>
          </a:prstGeom>
          <a:noFill/>
          <a:ln>
            <a:noFill/>
          </a:ln>
        </p:spPr>
      </p:pic>
      <p:sp>
        <p:nvSpPr>
          <p:cNvPr id="150" name="Google Shape;150;p21"/>
          <p:cNvSpPr txBox="1"/>
          <p:nvPr/>
        </p:nvSpPr>
        <p:spPr>
          <a:xfrm>
            <a:off x="346825" y="2028775"/>
            <a:ext cx="1544400" cy="234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Oswald"/>
                <a:ea typeface="Oswald"/>
                <a:cs typeface="Oswald"/>
                <a:sym typeface="Oswald"/>
              </a:rPr>
              <a:t>*Meet with a recruiter </a:t>
            </a:r>
            <a:endParaRPr sz="1700">
              <a:latin typeface="Oswald"/>
              <a:ea typeface="Oswald"/>
              <a:cs typeface="Oswald"/>
              <a:sym typeface="Oswald"/>
            </a:endParaRPr>
          </a:p>
          <a:p>
            <a:pPr marL="0" lvl="0" indent="0" algn="l" rtl="0">
              <a:spcBef>
                <a:spcPts val="0"/>
              </a:spcBef>
              <a:spcAft>
                <a:spcPts val="0"/>
              </a:spcAft>
              <a:buNone/>
            </a:pPr>
            <a:endParaRPr sz="1700">
              <a:latin typeface="Oswald"/>
              <a:ea typeface="Oswald"/>
              <a:cs typeface="Oswald"/>
              <a:sym typeface="Oswald"/>
            </a:endParaRPr>
          </a:p>
          <a:p>
            <a:pPr marL="0" lvl="0" indent="0" algn="l" rtl="0">
              <a:spcBef>
                <a:spcPts val="0"/>
              </a:spcBef>
              <a:spcAft>
                <a:spcPts val="0"/>
              </a:spcAft>
              <a:buNone/>
            </a:pPr>
            <a:endParaRPr sz="1700">
              <a:latin typeface="Oswald"/>
              <a:ea typeface="Oswald"/>
              <a:cs typeface="Oswald"/>
              <a:sym typeface="Oswald"/>
            </a:endParaRPr>
          </a:p>
          <a:p>
            <a:pPr marL="0" lvl="0" indent="0" algn="l" rtl="0">
              <a:spcBef>
                <a:spcPts val="0"/>
              </a:spcBef>
              <a:spcAft>
                <a:spcPts val="0"/>
              </a:spcAft>
              <a:buNone/>
            </a:pPr>
            <a:r>
              <a:rPr lang="en" sz="1700">
                <a:latin typeface="Oswald"/>
                <a:ea typeface="Oswald"/>
                <a:cs typeface="Oswald"/>
                <a:sym typeface="Oswald"/>
              </a:rPr>
              <a:t>*Request a pre-candidate questionnaire</a:t>
            </a:r>
            <a:endParaRPr sz="1700">
              <a:latin typeface="Oswald"/>
              <a:ea typeface="Oswald"/>
              <a:cs typeface="Oswald"/>
              <a:sym typeface="Oswald"/>
            </a:endParaRPr>
          </a:p>
          <a:p>
            <a:pPr marL="0" lvl="0" indent="0" algn="l" rtl="0">
              <a:spcBef>
                <a:spcPts val="0"/>
              </a:spcBef>
              <a:spcAft>
                <a:spcPts val="0"/>
              </a:spcAft>
              <a:buNone/>
            </a:pPr>
            <a:endParaRPr sz="1700">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154"/>
        <p:cNvGrpSpPr/>
        <p:nvPr/>
      </p:nvGrpSpPr>
      <p:grpSpPr>
        <a:xfrm>
          <a:off x="0" y="0"/>
          <a:ext cx="0" cy="0"/>
          <a:chOff x="0" y="0"/>
          <a:chExt cx="0" cy="0"/>
        </a:xfrm>
      </p:grpSpPr>
      <p:pic>
        <p:nvPicPr>
          <p:cNvPr id="155" name="Google Shape;155;p22"/>
          <p:cNvPicPr preferRelativeResize="0"/>
          <p:nvPr/>
        </p:nvPicPr>
        <p:blipFill>
          <a:blip r:embed="rId3">
            <a:alphaModFix/>
          </a:blip>
          <a:stretch>
            <a:fillRect/>
          </a:stretch>
        </p:blipFill>
        <p:spPr>
          <a:xfrm>
            <a:off x="152400" y="189400"/>
            <a:ext cx="1775450" cy="1730100"/>
          </a:xfrm>
          <a:prstGeom prst="rect">
            <a:avLst/>
          </a:prstGeom>
          <a:noFill/>
          <a:ln>
            <a:noFill/>
          </a:ln>
        </p:spPr>
      </p:pic>
      <p:sp>
        <p:nvSpPr>
          <p:cNvPr id="156" name="Google Shape;156;p22"/>
          <p:cNvSpPr txBox="1"/>
          <p:nvPr/>
        </p:nvSpPr>
        <p:spPr>
          <a:xfrm>
            <a:off x="233563" y="263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57" name="Google Shape;157;p22"/>
          <p:cNvSpPr txBox="1"/>
          <p:nvPr/>
        </p:nvSpPr>
        <p:spPr>
          <a:xfrm>
            <a:off x="2079800" y="113500"/>
            <a:ext cx="646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Oswald SemiBold"/>
                <a:ea typeface="Oswald SemiBold"/>
                <a:cs typeface="Oswald SemiBold"/>
                <a:sym typeface="Oswald SemiBold"/>
              </a:rPr>
              <a:t>Exploring Post-Secondary Opportunities</a:t>
            </a:r>
            <a:endParaRPr sz="2800">
              <a:latin typeface="Oswald SemiBold"/>
              <a:ea typeface="Oswald SemiBold"/>
              <a:cs typeface="Oswald SemiBold"/>
              <a:sym typeface="Oswald SemiBold"/>
            </a:endParaRPr>
          </a:p>
        </p:txBody>
      </p:sp>
      <p:sp>
        <p:nvSpPr>
          <p:cNvPr id="158" name="Google Shape;158;p22"/>
          <p:cNvSpPr txBox="1"/>
          <p:nvPr/>
        </p:nvSpPr>
        <p:spPr>
          <a:xfrm>
            <a:off x="0" y="398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59" name="Google Shape;159;p22"/>
          <p:cNvSpPr txBox="1"/>
          <p:nvPr/>
        </p:nvSpPr>
        <p:spPr>
          <a:xfrm>
            <a:off x="304800" y="341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60" name="Google Shape;160;p22"/>
          <p:cNvSpPr txBox="1"/>
          <p:nvPr/>
        </p:nvSpPr>
        <p:spPr>
          <a:xfrm>
            <a:off x="490625" y="1919500"/>
            <a:ext cx="3450600" cy="53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250">
              <a:solidFill>
                <a:srgbClr val="666666"/>
              </a:solidFill>
              <a:highlight>
                <a:srgbClr val="EDEBE9"/>
              </a:highlight>
              <a:latin typeface="Oswald Medium"/>
              <a:ea typeface="Oswald Medium"/>
              <a:cs typeface="Oswald Medium"/>
              <a:sym typeface="Oswald Medium"/>
            </a:endParaRPr>
          </a:p>
        </p:txBody>
      </p:sp>
      <p:sp>
        <p:nvSpPr>
          <p:cNvPr id="161" name="Google Shape;161;p22"/>
          <p:cNvSpPr txBox="1"/>
          <p:nvPr/>
        </p:nvSpPr>
        <p:spPr>
          <a:xfrm>
            <a:off x="4516475" y="729100"/>
            <a:ext cx="4218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a:latin typeface="Oswald Medium"/>
              <a:ea typeface="Oswald Medium"/>
              <a:cs typeface="Oswald Medium"/>
              <a:sym typeface="Oswald Medium"/>
            </a:endParaRPr>
          </a:p>
        </p:txBody>
      </p:sp>
      <p:sp>
        <p:nvSpPr>
          <p:cNvPr id="162" name="Google Shape;162;p22"/>
          <p:cNvSpPr txBox="1"/>
          <p:nvPr/>
        </p:nvSpPr>
        <p:spPr>
          <a:xfrm>
            <a:off x="2564425" y="548050"/>
            <a:ext cx="5396100" cy="318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Oswald Medium"/>
                <a:ea typeface="Oswald Medium"/>
                <a:cs typeface="Oswald Medium"/>
                <a:sym typeface="Oswald Medium"/>
              </a:rPr>
              <a:t>EFSC Vocational Programs (A.S./Adv Tech Certs)</a:t>
            </a:r>
            <a:endParaRPr sz="1700">
              <a:latin typeface="Oswald Medium"/>
              <a:ea typeface="Oswald Medium"/>
              <a:cs typeface="Oswald Medium"/>
              <a:sym typeface="Oswald Medium"/>
            </a:endParaRPr>
          </a:p>
          <a:p>
            <a:pPr marL="457200" lvl="0" indent="-330200" algn="l" rtl="0">
              <a:spcBef>
                <a:spcPts val="0"/>
              </a:spcBef>
              <a:spcAft>
                <a:spcPts val="0"/>
              </a:spcAft>
              <a:buSzPts val="1600"/>
              <a:buFont typeface="Oswald Medium"/>
              <a:buChar char="●"/>
            </a:pPr>
            <a:r>
              <a:rPr lang="en" sz="1600">
                <a:latin typeface="Oswald Medium"/>
                <a:ea typeface="Oswald Medium"/>
                <a:cs typeface="Oswald Medium"/>
                <a:sym typeface="Oswald Medium"/>
              </a:rPr>
              <a:t>38 A.S. degrees some of which include Accounting, Aerospace Technology, Culinary, Dental Hygiene, Drafting, EMS, Medical Assistant, Radiography, Veterinary Nursing</a:t>
            </a:r>
            <a:endParaRPr sz="1600">
              <a:latin typeface="Oswald Medium"/>
              <a:ea typeface="Oswald Medium"/>
              <a:cs typeface="Oswald Medium"/>
              <a:sym typeface="Oswald Medium"/>
            </a:endParaRPr>
          </a:p>
          <a:p>
            <a:pPr marL="457200" lvl="0" indent="-330200" algn="l" rtl="0">
              <a:spcBef>
                <a:spcPts val="0"/>
              </a:spcBef>
              <a:spcAft>
                <a:spcPts val="0"/>
              </a:spcAft>
              <a:buSzPts val="1600"/>
              <a:buFont typeface="Oswald Medium"/>
              <a:buChar char="●"/>
            </a:pPr>
            <a:r>
              <a:rPr lang="en" sz="1600">
                <a:latin typeface="Oswald Medium"/>
                <a:ea typeface="Oswald Medium"/>
                <a:cs typeface="Oswald Medium"/>
                <a:sym typeface="Oswald Medium"/>
              </a:rPr>
              <a:t>4 Advanced Technical Certificates - Adult Cardiac Sonography, Network Security Forensics, Vascular Sonography, and Veterinary Practice Management</a:t>
            </a:r>
            <a:endParaRPr sz="1600">
              <a:latin typeface="Oswald Medium"/>
              <a:ea typeface="Oswald Medium"/>
              <a:cs typeface="Oswald Medium"/>
              <a:sym typeface="Oswald Medium"/>
            </a:endParaRPr>
          </a:p>
          <a:p>
            <a:pPr marL="457200" lvl="0" indent="-330200" algn="l" rtl="0">
              <a:spcBef>
                <a:spcPts val="0"/>
              </a:spcBef>
              <a:spcAft>
                <a:spcPts val="0"/>
              </a:spcAft>
              <a:buSzPts val="1600"/>
              <a:buFont typeface="Oswald Medium"/>
              <a:buChar char="●"/>
            </a:pPr>
            <a:r>
              <a:rPr lang="en" sz="1600">
                <a:latin typeface="Oswald Medium"/>
                <a:ea typeface="Oswald Medium"/>
                <a:cs typeface="Oswald Medium"/>
                <a:sym typeface="Oswald Medium"/>
              </a:rPr>
              <a:t>16 Career and Technical Certifications some of which include Aviation Mechanic, Cosmetology, Fire Fighter, HVAC, Patient Care Assistant, Welding Technology</a:t>
            </a:r>
            <a:endParaRPr sz="1600">
              <a:latin typeface="Oswald Medium"/>
              <a:ea typeface="Oswald Medium"/>
              <a:cs typeface="Oswald Medium"/>
              <a:sym typeface="Oswald Medium"/>
            </a:endParaRPr>
          </a:p>
          <a:p>
            <a:pPr marL="0" lvl="0" indent="0" algn="l" rtl="0">
              <a:spcBef>
                <a:spcPts val="0"/>
              </a:spcBef>
              <a:spcAft>
                <a:spcPts val="0"/>
              </a:spcAft>
              <a:buNone/>
            </a:pPr>
            <a:endParaRPr sz="1700">
              <a:latin typeface="Oswald Medium"/>
              <a:ea typeface="Oswald Medium"/>
              <a:cs typeface="Oswald Medium"/>
              <a:sym typeface="Oswald Medium"/>
            </a:endParaRPr>
          </a:p>
          <a:p>
            <a:pPr marL="0" lvl="0" indent="0" algn="l" rtl="0">
              <a:spcBef>
                <a:spcPts val="0"/>
              </a:spcBef>
              <a:spcAft>
                <a:spcPts val="0"/>
              </a:spcAft>
              <a:buNone/>
            </a:pPr>
            <a:endParaRPr sz="1700">
              <a:latin typeface="Oswald Medium"/>
              <a:ea typeface="Oswald Medium"/>
              <a:cs typeface="Oswald Medium"/>
              <a:sym typeface="Oswald Medium"/>
            </a:endParaRPr>
          </a:p>
        </p:txBody>
      </p:sp>
      <p:sp>
        <p:nvSpPr>
          <p:cNvPr id="163" name="Google Shape;163;p22"/>
          <p:cNvSpPr txBox="1"/>
          <p:nvPr/>
        </p:nvSpPr>
        <p:spPr>
          <a:xfrm>
            <a:off x="672450" y="3219450"/>
            <a:ext cx="7227900" cy="167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Oswald Medium"/>
                <a:ea typeface="Oswald Medium"/>
                <a:cs typeface="Oswald Medium"/>
                <a:sym typeface="Oswald Medium"/>
              </a:rPr>
              <a:t>Universal Technical Institute - </a:t>
            </a:r>
            <a:r>
              <a:rPr lang="en" sz="1600">
                <a:latin typeface="Oswald Medium"/>
                <a:ea typeface="Oswald Medium"/>
                <a:cs typeface="Oswald Medium"/>
                <a:sym typeface="Oswald Medium"/>
              </a:rPr>
              <a:t>over 35 different career paths/programs including automotive, welding, HVAC, marine, diesel, robotics, wind power</a:t>
            </a:r>
            <a:endParaRPr sz="1600">
              <a:latin typeface="Oswald Medium"/>
              <a:ea typeface="Oswald Medium"/>
              <a:cs typeface="Oswald Medium"/>
              <a:sym typeface="Oswald Medium"/>
            </a:endParaRPr>
          </a:p>
          <a:p>
            <a:pPr marL="0" lvl="0" indent="0" algn="l" rtl="0">
              <a:spcBef>
                <a:spcPts val="0"/>
              </a:spcBef>
              <a:spcAft>
                <a:spcPts val="0"/>
              </a:spcAft>
              <a:buNone/>
            </a:pPr>
            <a:endParaRPr sz="1700">
              <a:latin typeface="Oswald Medium"/>
              <a:ea typeface="Oswald Medium"/>
              <a:cs typeface="Oswald Medium"/>
              <a:sym typeface="Oswald Medium"/>
            </a:endParaRPr>
          </a:p>
          <a:p>
            <a:pPr marL="0" lvl="0" indent="0" algn="l" rtl="0">
              <a:spcBef>
                <a:spcPts val="0"/>
              </a:spcBef>
              <a:spcAft>
                <a:spcPts val="0"/>
              </a:spcAft>
              <a:buNone/>
            </a:pPr>
            <a:r>
              <a:rPr lang="en" sz="1700">
                <a:latin typeface="Oswald Medium"/>
                <a:ea typeface="Oswald Medium"/>
                <a:cs typeface="Oswald Medium"/>
                <a:sym typeface="Oswald Medium"/>
              </a:rPr>
              <a:t>Full Sail University - Masters, Bachelors, Certificates - </a:t>
            </a:r>
            <a:r>
              <a:rPr lang="en" sz="1600">
                <a:latin typeface="Oswald Medium"/>
                <a:ea typeface="Oswald Medium"/>
                <a:cs typeface="Oswald Medium"/>
                <a:sym typeface="Oswald Medium"/>
              </a:rPr>
              <a:t>3D Arts, Audio Arts, Audio production, Computer Animation, Cinematography, Digital Marketing</a:t>
            </a:r>
            <a:endParaRPr sz="1600">
              <a:latin typeface="Oswald Medium"/>
              <a:ea typeface="Oswald Medium"/>
              <a:cs typeface="Oswald Medium"/>
              <a:sym typeface="Oswald Medium"/>
            </a:endParaRPr>
          </a:p>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167"/>
        <p:cNvGrpSpPr/>
        <p:nvPr/>
      </p:nvGrpSpPr>
      <p:grpSpPr>
        <a:xfrm>
          <a:off x="0" y="0"/>
          <a:ext cx="0" cy="0"/>
          <a:chOff x="0" y="0"/>
          <a:chExt cx="0" cy="0"/>
        </a:xfrm>
      </p:grpSpPr>
      <p:pic>
        <p:nvPicPr>
          <p:cNvPr id="168" name="Google Shape;168;p23"/>
          <p:cNvPicPr preferRelativeResize="0"/>
          <p:nvPr/>
        </p:nvPicPr>
        <p:blipFill>
          <a:blip r:embed="rId3">
            <a:alphaModFix/>
          </a:blip>
          <a:stretch>
            <a:fillRect/>
          </a:stretch>
        </p:blipFill>
        <p:spPr>
          <a:xfrm>
            <a:off x="152400" y="189400"/>
            <a:ext cx="1775450" cy="1730100"/>
          </a:xfrm>
          <a:prstGeom prst="rect">
            <a:avLst/>
          </a:prstGeom>
          <a:noFill/>
          <a:ln>
            <a:noFill/>
          </a:ln>
        </p:spPr>
      </p:pic>
      <p:sp>
        <p:nvSpPr>
          <p:cNvPr id="169" name="Google Shape;169;p23"/>
          <p:cNvSpPr txBox="1"/>
          <p:nvPr/>
        </p:nvSpPr>
        <p:spPr>
          <a:xfrm>
            <a:off x="233563" y="263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0" name="Google Shape;170;p23"/>
          <p:cNvSpPr txBox="1"/>
          <p:nvPr/>
        </p:nvSpPr>
        <p:spPr>
          <a:xfrm>
            <a:off x="2079800" y="189400"/>
            <a:ext cx="646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Oswald SemiBold"/>
                <a:ea typeface="Oswald SemiBold"/>
                <a:cs typeface="Oswald SemiBold"/>
                <a:sym typeface="Oswald SemiBold"/>
              </a:rPr>
              <a:t>Exploring Post-Secondary Opportunities</a:t>
            </a:r>
            <a:endParaRPr sz="2800">
              <a:latin typeface="Oswald SemiBold"/>
              <a:ea typeface="Oswald SemiBold"/>
              <a:cs typeface="Oswald SemiBold"/>
              <a:sym typeface="Oswald SemiBold"/>
            </a:endParaRPr>
          </a:p>
        </p:txBody>
      </p:sp>
      <p:sp>
        <p:nvSpPr>
          <p:cNvPr id="171" name="Google Shape;171;p23"/>
          <p:cNvSpPr txBox="1"/>
          <p:nvPr/>
        </p:nvSpPr>
        <p:spPr>
          <a:xfrm>
            <a:off x="0" y="398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2" name="Google Shape;172;p23"/>
          <p:cNvSpPr txBox="1"/>
          <p:nvPr/>
        </p:nvSpPr>
        <p:spPr>
          <a:xfrm>
            <a:off x="233575" y="18462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3" name="Google Shape;173;p23"/>
          <p:cNvSpPr txBox="1"/>
          <p:nvPr/>
        </p:nvSpPr>
        <p:spPr>
          <a:xfrm>
            <a:off x="490625" y="1919500"/>
            <a:ext cx="3450600" cy="53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250">
              <a:solidFill>
                <a:srgbClr val="666666"/>
              </a:solidFill>
              <a:highlight>
                <a:srgbClr val="EDEBE9"/>
              </a:highlight>
              <a:latin typeface="Oswald Medium"/>
              <a:ea typeface="Oswald Medium"/>
              <a:cs typeface="Oswald Medium"/>
              <a:sym typeface="Oswald Medium"/>
            </a:endParaRPr>
          </a:p>
        </p:txBody>
      </p:sp>
      <p:sp>
        <p:nvSpPr>
          <p:cNvPr id="174" name="Google Shape;174;p23"/>
          <p:cNvSpPr txBox="1"/>
          <p:nvPr/>
        </p:nvSpPr>
        <p:spPr>
          <a:xfrm>
            <a:off x="4516475" y="729100"/>
            <a:ext cx="4218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a:latin typeface="Oswald Medium"/>
              <a:ea typeface="Oswald Medium"/>
              <a:cs typeface="Oswald Medium"/>
              <a:sym typeface="Oswald Medium"/>
            </a:endParaRPr>
          </a:p>
        </p:txBody>
      </p:sp>
      <p:sp>
        <p:nvSpPr>
          <p:cNvPr id="175" name="Google Shape;175;p23"/>
          <p:cNvSpPr txBox="1"/>
          <p:nvPr/>
        </p:nvSpPr>
        <p:spPr>
          <a:xfrm>
            <a:off x="3815225" y="805000"/>
            <a:ext cx="4059900" cy="3909900"/>
          </a:xfrm>
          <a:prstGeom prst="rect">
            <a:avLst/>
          </a:prstGeom>
          <a:noFill/>
          <a:ln>
            <a:noFill/>
          </a:ln>
        </p:spPr>
        <p:txBody>
          <a:bodyPr spcFirstLastPara="1" wrap="square" lIns="91425" tIns="91425" rIns="91425" bIns="91425" anchor="t" anchorCtr="0">
            <a:spAutoFit/>
          </a:bodyPr>
          <a:lstStyle/>
          <a:p>
            <a:pPr marL="203200" lvl="0" indent="0" algn="l" rtl="0">
              <a:lnSpc>
                <a:spcPct val="115000"/>
              </a:lnSpc>
              <a:spcBef>
                <a:spcPts val="0"/>
              </a:spcBef>
              <a:spcAft>
                <a:spcPts val="0"/>
              </a:spcAft>
              <a:buNone/>
            </a:pPr>
            <a:r>
              <a:rPr lang="en" sz="1850">
                <a:solidFill>
                  <a:srgbClr val="262626"/>
                </a:solidFill>
                <a:latin typeface="Oswald"/>
                <a:ea typeface="Oswald"/>
                <a:cs typeface="Oswald"/>
                <a:sym typeface="Oswald"/>
              </a:rPr>
              <a:t>Career Interviews​</a:t>
            </a:r>
            <a:endParaRPr sz="1850">
              <a:solidFill>
                <a:srgbClr val="262626"/>
              </a:solidFill>
              <a:latin typeface="Oswald"/>
              <a:ea typeface="Oswald"/>
              <a:cs typeface="Oswald"/>
              <a:sym typeface="Oswald"/>
            </a:endParaRPr>
          </a:p>
          <a:p>
            <a:pPr marL="1104900" lvl="0" indent="-317500" algn="l" rtl="0">
              <a:lnSpc>
                <a:spcPct val="115000"/>
              </a:lnSpc>
              <a:spcBef>
                <a:spcPts val="0"/>
              </a:spcBef>
              <a:spcAft>
                <a:spcPts val="0"/>
              </a:spcAft>
              <a:buClr>
                <a:srgbClr val="262626"/>
              </a:buClr>
              <a:buSzPts val="1400"/>
              <a:buFont typeface="Oswald"/>
              <a:buChar char="●"/>
            </a:pPr>
            <a:r>
              <a:rPr lang="en" sz="1850">
                <a:solidFill>
                  <a:srgbClr val="262626"/>
                </a:solidFill>
                <a:latin typeface="Oswald"/>
                <a:ea typeface="Oswald"/>
                <a:cs typeface="Oswald"/>
                <a:sym typeface="Oswald"/>
              </a:rPr>
              <a:t>Fire Rescue/Paramedic​</a:t>
            </a:r>
            <a:endParaRPr sz="1850">
              <a:solidFill>
                <a:srgbClr val="262626"/>
              </a:solidFill>
              <a:latin typeface="Oswald"/>
              <a:ea typeface="Oswald"/>
              <a:cs typeface="Oswald"/>
              <a:sym typeface="Oswald"/>
            </a:endParaRPr>
          </a:p>
          <a:p>
            <a:pPr marL="1104900" lvl="0" indent="-317500" algn="l" rtl="0">
              <a:lnSpc>
                <a:spcPct val="115000"/>
              </a:lnSpc>
              <a:spcBef>
                <a:spcPts val="0"/>
              </a:spcBef>
              <a:spcAft>
                <a:spcPts val="0"/>
              </a:spcAft>
              <a:buClr>
                <a:srgbClr val="262626"/>
              </a:buClr>
              <a:buSzPts val="1400"/>
              <a:buFont typeface="Oswald"/>
              <a:buChar char="●"/>
            </a:pPr>
            <a:r>
              <a:rPr lang="en" sz="1850">
                <a:solidFill>
                  <a:srgbClr val="262626"/>
                </a:solidFill>
                <a:latin typeface="Oswald"/>
                <a:ea typeface="Oswald"/>
                <a:cs typeface="Oswald"/>
                <a:sym typeface="Oswald"/>
              </a:rPr>
              <a:t>Real Estate Broker​</a:t>
            </a:r>
            <a:endParaRPr sz="1850">
              <a:solidFill>
                <a:srgbClr val="262626"/>
              </a:solidFill>
              <a:latin typeface="Oswald"/>
              <a:ea typeface="Oswald"/>
              <a:cs typeface="Oswald"/>
              <a:sym typeface="Oswald"/>
            </a:endParaRPr>
          </a:p>
          <a:p>
            <a:pPr marL="1104900" lvl="0" indent="-317500" algn="l" rtl="0">
              <a:lnSpc>
                <a:spcPct val="115000"/>
              </a:lnSpc>
              <a:spcBef>
                <a:spcPts val="0"/>
              </a:spcBef>
              <a:spcAft>
                <a:spcPts val="0"/>
              </a:spcAft>
              <a:buClr>
                <a:srgbClr val="262626"/>
              </a:buClr>
              <a:buSzPts val="1400"/>
              <a:buFont typeface="Oswald"/>
              <a:buChar char="●"/>
            </a:pPr>
            <a:r>
              <a:rPr lang="en" sz="1850">
                <a:solidFill>
                  <a:srgbClr val="262626"/>
                </a:solidFill>
                <a:latin typeface="Oswald"/>
                <a:ea typeface="Oswald"/>
                <a:cs typeface="Oswald"/>
                <a:sym typeface="Oswald"/>
              </a:rPr>
              <a:t>Social Media Director ​</a:t>
            </a:r>
            <a:endParaRPr sz="1850">
              <a:solidFill>
                <a:srgbClr val="262626"/>
              </a:solidFill>
              <a:latin typeface="Oswald"/>
              <a:ea typeface="Oswald"/>
              <a:cs typeface="Oswald"/>
              <a:sym typeface="Oswald"/>
            </a:endParaRPr>
          </a:p>
          <a:p>
            <a:pPr marL="1104900" lvl="0" indent="-317500" algn="l" rtl="0">
              <a:lnSpc>
                <a:spcPct val="115000"/>
              </a:lnSpc>
              <a:spcBef>
                <a:spcPts val="0"/>
              </a:spcBef>
              <a:spcAft>
                <a:spcPts val="0"/>
              </a:spcAft>
              <a:buClr>
                <a:srgbClr val="262626"/>
              </a:buClr>
              <a:buSzPts val="1400"/>
              <a:buFont typeface="Oswald"/>
              <a:buChar char="●"/>
            </a:pPr>
            <a:r>
              <a:rPr lang="en" sz="1850">
                <a:solidFill>
                  <a:srgbClr val="262626"/>
                </a:solidFill>
                <a:latin typeface="Oswald"/>
                <a:ea typeface="Oswald"/>
                <a:cs typeface="Oswald"/>
                <a:sym typeface="Oswald"/>
              </a:rPr>
              <a:t>Dentist/Orthodontist​</a:t>
            </a:r>
            <a:endParaRPr sz="1850">
              <a:solidFill>
                <a:srgbClr val="262626"/>
              </a:solidFill>
              <a:latin typeface="Oswald"/>
              <a:ea typeface="Oswald"/>
              <a:cs typeface="Oswald"/>
              <a:sym typeface="Oswald"/>
            </a:endParaRPr>
          </a:p>
          <a:p>
            <a:pPr marL="1104900" lvl="0" indent="-317500" algn="l" rtl="0">
              <a:lnSpc>
                <a:spcPct val="115000"/>
              </a:lnSpc>
              <a:spcBef>
                <a:spcPts val="0"/>
              </a:spcBef>
              <a:spcAft>
                <a:spcPts val="0"/>
              </a:spcAft>
              <a:buClr>
                <a:srgbClr val="262626"/>
              </a:buClr>
              <a:buSzPts val="1400"/>
              <a:buFont typeface="Oswald"/>
              <a:buChar char="●"/>
            </a:pPr>
            <a:r>
              <a:rPr lang="en" sz="1850">
                <a:solidFill>
                  <a:srgbClr val="262626"/>
                </a:solidFill>
                <a:latin typeface="Oswald"/>
                <a:ea typeface="Oswald"/>
                <a:cs typeface="Oswald"/>
                <a:sym typeface="Oswald"/>
              </a:rPr>
              <a:t>Blackhawk Helicopter Pilot​</a:t>
            </a:r>
            <a:endParaRPr sz="1850">
              <a:solidFill>
                <a:srgbClr val="262626"/>
              </a:solidFill>
              <a:latin typeface="Oswald"/>
              <a:ea typeface="Oswald"/>
              <a:cs typeface="Oswald"/>
              <a:sym typeface="Oswald"/>
            </a:endParaRPr>
          </a:p>
          <a:p>
            <a:pPr marL="1104900" lvl="0" indent="-317500" algn="l" rtl="0">
              <a:lnSpc>
                <a:spcPct val="115000"/>
              </a:lnSpc>
              <a:spcBef>
                <a:spcPts val="0"/>
              </a:spcBef>
              <a:spcAft>
                <a:spcPts val="0"/>
              </a:spcAft>
              <a:buClr>
                <a:srgbClr val="262626"/>
              </a:buClr>
              <a:buSzPts val="1400"/>
              <a:buFont typeface="Oswald"/>
              <a:buChar char="●"/>
            </a:pPr>
            <a:r>
              <a:rPr lang="en" sz="1850">
                <a:solidFill>
                  <a:srgbClr val="262626"/>
                </a:solidFill>
                <a:latin typeface="Oswald"/>
                <a:ea typeface="Oswald"/>
                <a:cs typeface="Oswald"/>
                <a:sym typeface="Oswald"/>
              </a:rPr>
              <a:t>Universal Technical Institute​</a:t>
            </a:r>
            <a:endParaRPr sz="1850">
              <a:solidFill>
                <a:srgbClr val="262626"/>
              </a:solidFill>
              <a:latin typeface="Oswald"/>
              <a:ea typeface="Oswald"/>
              <a:cs typeface="Oswald"/>
              <a:sym typeface="Oswald"/>
            </a:endParaRPr>
          </a:p>
          <a:p>
            <a:pPr marL="1104900" lvl="0" indent="-317500" algn="l" rtl="0">
              <a:lnSpc>
                <a:spcPct val="115000"/>
              </a:lnSpc>
              <a:spcBef>
                <a:spcPts val="0"/>
              </a:spcBef>
              <a:spcAft>
                <a:spcPts val="0"/>
              </a:spcAft>
              <a:buClr>
                <a:srgbClr val="262626"/>
              </a:buClr>
              <a:buSzPts val="1400"/>
              <a:buFont typeface="Oswald"/>
              <a:buChar char="●"/>
            </a:pPr>
            <a:r>
              <a:rPr lang="en" sz="1850">
                <a:solidFill>
                  <a:srgbClr val="262626"/>
                </a:solidFill>
                <a:latin typeface="Oswald"/>
                <a:ea typeface="Oswald"/>
                <a:cs typeface="Oswald"/>
                <a:sym typeface="Oswald"/>
              </a:rPr>
              <a:t>Teaching Interventions Keeping Individuality, Inc. (RBT)​</a:t>
            </a:r>
            <a:endParaRPr sz="1850">
              <a:solidFill>
                <a:srgbClr val="262626"/>
              </a:solidFill>
              <a:latin typeface="Oswald"/>
              <a:ea typeface="Oswald"/>
              <a:cs typeface="Oswald"/>
              <a:sym typeface="Oswald"/>
            </a:endParaRPr>
          </a:p>
          <a:p>
            <a:pPr marL="1104900" lvl="0" indent="-317500" algn="l" rtl="0">
              <a:lnSpc>
                <a:spcPct val="115000"/>
              </a:lnSpc>
              <a:spcBef>
                <a:spcPts val="0"/>
              </a:spcBef>
              <a:spcAft>
                <a:spcPts val="0"/>
              </a:spcAft>
              <a:buClr>
                <a:srgbClr val="262626"/>
              </a:buClr>
              <a:buSzPts val="1400"/>
              <a:buFont typeface="Oswald"/>
              <a:buChar char="●"/>
            </a:pPr>
            <a:r>
              <a:rPr lang="en" sz="1850">
                <a:solidFill>
                  <a:srgbClr val="262626"/>
                </a:solidFill>
                <a:latin typeface="Oswald"/>
                <a:ea typeface="Oswald"/>
                <a:cs typeface="Oswald"/>
                <a:sym typeface="Oswald"/>
              </a:rPr>
              <a:t>Blue Marlin Realty​</a:t>
            </a:r>
            <a:endParaRPr sz="1850">
              <a:solidFill>
                <a:srgbClr val="262626"/>
              </a:solidFill>
              <a:latin typeface="Oswald"/>
              <a:ea typeface="Oswald"/>
              <a:cs typeface="Oswald"/>
              <a:sym typeface="Oswald"/>
            </a:endParaRPr>
          </a:p>
          <a:p>
            <a:pPr marL="1104900" lvl="0" indent="-346075" algn="l" rtl="0">
              <a:lnSpc>
                <a:spcPct val="115000"/>
              </a:lnSpc>
              <a:spcBef>
                <a:spcPts val="0"/>
              </a:spcBef>
              <a:spcAft>
                <a:spcPts val="0"/>
              </a:spcAft>
              <a:buClr>
                <a:srgbClr val="262626"/>
              </a:buClr>
              <a:buSzPts val="1850"/>
              <a:buFont typeface="Oswald"/>
              <a:buChar char="●"/>
            </a:pPr>
            <a:r>
              <a:rPr lang="en" sz="1850">
                <a:solidFill>
                  <a:srgbClr val="262626"/>
                </a:solidFill>
                <a:latin typeface="Oswald"/>
                <a:ea typeface="Oswald"/>
                <a:cs typeface="Oswald"/>
                <a:sym typeface="Oswald"/>
              </a:rPr>
              <a:t>Local construction companies</a:t>
            </a:r>
            <a:endParaRPr sz="1850">
              <a:solidFill>
                <a:srgbClr val="262626"/>
              </a:solidFill>
              <a:latin typeface="Oswald"/>
              <a:ea typeface="Oswald"/>
              <a:cs typeface="Oswald"/>
              <a:sym typeface="Oswald"/>
            </a:endParaRPr>
          </a:p>
          <a:p>
            <a:pPr marL="0" lvl="0" indent="0" algn="l" rtl="0">
              <a:spcBef>
                <a:spcPts val="0"/>
              </a:spcBef>
              <a:spcAft>
                <a:spcPts val="0"/>
              </a:spcAft>
              <a:buNone/>
            </a:pPr>
            <a:endParaRPr sz="800">
              <a:solidFill>
                <a:srgbClr val="262626"/>
              </a:solidFill>
              <a:latin typeface="Oswald"/>
              <a:ea typeface="Oswald"/>
              <a:cs typeface="Oswald"/>
              <a:sym typeface="Oswald"/>
            </a:endParaRPr>
          </a:p>
        </p:txBody>
      </p:sp>
      <p:pic>
        <p:nvPicPr>
          <p:cNvPr id="176" name="Google Shape;176;p23"/>
          <p:cNvPicPr preferRelativeResize="0"/>
          <p:nvPr/>
        </p:nvPicPr>
        <p:blipFill>
          <a:blip r:embed="rId4">
            <a:alphaModFix/>
          </a:blip>
          <a:stretch>
            <a:fillRect/>
          </a:stretch>
        </p:blipFill>
        <p:spPr>
          <a:xfrm>
            <a:off x="152399" y="1984001"/>
            <a:ext cx="1873250" cy="2226627"/>
          </a:xfrm>
          <a:prstGeom prst="rect">
            <a:avLst/>
          </a:prstGeom>
          <a:noFill/>
          <a:ln>
            <a:noFill/>
          </a:ln>
        </p:spPr>
      </p:pic>
      <p:pic>
        <p:nvPicPr>
          <p:cNvPr id="177" name="Google Shape;177;p23"/>
          <p:cNvPicPr preferRelativeResize="0"/>
          <p:nvPr/>
        </p:nvPicPr>
        <p:blipFill>
          <a:blip r:embed="rId5">
            <a:alphaModFix/>
          </a:blip>
          <a:stretch>
            <a:fillRect/>
          </a:stretch>
        </p:blipFill>
        <p:spPr>
          <a:xfrm>
            <a:off x="2191448" y="2170612"/>
            <a:ext cx="1873249" cy="15357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181"/>
        <p:cNvGrpSpPr/>
        <p:nvPr/>
      </p:nvGrpSpPr>
      <p:grpSpPr>
        <a:xfrm>
          <a:off x="0" y="0"/>
          <a:ext cx="0" cy="0"/>
          <a:chOff x="0" y="0"/>
          <a:chExt cx="0" cy="0"/>
        </a:xfrm>
      </p:grpSpPr>
      <p:pic>
        <p:nvPicPr>
          <p:cNvPr id="182" name="Google Shape;182;p24"/>
          <p:cNvPicPr preferRelativeResize="0"/>
          <p:nvPr/>
        </p:nvPicPr>
        <p:blipFill>
          <a:blip r:embed="rId3">
            <a:alphaModFix/>
          </a:blip>
          <a:stretch>
            <a:fillRect/>
          </a:stretch>
        </p:blipFill>
        <p:spPr>
          <a:xfrm>
            <a:off x="152400" y="189400"/>
            <a:ext cx="1775450" cy="1730100"/>
          </a:xfrm>
          <a:prstGeom prst="rect">
            <a:avLst/>
          </a:prstGeom>
          <a:noFill/>
          <a:ln>
            <a:noFill/>
          </a:ln>
        </p:spPr>
      </p:pic>
      <p:sp>
        <p:nvSpPr>
          <p:cNvPr id="183" name="Google Shape;183;p24"/>
          <p:cNvSpPr txBox="1"/>
          <p:nvPr/>
        </p:nvSpPr>
        <p:spPr>
          <a:xfrm>
            <a:off x="233563" y="263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4" name="Google Shape;184;p24"/>
          <p:cNvSpPr txBox="1"/>
          <p:nvPr/>
        </p:nvSpPr>
        <p:spPr>
          <a:xfrm>
            <a:off x="2079800" y="189400"/>
            <a:ext cx="646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Oswald SemiBold"/>
                <a:ea typeface="Oswald SemiBold"/>
                <a:cs typeface="Oswald SemiBold"/>
                <a:sym typeface="Oswald SemiBold"/>
              </a:rPr>
              <a:t>Exploring Post-Secondary Opportunities</a:t>
            </a:r>
            <a:endParaRPr sz="2800">
              <a:latin typeface="Oswald SemiBold"/>
              <a:ea typeface="Oswald SemiBold"/>
              <a:cs typeface="Oswald SemiBold"/>
              <a:sym typeface="Oswald SemiBold"/>
            </a:endParaRPr>
          </a:p>
        </p:txBody>
      </p:sp>
      <p:sp>
        <p:nvSpPr>
          <p:cNvPr id="185" name="Google Shape;185;p24"/>
          <p:cNvSpPr txBox="1"/>
          <p:nvPr/>
        </p:nvSpPr>
        <p:spPr>
          <a:xfrm>
            <a:off x="0" y="398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6" name="Google Shape;186;p24"/>
          <p:cNvSpPr txBox="1"/>
          <p:nvPr/>
        </p:nvSpPr>
        <p:spPr>
          <a:xfrm>
            <a:off x="-3087513" y="1562858"/>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7" name="Google Shape;187;p24"/>
          <p:cNvSpPr txBox="1"/>
          <p:nvPr/>
        </p:nvSpPr>
        <p:spPr>
          <a:xfrm>
            <a:off x="0" y="2015563"/>
            <a:ext cx="2392890" cy="8771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50" dirty="0">
                <a:solidFill>
                  <a:schemeClr val="bg1"/>
                </a:solidFill>
                <a:latin typeface="Oswald Medium"/>
                <a:ea typeface="Oswald Medium"/>
                <a:cs typeface="Oswald Medium"/>
                <a:sym typeface="Oswald Medium"/>
              </a:rPr>
              <a:t>Book an Appt w/Mrs. Ash</a:t>
            </a:r>
            <a:endParaRPr sz="2250" dirty="0">
              <a:solidFill>
                <a:schemeClr val="bg1"/>
              </a:solidFill>
              <a:latin typeface="Oswald Medium"/>
              <a:ea typeface="Oswald Medium"/>
              <a:cs typeface="Oswald Medium"/>
              <a:sym typeface="Oswald Medium"/>
            </a:endParaRPr>
          </a:p>
        </p:txBody>
      </p:sp>
      <p:sp>
        <p:nvSpPr>
          <p:cNvPr id="188" name="Google Shape;188;p24"/>
          <p:cNvSpPr txBox="1"/>
          <p:nvPr/>
        </p:nvSpPr>
        <p:spPr>
          <a:xfrm>
            <a:off x="4516475" y="729100"/>
            <a:ext cx="4218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a:latin typeface="Oswald Medium"/>
              <a:ea typeface="Oswald Medium"/>
              <a:cs typeface="Oswald Medium"/>
              <a:sym typeface="Oswald Medium"/>
            </a:endParaRPr>
          </a:p>
        </p:txBody>
      </p:sp>
      <p:sp>
        <p:nvSpPr>
          <p:cNvPr id="189" name="Google Shape;189;p24"/>
          <p:cNvSpPr txBox="1"/>
          <p:nvPr/>
        </p:nvSpPr>
        <p:spPr>
          <a:xfrm>
            <a:off x="2344475" y="923675"/>
            <a:ext cx="4833000" cy="4239000"/>
          </a:xfrm>
          <a:prstGeom prst="rect">
            <a:avLst/>
          </a:prstGeom>
          <a:noFill/>
          <a:ln>
            <a:noFill/>
          </a:ln>
        </p:spPr>
        <p:txBody>
          <a:bodyPr spcFirstLastPara="1" wrap="square" lIns="91425" tIns="91425" rIns="91425" bIns="91425" anchor="t" anchorCtr="0">
            <a:spAutoFit/>
          </a:bodyPr>
          <a:lstStyle/>
          <a:p>
            <a:pPr marL="1104900" lvl="0" indent="-317500" algn="l" rtl="0">
              <a:lnSpc>
                <a:spcPct val="115000"/>
              </a:lnSpc>
              <a:spcBef>
                <a:spcPts val="0"/>
              </a:spcBef>
              <a:spcAft>
                <a:spcPts val="0"/>
              </a:spcAft>
              <a:buClr>
                <a:schemeClr val="lt1"/>
              </a:buClr>
              <a:buSzPts val="1400"/>
              <a:buFont typeface="Oswald Medium"/>
              <a:buChar char="●"/>
            </a:pPr>
            <a:r>
              <a:rPr lang="en" sz="1800" dirty="0">
                <a:solidFill>
                  <a:schemeClr val="lt1"/>
                </a:solidFill>
                <a:latin typeface="Oswald Medium"/>
                <a:ea typeface="Oswald Medium"/>
                <a:cs typeface="Oswald Medium"/>
                <a:sym typeface="Oswald Medium"/>
              </a:rPr>
              <a:t>We strive to help every student find success</a:t>
            </a:r>
            <a:endParaRPr sz="1800" dirty="0">
              <a:solidFill>
                <a:schemeClr val="lt1"/>
              </a:solidFill>
              <a:latin typeface="Oswald Medium"/>
              <a:ea typeface="Oswald Medium"/>
              <a:cs typeface="Oswald Medium"/>
              <a:sym typeface="Oswald Medium"/>
            </a:endParaRPr>
          </a:p>
          <a:p>
            <a:pPr marL="1104900" lvl="0" indent="-342900" algn="l" rtl="0">
              <a:lnSpc>
                <a:spcPct val="115000"/>
              </a:lnSpc>
              <a:spcBef>
                <a:spcPts val="0"/>
              </a:spcBef>
              <a:spcAft>
                <a:spcPts val="0"/>
              </a:spcAft>
              <a:buClr>
                <a:schemeClr val="lt1"/>
              </a:buClr>
              <a:buSzPts val="1800"/>
              <a:buFont typeface="Oswald Medium"/>
              <a:buChar char="●"/>
            </a:pPr>
            <a:r>
              <a:rPr lang="en" sz="1800" dirty="0">
                <a:solidFill>
                  <a:schemeClr val="lt1"/>
                </a:solidFill>
                <a:latin typeface="Oswald Medium"/>
                <a:ea typeface="Oswald Medium"/>
                <a:cs typeface="Oswald Medium"/>
                <a:sym typeface="Oswald Medium"/>
              </a:rPr>
              <a:t>GET INVOLVED</a:t>
            </a:r>
            <a:endParaRPr sz="1800" dirty="0">
              <a:solidFill>
                <a:schemeClr val="lt1"/>
              </a:solidFill>
              <a:latin typeface="Oswald Medium"/>
              <a:ea typeface="Oswald Medium"/>
              <a:cs typeface="Oswald Medium"/>
              <a:sym typeface="Oswald Medium"/>
            </a:endParaRPr>
          </a:p>
          <a:p>
            <a:pPr marL="1104900" lvl="0" indent="-317500" algn="l" rtl="0">
              <a:lnSpc>
                <a:spcPct val="115000"/>
              </a:lnSpc>
              <a:spcBef>
                <a:spcPts val="0"/>
              </a:spcBef>
              <a:spcAft>
                <a:spcPts val="0"/>
              </a:spcAft>
              <a:buClr>
                <a:schemeClr val="lt1"/>
              </a:buClr>
              <a:buSzPts val="1400"/>
              <a:buFont typeface="Oswald Medium"/>
              <a:buChar char="●"/>
            </a:pPr>
            <a:r>
              <a:rPr lang="en" sz="1800" dirty="0">
                <a:solidFill>
                  <a:schemeClr val="lt1"/>
                </a:solidFill>
                <a:latin typeface="Oswald Medium"/>
                <a:ea typeface="Oswald Medium"/>
                <a:cs typeface="Oswald Medium"/>
                <a:sym typeface="Oswald Medium"/>
              </a:rPr>
              <a:t>Make an appt to see Mrs. Ash and discuss post-graduation plans.  ​</a:t>
            </a:r>
            <a:endParaRPr sz="1800" dirty="0">
              <a:solidFill>
                <a:schemeClr val="lt1"/>
              </a:solidFill>
              <a:latin typeface="Oswald Medium"/>
              <a:ea typeface="Oswald Medium"/>
              <a:cs typeface="Oswald Medium"/>
              <a:sym typeface="Oswald Medium"/>
            </a:endParaRPr>
          </a:p>
          <a:p>
            <a:pPr marL="1104900" lvl="0" indent="-317500" algn="l" rtl="0">
              <a:lnSpc>
                <a:spcPct val="115000"/>
              </a:lnSpc>
              <a:spcBef>
                <a:spcPts val="0"/>
              </a:spcBef>
              <a:spcAft>
                <a:spcPts val="0"/>
              </a:spcAft>
              <a:buClr>
                <a:schemeClr val="lt1"/>
              </a:buClr>
              <a:buSzPts val="1400"/>
              <a:buFont typeface="Oswald Medium"/>
              <a:buChar char="●"/>
            </a:pPr>
            <a:r>
              <a:rPr lang="en" sz="1800" dirty="0">
                <a:solidFill>
                  <a:schemeClr val="lt1"/>
                </a:solidFill>
                <a:latin typeface="Oswald Medium"/>
                <a:ea typeface="Oswald Medium"/>
                <a:cs typeface="Oswald Medium"/>
                <a:sym typeface="Oswald Medium"/>
              </a:rPr>
              <a:t>EVERY STUDENT NEEDS TO HAVE A PLAN!!!​</a:t>
            </a:r>
            <a:endParaRPr sz="1800" dirty="0">
              <a:solidFill>
                <a:schemeClr val="lt1"/>
              </a:solidFill>
              <a:latin typeface="Oswald Medium"/>
              <a:ea typeface="Oswald Medium"/>
              <a:cs typeface="Oswald Medium"/>
              <a:sym typeface="Oswald Medium"/>
            </a:endParaRPr>
          </a:p>
          <a:p>
            <a:pPr marL="1752600" lvl="0" indent="-301625" algn="l" rtl="0">
              <a:lnSpc>
                <a:spcPct val="115000"/>
              </a:lnSpc>
              <a:spcBef>
                <a:spcPts val="0"/>
              </a:spcBef>
              <a:spcAft>
                <a:spcPts val="0"/>
              </a:spcAft>
              <a:buClr>
                <a:schemeClr val="lt1"/>
              </a:buClr>
              <a:buSzPts val="1150"/>
              <a:buFont typeface="Oswald Medium"/>
              <a:buChar char="○"/>
            </a:pPr>
            <a:r>
              <a:rPr lang="en" sz="1500" dirty="0">
                <a:solidFill>
                  <a:schemeClr val="lt1"/>
                </a:solidFill>
                <a:latin typeface="Oswald Medium"/>
                <a:ea typeface="Oswald Medium"/>
                <a:cs typeface="Oswald Medium"/>
                <a:sym typeface="Oswald Medium"/>
              </a:rPr>
              <a:t>Internships​</a:t>
            </a:r>
            <a:endParaRPr sz="1500" dirty="0">
              <a:solidFill>
                <a:schemeClr val="lt1"/>
              </a:solidFill>
              <a:latin typeface="Oswald Medium"/>
              <a:ea typeface="Oswald Medium"/>
              <a:cs typeface="Oswald Medium"/>
              <a:sym typeface="Oswald Medium"/>
            </a:endParaRPr>
          </a:p>
          <a:p>
            <a:pPr marL="1752600" lvl="0" indent="-301625" algn="l" rtl="0">
              <a:lnSpc>
                <a:spcPct val="115000"/>
              </a:lnSpc>
              <a:spcBef>
                <a:spcPts val="0"/>
              </a:spcBef>
              <a:spcAft>
                <a:spcPts val="0"/>
              </a:spcAft>
              <a:buClr>
                <a:schemeClr val="lt1"/>
              </a:buClr>
              <a:buSzPts val="1150"/>
              <a:buFont typeface="Oswald Medium"/>
              <a:buChar char="○"/>
            </a:pPr>
            <a:r>
              <a:rPr lang="en" sz="1500" dirty="0">
                <a:solidFill>
                  <a:schemeClr val="lt1"/>
                </a:solidFill>
                <a:latin typeface="Oswald Medium"/>
                <a:ea typeface="Oswald Medium"/>
                <a:cs typeface="Oswald Medium"/>
                <a:sym typeface="Oswald Medium"/>
              </a:rPr>
              <a:t>Vocational programs​</a:t>
            </a:r>
            <a:endParaRPr sz="1500" dirty="0">
              <a:solidFill>
                <a:schemeClr val="lt1"/>
              </a:solidFill>
              <a:latin typeface="Oswald Medium"/>
              <a:ea typeface="Oswald Medium"/>
              <a:cs typeface="Oswald Medium"/>
              <a:sym typeface="Oswald Medium"/>
            </a:endParaRPr>
          </a:p>
          <a:p>
            <a:pPr marL="1752600" lvl="0" indent="-301625" algn="l" rtl="0">
              <a:lnSpc>
                <a:spcPct val="115000"/>
              </a:lnSpc>
              <a:spcBef>
                <a:spcPts val="0"/>
              </a:spcBef>
              <a:spcAft>
                <a:spcPts val="0"/>
              </a:spcAft>
              <a:buClr>
                <a:schemeClr val="lt1"/>
              </a:buClr>
              <a:buSzPts val="1150"/>
              <a:buFont typeface="Oswald Medium"/>
              <a:buChar char="○"/>
            </a:pPr>
            <a:r>
              <a:rPr lang="en" sz="1500" dirty="0">
                <a:solidFill>
                  <a:schemeClr val="lt1"/>
                </a:solidFill>
                <a:latin typeface="Oswald Medium"/>
                <a:ea typeface="Oswald Medium"/>
                <a:cs typeface="Oswald Medium"/>
                <a:sym typeface="Oswald Medium"/>
              </a:rPr>
              <a:t>Workforce​</a:t>
            </a:r>
            <a:endParaRPr sz="1500" dirty="0">
              <a:solidFill>
                <a:schemeClr val="lt1"/>
              </a:solidFill>
              <a:latin typeface="Oswald Medium"/>
              <a:ea typeface="Oswald Medium"/>
              <a:cs typeface="Oswald Medium"/>
              <a:sym typeface="Oswald Medium"/>
            </a:endParaRPr>
          </a:p>
          <a:p>
            <a:pPr marL="1752600" lvl="0" indent="-301625" algn="l" rtl="0">
              <a:lnSpc>
                <a:spcPct val="115000"/>
              </a:lnSpc>
              <a:spcBef>
                <a:spcPts val="0"/>
              </a:spcBef>
              <a:spcAft>
                <a:spcPts val="0"/>
              </a:spcAft>
              <a:buClr>
                <a:schemeClr val="lt1"/>
              </a:buClr>
              <a:buSzPts val="1150"/>
              <a:buFont typeface="Oswald Medium"/>
              <a:buChar char="○"/>
            </a:pPr>
            <a:r>
              <a:rPr lang="en" sz="1500" dirty="0">
                <a:solidFill>
                  <a:schemeClr val="lt1"/>
                </a:solidFill>
                <a:latin typeface="Oswald Medium"/>
                <a:ea typeface="Oswald Medium"/>
                <a:cs typeface="Oswald Medium"/>
                <a:sym typeface="Oswald Medium"/>
              </a:rPr>
              <a:t>Apprenticeship​</a:t>
            </a:r>
            <a:endParaRPr sz="1500" dirty="0">
              <a:solidFill>
                <a:schemeClr val="lt1"/>
              </a:solidFill>
              <a:latin typeface="Oswald Medium"/>
              <a:ea typeface="Oswald Medium"/>
              <a:cs typeface="Oswald Medium"/>
              <a:sym typeface="Oswald Medium"/>
            </a:endParaRPr>
          </a:p>
          <a:p>
            <a:pPr marL="1752600" lvl="0" indent="-301625" algn="l" rtl="0">
              <a:lnSpc>
                <a:spcPct val="115000"/>
              </a:lnSpc>
              <a:spcBef>
                <a:spcPts val="0"/>
              </a:spcBef>
              <a:spcAft>
                <a:spcPts val="0"/>
              </a:spcAft>
              <a:buClr>
                <a:schemeClr val="lt1"/>
              </a:buClr>
              <a:buSzPts val="1150"/>
              <a:buFont typeface="Oswald Medium"/>
              <a:buChar char="○"/>
            </a:pPr>
            <a:r>
              <a:rPr lang="en" sz="1500" dirty="0">
                <a:solidFill>
                  <a:schemeClr val="lt1"/>
                </a:solidFill>
                <a:latin typeface="Oswald Medium"/>
                <a:ea typeface="Oswald Medium"/>
                <a:cs typeface="Oswald Medium"/>
                <a:sym typeface="Oswald Medium"/>
              </a:rPr>
              <a:t>Travel (gap year)​</a:t>
            </a:r>
            <a:endParaRPr sz="1500" dirty="0">
              <a:solidFill>
                <a:schemeClr val="lt1"/>
              </a:solidFill>
              <a:latin typeface="Oswald Medium"/>
              <a:ea typeface="Oswald Medium"/>
              <a:cs typeface="Oswald Medium"/>
              <a:sym typeface="Oswald Medium"/>
            </a:endParaRPr>
          </a:p>
          <a:p>
            <a:pPr marL="1752600" lvl="0" indent="-301625" algn="l" rtl="0">
              <a:lnSpc>
                <a:spcPct val="115000"/>
              </a:lnSpc>
              <a:spcBef>
                <a:spcPts val="0"/>
              </a:spcBef>
              <a:spcAft>
                <a:spcPts val="0"/>
              </a:spcAft>
              <a:buClr>
                <a:schemeClr val="lt1"/>
              </a:buClr>
              <a:buSzPts val="1150"/>
              <a:buFont typeface="Oswald Medium"/>
              <a:buChar char="○"/>
            </a:pPr>
            <a:r>
              <a:rPr lang="en" sz="1500" dirty="0">
                <a:solidFill>
                  <a:schemeClr val="lt1"/>
                </a:solidFill>
                <a:latin typeface="Oswald Medium"/>
                <a:ea typeface="Oswald Medium"/>
                <a:cs typeface="Oswald Medium"/>
                <a:sym typeface="Oswald Medium"/>
              </a:rPr>
              <a:t>Study Abroad​</a:t>
            </a:r>
            <a:endParaRPr sz="1500" dirty="0">
              <a:solidFill>
                <a:schemeClr val="lt1"/>
              </a:solidFill>
              <a:latin typeface="Oswald Medium"/>
              <a:ea typeface="Oswald Medium"/>
              <a:cs typeface="Oswald Medium"/>
              <a:sym typeface="Oswald Medium"/>
            </a:endParaRPr>
          </a:p>
          <a:p>
            <a:pPr marL="876300" lvl="0" indent="0" algn="l" rtl="0">
              <a:lnSpc>
                <a:spcPct val="115000"/>
              </a:lnSpc>
              <a:spcBef>
                <a:spcPts val="0"/>
              </a:spcBef>
              <a:spcAft>
                <a:spcPts val="0"/>
              </a:spcAft>
              <a:buNone/>
            </a:pPr>
            <a:r>
              <a:rPr lang="en" sz="1500" dirty="0">
                <a:solidFill>
                  <a:schemeClr val="lt1"/>
                </a:solidFill>
                <a:latin typeface="Oswald Medium"/>
                <a:ea typeface="Oswald Medium"/>
                <a:cs typeface="Oswald Medium"/>
                <a:sym typeface="Oswald Medium"/>
              </a:rPr>
              <a:t>​</a:t>
            </a:r>
            <a:endParaRPr sz="1500" dirty="0">
              <a:solidFill>
                <a:schemeClr val="lt1"/>
              </a:solidFill>
              <a:latin typeface="Oswald Medium"/>
              <a:ea typeface="Oswald Medium"/>
              <a:cs typeface="Oswald Medium"/>
              <a:sym typeface="Oswald Medium"/>
            </a:endParaRPr>
          </a:p>
        </p:txBody>
      </p:sp>
      <p:pic>
        <p:nvPicPr>
          <p:cNvPr id="1026" name="Picture 2">
            <a:extLst>
              <a:ext uri="{FF2B5EF4-FFF2-40B4-BE49-F238E27FC236}">
                <a16:creationId xmlns:a16="http://schemas.microsoft.com/office/drawing/2014/main" id="{5092AD9F-33BD-D3C8-D6F8-39033E671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575" y="2892696"/>
            <a:ext cx="1800225" cy="180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74"/>
        <p:cNvGrpSpPr/>
        <p:nvPr/>
      </p:nvGrpSpPr>
      <p:grpSpPr>
        <a:xfrm>
          <a:off x="0" y="0"/>
          <a:ext cx="0" cy="0"/>
          <a:chOff x="0" y="0"/>
          <a:chExt cx="0" cy="0"/>
        </a:xfrm>
      </p:grpSpPr>
      <p:pic>
        <p:nvPicPr>
          <p:cNvPr id="75" name="Google Shape;75;p15"/>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76" name="Google Shape;76;p15"/>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7" name="Google Shape;77;p15"/>
          <p:cNvSpPr txBox="1"/>
          <p:nvPr/>
        </p:nvSpPr>
        <p:spPr>
          <a:xfrm>
            <a:off x="2079800" y="152400"/>
            <a:ext cx="64662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latin typeface="Oswald SemiBold"/>
                <a:ea typeface="Oswald SemiBold"/>
                <a:cs typeface="Oswald SemiBold"/>
                <a:sym typeface="Oswald SemiBold"/>
              </a:rPr>
              <a:t>Preparing for the SAT School Day</a:t>
            </a:r>
            <a:endParaRPr sz="2800" dirty="0">
              <a:latin typeface="Oswald SemiBold"/>
              <a:ea typeface="Oswald SemiBold"/>
              <a:cs typeface="Oswald SemiBold"/>
              <a:sym typeface="Oswald SemiBold"/>
            </a:endParaRPr>
          </a:p>
        </p:txBody>
      </p:sp>
      <p:sp>
        <p:nvSpPr>
          <p:cNvPr id="78" name="Google Shape;78;p15"/>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9" name="Google Shape;79;p1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81" name="Google Shape;81;p15"/>
          <p:cNvSpPr txBox="1"/>
          <p:nvPr/>
        </p:nvSpPr>
        <p:spPr>
          <a:xfrm>
            <a:off x="4516475" y="692100"/>
            <a:ext cx="4218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a:latin typeface="Oswald Medium"/>
              <a:ea typeface="Oswald Medium"/>
              <a:cs typeface="Oswald Medium"/>
              <a:sym typeface="Oswald Medium"/>
            </a:endParaRPr>
          </a:p>
        </p:txBody>
      </p:sp>
      <p:sp>
        <p:nvSpPr>
          <p:cNvPr id="82" name="Google Shape;82;p15"/>
          <p:cNvSpPr txBox="1"/>
          <p:nvPr/>
        </p:nvSpPr>
        <p:spPr>
          <a:xfrm>
            <a:off x="2079800" y="768000"/>
            <a:ext cx="6051300" cy="2539126"/>
          </a:xfrm>
          <a:prstGeom prst="rect">
            <a:avLst/>
          </a:prstGeom>
          <a:noFill/>
          <a:ln>
            <a:noFill/>
          </a:ln>
        </p:spPr>
        <p:txBody>
          <a:bodyPr spcFirstLastPara="1" wrap="square" lIns="91425" tIns="91425" rIns="91425" bIns="91425" anchor="t" anchorCtr="0">
            <a:spAutoFit/>
          </a:bodyPr>
          <a:lstStyle/>
          <a:p>
            <a:pPr marL="457200" indent="-323850">
              <a:buSzPts val="1500"/>
              <a:buFont typeface="Oswald Medium"/>
              <a:buChar char="●"/>
            </a:pPr>
            <a:r>
              <a:rPr lang="en-US" sz="1800" dirty="0">
                <a:latin typeface="Oswald Medium"/>
                <a:ea typeface="Oswald Medium"/>
                <a:cs typeface="Oswald Medium"/>
                <a:sym typeface="Oswald Medium"/>
              </a:rPr>
              <a:t>Khan Academy</a:t>
            </a:r>
          </a:p>
          <a:p>
            <a:pPr marL="457200" indent="-323850">
              <a:buSzPts val="1500"/>
              <a:buFont typeface="Oswald Medium"/>
              <a:buChar char="●"/>
            </a:pPr>
            <a:r>
              <a:rPr lang="en-US" sz="1800" dirty="0">
                <a:latin typeface="Oswald Medium"/>
                <a:ea typeface="Oswald Medium"/>
                <a:cs typeface="Oswald Medium"/>
                <a:sym typeface="Oswald Medium"/>
              </a:rPr>
              <a:t>Linked to their PSAT Score</a:t>
            </a:r>
          </a:p>
          <a:p>
            <a:pPr marL="457200" indent="-323850">
              <a:buSzPts val="1500"/>
              <a:buFont typeface="Oswald Medium"/>
              <a:buChar char="●"/>
            </a:pPr>
            <a:r>
              <a:rPr lang="en-US" sz="1800" dirty="0">
                <a:latin typeface="Oswald Medium"/>
                <a:ea typeface="Oswald Medium"/>
                <a:cs typeface="Oswald Medium"/>
                <a:sym typeface="Oswald Medium"/>
              </a:rPr>
              <a:t>FREE SAT tutoring</a:t>
            </a:r>
          </a:p>
          <a:p>
            <a:pPr marL="457200" indent="-323850">
              <a:buSzPts val="1500"/>
              <a:buFont typeface="Oswald Medium"/>
              <a:buChar char="●"/>
            </a:pPr>
            <a:r>
              <a:rPr lang="en-US" sz="1800" dirty="0">
                <a:latin typeface="Oswald Medium"/>
                <a:ea typeface="Oswald Medium"/>
                <a:cs typeface="Oswald Medium"/>
                <a:sym typeface="Oswald Medium"/>
              </a:rPr>
              <a:t>Full SAT practice tests</a:t>
            </a:r>
          </a:p>
          <a:p>
            <a:pPr marL="457200" indent="-323850">
              <a:buSzPts val="1500"/>
              <a:buFont typeface="Oswald Medium"/>
              <a:buChar char="●"/>
            </a:pPr>
            <a:endParaRPr lang="en-US" sz="1800" dirty="0">
              <a:latin typeface="Oswald Medium"/>
              <a:ea typeface="Oswald Medium"/>
              <a:cs typeface="Oswald Medium"/>
              <a:sym typeface="Oswald Medium"/>
            </a:endParaRPr>
          </a:p>
          <a:p>
            <a:pPr marL="457200" indent="-323850">
              <a:buSzPts val="1500"/>
              <a:buFont typeface="Oswald Medium"/>
              <a:buChar char="●"/>
            </a:pPr>
            <a:r>
              <a:rPr lang="en-US" sz="1800" dirty="0">
                <a:latin typeface="Oswald Medium"/>
                <a:ea typeface="Oswald Medium"/>
                <a:cs typeface="Oswald Medium"/>
                <a:sym typeface="Oswald Medium"/>
              </a:rPr>
              <a:t>SAT SD Student Guide</a:t>
            </a:r>
          </a:p>
          <a:p>
            <a:pPr marL="457200" indent="-323850">
              <a:buSzPts val="1500"/>
              <a:buFont typeface="Oswald Medium"/>
              <a:buChar char="●"/>
            </a:pPr>
            <a:r>
              <a:rPr lang="en-US" sz="1800" dirty="0">
                <a:latin typeface="Oswald Medium"/>
                <a:ea typeface="Oswald Medium"/>
                <a:cs typeface="Oswald Medium"/>
                <a:sym typeface="Oswald Medium"/>
              </a:rPr>
              <a:t>Distributed by a teacher on campus</a:t>
            </a:r>
          </a:p>
          <a:p>
            <a:pPr marL="457200" indent="-323850">
              <a:buSzPts val="1500"/>
              <a:buFont typeface="Oswald Medium"/>
              <a:buChar char="●"/>
            </a:pPr>
            <a:endParaRPr lang="en-US" sz="1200" dirty="0">
              <a:latin typeface="Oswald Medium"/>
              <a:ea typeface="Oswald Medium"/>
              <a:cs typeface="Oswald Medium"/>
              <a:sym typeface="Oswald Medium"/>
            </a:endParaRPr>
          </a:p>
          <a:p>
            <a:pPr marL="457200" indent="-323850">
              <a:buSzPts val="1500"/>
              <a:buFont typeface="Oswald Medium"/>
              <a:buChar char="●"/>
            </a:pPr>
            <a:endParaRPr sz="1500" dirty="0">
              <a:latin typeface="Oswald Medium"/>
              <a:ea typeface="Oswald Medium"/>
              <a:cs typeface="Oswald Medium"/>
              <a:sym typeface="Oswald Medium"/>
            </a:endParaRPr>
          </a:p>
        </p:txBody>
      </p:sp>
    </p:spTree>
    <p:extLst>
      <p:ext uri="{BB962C8B-B14F-4D97-AF65-F5344CB8AC3E}">
        <p14:creationId xmlns:p14="http://schemas.microsoft.com/office/powerpoint/2010/main" val="3676907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65" name="Google Shape;65;p14"/>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6" name="Google Shape;66;p14"/>
          <p:cNvSpPr txBox="1"/>
          <p:nvPr/>
        </p:nvSpPr>
        <p:spPr>
          <a:xfrm>
            <a:off x="2079800" y="152400"/>
            <a:ext cx="646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Oswald SemiBold"/>
                <a:ea typeface="Oswald SemiBold"/>
                <a:cs typeface="Oswald SemiBold"/>
                <a:sym typeface="Oswald SemiBold"/>
              </a:rPr>
              <a:t>BPS High School Graduation Requirements</a:t>
            </a:r>
            <a:endParaRPr sz="2800">
              <a:latin typeface="Oswald SemiBold"/>
              <a:ea typeface="Oswald SemiBold"/>
              <a:cs typeface="Oswald SemiBold"/>
              <a:sym typeface="Oswald SemiBold"/>
            </a:endParaRPr>
          </a:p>
        </p:txBody>
      </p:sp>
      <p:pic>
        <p:nvPicPr>
          <p:cNvPr id="67" name="Google Shape;67;p14"/>
          <p:cNvPicPr preferRelativeResize="0"/>
          <p:nvPr/>
        </p:nvPicPr>
        <p:blipFill>
          <a:blip r:embed="rId4">
            <a:alphaModFix/>
          </a:blip>
          <a:stretch>
            <a:fillRect/>
          </a:stretch>
        </p:blipFill>
        <p:spPr>
          <a:xfrm>
            <a:off x="2079800" y="854425"/>
            <a:ext cx="3294251" cy="4070700"/>
          </a:xfrm>
          <a:prstGeom prst="rect">
            <a:avLst/>
          </a:prstGeom>
          <a:noFill/>
          <a:ln>
            <a:noFill/>
          </a:ln>
        </p:spPr>
      </p:pic>
      <p:sp>
        <p:nvSpPr>
          <p:cNvPr id="68" name="Google Shape;68;p14"/>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69" name="Google Shape;69;p14"/>
          <p:cNvPicPr preferRelativeResize="0"/>
          <p:nvPr/>
        </p:nvPicPr>
        <p:blipFill>
          <a:blip r:embed="rId5">
            <a:alphaModFix/>
          </a:blip>
          <a:stretch>
            <a:fillRect/>
          </a:stretch>
        </p:blipFill>
        <p:spPr>
          <a:xfrm>
            <a:off x="5802277" y="854425"/>
            <a:ext cx="3158561" cy="4070700"/>
          </a:xfrm>
          <a:prstGeom prst="rect">
            <a:avLst/>
          </a:prstGeom>
          <a:noFill/>
          <a:ln>
            <a:noFill/>
          </a:ln>
        </p:spPr>
      </p:pic>
      <p:sp>
        <p:nvSpPr>
          <p:cNvPr id="70" name="Google Shape;70;p14"/>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74"/>
        <p:cNvGrpSpPr/>
        <p:nvPr/>
      </p:nvGrpSpPr>
      <p:grpSpPr>
        <a:xfrm>
          <a:off x="0" y="0"/>
          <a:ext cx="0" cy="0"/>
          <a:chOff x="0" y="0"/>
          <a:chExt cx="0" cy="0"/>
        </a:xfrm>
      </p:grpSpPr>
      <p:pic>
        <p:nvPicPr>
          <p:cNvPr id="75" name="Google Shape;75;p15"/>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76" name="Google Shape;76;p15"/>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7" name="Google Shape;77;p15"/>
          <p:cNvSpPr txBox="1"/>
          <p:nvPr/>
        </p:nvSpPr>
        <p:spPr>
          <a:xfrm>
            <a:off x="2079800" y="152400"/>
            <a:ext cx="64662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latin typeface="Oswald SemiBold"/>
                <a:ea typeface="Oswald SemiBold"/>
                <a:cs typeface="Oswald SemiBold"/>
                <a:sym typeface="Oswald SemiBold"/>
              </a:rPr>
              <a:t>Scheduling for Senior Year</a:t>
            </a:r>
            <a:endParaRPr sz="2800" dirty="0">
              <a:latin typeface="Oswald SemiBold"/>
              <a:ea typeface="Oswald SemiBold"/>
              <a:cs typeface="Oswald SemiBold"/>
              <a:sym typeface="Oswald SemiBold"/>
            </a:endParaRPr>
          </a:p>
        </p:txBody>
      </p:sp>
      <p:sp>
        <p:nvSpPr>
          <p:cNvPr id="78" name="Google Shape;78;p15"/>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9" name="Google Shape;79;p1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1" name="Google Shape;81;p15"/>
          <p:cNvSpPr txBox="1"/>
          <p:nvPr/>
        </p:nvSpPr>
        <p:spPr>
          <a:xfrm>
            <a:off x="4516475" y="692100"/>
            <a:ext cx="4218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a:latin typeface="Oswald Medium"/>
              <a:ea typeface="Oswald Medium"/>
              <a:cs typeface="Oswald Medium"/>
              <a:sym typeface="Oswald Medium"/>
            </a:endParaRPr>
          </a:p>
        </p:txBody>
      </p:sp>
      <p:sp>
        <p:nvSpPr>
          <p:cNvPr id="82" name="Google Shape;82;p15"/>
          <p:cNvSpPr txBox="1"/>
          <p:nvPr/>
        </p:nvSpPr>
        <p:spPr>
          <a:xfrm>
            <a:off x="2079800" y="768000"/>
            <a:ext cx="6051300" cy="969466"/>
          </a:xfrm>
          <a:prstGeom prst="rect">
            <a:avLst/>
          </a:prstGeom>
          <a:noFill/>
          <a:ln>
            <a:noFill/>
          </a:ln>
        </p:spPr>
        <p:txBody>
          <a:bodyPr spcFirstLastPara="1" wrap="square" lIns="91425" tIns="91425" rIns="91425" bIns="91425" anchor="t" anchorCtr="0">
            <a:spAutoFit/>
          </a:bodyPr>
          <a:lstStyle/>
          <a:p>
            <a:pPr marL="457200" indent="-323850">
              <a:buSzPts val="1500"/>
              <a:buFont typeface="Oswald Medium"/>
              <a:buChar char="●"/>
            </a:pPr>
            <a:r>
              <a:rPr lang="en-US" sz="1800" dirty="0">
                <a:latin typeface="Oswald Medium"/>
                <a:ea typeface="Oswald Medium"/>
                <a:cs typeface="Oswald Medium"/>
                <a:sym typeface="Oswald Medium"/>
              </a:rPr>
              <a:t>Take academic challenging classes </a:t>
            </a:r>
          </a:p>
          <a:p>
            <a:pPr marL="457200" indent="-323850">
              <a:buSzPts val="1500"/>
              <a:buFont typeface="Oswald Medium"/>
              <a:buChar char="●"/>
            </a:pPr>
            <a:r>
              <a:rPr lang="en-US" sz="1800" dirty="0">
                <a:latin typeface="Oswald Medium"/>
                <a:ea typeface="Oswald Medium"/>
                <a:cs typeface="Oswald Medium"/>
                <a:sym typeface="Oswald Medium"/>
              </a:rPr>
              <a:t>Must be in 7 periods </a:t>
            </a:r>
          </a:p>
          <a:p>
            <a:pPr marL="457200" indent="-323850">
              <a:buSzPts val="1500"/>
              <a:buFont typeface="Oswald Medium"/>
              <a:buChar char="●"/>
            </a:pPr>
            <a:endParaRPr sz="1500" dirty="0">
              <a:latin typeface="Oswald Medium"/>
              <a:ea typeface="Oswald Medium"/>
              <a:cs typeface="Oswald Medium"/>
              <a:sym typeface="Oswald Medium"/>
            </a:endParaRPr>
          </a:p>
        </p:txBody>
      </p:sp>
    </p:spTree>
    <p:extLst>
      <p:ext uri="{BB962C8B-B14F-4D97-AF65-F5344CB8AC3E}">
        <p14:creationId xmlns:p14="http://schemas.microsoft.com/office/powerpoint/2010/main" val="3187055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74"/>
        <p:cNvGrpSpPr/>
        <p:nvPr/>
      </p:nvGrpSpPr>
      <p:grpSpPr>
        <a:xfrm>
          <a:off x="0" y="0"/>
          <a:ext cx="0" cy="0"/>
          <a:chOff x="0" y="0"/>
          <a:chExt cx="0" cy="0"/>
        </a:xfrm>
      </p:grpSpPr>
      <p:pic>
        <p:nvPicPr>
          <p:cNvPr id="75" name="Google Shape;75;p15"/>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76" name="Google Shape;76;p15"/>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7" name="Google Shape;77;p15"/>
          <p:cNvSpPr txBox="1"/>
          <p:nvPr/>
        </p:nvSpPr>
        <p:spPr>
          <a:xfrm>
            <a:off x="2079800" y="152400"/>
            <a:ext cx="64662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latin typeface="Oswald SemiBold"/>
                <a:ea typeface="Oswald SemiBold"/>
                <a:cs typeface="Oswald SemiBold"/>
                <a:sym typeface="Oswald SemiBold"/>
              </a:rPr>
              <a:t>Scheduling for Senior Year (Rigorous Coursework)</a:t>
            </a:r>
            <a:endParaRPr sz="2800" dirty="0">
              <a:latin typeface="Oswald SemiBold"/>
              <a:ea typeface="Oswald SemiBold"/>
              <a:cs typeface="Oswald SemiBold"/>
              <a:sym typeface="Oswald SemiBold"/>
            </a:endParaRPr>
          </a:p>
        </p:txBody>
      </p:sp>
      <p:sp>
        <p:nvSpPr>
          <p:cNvPr id="78" name="Google Shape;78;p15"/>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9" name="Google Shape;79;p1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1" name="Google Shape;81;p15"/>
          <p:cNvSpPr txBox="1"/>
          <p:nvPr/>
        </p:nvSpPr>
        <p:spPr>
          <a:xfrm>
            <a:off x="4516475" y="692100"/>
            <a:ext cx="4218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dirty="0">
              <a:latin typeface="Oswald Medium"/>
              <a:ea typeface="Oswald Medium"/>
              <a:cs typeface="Oswald Medium"/>
              <a:sym typeface="Oswald Medium"/>
            </a:endParaRPr>
          </a:p>
        </p:txBody>
      </p:sp>
      <p:sp>
        <p:nvSpPr>
          <p:cNvPr id="82" name="Google Shape;82;p15"/>
          <p:cNvSpPr txBox="1"/>
          <p:nvPr/>
        </p:nvSpPr>
        <p:spPr>
          <a:xfrm>
            <a:off x="2232650" y="1255826"/>
            <a:ext cx="6051300" cy="1846629"/>
          </a:xfrm>
          <a:prstGeom prst="rect">
            <a:avLst/>
          </a:prstGeom>
          <a:noFill/>
          <a:ln>
            <a:noFill/>
          </a:ln>
        </p:spPr>
        <p:txBody>
          <a:bodyPr spcFirstLastPara="1" wrap="square" lIns="91425" tIns="91425" rIns="91425" bIns="91425" anchor="t" anchorCtr="0">
            <a:spAutoFit/>
          </a:bodyPr>
          <a:lstStyle/>
          <a:p>
            <a:pPr marL="457200" indent="-323850">
              <a:buSzPts val="1500"/>
              <a:buFont typeface="Oswald Medium"/>
              <a:buChar char="●"/>
            </a:pPr>
            <a:r>
              <a:rPr lang="en-US" sz="1800" dirty="0">
                <a:latin typeface="Oswald Medium"/>
                <a:ea typeface="Oswald Medium"/>
                <a:cs typeface="Oswald Medium"/>
                <a:sym typeface="Oswald Medium"/>
              </a:rPr>
              <a:t>Must complete the Rigorous Course of Study (3 Honors, AP, or Dual Enrollment Courses OR 3 Career &amp; Technical Education (CTE) Courses in a Program)</a:t>
            </a:r>
          </a:p>
          <a:p>
            <a:pPr marL="457200" indent="-323850">
              <a:buSzPts val="1500"/>
              <a:buFont typeface="Oswald Medium"/>
              <a:buChar char="●"/>
            </a:pPr>
            <a:r>
              <a:rPr lang="en-US" sz="1800" dirty="0">
                <a:latin typeface="Oswald Medium"/>
                <a:ea typeface="Oswald Medium"/>
                <a:cs typeface="Oswald Medium"/>
                <a:sym typeface="Oswald Medium"/>
              </a:rPr>
              <a:t>To be College &amp; Career Ready…must pass an AP test with a 3 or higher; OR pass a Dual Enrollment Class with a “C” or better; OR pass the Industry Credential in your CTE Program</a:t>
            </a:r>
          </a:p>
        </p:txBody>
      </p:sp>
    </p:spTree>
    <p:extLst>
      <p:ext uri="{BB962C8B-B14F-4D97-AF65-F5344CB8AC3E}">
        <p14:creationId xmlns:p14="http://schemas.microsoft.com/office/powerpoint/2010/main" val="2575731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74"/>
        <p:cNvGrpSpPr/>
        <p:nvPr/>
      </p:nvGrpSpPr>
      <p:grpSpPr>
        <a:xfrm>
          <a:off x="0" y="0"/>
          <a:ext cx="0" cy="0"/>
          <a:chOff x="0" y="0"/>
          <a:chExt cx="0" cy="0"/>
        </a:xfrm>
      </p:grpSpPr>
      <p:pic>
        <p:nvPicPr>
          <p:cNvPr id="75" name="Google Shape;75;p15"/>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76" name="Google Shape;76;p15"/>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7" name="Google Shape;77;p15"/>
          <p:cNvSpPr txBox="1"/>
          <p:nvPr/>
        </p:nvSpPr>
        <p:spPr>
          <a:xfrm>
            <a:off x="2079800" y="152400"/>
            <a:ext cx="64662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latin typeface="Oswald SemiBold"/>
                <a:ea typeface="Oswald SemiBold"/>
                <a:cs typeface="Oswald SemiBold"/>
                <a:sym typeface="Oswald SemiBold"/>
              </a:rPr>
              <a:t>Scheduling for Senior Year (NEW Courses)</a:t>
            </a:r>
            <a:endParaRPr sz="2800" dirty="0">
              <a:latin typeface="Oswald SemiBold"/>
              <a:ea typeface="Oswald SemiBold"/>
              <a:cs typeface="Oswald SemiBold"/>
              <a:sym typeface="Oswald SemiBold"/>
            </a:endParaRPr>
          </a:p>
        </p:txBody>
      </p:sp>
      <p:sp>
        <p:nvSpPr>
          <p:cNvPr id="78" name="Google Shape;78;p15"/>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9" name="Google Shape;79;p1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1" name="Google Shape;81;p15"/>
          <p:cNvSpPr txBox="1"/>
          <p:nvPr/>
        </p:nvSpPr>
        <p:spPr>
          <a:xfrm>
            <a:off x="4516475" y="692100"/>
            <a:ext cx="4218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a:latin typeface="Oswald Medium"/>
              <a:ea typeface="Oswald Medium"/>
              <a:cs typeface="Oswald Medium"/>
              <a:sym typeface="Oswald Medium"/>
            </a:endParaRPr>
          </a:p>
        </p:txBody>
      </p:sp>
      <p:sp>
        <p:nvSpPr>
          <p:cNvPr id="82" name="Google Shape;82;p15"/>
          <p:cNvSpPr txBox="1"/>
          <p:nvPr/>
        </p:nvSpPr>
        <p:spPr>
          <a:xfrm>
            <a:off x="2079800" y="768000"/>
            <a:ext cx="6051300" cy="2077462"/>
          </a:xfrm>
          <a:prstGeom prst="rect">
            <a:avLst/>
          </a:prstGeom>
          <a:noFill/>
          <a:ln>
            <a:noFill/>
          </a:ln>
        </p:spPr>
        <p:txBody>
          <a:bodyPr spcFirstLastPara="1" wrap="square" lIns="91425" tIns="91425" rIns="91425" bIns="91425" anchor="t" anchorCtr="0">
            <a:spAutoFit/>
          </a:bodyPr>
          <a:lstStyle/>
          <a:p>
            <a:pPr marL="457200" indent="-323850">
              <a:buSzPts val="1500"/>
              <a:buFont typeface="Oswald Medium"/>
              <a:buChar char="●"/>
            </a:pPr>
            <a:r>
              <a:rPr lang="en-US" sz="1800" dirty="0">
                <a:latin typeface="Oswald Medium"/>
                <a:ea typeface="Oswald Medium"/>
                <a:cs typeface="Oswald Medium"/>
                <a:sym typeface="Oswald Medium"/>
              </a:rPr>
              <a:t>Math</a:t>
            </a:r>
          </a:p>
          <a:p>
            <a:pPr marL="457200" indent="-323850">
              <a:buSzPts val="1500"/>
              <a:buFont typeface="Oswald Medium"/>
              <a:buChar char="●"/>
            </a:pPr>
            <a:r>
              <a:rPr lang="en-US" sz="1800" dirty="0">
                <a:latin typeface="Oswald Medium"/>
                <a:ea typeface="Oswald Medium"/>
                <a:cs typeface="Oswald Medium"/>
                <a:sym typeface="Oswald Medium"/>
              </a:rPr>
              <a:t>AP Pre-Calculus </a:t>
            </a:r>
          </a:p>
          <a:p>
            <a:pPr marL="457200" indent="-323850">
              <a:buSzPts val="1500"/>
              <a:buFont typeface="Oswald Medium"/>
              <a:buChar char="●"/>
            </a:pPr>
            <a:r>
              <a:rPr lang="en-US" sz="1800" dirty="0">
                <a:latin typeface="Oswald Medium"/>
                <a:ea typeface="Oswald Medium"/>
                <a:cs typeface="Oswald Medium"/>
                <a:sym typeface="Oswald Medium"/>
              </a:rPr>
              <a:t>Data &amp; Financial Literacy</a:t>
            </a:r>
          </a:p>
          <a:p>
            <a:pPr marL="457200" indent="-323850">
              <a:buSzPts val="1500"/>
              <a:buFont typeface="Oswald Medium"/>
              <a:buChar char="●"/>
            </a:pPr>
            <a:endParaRPr lang="en-US" sz="1800" dirty="0">
              <a:latin typeface="Oswald Medium"/>
              <a:ea typeface="Oswald Medium"/>
              <a:cs typeface="Oswald Medium"/>
              <a:sym typeface="Oswald Medium"/>
            </a:endParaRPr>
          </a:p>
          <a:p>
            <a:pPr marL="457200" indent="-323850">
              <a:buSzPts val="1500"/>
              <a:buFont typeface="Oswald Medium"/>
              <a:buChar char="●"/>
            </a:pPr>
            <a:r>
              <a:rPr lang="en-US" sz="1800" dirty="0">
                <a:latin typeface="Oswald Medium"/>
                <a:ea typeface="Oswald Medium"/>
                <a:cs typeface="Oswald Medium"/>
                <a:sym typeface="Oswald Medium"/>
              </a:rPr>
              <a:t>PE Elective</a:t>
            </a:r>
          </a:p>
          <a:p>
            <a:pPr marL="457200" indent="-323850">
              <a:buSzPts val="1500"/>
              <a:buFont typeface="Oswald Medium"/>
              <a:buChar char="●"/>
            </a:pPr>
            <a:r>
              <a:rPr lang="en-US" sz="1800" dirty="0">
                <a:latin typeface="Oswald Medium"/>
                <a:ea typeface="Oswald Medium"/>
                <a:cs typeface="Oswald Medium"/>
                <a:sym typeface="Oswald Medium"/>
              </a:rPr>
              <a:t>Swimming </a:t>
            </a:r>
          </a:p>
          <a:p>
            <a:pPr marL="457200" indent="-323850">
              <a:buSzPts val="1500"/>
              <a:buFont typeface="Oswald Medium"/>
              <a:buChar char="●"/>
            </a:pPr>
            <a:endParaRPr sz="1500" dirty="0">
              <a:latin typeface="Oswald Medium"/>
              <a:ea typeface="Oswald Medium"/>
              <a:cs typeface="Oswald Medium"/>
              <a:sym typeface="Oswald Medium"/>
            </a:endParaRPr>
          </a:p>
        </p:txBody>
      </p:sp>
    </p:spTree>
    <p:extLst>
      <p:ext uri="{BB962C8B-B14F-4D97-AF65-F5344CB8AC3E}">
        <p14:creationId xmlns:p14="http://schemas.microsoft.com/office/powerpoint/2010/main" val="3990462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74"/>
        <p:cNvGrpSpPr/>
        <p:nvPr/>
      </p:nvGrpSpPr>
      <p:grpSpPr>
        <a:xfrm>
          <a:off x="0" y="0"/>
          <a:ext cx="0" cy="0"/>
          <a:chOff x="0" y="0"/>
          <a:chExt cx="0" cy="0"/>
        </a:xfrm>
      </p:grpSpPr>
      <p:pic>
        <p:nvPicPr>
          <p:cNvPr id="75" name="Google Shape;75;p15"/>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76" name="Google Shape;76;p15"/>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7" name="Google Shape;77;p15"/>
          <p:cNvSpPr txBox="1"/>
          <p:nvPr/>
        </p:nvSpPr>
        <p:spPr>
          <a:xfrm>
            <a:off x="2079800" y="152400"/>
            <a:ext cx="64662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latin typeface="Oswald SemiBold"/>
                <a:ea typeface="Oswald SemiBold"/>
                <a:cs typeface="Oswald SemiBold"/>
                <a:sym typeface="Oswald SemiBold"/>
              </a:rPr>
              <a:t>Scheduling for Senior Year (HOPE)</a:t>
            </a:r>
            <a:endParaRPr sz="2800" dirty="0">
              <a:latin typeface="Oswald SemiBold"/>
              <a:ea typeface="Oswald SemiBold"/>
              <a:cs typeface="Oswald SemiBold"/>
              <a:sym typeface="Oswald SemiBold"/>
            </a:endParaRPr>
          </a:p>
        </p:txBody>
      </p:sp>
      <p:sp>
        <p:nvSpPr>
          <p:cNvPr id="78" name="Google Shape;78;p15"/>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9" name="Google Shape;79;p1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1" name="Google Shape;81;p15"/>
          <p:cNvSpPr txBox="1"/>
          <p:nvPr/>
        </p:nvSpPr>
        <p:spPr>
          <a:xfrm>
            <a:off x="4516475" y="692100"/>
            <a:ext cx="4218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dirty="0">
              <a:latin typeface="Oswald Medium"/>
              <a:ea typeface="Oswald Medium"/>
              <a:cs typeface="Oswald Medium"/>
              <a:sym typeface="Oswald Medium"/>
            </a:endParaRPr>
          </a:p>
        </p:txBody>
      </p:sp>
      <p:sp>
        <p:nvSpPr>
          <p:cNvPr id="82" name="Google Shape;82;p15"/>
          <p:cNvSpPr txBox="1"/>
          <p:nvPr/>
        </p:nvSpPr>
        <p:spPr>
          <a:xfrm>
            <a:off x="2232650" y="1255826"/>
            <a:ext cx="6051300" cy="1569630"/>
          </a:xfrm>
          <a:prstGeom prst="rect">
            <a:avLst/>
          </a:prstGeom>
          <a:noFill/>
          <a:ln>
            <a:noFill/>
          </a:ln>
        </p:spPr>
        <p:txBody>
          <a:bodyPr spcFirstLastPara="1" wrap="square" lIns="91425" tIns="91425" rIns="91425" bIns="91425" anchor="t" anchorCtr="0">
            <a:spAutoFit/>
          </a:bodyPr>
          <a:lstStyle/>
          <a:p>
            <a:pPr marL="457200" indent="-323850">
              <a:buSzPts val="1500"/>
              <a:buFont typeface="Oswald Medium"/>
              <a:buChar char="●"/>
            </a:pPr>
            <a:r>
              <a:rPr lang="en-US" sz="1800" dirty="0">
                <a:latin typeface="Oswald Medium"/>
                <a:ea typeface="Oswald Medium"/>
                <a:cs typeface="Oswald Medium"/>
                <a:sym typeface="Oswald Medium"/>
              </a:rPr>
              <a:t>If you are waiving your HOPE credit with a Sport (2 seasons) or if you’re waiving your HOPE AND your Performing/Fine/Practical Art credit with JROTC (2 years), you need to complete the Form (available in Guidance) for it to post to your transcript</a:t>
            </a:r>
          </a:p>
        </p:txBody>
      </p:sp>
    </p:spTree>
    <p:extLst>
      <p:ext uri="{BB962C8B-B14F-4D97-AF65-F5344CB8AC3E}">
        <p14:creationId xmlns:p14="http://schemas.microsoft.com/office/powerpoint/2010/main" val="2359512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59595"/>
        </a:solidFill>
        <a:effectLst/>
      </p:bgPr>
    </p:bg>
    <p:spTree>
      <p:nvGrpSpPr>
        <p:cNvPr id="1" name="Shape 74"/>
        <p:cNvGrpSpPr/>
        <p:nvPr/>
      </p:nvGrpSpPr>
      <p:grpSpPr>
        <a:xfrm>
          <a:off x="0" y="0"/>
          <a:ext cx="0" cy="0"/>
          <a:chOff x="0" y="0"/>
          <a:chExt cx="0" cy="0"/>
        </a:xfrm>
      </p:grpSpPr>
      <p:pic>
        <p:nvPicPr>
          <p:cNvPr id="75" name="Google Shape;75;p15"/>
          <p:cNvPicPr preferRelativeResize="0"/>
          <p:nvPr/>
        </p:nvPicPr>
        <p:blipFill>
          <a:blip r:embed="rId3">
            <a:alphaModFix/>
          </a:blip>
          <a:stretch>
            <a:fillRect/>
          </a:stretch>
        </p:blipFill>
        <p:spPr>
          <a:xfrm>
            <a:off x="152400" y="152400"/>
            <a:ext cx="1775450" cy="1730100"/>
          </a:xfrm>
          <a:prstGeom prst="rect">
            <a:avLst/>
          </a:prstGeom>
          <a:noFill/>
          <a:ln>
            <a:noFill/>
          </a:ln>
        </p:spPr>
      </p:pic>
      <p:sp>
        <p:nvSpPr>
          <p:cNvPr id="76" name="Google Shape;76;p15"/>
          <p:cNvSpPr txBox="1"/>
          <p:nvPr/>
        </p:nvSpPr>
        <p:spPr>
          <a:xfrm>
            <a:off x="233563" y="226813"/>
            <a:ext cx="1597800" cy="146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7" name="Google Shape;77;p15"/>
          <p:cNvSpPr txBox="1"/>
          <p:nvPr/>
        </p:nvSpPr>
        <p:spPr>
          <a:xfrm>
            <a:off x="2079800" y="152400"/>
            <a:ext cx="64662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latin typeface="Oswald SemiBold"/>
                <a:ea typeface="Oswald SemiBold"/>
                <a:cs typeface="Oswald SemiBold"/>
                <a:sym typeface="Oswald SemiBold"/>
              </a:rPr>
              <a:t>Scheduling for Senior Year (Teacher Assistant--TA)</a:t>
            </a:r>
            <a:endParaRPr sz="2800" dirty="0">
              <a:latin typeface="Oswald SemiBold"/>
              <a:ea typeface="Oswald SemiBold"/>
              <a:cs typeface="Oswald SemiBold"/>
              <a:sym typeface="Oswald SemiBold"/>
            </a:endParaRPr>
          </a:p>
        </p:txBody>
      </p:sp>
      <p:sp>
        <p:nvSpPr>
          <p:cNvPr id="78" name="Google Shape;78;p15"/>
          <p:cNvSpPr txBox="1"/>
          <p:nvPr/>
        </p:nvSpPr>
        <p:spPr>
          <a:xfrm>
            <a:off x="0" y="3617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9" name="Google Shape;79;p1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1" name="Google Shape;81;p15"/>
          <p:cNvSpPr txBox="1"/>
          <p:nvPr/>
        </p:nvSpPr>
        <p:spPr>
          <a:xfrm>
            <a:off x="4516475" y="692100"/>
            <a:ext cx="4218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dirty="0">
              <a:latin typeface="Oswald Medium"/>
              <a:ea typeface="Oswald Medium"/>
              <a:cs typeface="Oswald Medium"/>
              <a:sym typeface="Oswald Medium"/>
            </a:endParaRPr>
          </a:p>
        </p:txBody>
      </p:sp>
      <p:sp>
        <p:nvSpPr>
          <p:cNvPr id="82" name="Google Shape;82;p15"/>
          <p:cNvSpPr txBox="1"/>
          <p:nvPr/>
        </p:nvSpPr>
        <p:spPr>
          <a:xfrm>
            <a:off x="2232650" y="1255826"/>
            <a:ext cx="6051300" cy="1846629"/>
          </a:xfrm>
          <a:prstGeom prst="rect">
            <a:avLst/>
          </a:prstGeom>
          <a:noFill/>
          <a:ln>
            <a:noFill/>
          </a:ln>
        </p:spPr>
        <p:txBody>
          <a:bodyPr spcFirstLastPara="1" wrap="square" lIns="91425" tIns="91425" rIns="91425" bIns="91425" anchor="t" anchorCtr="0">
            <a:spAutoFit/>
          </a:bodyPr>
          <a:lstStyle/>
          <a:p>
            <a:pPr marL="457200" indent="-323850">
              <a:buSzPts val="1500"/>
              <a:buFont typeface="Oswald Medium"/>
              <a:buChar char="●"/>
            </a:pPr>
            <a:r>
              <a:rPr lang="en-US" sz="1800" dirty="0">
                <a:latin typeface="Oswald Medium"/>
                <a:ea typeface="Oswald Medium"/>
                <a:cs typeface="Oswald Medium"/>
                <a:sym typeface="Oswald Medium"/>
              </a:rPr>
              <a:t>Can be a Teacher Assistant (TA) IF you are a role model citizen; have a 3.0 GPA; have enough credits to have a class period in your day that doesn’t earn credit </a:t>
            </a:r>
          </a:p>
          <a:p>
            <a:pPr marL="457200" indent="-323850">
              <a:buSzPts val="1500"/>
              <a:buFont typeface="Oswald Medium"/>
              <a:buChar char="●"/>
            </a:pPr>
            <a:r>
              <a:rPr lang="en-US" sz="1800" dirty="0">
                <a:latin typeface="Oswald Medium"/>
                <a:ea typeface="Oswald Medium"/>
                <a:cs typeface="Oswald Medium"/>
                <a:sym typeface="Oswald Medium"/>
              </a:rPr>
              <a:t>You DO earn Community Service Hours for being a TA. </a:t>
            </a:r>
          </a:p>
          <a:p>
            <a:pPr marL="457200" indent="-323850">
              <a:buSzPts val="1500"/>
              <a:buFont typeface="Oswald Medium"/>
              <a:buChar char="●"/>
            </a:pPr>
            <a:r>
              <a:rPr lang="en-US" sz="1800" dirty="0">
                <a:latin typeface="Oswald Medium"/>
                <a:ea typeface="Oswald Medium"/>
                <a:cs typeface="Oswald Medium"/>
                <a:sym typeface="Oswald Medium"/>
              </a:rPr>
              <a:t>You MUST complete Community Service Paperwork PRIOR before the Hours can count</a:t>
            </a:r>
          </a:p>
        </p:txBody>
      </p:sp>
    </p:spTree>
    <p:extLst>
      <p:ext uri="{BB962C8B-B14F-4D97-AF65-F5344CB8AC3E}">
        <p14:creationId xmlns:p14="http://schemas.microsoft.com/office/powerpoint/2010/main" val="254741996"/>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1853</Words>
  <Application>Microsoft Office PowerPoint</Application>
  <PresentationFormat>On-screen Show (16:9)</PresentationFormat>
  <Paragraphs>254</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Oswald Medium</vt:lpstr>
      <vt:lpstr>Oswald</vt:lpstr>
      <vt:lpstr>Oswald SemiBold</vt:lpstr>
      <vt:lpstr>Simple Dark</vt:lpstr>
      <vt:lpstr>WELCOME to JUNIOR Parent Night at MIHS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JUNIOR Parent Night at MIHS</dc:title>
  <cp:lastModifiedBy>Luthman.Wanda@Merritt Island High</cp:lastModifiedBy>
  <cp:revision>3</cp:revision>
  <dcterms:modified xsi:type="dcterms:W3CDTF">2023-02-22T12:53:19Z</dcterms:modified>
</cp:coreProperties>
</file>