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2" r:id="rId3"/>
    <p:sldId id="263" r:id="rId4"/>
    <p:sldId id="268" r:id="rId5"/>
    <p:sldId id="269" r:id="rId6"/>
    <p:sldId id="270" r:id="rId7"/>
    <p:sldId id="280" r:id="rId8"/>
    <p:sldId id="281" r:id="rId9"/>
    <p:sldId id="282" r:id="rId10"/>
    <p:sldId id="283" r:id="rId11"/>
    <p:sldId id="284" r:id="rId12"/>
    <p:sldId id="285" r:id="rId13"/>
    <p:sldId id="275" r:id="rId14"/>
    <p:sldId id="264"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100CED5-70A1-4396-9290-667E67864967}" type="datetimeFigureOut">
              <a:rPr lang="en-US" smtClean="0"/>
              <a:t>5/22/2024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45CE9FD-9655-48C6-B60E-89AF840245F1}" type="slidenum">
              <a:rPr lang="en-US" smtClean="0"/>
              <a:t>‹#›</a:t>
            </a:fld>
            <a:endParaRPr lang="en-US"/>
          </a:p>
        </p:txBody>
      </p:sp>
    </p:spTree>
    <p:extLst>
      <p:ext uri="{BB962C8B-B14F-4D97-AF65-F5344CB8AC3E}">
        <p14:creationId xmlns:p14="http://schemas.microsoft.com/office/powerpoint/2010/main" val="45708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CE9FD-9655-48C6-B60E-89AF840245F1}" type="slidenum">
              <a:rPr lang="en-US" smtClean="0"/>
              <a:t>1</a:t>
            </a:fld>
            <a:endParaRPr lang="en-US"/>
          </a:p>
        </p:txBody>
      </p:sp>
    </p:spTree>
    <p:extLst>
      <p:ext uri="{BB962C8B-B14F-4D97-AF65-F5344CB8AC3E}">
        <p14:creationId xmlns:p14="http://schemas.microsoft.com/office/powerpoint/2010/main" val="307621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rgbClr val="000000"/>
              </a:buClr>
              <a:buSzPts val="1200"/>
              <a:buFont typeface="Calibri"/>
              <a:buNone/>
            </a:pPr>
            <a:r>
              <a:rPr lang="en-US" b="0" i="0" u="none" strike="noStrike">
                <a:solidFill>
                  <a:srgbClr val="000000"/>
                </a:solidFill>
                <a:latin typeface="Calibri"/>
                <a:ea typeface="Calibri"/>
                <a:cs typeface="Calibri"/>
                <a:sym typeface="Calibri"/>
              </a:rPr>
              <a:t>Suggested script: To measure the effectiveness of our Title I program we must review data. This year our goal was </a:t>
            </a:r>
            <a:r>
              <a:rPr lang="en-US" b="0" i="1" u="sng" strike="noStrike">
                <a:solidFill>
                  <a:srgbClr val="000000"/>
                </a:solidFill>
                <a:latin typeface="Calibri"/>
                <a:ea typeface="Calibri"/>
                <a:cs typeface="Calibri"/>
                <a:sym typeface="Calibri"/>
              </a:rPr>
              <a:t>(</a:t>
            </a:r>
            <a:r>
              <a:rPr lang="en-US" b="0" i="1" u="sng" strike="noStrike">
                <a:solidFill>
                  <a:srgbClr val="000000"/>
                </a:solidFill>
                <a:highlight>
                  <a:srgbClr val="FFFF00"/>
                </a:highlight>
                <a:latin typeface="Calibri"/>
                <a:ea typeface="Calibri"/>
                <a:cs typeface="Calibri"/>
                <a:sym typeface="Calibri"/>
              </a:rPr>
              <a:t>add goal specifics here from SIP) .</a:t>
            </a:r>
            <a:r>
              <a:rPr lang="en-US" b="0" i="0" u="none" strike="noStrike">
                <a:solidFill>
                  <a:srgbClr val="000000"/>
                </a:solidFill>
                <a:latin typeface="Calibri"/>
                <a:ea typeface="Calibri"/>
                <a:cs typeface="Calibri"/>
                <a:sym typeface="Calibri"/>
              </a:rPr>
              <a:t>Based on the </a:t>
            </a:r>
            <a:r>
              <a:rPr lang="en-US" b="0" i="1" u="sng" strike="noStrike">
                <a:solidFill>
                  <a:srgbClr val="000000"/>
                </a:solidFill>
                <a:highlight>
                  <a:srgbClr val="FFFF00"/>
                </a:highlight>
                <a:latin typeface="Calibri"/>
                <a:ea typeface="Calibri"/>
                <a:cs typeface="Calibri"/>
                <a:sym typeface="Calibri"/>
              </a:rPr>
              <a:t>(insert data measuring tool here)</a:t>
            </a:r>
            <a:r>
              <a:rPr lang="en-US" b="0" i="0" u="none" strike="noStrike">
                <a:solidFill>
                  <a:srgbClr val="000000"/>
                </a:solidFill>
                <a:highlight>
                  <a:srgbClr val="FFFF00"/>
                </a:highlight>
                <a:latin typeface="Calibri"/>
                <a:ea typeface="Calibri"/>
                <a:cs typeface="Calibri"/>
                <a:sym typeface="Calibri"/>
              </a:rPr>
              <a:t> </a:t>
            </a:r>
            <a:r>
              <a:rPr lang="en-US" b="0" i="0" u="none" strike="noStrike">
                <a:solidFill>
                  <a:srgbClr val="000000"/>
                </a:solidFill>
                <a:latin typeface="Calibri"/>
                <a:ea typeface="Calibri"/>
                <a:cs typeface="Calibri"/>
                <a:sym typeface="Calibri"/>
              </a:rPr>
              <a:t>we can see that our school has </a:t>
            </a:r>
            <a:r>
              <a:rPr lang="en-US" b="0" i="1" u="sng" strike="noStrike">
                <a:solidFill>
                  <a:srgbClr val="000000"/>
                </a:solidFill>
                <a:highlight>
                  <a:srgbClr val="FFFF00"/>
                </a:highlight>
                <a:latin typeface="Calibri"/>
                <a:ea typeface="Calibri"/>
                <a:cs typeface="Calibri"/>
                <a:sym typeface="Calibri"/>
              </a:rPr>
              <a:t>(successfully/not/partially)</a:t>
            </a:r>
            <a:r>
              <a:rPr lang="en-US" b="0" i="0" u="none" strike="noStrike">
                <a:solidFill>
                  <a:srgbClr val="000000"/>
                </a:solidFill>
                <a:latin typeface="Calibri"/>
                <a:ea typeface="Calibri"/>
                <a:cs typeface="Calibri"/>
                <a:sym typeface="Calibri"/>
              </a:rPr>
              <a:t> met our goal for this focus area. </a:t>
            </a:r>
            <a:r>
              <a:rPr lang="en-US" b="0" i="1" u="sng" strike="noStrike">
                <a:solidFill>
                  <a:srgbClr val="000000"/>
                </a:solidFill>
                <a:highlight>
                  <a:srgbClr val="FFFF00"/>
                </a:highlight>
                <a:latin typeface="Calibri"/>
                <a:ea typeface="Calibri"/>
                <a:cs typeface="Calibri"/>
                <a:sym typeface="Calibri"/>
              </a:rPr>
              <a:t>(Add additional details that you would like to highlight about the data. Hint: Refer back to end of year evaluation document for ideas of what to add).</a:t>
            </a:r>
          </a:p>
          <a:p>
            <a:endParaRPr lang="en-US"/>
          </a:p>
        </p:txBody>
      </p:sp>
      <p:sp>
        <p:nvSpPr>
          <p:cNvPr id="4" name="Slide Number Placeholder 3"/>
          <p:cNvSpPr>
            <a:spLocks noGrp="1"/>
          </p:cNvSpPr>
          <p:nvPr>
            <p:ph type="sldNum" sz="quarter" idx="5"/>
          </p:nvPr>
        </p:nvSpPr>
        <p:spPr/>
        <p:txBody>
          <a:bodyPr/>
          <a:lstStyle/>
          <a:p>
            <a:fld id="{A45CE9FD-9655-48C6-B60E-89AF840245F1}" type="slidenum">
              <a:rPr lang="en-US" smtClean="0"/>
              <a:t>10</a:t>
            </a:fld>
            <a:endParaRPr lang="en-US"/>
          </a:p>
        </p:txBody>
      </p:sp>
    </p:spTree>
    <p:extLst>
      <p:ext uri="{BB962C8B-B14F-4D97-AF65-F5344CB8AC3E}">
        <p14:creationId xmlns:p14="http://schemas.microsoft.com/office/powerpoint/2010/main" val="36331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US" b="0" i="0" u="none" strike="noStrike">
                <a:solidFill>
                  <a:srgbClr val="000000"/>
                </a:solidFill>
                <a:latin typeface="Calibri"/>
                <a:ea typeface="Calibri"/>
                <a:cs typeface="Calibri"/>
                <a:sym typeface="Calibri"/>
              </a:rPr>
              <a:t>Suggested script: To measure the effectiveness of our Title I program, we must review data. This year our goal was </a:t>
            </a:r>
            <a:r>
              <a:rPr lang="en-US" b="0" i="1" u="sng" strike="noStrike">
                <a:solidFill>
                  <a:srgbClr val="000000"/>
                </a:solidFill>
                <a:latin typeface="Calibri"/>
                <a:ea typeface="Calibri"/>
                <a:cs typeface="Calibri"/>
                <a:sym typeface="Calibri"/>
              </a:rPr>
              <a:t>(add goal specifics here from SIP) .</a:t>
            </a:r>
            <a:r>
              <a:rPr lang="en-US" b="0" i="0" u="none" strike="noStrike">
                <a:solidFill>
                  <a:srgbClr val="000000"/>
                </a:solidFill>
                <a:latin typeface="Calibri"/>
                <a:ea typeface="Calibri"/>
                <a:cs typeface="Calibri"/>
                <a:sym typeface="Calibri"/>
              </a:rPr>
              <a:t>Based on the </a:t>
            </a:r>
            <a:r>
              <a:rPr lang="en-US" b="0" i="1" u="sng" strike="noStrike">
                <a:solidFill>
                  <a:srgbClr val="000000"/>
                </a:solidFill>
                <a:latin typeface="Calibri"/>
                <a:ea typeface="Calibri"/>
                <a:cs typeface="Calibri"/>
                <a:sym typeface="Calibri"/>
              </a:rPr>
              <a:t>(insert data measuring tool here)</a:t>
            </a:r>
            <a:r>
              <a:rPr lang="en-US" b="0" i="0" u="none" strike="noStrike">
                <a:solidFill>
                  <a:srgbClr val="000000"/>
                </a:solidFill>
                <a:latin typeface="Calibri"/>
                <a:ea typeface="Calibri"/>
                <a:cs typeface="Calibri"/>
                <a:sym typeface="Calibri"/>
              </a:rPr>
              <a:t> we can see that our school has </a:t>
            </a:r>
            <a:r>
              <a:rPr lang="en-US" b="0" i="1" u="sng" strike="noStrike">
                <a:solidFill>
                  <a:srgbClr val="000000"/>
                </a:solidFill>
                <a:latin typeface="Calibri"/>
                <a:ea typeface="Calibri"/>
                <a:cs typeface="Calibri"/>
                <a:sym typeface="Calibri"/>
              </a:rPr>
              <a:t>(successfully/not/partially)</a:t>
            </a:r>
            <a:r>
              <a:rPr lang="en-US" b="0" i="0" u="none" strike="noStrike">
                <a:solidFill>
                  <a:srgbClr val="000000"/>
                </a:solidFill>
                <a:latin typeface="Calibri"/>
                <a:ea typeface="Calibri"/>
                <a:cs typeface="Calibri"/>
                <a:sym typeface="Calibri"/>
              </a:rPr>
              <a:t> met our goal for this focus area. </a:t>
            </a:r>
            <a:r>
              <a:rPr lang="en-US" b="0" i="1" u="sng" strike="noStrike">
                <a:solidFill>
                  <a:srgbClr val="000000"/>
                </a:solidFill>
                <a:latin typeface="Calibri"/>
                <a:ea typeface="Calibri"/>
                <a:cs typeface="Calibri"/>
                <a:sym typeface="Calibri"/>
              </a:rPr>
              <a:t>(Add additional details that you would like to highlight about the data. Hint: Refer back to end of year evaluation document for ideas of what to add)</a:t>
            </a:r>
          </a:p>
          <a:p>
            <a:pPr marL="0" lvl="0" indent="0" algn="l" rtl="0">
              <a:lnSpc>
                <a:spcPct val="115000"/>
              </a:lnSpc>
              <a:spcBef>
                <a:spcPts val="600"/>
              </a:spcBef>
              <a:spcAft>
                <a:spcPts val="0"/>
              </a:spcAft>
              <a:buClr>
                <a:schemeClr val="dk1"/>
              </a:buClr>
              <a:buSzPts val="1100"/>
              <a:buFont typeface="Arial"/>
              <a:buNone/>
            </a:pPr>
            <a:endParaRPr lang="en-US" sz="1200">
              <a:solidFill>
                <a:srgbClr val="83992A"/>
              </a:solidFill>
              <a:latin typeface="Arial"/>
              <a:ea typeface="Arial"/>
              <a:cs typeface="Arial"/>
              <a:sym typeface="Arial"/>
            </a:endParaRPr>
          </a:p>
          <a:p>
            <a:endParaRPr lang="en-US"/>
          </a:p>
        </p:txBody>
      </p:sp>
      <p:sp>
        <p:nvSpPr>
          <p:cNvPr id="4" name="Slide Number Placeholder 3"/>
          <p:cNvSpPr>
            <a:spLocks noGrp="1"/>
          </p:cNvSpPr>
          <p:nvPr>
            <p:ph type="sldNum" sz="quarter" idx="5"/>
          </p:nvPr>
        </p:nvSpPr>
        <p:spPr/>
        <p:txBody>
          <a:bodyPr/>
          <a:lstStyle/>
          <a:p>
            <a:fld id="{A45CE9FD-9655-48C6-B60E-89AF840245F1}" type="slidenum">
              <a:rPr lang="en-US" smtClean="0"/>
              <a:t>11</a:t>
            </a:fld>
            <a:endParaRPr lang="en-US"/>
          </a:p>
        </p:txBody>
      </p:sp>
    </p:spTree>
    <p:extLst>
      <p:ext uri="{BB962C8B-B14F-4D97-AF65-F5344CB8AC3E}">
        <p14:creationId xmlns:p14="http://schemas.microsoft.com/office/powerpoint/2010/main" val="400749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rgbClr val="000000"/>
              </a:buClr>
              <a:buSzPts val="1200"/>
              <a:buFont typeface="Calibri"/>
              <a:buNone/>
            </a:pPr>
            <a:r>
              <a:rPr lang="en-US" b="0" i="0" u="none" strike="noStrike">
                <a:solidFill>
                  <a:srgbClr val="000000"/>
                </a:solidFill>
                <a:latin typeface="Calibri"/>
                <a:ea typeface="Calibri"/>
                <a:cs typeface="Calibri"/>
                <a:sym typeface="Calibri"/>
              </a:rPr>
              <a:t>Suggested script: To measure the effectiveness of our Title I program we must review data. This year our goal was </a:t>
            </a:r>
            <a:r>
              <a:rPr lang="en-US" b="0" i="1" u="sng" strike="noStrike">
                <a:solidFill>
                  <a:srgbClr val="000000"/>
                </a:solidFill>
                <a:latin typeface="Calibri"/>
                <a:ea typeface="Calibri"/>
                <a:cs typeface="Calibri"/>
                <a:sym typeface="Calibri"/>
              </a:rPr>
              <a:t>(</a:t>
            </a:r>
            <a:r>
              <a:rPr lang="en-US" b="0" i="1" u="sng" strike="noStrike">
                <a:solidFill>
                  <a:srgbClr val="000000"/>
                </a:solidFill>
                <a:highlight>
                  <a:srgbClr val="FFFF00"/>
                </a:highlight>
                <a:latin typeface="Calibri"/>
                <a:ea typeface="Calibri"/>
                <a:cs typeface="Calibri"/>
                <a:sym typeface="Calibri"/>
              </a:rPr>
              <a:t>add goal specifics here from SIP) .</a:t>
            </a:r>
            <a:r>
              <a:rPr lang="en-US" b="0" i="0" u="none" strike="noStrike">
                <a:solidFill>
                  <a:srgbClr val="000000"/>
                </a:solidFill>
                <a:latin typeface="Calibri"/>
                <a:ea typeface="Calibri"/>
                <a:cs typeface="Calibri"/>
                <a:sym typeface="Calibri"/>
              </a:rPr>
              <a:t>Based on the </a:t>
            </a:r>
            <a:r>
              <a:rPr lang="en-US" b="0" i="1" u="sng" strike="noStrike">
                <a:solidFill>
                  <a:srgbClr val="000000"/>
                </a:solidFill>
                <a:highlight>
                  <a:srgbClr val="FFFF00"/>
                </a:highlight>
                <a:latin typeface="Calibri"/>
                <a:ea typeface="Calibri"/>
                <a:cs typeface="Calibri"/>
                <a:sym typeface="Calibri"/>
              </a:rPr>
              <a:t>(insert data measuring tool here)</a:t>
            </a:r>
            <a:r>
              <a:rPr lang="en-US" b="0" i="0" u="none" strike="noStrike">
                <a:solidFill>
                  <a:srgbClr val="000000"/>
                </a:solidFill>
                <a:highlight>
                  <a:srgbClr val="FFFF00"/>
                </a:highlight>
                <a:latin typeface="Calibri"/>
                <a:ea typeface="Calibri"/>
                <a:cs typeface="Calibri"/>
                <a:sym typeface="Calibri"/>
              </a:rPr>
              <a:t> </a:t>
            </a:r>
            <a:r>
              <a:rPr lang="en-US" b="0" i="0" u="none" strike="noStrike">
                <a:solidFill>
                  <a:srgbClr val="000000"/>
                </a:solidFill>
                <a:latin typeface="Calibri"/>
                <a:ea typeface="Calibri"/>
                <a:cs typeface="Calibri"/>
                <a:sym typeface="Calibri"/>
              </a:rPr>
              <a:t>we can see that our school has </a:t>
            </a:r>
            <a:r>
              <a:rPr lang="en-US" b="0" i="1" u="sng" strike="noStrike">
                <a:solidFill>
                  <a:srgbClr val="000000"/>
                </a:solidFill>
                <a:highlight>
                  <a:srgbClr val="FFFF00"/>
                </a:highlight>
                <a:latin typeface="Calibri"/>
                <a:ea typeface="Calibri"/>
                <a:cs typeface="Calibri"/>
                <a:sym typeface="Calibri"/>
              </a:rPr>
              <a:t>(successfully/not/partially)</a:t>
            </a:r>
            <a:r>
              <a:rPr lang="en-US" b="0" i="0" u="none" strike="noStrike">
                <a:solidFill>
                  <a:srgbClr val="000000"/>
                </a:solidFill>
                <a:latin typeface="Calibri"/>
                <a:ea typeface="Calibri"/>
                <a:cs typeface="Calibri"/>
                <a:sym typeface="Calibri"/>
              </a:rPr>
              <a:t> met our goal for this focus area. </a:t>
            </a:r>
            <a:r>
              <a:rPr lang="en-US" b="0" i="1" u="sng" strike="noStrike">
                <a:solidFill>
                  <a:srgbClr val="000000"/>
                </a:solidFill>
                <a:highlight>
                  <a:srgbClr val="FFFF00"/>
                </a:highlight>
                <a:latin typeface="Calibri"/>
                <a:ea typeface="Calibri"/>
                <a:cs typeface="Calibri"/>
                <a:sym typeface="Calibri"/>
              </a:rPr>
              <a:t>(Add additional details that you would like to highlight about the data. Hint: Refer back to end of year evaluation document for ideas of what to add).</a:t>
            </a:r>
          </a:p>
          <a:p>
            <a:endParaRPr lang="en-US"/>
          </a:p>
        </p:txBody>
      </p:sp>
      <p:sp>
        <p:nvSpPr>
          <p:cNvPr id="4" name="Slide Number Placeholder 3"/>
          <p:cNvSpPr>
            <a:spLocks noGrp="1"/>
          </p:cNvSpPr>
          <p:nvPr>
            <p:ph type="sldNum" sz="quarter" idx="5"/>
          </p:nvPr>
        </p:nvSpPr>
        <p:spPr/>
        <p:txBody>
          <a:bodyPr/>
          <a:lstStyle/>
          <a:p>
            <a:fld id="{A45CE9FD-9655-48C6-B60E-89AF840245F1}" type="slidenum">
              <a:rPr lang="en-US" smtClean="0"/>
              <a:t>12</a:t>
            </a:fld>
            <a:endParaRPr lang="en-US"/>
          </a:p>
        </p:txBody>
      </p:sp>
    </p:spTree>
    <p:extLst>
      <p:ext uri="{BB962C8B-B14F-4D97-AF65-F5344CB8AC3E}">
        <p14:creationId xmlns:p14="http://schemas.microsoft.com/office/powerpoint/2010/main" val="208793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Suggested Script: Our Title I work does not end over the summer. We reserve some of our Title I funds to support our supplemental summer initiatives. These initiatives can focus on supporting student achievement, teacher professional development, and Parent Involvement over the summer. These initiatives cannot go past June- because that is when our fiscal year ends for this year’s Title I grant. </a:t>
            </a:r>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This year, we have reserved </a:t>
            </a:r>
            <a:r>
              <a:rPr lang="en-US" i="0" u="none"/>
              <a:t>$$(add amount) </a:t>
            </a:r>
            <a:r>
              <a:rPr lang="en-US" i="0" u="none">
                <a:highlight>
                  <a:srgbClr val="FFFF00"/>
                </a:highlight>
              </a:rPr>
              <a:t>of our Title I funding supported this area. This funding will provide </a:t>
            </a:r>
            <a:r>
              <a:rPr lang="en-US" i="1" u="sng">
                <a:highlight>
                  <a:srgbClr val="FFFF00"/>
                </a:highlight>
              </a:rPr>
              <a:t>(add project initiatives listed in PowerPoint slide) </a:t>
            </a:r>
            <a:r>
              <a:rPr lang="en-US" i="0" u="none">
                <a:highlight>
                  <a:srgbClr val="FFFF00"/>
                </a:highlight>
              </a:rPr>
              <a:t>to improve ___________ (student achievement/attendance/behavior/teacher effectiveness/ etc..,)</a:t>
            </a:r>
            <a:endParaRPr lang="en-US" i="1" u="sng">
              <a:highlight>
                <a:srgbClr val="FFFF00"/>
              </a:highlight>
            </a:endParaRPr>
          </a:p>
        </p:txBody>
      </p:sp>
      <p:sp>
        <p:nvSpPr>
          <p:cNvPr id="4" name="Slide Number Placeholder 3"/>
          <p:cNvSpPr>
            <a:spLocks noGrp="1"/>
          </p:cNvSpPr>
          <p:nvPr>
            <p:ph type="sldNum" sz="quarter" idx="5"/>
          </p:nvPr>
        </p:nvSpPr>
        <p:spPr/>
        <p:txBody>
          <a:bodyPr/>
          <a:lstStyle/>
          <a:p>
            <a:fld id="{A45CE9FD-9655-48C6-B60E-89AF840245F1}" type="slidenum">
              <a:rPr lang="en-US" smtClean="0"/>
              <a:t>13</a:t>
            </a:fld>
            <a:endParaRPr lang="en-US"/>
          </a:p>
        </p:txBody>
      </p:sp>
    </p:spTree>
    <p:extLst>
      <p:ext uri="{BB962C8B-B14F-4D97-AF65-F5344CB8AC3E}">
        <p14:creationId xmlns:p14="http://schemas.microsoft.com/office/powerpoint/2010/main" val="38862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 As we are making plans for the upcoming school year, we would like to hear your thoughts. You are a valued member of our school community and have a unique perspective on what our students need that only you can share. After viewing this presentation- the important part is still to come. We ask that you please complete the survey </a:t>
            </a:r>
            <a:r>
              <a:rPr lang="en-US" i="1"/>
              <a:t>(</a:t>
            </a:r>
            <a:r>
              <a:rPr lang="en-US" i="1">
                <a:highlight>
                  <a:srgbClr val="FFFF00"/>
                </a:highlight>
              </a:rPr>
              <a:t>tell them where to find the survey or embed a QR code to this slide). </a:t>
            </a:r>
            <a:r>
              <a:rPr lang="en-US"/>
              <a:t>It is a brief but important survey that will only take you a couple of minutes to complete- but your input has a tremendous impact on our Title I program. </a:t>
            </a:r>
          </a:p>
          <a:p>
            <a:endParaRPr lang="en-US"/>
          </a:p>
          <a:p>
            <a:r>
              <a:rPr lang="en-US"/>
              <a:t>Thank you! </a:t>
            </a:r>
          </a:p>
        </p:txBody>
      </p:sp>
      <p:sp>
        <p:nvSpPr>
          <p:cNvPr id="4" name="Slide Number Placeholder 3"/>
          <p:cNvSpPr>
            <a:spLocks noGrp="1"/>
          </p:cNvSpPr>
          <p:nvPr>
            <p:ph type="sldNum" sz="quarter" idx="5"/>
          </p:nvPr>
        </p:nvSpPr>
        <p:spPr/>
        <p:txBody>
          <a:bodyPr/>
          <a:lstStyle/>
          <a:p>
            <a:fld id="{A45CE9FD-9655-48C6-B60E-89AF840245F1}" type="slidenum">
              <a:rPr lang="en-US" smtClean="0"/>
              <a:t>14</a:t>
            </a:fld>
            <a:endParaRPr lang="en-US"/>
          </a:p>
        </p:txBody>
      </p:sp>
    </p:spTree>
    <p:extLst>
      <p:ext uri="{BB962C8B-B14F-4D97-AF65-F5344CB8AC3E}">
        <p14:creationId xmlns:p14="http://schemas.microsoft.com/office/powerpoint/2010/main" val="304449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Suggested Script: </a:t>
            </a:r>
          </a:p>
          <a:p>
            <a:pPr marL="0" lvl="0" indent="0" algn="l" rtl="0">
              <a:spcBef>
                <a:spcPts val="0"/>
              </a:spcBef>
              <a:spcAft>
                <a:spcPts val="0"/>
              </a:spcAft>
              <a:buNone/>
            </a:pPr>
            <a:r>
              <a:rPr lang="en-US"/>
              <a:t>Title I is a special grant from the government to support  schools with high percentages of children from low-income families. This money helps the schools to provide academic support and resources to make sure students can do their best in school. Title I also helps teachers and parents. It gives teachers extra training and resources to help them become even better at teaching. Title I also encourages families to get involved in their child’s education- because when families are involved, children usually do better in school. </a:t>
            </a:r>
          </a:p>
          <a:p>
            <a:endParaRPr lang="en-US"/>
          </a:p>
        </p:txBody>
      </p:sp>
      <p:sp>
        <p:nvSpPr>
          <p:cNvPr id="4" name="Slide Number Placeholder 3"/>
          <p:cNvSpPr>
            <a:spLocks noGrp="1"/>
          </p:cNvSpPr>
          <p:nvPr>
            <p:ph type="sldNum" sz="quarter" idx="5"/>
          </p:nvPr>
        </p:nvSpPr>
        <p:spPr/>
        <p:txBody>
          <a:bodyPr/>
          <a:lstStyle/>
          <a:p>
            <a:fld id="{A45CE9FD-9655-48C6-B60E-89AF840245F1}" type="slidenum">
              <a:rPr lang="en-US" smtClean="0"/>
              <a:t>2</a:t>
            </a:fld>
            <a:endParaRPr lang="en-US"/>
          </a:p>
        </p:txBody>
      </p:sp>
    </p:spTree>
    <p:extLst>
      <p:ext uri="{BB962C8B-B14F-4D97-AF65-F5344CB8AC3E}">
        <p14:creationId xmlns:p14="http://schemas.microsoft.com/office/powerpoint/2010/main" val="114496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a:t>Suggested script: </a:t>
            </a:r>
          </a:p>
          <a:p>
            <a:pPr marL="0" lvl="0" indent="0" algn="l" rtl="0">
              <a:spcBef>
                <a:spcPts val="0"/>
              </a:spcBef>
              <a:spcAft>
                <a:spcPts val="0"/>
              </a:spcAft>
              <a:buNone/>
            </a:pPr>
            <a:r>
              <a:rPr lang="en-US" sz="1100"/>
              <a:t>Title I funds for your child’s school are based on the number of qualifying students enrolled at the school. These numbers are reported to the State in February each year to guide funding for upcoming year. </a:t>
            </a:r>
          </a:p>
          <a:p>
            <a:pPr marL="0" lvl="0" indent="0" algn="l" rtl="0">
              <a:spcBef>
                <a:spcPts val="0"/>
              </a:spcBef>
              <a:spcAft>
                <a:spcPts val="0"/>
              </a:spcAft>
              <a:buNone/>
            </a:pPr>
            <a:r>
              <a:rPr lang="en-US" sz="1100" b="0" i="0">
                <a:solidFill>
                  <a:srgbClr val="0D0D0D"/>
                </a:solidFill>
                <a:effectLst/>
                <a:latin typeface="Söhne"/>
              </a:rPr>
              <a:t>These federal funds are dedicated to enhancing your child's education in three important areas, going beyond what the school is already expected to provide:</a:t>
            </a:r>
          </a:p>
          <a:p>
            <a:pPr marL="228600" lvl="0" indent="-228600" algn="l" rtl="0">
              <a:spcBef>
                <a:spcPts val="0"/>
              </a:spcBef>
              <a:spcAft>
                <a:spcPts val="0"/>
              </a:spcAft>
              <a:buAutoNum type="arabicPeriod"/>
            </a:pPr>
            <a:r>
              <a:rPr lang="en-US" sz="1100" b="0" i="0">
                <a:solidFill>
                  <a:srgbClr val="0D0D0D"/>
                </a:solidFill>
                <a:effectLst/>
                <a:latin typeface="Söhne"/>
              </a:rPr>
              <a:t>Supporting Your Child's Success: Title I funds can be used to improve your child's achievement in areas where the school needs to grow. This means targeted programs and resources to help your child thrive academically.</a:t>
            </a:r>
          </a:p>
          <a:p>
            <a:pPr algn="l">
              <a:buFont typeface="+mj-lt"/>
              <a:buAutoNum type="arabicPeriod"/>
            </a:pPr>
            <a:r>
              <a:rPr lang="en-US" sz="1100" b="0" i="0">
                <a:solidFill>
                  <a:srgbClr val="0D0D0D"/>
                </a:solidFill>
                <a:effectLst/>
                <a:latin typeface="Söhne"/>
              </a:rPr>
              <a:t>Empowering Teachers: Your child's teachers can benefit from professional development opportunities funded by Title I. These trainings help teachers sharpen their skills to better support your child's learning journey.</a:t>
            </a:r>
          </a:p>
          <a:p>
            <a:pPr algn="l">
              <a:buFont typeface="+mj-lt"/>
              <a:buAutoNum type="arabicPeriod"/>
            </a:pPr>
            <a:r>
              <a:rPr lang="en-US" sz="1100" b="0" i="0">
                <a:solidFill>
                  <a:srgbClr val="0D0D0D"/>
                </a:solidFill>
                <a:effectLst/>
                <a:latin typeface="Söhne"/>
              </a:rPr>
              <a:t>Strengthening Family Engagement: As a parent or caregiver, you play a crucial role in your child's education. Title I funds can support activities and resources to help you get involved and support your child's learning at home.</a:t>
            </a:r>
          </a:p>
          <a:p>
            <a:pPr marL="0" lvl="0" indent="0" algn="l" rtl="0">
              <a:spcBef>
                <a:spcPts val="0"/>
              </a:spcBef>
              <a:spcAft>
                <a:spcPts val="0"/>
              </a:spcAft>
              <a:buNone/>
            </a:pPr>
            <a:endParaRPr lang="en-US" sz="1100" b="0" i="0">
              <a:solidFill>
                <a:srgbClr val="0D0D0D"/>
              </a:solidFill>
              <a:effectLst/>
              <a:latin typeface="Söhne"/>
            </a:endParaRPr>
          </a:p>
          <a:p>
            <a:pPr marL="0" lvl="0" indent="0" algn="l" rtl="0">
              <a:spcBef>
                <a:spcPts val="0"/>
              </a:spcBef>
              <a:spcAft>
                <a:spcPts val="0"/>
              </a:spcAft>
              <a:buNone/>
            </a:pPr>
            <a:r>
              <a:rPr lang="en-US" sz="1100" b="0" i="0">
                <a:solidFill>
                  <a:srgbClr val="0D0D0D"/>
                </a:solidFill>
                <a:effectLst/>
                <a:latin typeface="Söhne"/>
              </a:rPr>
              <a:t>By understanding how Title I funds are allocated and participating in decisions about how they are used, you can help ensure that your child receives the support they need to succeed in school and beyond.</a:t>
            </a:r>
          </a:p>
          <a:p>
            <a:endParaRPr lang="en-US"/>
          </a:p>
        </p:txBody>
      </p:sp>
      <p:sp>
        <p:nvSpPr>
          <p:cNvPr id="4" name="Slide Number Placeholder 3"/>
          <p:cNvSpPr>
            <a:spLocks noGrp="1"/>
          </p:cNvSpPr>
          <p:nvPr>
            <p:ph type="sldNum" sz="quarter" idx="5"/>
          </p:nvPr>
        </p:nvSpPr>
        <p:spPr/>
        <p:txBody>
          <a:bodyPr/>
          <a:lstStyle/>
          <a:p>
            <a:fld id="{A45CE9FD-9655-48C6-B60E-89AF840245F1}" type="slidenum">
              <a:rPr lang="en-US" smtClean="0"/>
              <a:t>3</a:t>
            </a:fld>
            <a:endParaRPr lang="en-US"/>
          </a:p>
        </p:txBody>
      </p:sp>
    </p:spTree>
    <p:extLst>
      <p:ext uri="{BB962C8B-B14F-4D97-AF65-F5344CB8AC3E}">
        <p14:creationId xmlns:p14="http://schemas.microsoft.com/office/powerpoint/2010/main" val="175456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a:solidFill>
                  <a:srgbClr val="0D0D0D"/>
                </a:solidFill>
                <a:effectLst/>
                <a:latin typeface="Söhne"/>
              </a:rPr>
              <a:t>Suggested Script:</a:t>
            </a:r>
          </a:p>
          <a:p>
            <a:r>
              <a:rPr lang="en-US" sz="1000" b="0" i="0">
                <a:solidFill>
                  <a:srgbClr val="0D0D0D"/>
                </a:solidFill>
                <a:effectLst/>
                <a:latin typeface="Söhne"/>
              </a:rPr>
              <a:t>As parents, it's important to understand how the Title I program is evaluated to ensure it's effectively supporting our children's education.</a:t>
            </a:r>
          </a:p>
          <a:p>
            <a:r>
              <a:rPr lang="en-US" sz="1000" b="0" i="0">
                <a:solidFill>
                  <a:srgbClr val="0D0D0D"/>
                </a:solidFill>
                <a:effectLst/>
                <a:latin typeface="Söhne"/>
              </a:rPr>
              <a:t>We evaluate the Title I program through multiple lenses.</a:t>
            </a:r>
          </a:p>
          <a:p>
            <a:pPr marL="228600" indent="-228600">
              <a:buAutoNum type="arabicPeriod"/>
            </a:pPr>
            <a:r>
              <a:rPr lang="en-US" sz="1000" b="1" i="0">
                <a:solidFill>
                  <a:srgbClr val="0D0D0D"/>
                </a:solidFill>
                <a:effectLst/>
                <a:latin typeface="Söhne"/>
              </a:rPr>
              <a:t>Assessing Student Progress:</a:t>
            </a:r>
            <a:r>
              <a:rPr lang="en-US" sz="1000" b="0" i="0">
                <a:solidFill>
                  <a:srgbClr val="0D0D0D"/>
                </a:solidFill>
                <a:effectLst/>
                <a:latin typeface="Söhne"/>
              </a:rPr>
              <a:t> Title I programs regularly assess your child's academic progress. These assessments help identify areas of strength and areas needing improvement, guiding the allocation of resources for targeted support.</a:t>
            </a:r>
            <a:endParaRPr lang="en-US" sz="1000" b="1" i="0">
              <a:solidFill>
                <a:srgbClr val="0D0D0D"/>
              </a:solidFill>
              <a:effectLst/>
              <a:latin typeface="Söhne"/>
            </a:endParaRPr>
          </a:p>
          <a:p>
            <a:pPr marL="228600" indent="-228600">
              <a:buAutoNum type="arabicPeriod"/>
            </a:pPr>
            <a:r>
              <a:rPr lang="en-US" sz="1000" b="0" i="0">
                <a:solidFill>
                  <a:srgbClr val="0D0D0D"/>
                </a:solidFill>
                <a:effectLst/>
                <a:latin typeface="Söhne"/>
              </a:rPr>
              <a:t>Measure Program Impact: Schools evaluate the effectiveness of Title I programs by tracking various indicators. This ongoing monitoring ensures that resources are being used efficiently to benefit your child and others.</a:t>
            </a:r>
          </a:p>
          <a:p>
            <a:pPr marL="228600" indent="-228600">
              <a:buAutoNum type="arabicPeriod"/>
            </a:pPr>
            <a:r>
              <a:rPr lang="en-US" sz="1000" b="1" i="0">
                <a:solidFill>
                  <a:srgbClr val="0D0D0D"/>
                </a:solidFill>
                <a:effectLst/>
                <a:latin typeface="Söhne"/>
              </a:rPr>
              <a:t>Family Involvement:</a:t>
            </a:r>
            <a:r>
              <a:rPr lang="en-US" sz="1000" b="0" i="0">
                <a:solidFill>
                  <a:srgbClr val="0D0D0D"/>
                </a:solidFill>
                <a:effectLst/>
                <a:latin typeface="Söhne"/>
              </a:rPr>
              <a:t> Your input is valuable! Title I evaluations often include opportunities for parent feedback through surveys, meetings, and involvement in decision-making processes. Your thoughts help shape the program to better meet the needs of all students.</a:t>
            </a:r>
          </a:p>
          <a:p>
            <a:pPr>
              <a:buFont typeface="Arial" panose="020B0604020202020204" pitchFamily="34" charset="0"/>
              <a:buNone/>
            </a:pPr>
            <a:r>
              <a:rPr lang="en-US" sz="1000" b="1" i="0">
                <a:solidFill>
                  <a:srgbClr val="0D0D0D"/>
                </a:solidFill>
                <a:effectLst/>
                <a:latin typeface="Söhne"/>
              </a:rPr>
              <a:t>4. Transparency and Communication:</a:t>
            </a:r>
            <a:r>
              <a:rPr lang="en-US" sz="1000" b="0" i="0">
                <a:solidFill>
                  <a:srgbClr val="0D0D0D"/>
                </a:solidFill>
                <a:effectLst/>
                <a:latin typeface="Söhne"/>
              </a:rPr>
              <a:t> Schools should provide transparent information about Title I program. </a:t>
            </a:r>
            <a:r>
              <a:rPr lang="en-US" sz="1000">
                <a:effectLst/>
              </a:rPr>
              <a:t>Look for regular updates and communication to see how it's helping your child succeed.</a:t>
            </a:r>
          </a:p>
          <a:p>
            <a:pPr>
              <a:buFont typeface="Arial" panose="020B0604020202020204" pitchFamily="34" charset="0"/>
              <a:buNone/>
            </a:pPr>
            <a:endParaRPr lang="en-US" sz="100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0">
                <a:solidFill>
                  <a:srgbClr val="0D0D0D"/>
                </a:solidFill>
                <a:effectLst/>
                <a:latin typeface="Söhne"/>
              </a:rPr>
              <a:t>By understanding how Title I programs are evaluated and actively participating in the process, you can help ensure that your child receives the best possible support to succeed academically. </a:t>
            </a:r>
            <a:r>
              <a:rPr lang="en-US" sz="1000"/>
              <a:t>During this meeting we will be sharing information on our Title I program for this school year, with the hopes that you will share your thoughts to help us make informed decisions for the upcoming school year. </a:t>
            </a:r>
          </a:p>
          <a:p>
            <a:pPr>
              <a:buFont typeface="Arial" panose="020B0604020202020204" pitchFamily="34" charset="0"/>
              <a:buNone/>
            </a:pPr>
            <a:endParaRPr lang="en-US">
              <a:effectLst/>
            </a:endParaRPr>
          </a:p>
          <a:p>
            <a:br>
              <a:rPr lang="en-US" b="0" i="0">
                <a:solidFill>
                  <a:srgbClr val="000000"/>
                </a:solidFill>
                <a:effectLst/>
                <a:latin typeface="Söhne"/>
              </a:rPr>
            </a:br>
            <a:endParaRPr lang="en-US" b="0"/>
          </a:p>
        </p:txBody>
      </p:sp>
      <p:sp>
        <p:nvSpPr>
          <p:cNvPr id="4" name="Slide Number Placeholder 3"/>
          <p:cNvSpPr>
            <a:spLocks noGrp="1"/>
          </p:cNvSpPr>
          <p:nvPr>
            <p:ph type="sldNum" sz="quarter" idx="5"/>
          </p:nvPr>
        </p:nvSpPr>
        <p:spPr/>
        <p:txBody>
          <a:bodyPr/>
          <a:lstStyle/>
          <a:p>
            <a:fld id="{A45CE9FD-9655-48C6-B60E-89AF840245F1}" type="slidenum">
              <a:rPr lang="en-US" smtClean="0"/>
              <a:t>4</a:t>
            </a:fld>
            <a:endParaRPr lang="en-US"/>
          </a:p>
        </p:txBody>
      </p:sp>
    </p:spTree>
    <p:extLst>
      <p:ext uri="{BB962C8B-B14F-4D97-AF65-F5344CB8AC3E}">
        <p14:creationId xmlns:p14="http://schemas.microsoft.com/office/powerpoint/2010/main" val="2603041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600"/>
              </a:spcBef>
              <a:spcAft>
                <a:spcPts val="0"/>
              </a:spcAft>
              <a:buClr>
                <a:schemeClr val="dk1"/>
              </a:buClr>
              <a:buSzPts val="1100"/>
              <a:buFont typeface="Arial"/>
              <a:buNone/>
            </a:pPr>
            <a:endParaRPr lang="en-US" sz="1200">
              <a:solidFill>
                <a:srgbClr val="83992A"/>
              </a:solidFill>
              <a:latin typeface="Arial"/>
              <a:ea typeface="Arial"/>
              <a:cs typeface="Arial"/>
              <a:sym typeface="Arial"/>
            </a:endParaRPr>
          </a:p>
          <a:p>
            <a:endParaRPr lang="en-US"/>
          </a:p>
        </p:txBody>
      </p:sp>
      <p:sp>
        <p:nvSpPr>
          <p:cNvPr id="4" name="Slide Number Placeholder 3"/>
          <p:cNvSpPr>
            <a:spLocks noGrp="1"/>
          </p:cNvSpPr>
          <p:nvPr>
            <p:ph type="sldNum" sz="quarter" idx="5"/>
          </p:nvPr>
        </p:nvSpPr>
        <p:spPr/>
        <p:txBody>
          <a:bodyPr/>
          <a:lstStyle/>
          <a:p>
            <a:fld id="{A45CE9FD-9655-48C6-B60E-89AF840245F1}" type="slidenum">
              <a:rPr lang="en-US" smtClean="0"/>
              <a:t>5</a:t>
            </a:fld>
            <a:endParaRPr lang="en-US"/>
          </a:p>
        </p:txBody>
      </p:sp>
    </p:spTree>
    <p:extLst>
      <p:ext uri="{BB962C8B-B14F-4D97-AF65-F5344CB8AC3E}">
        <p14:creationId xmlns:p14="http://schemas.microsoft.com/office/powerpoint/2010/main" val="150132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US" b="0" i="0" u="none" strike="noStrike">
                <a:solidFill>
                  <a:srgbClr val="000000"/>
                </a:solidFill>
                <a:latin typeface="Calibri"/>
                <a:ea typeface="Calibri"/>
                <a:cs typeface="Calibri"/>
                <a:sym typeface="Calibri"/>
              </a:rPr>
              <a:t>Suggested script: To measure the effectiveness of our Title I program, we must review data. This year our goal was </a:t>
            </a:r>
            <a:r>
              <a:rPr lang="en-US" sz="1200" kern="100">
                <a:effectLst/>
                <a:latin typeface="Calibri" panose="020F0502020204030204" pitchFamily="34" charset="0"/>
                <a:ea typeface="Calibri" panose="020F0502020204030204" pitchFamily="34" charset="0"/>
                <a:cs typeface="Times New Roman" panose="02020603050405020304" pitchFamily="18" charset="0"/>
              </a:rPr>
              <a:t>Grades K-2 Measurable Outcomes: By the Spring of 2024 FAST, literacy achievement will be 60% or higher in grades Kindergarten &amp; 2nd grade and 50% or higher in 1st grade. Grades 3-5 Measurable Outcomes By the Spring of 2024 FAST, literacy achievement will be 50% or higher in grades 3-5. Sixth grade 60% or more level 3 or higher.</a:t>
            </a:r>
          </a:p>
          <a:p>
            <a:pPr marL="0" lvl="0" indent="0" algn="l" rtl="0">
              <a:spcBef>
                <a:spcPts val="0"/>
              </a:spcBef>
              <a:spcAft>
                <a:spcPts val="0"/>
              </a:spcAft>
              <a:buClr>
                <a:srgbClr val="000000"/>
              </a:buClr>
              <a:buSzPts val="1200"/>
              <a:buFont typeface="Calibri"/>
              <a:buNone/>
            </a:pPr>
            <a:r>
              <a:rPr lang="en-US" b="0" i="1" u="sng" strike="noStrike">
                <a:solidFill>
                  <a:srgbClr val="000000"/>
                </a:solidFill>
                <a:latin typeface="Calibri"/>
                <a:ea typeface="Calibri"/>
                <a:cs typeface="Calibri"/>
                <a:sym typeface="Calibri"/>
              </a:rPr>
              <a:t>.</a:t>
            </a:r>
            <a:r>
              <a:rPr lang="en-US" b="0" i="0" u="none" strike="noStrike">
                <a:solidFill>
                  <a:srgbClr val="000000"/>
                </a:solidFill>
                <a:latin typeface="Calibri"/>
                <a:ea typeface="Calibri"/>
                <a:cs typeface="Calibri"/>
                <a:sym typeface="Calibri"/>
              </a:rPr>
              <a:t>Based on the </a:t>
            </a:r>
            <a:r>
              <a:rPr lang="en-US" b="0" i="1" u="sng" strike="noStrike">
                <a:solidFill>
                  <a:srgbClr val="000000"/>
                </a:solidFill>
                <a:latin typeface="Calibri"/>
                <a:ea typeface="Calibri"/>
                <a:cs typeface="Calibri"/>
                <a:sym typeface="Calibri"/>
              </a:rPr>
              <a:t>(insert data measuring tool here)</a:t>
            </a:r>
            <a:r>
              <a:rPr lang="en-US" b="0" i="0" u="none" strike="noStrike">
                <a:solidFill>
                  <a:srgbClr val="000000"/>
                </a:solidFill>
                <a:latin typeface="Calibri"/>
                <a:ea typeface="Calibri"/>
                <a:cs typeface="Calibri"/>
                <a:sym typeface="Calibri"/>
              </a:rPr>
              <a:t> we can see that our school has </a:t>
            </a:r>
            <a:r>
              <a:rPr lang="en-US" b="0" i="1" u="sng" strike="noStrike">
                <a:solidFill>
                  <a:srgbClr val="000000"/>
                </a:solidFill>
                <a:latin typeface="Calibri"/>
                <a:ea typeface="Calibri"/>
                <a:cs typeface="Calibri"/>
                <a:sym typeface="Calibri"/>
              </a:rPr>
              <a:t>partially)</a:t>
            </a:r>
            <a:r>
              <a:rPr lang="en-US" b="0" i="0" u="none" strike="noStrike">
                <a:solidFill>
                  <a:srgbClr val="000000"/>
                </a:solidFill>
                <a:latin typeface="Calibri"/>
                <a:ea typeface="Calibri"/>
                <a:cs typeface="Calibri"/>
                <a:sym typeface="Calibri"/>
              </a:rPr>
              <a:t> met our goal for this focus area. </a:t>
            </a:r>
            <a:endParaRPr lang="en-US" b="0" i="1" u="sng" strike="noStrike">
              <a:solidFill>
                <a:srgbClr val="000000"/>
              </a:solidFill>
              <a:latin typeface="Calibri"/>
              <a:ea typeface="Calibri"/>
              <a:cs typeface="Calibri"/>
              <a:sym typeface="Calibri"/>
            </a:endParaRPr>
          </a:p>
          <a:p>
            <a:endParaRPr lang="en-US"/>
          </a:p>
        </p:txBody>
      </p:sp>
      <p:sp>
        <p:nvSpPr>
          <p:cNvPr id="4" name="Slide Number Placeholder 3"/>
          <p:cNvSpPr>
            <a:spLocks noGrp="1"/>
          </p:cNvSpPr>
          <p:nvPr>
            <p:ph type="sldNum" sz="quarter" idx="5"/>
          </p:nvPr>
        </p:nvSpPr>
        <p:spPr/>
        <p:txBody>
          <a:bodyPr/>
          <a:lstStyle/>
          <a:p>
            <a:fld id="{A45CE9FD-9655-48C6-B60E-89AF840245F1}" type="slidenum">
              <a:rPr lang="en-US" smtClean="0"/>
              <a:t>6</a:t>
            </a:fld>
            <a:endParaRPr lang="en-US"/>
          </a:p>
        </p:txBody>
      </p:sp>
    </p:spTree>
    <p:extLst>
      <p:ext uri="{BB962C8B-B14F-4D97-AF65-F5344CB8AC3E}">
        <p14:creationId xmlns:p14="http://schemas.microsoft.com/office/powerpoint/2010/main" val="2598941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600"/>
              </a:spcBef>
              <a:spcAft>
                <a:spcPts val="0"/>
              </a:spcAft>
              <a:buClr>
                <a:schemeClr val="dk1"/>
              </a:buClr>
              <a:buSzPts val="1100"/>
              <a:buFont typeface="Arial"/>
              <a:buNone/>
            </a:pPr>
            <a:endParaRPr lang="en-US" sz="1200">
              <a:solidFill>
                <a:srgbClr val="83992A"/>
              </a:solidFill>
              <a:latin typeface="Arial"/>
              <a:ea typeface="Arial"/>
              <a:cs typeface="Arial"/>
              <a:sym typeface="Arial"/>
            </a:endParaRPr>
          </a:p>
          <a:p>
            <a:endParaRPr lang="en-US"/>
          </a:p>
        </p:txBody>
      </p:sp>
      <p:sp>
        <p:nvSpPr>
          <p:cNvPr id="4" name="Slide Number Placeholder 3"/>
          <p:cNvSpPr>
            <a:spLocks noGrp="1"/>
          </p:cNvSpPr>
          <p:nvPr>
            <p:ph type="sldNum" sz="quarter" idx="5"/>
          </p:nvPr>
        </p:nvSpPr>
        <p:spPr/>
        <p:txBody>
          <a:bodyPr/>
          <a:lstStyle/>
          <a:p>
            <a:fld id="{A45CE9FD-9655-48C6-B60E-89AF840245F1}" type="slidenum">
              <a:rPr lang="en-US" smtClean="0"/>
              <a:t>7</a:t>
            </a:fld>
            <a:endParaRPr lang="en-US"/>
          </a:p>
        </p:txBody>
      </p:sp>
    </p:spTree>
    <p:extLst>
      <p:ext uri="{BB962C8B-B14F-4D97-AF65-F5344CB8AC3E}">
        <p14:creationId xmlns:p14="http://schemas.microsoft.com/office/powerpoint/2010/main" val="1253026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US" b="0" i="0" u="none" strike="noStrike">
                <a:solidFill>
                  <a:srgbClr val="000000"/>
                </a:solidFill>
                <a:latin typeface="Calibri"/>
                <a:ea typeface="Calibri"/>
                <a:cs typeface="Calibri"/>
                <a:sym typeface="Calibri"/>
              </a:rPr>
              <a:t>Suggested script: To measure the effectiveness of our Title I program, we must review data. This year our goal was </a:t>
            </a:r>
            <a:r>
              <a:rPr lang="en-US" sz="1200" kern="100">
                <a:effectLst/>
                <a:latin typeface="Calibri" panose="020F0502020204030204" pitchFamily="34" charset="0"/>
                <a:ea typeface="Calibri" panose="020F0502020204030204" pitchFamily="34" charset="0"/>
                <a:cs typeface="Times New Roman" panose="02020603050405020304" pitchFamily="18" charset="0"/>
              </a:rPr>
              <a:t>By the end of the 2023-2024 school year, data will show that the number of students absent for 10% or more will drop by 25% from 94 students to 70 students. By the end of the 2023-2024 school year, the number of students achieving a proficiency of a Level 1 will drop by 50% for both ELA and math. For ELA the number of Level 1 overall will decrease from 64 in 2022-2023 to 32 in 2023-2024. In math, the number of students achieving proficiency of Level 1 will decrease from 38 in 2022-2023 to 19 in 2023-2024.</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US" b="0" i="1" u="sng" strike="noStrike">
                <a:solidFill>
                  <a:srgbClr val="000000"/>
                </a:solidFill>
                <a:latin typeface="Calibri"/>
                <a:ea typeface="Calibri"/>
                <a:cs typeface="Calibri"/>
                <a:sym typeface="Calibri"/>
              </a:rPr>
              <a:t>.</a:t>
            </a:r>
            <a:r>
              <a:rPr lang="en-US" b="0" i="0" u="none" strike="noStrike">
                <a:solidFill>
                  <a:srgbClr val="000000"/>
                </a:solidFill>
                <a:latin typeface="Calibri"/>
                <a:ea typeface="Calibri"/>
                <a:cs typeface="Calibri"/>
                <a:sym typeface="Calibri"/>
              </a:rPr>
              <a:t>Based on the </a:t>
            </a:r>
            <a:r>
              <a:rPr lang="en-US" b="0" i="1" u="sng" strike="noStrike">
                <a:solidFill>
                  <a:srgbClr val="000000"/>
                </a:solidFill>
                <a:latin typeface="Calibri"/>
                <a:ea typeface="Calibri"/>
                <a:cs typeface="Calibri"/>
                <a:sym typeface="Calibri"/>
              </a:rPr>
              <a:t>(insert data measuring tool here)</a:t>
            </a:r>
            <a:r>
              <a:rPr lang="en-US" b="0" i="0" u="none" strike="noStrike">
                <a:solidFill>
                  <a:srgbClr val="000000"/>
                </a:solidFill>
                <a:latin typeface="Calibri"/>
                <a:ea typeface="Calibri"/>
                <a:cs typeface="Calibri"/>
                <a:sym typeface="Calibri"/>
              </a:rPr>
              <a:t> we can see that our school has </a:t>
            </a:r>
            <a:r>
              <a:rPr lang="en-US" b="0" i="1" u="sng" strike="noStrike">
                <a:solidFill>
                  <a:srgbClr val="000000"/>
                </a:solidFill>
                <a:latin typeface="Calibri"/>
                <a:ea typeface="Calibri"/>
                <a:cs typeface="Calibri"/>
                <a:sym typeface="Calibri"/>
              </a:rPr>
              <a:t>partially)</a:t>
            </a:r>
            <a:r>
              <a:rPr lang="en-US" b="0" i="0" u="none" strike="noStrike">
                <a:solidFill>
                  <a:srgbClr val="000000"/>
                </a:solidFill>
                <a:latin typeface="Calibri"/>
                <a:ea typeface="Calibri"/>
                <a:cs typeface="Calibri"/>
                <a:sym typeface="Calibri"/>
              </a:rPr>
              <a:t> met our goal for this focus area. </a:t>
            </a:r>
            <a:endParaRPr lang="en-US" b="0" i="1" u="sng" strike="noStrike">
              <a:solidFill>
                <a:srgbClr val="000000"/>
              </a:solidFill>
              <a:latin typeface="Calibri"/>
              <a:ea typeface="Calibri"/>
              <a:cs typeface="Calibri"/>
              <a:sym typeface="Calibri"/>
            </a:endParaRPr>
          </a:p>
          <a:p>
            <a:endParaRPr lang="en-US"/>
          </a:p>
        </p:txBody>
      </p:sp>
      <p:sp>
        <p:nvSpPr>
          <p:cNvPr id="4" name="Slide Number Placeholder 3"/>
          <p:cNvSpPr>
            <a:spLocks noGrp="1"/>
          </p:cNvSpPr>
          <p:nvPr>
            <p:ph type="sldNum" sz="quarter" idx="5"/>
          </p:nvPr>
        </p:nvSpPr>
        <p:spPr/>
        <p:txBody>
          <a:bodyPr/>
          <a:lstStyle/>
          <a:p>
            <a:fld id="{A45CE9FD-9655-48C6-B60E-89AF840245F1}" type="slidenum">
              <a:rPr lang="en-US" smtClean="0"/>
              <a:t>8</a:t>
            </a:fld>
            <a:endParaRPr lang="en-US"/>
          </a:p>
        </p:txBody>
      </p:sp>
    </p:spTree>
    <p:extLst>
      <p:ext uri="{BB962C8B-B14F-4D97-AF65-F5344CB8AC3E}">
        <p14:creationId xmlns:p14="http://schemas.microsoft.com/office/powerpoint/2010/main" val="1704364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US" b="0" i="0" u="none" strike="noStrike">
                <a:solidFill>
                  <a:srgbClr val="000000"/>
                </a:solidFill>
                <a:latin typeface="Calibri"/>
                <a:ea typeface="Calibri"/>
                <a:cs typeface="Calibri"/>
                <a:sym typeface="Calibri"/>
              </a:rPr>
              <a:t>Suggested script: To measure the effectiveness of our Title I program, we must review data. This year our goal was </a:t>
            </a:r>
            <a:r>
              <a:rPr lang="en-US" b="0" i="1" u="sng" strike="noStrike">
                <a:solidFill>
                  <a:srgbClr val="000000"/>
                </a:solidFill>
                <a:latin typeface="Calibri"/>
                <a:ea typeface="Calibri"/>
                <a:cs typeface="Calibri"/>
                <a:sym typeface="Calibri"/>
              </a:rPr>
              <a:t>(add goal specifics here from SIP) .</a:t>
            </a:r>
            <a:r>
              <a:rPr lang="en-US" b="0" i="0" u="none" strike="noStrike">
                <a:solidFill>
                  <a:srgbClr val="000000"/>
                </a:solidFill>
                <a:latin typeface="Calibri"/>
                <a:ea typeface="Calibri"/>
                <a:cs typeface="Calibri"/>
                <a:sym typeface="Calibri"/>
              </a:rPr>
              <a:t>Based on the </a:t>
            </a:r>
            <a:r>
              <a:rPr lang="en-US" b="0" i="1" u="sng" strike="noStrike">
                <a:solidFill>
                  <a:srgbClr val="000000"/>
                </a:solidFill>
                <a:latin typeface="Calibri"/>
                <a:ea typeface="Calibri"/>
                <a:cs typeface="Calibri"/>
                <a:sym typeface="Calibri"/>
              </a:rPr>
              <a:t>(insert data measuring tool here)</a:t>
            </a:r>
            <a:r>
              <a:rPr lang="en-US" b="0" i="0" u="none" strike="noStrike">
                <a:solidFill>
                  <a:srgbClr val="000000"/>
                </a:solidFill>
                <a:latin typeface="Calibri"/>
                <a:ea typeface="Calibri"/>
                <a:cs typeface="Calibri"/>
                <a:sym typeface="Calibri"/>
              </a:rPr>
              <a:t> we can see that our school has </a:t>
            </a:r>
            <a:r>
              <a:rPr lang="en-US" b="0" i="1" u="sng" strike="noStrike">
                <a:solidFill>
                  <a:srgbClr val="000000"/>
                </a:solidFill>
                <a:latin typeface="Calibri"/>
                <a:ea typeface="Calibri"/>
                <a:cs typeface="Calibri"/>
                <a:sym typeface="Calibri"/>
              </a:rPr>
              <a:t>(successfully/not/partially)</a:t>
            </a:r>
            <a:r>
              <a:rPr lang="en-US" b="0" i="0" u="none" strike="noStrike">
                <a:solidFill>
                  <a:srgbClr val="000000"/>
                </a:solidFill>
                <a:latin typeface="Calibri"/>
                <a:ea typeface="Calibri"/>
                <a:cs typeface="Calibri"/>
                <a:sym typeface="Calibri"/>
              </a:rPr>
              <a:t> met our goal for this focus area. </a:t>
            </a:r>
            <a:r>
              <a:rPr lang="en-US" b="0" i="1" u="sng" strike="noStrike">
                <a:solidFill>
                  <a:srgbClr val="000000"/>
                </a:solidFill>
                <a:latin typeface="Calibri"/>
                <a:ea typeface="Calibri"/>
                <a:cs typeface="Calibri"/>
                <a:sym typeface="Calibri"/>
              </a:rPr>
              <a:t>(Add additional details that you would like to highlight about the data. Hint: Refer back to end of year evaluation document for ideas of what to add)</a:t>
            </a:r>
          </a:p>
          <a:p>
            <a:pPr marL="0" lvl="0" indent="0" algn="l" rtl="0">
              <a:lnSpc>
                <a:spcPct val="115000"/>
              </a:lnSpc>
              <a:spcBef>
                <a:spcPts val="600"/>
              </a:spcBef>
              <a:spcAft>
                <a:spcPts val="0"/>
              </a:spcAft>
              <a:buClr>
                <a:schemeClr val="dk1"/>
              </a:buClr>
              <a:buSzPts val="1100"/>
              <a:buFont typeface="Arial"/>
              <a:buNone/>
            </a:pPr>
            <a:endParaRPr lang="en-US" sz="1200">
              <a:solidFill>
                <a:srgbClr val="83992A"/>
              </a:solidFill>
              <a:latin typeface="Arial"/>
              <a:ea typeface="Arial"/>
              <a:cs typeface="Arial"/>
              <a:sym typeface="Arial"/>
            </a:endParaRPr>
          </a:p>
          <a:p>
            <a:endParaRPr lang="en-US"/>
          </a:p>
        </p:txBody>
      </p:sp>
      <p:sp>
        <p:nvSpPr>
          <p:cNvPr id="4" name="Slide Number Placeholder 3"/>
          <p:cNvSpPr>
            <a:spLocks noGrp="1"/>
          </p:cNvSpPr>
          <p:nvPr>
            <p:ph type="sldNum" sz="quarter" idx="5"/>
          </p:nvPr>
        </p:nvSpPr>
        <p:spPr/>
        <p:txBody>
          <a:bodyPr/>
          <a:lstStyle/>
          <a:p>
            <a:fld id="{A45CE9FD-9655-48C6-B60E-89AF840245F1}" type="slidenum">
              <a:rPr lang="en-US" smtClean="0"/>
              <a:t>9</a:t>
            </a:fld>
            <a:endParaRPr lang="en-US"/>
          </a:p>
        </p:txBody>
      </p:sp>
    </p:spTree>
    <p:extLst>
      <p:ext uri="{BB962C8B-B14F-4D97-AF65-F5344CB8AC3E}">
        <p14:creationId xmlns:p14="http://schemas.microsoft.com/office/powerpoint/2010/main" val="1818052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A684641E-389A-43E3-816D-E142A24B0873}" type="datetimeFigureOut">
              <a:rPr lang="en-US" smtClean="0"/>
              <a:t>5/22/2024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3A68870-7F2C-447E-B3CC-139BB891F1E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73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84641E-389A-43E3-816D-E142A24B0873}"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375193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33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9280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3538373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278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4481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84641E-389A-43E3-816D-E142A24B087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684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84641E-389A-43E3-816D-E142A24B087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493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84641E-389A-43E3-816D-E142A24B087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396784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55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84641E-389A-43E3-816D-E142A24B0873}"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29981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84641E-389A-43E3-816D-E142A24B0873}"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68870-7F2C-447E-B3CC-139BB891F1E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34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84641E-389A-43E3-816D-E142A24B0873}"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68870-7F2C-447E-B3CC-139BB891F1E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060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4641E-389A-43E3-816D-E142A24B0873}" type="datetimeFigureOut">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173433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84641E-389A-43E3-816D-E142A24B0873}"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68870-7F2C-447E-B3CC-139BB891F1E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904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84641E-389A-43E3-816D-E142A24B0873}"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68870-7F2C-447E-B3CC-139BB891F1EE}" type="slidenum">
              <a:rPr lang="en-US" smtClean="0"/>
              <a:t>‹#›</a:t>
            </a:fld>
            <a:endParaRPr lang="en-US"/>
          </a:p>
        </p:txBody>
      </p:sp>
    </p:spTree>
    <p:extLst>
      <p:ext uri="{BB962C8B-B14F-4D97-AF65-F5344CB8AC3E}">
        <p14:creationId xmlns:p14="http://schemas.microsoft.com/office/powerpoint/2010/main" val="57312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84641E-389A-43E3-816D-E142A24B0873}" type="datetimeFigureOut">
              <a:rPr lang="en-US" smtClean="0"/>
              <a:t>5/22/2024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A68870-7F2C-447E-B3CC-139BB891F1EE}" type="slidenum">
              <a:rPr lang="en-US" smtClean="0"/>
              <a:t>‹#›</a:t>
            </a:fld>
            <a:endParaRPr lang="en-US"/>
          </a:p>
        </p:txBody>
      </p:sp>
    </p:spTree>
    <p:extLst>
      <p:ext uri="{BB962C8B-B14F-4D97-AF65-F5344CB8AC3E}">
        <p14:creationId xmlns:p14="http://schemas.microsoft.com/office/powerpoint/2010/main" val="3659587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30E6A-7014-44BB-91EA-ED507F78EA48}"/>
              </a:ext>
            </a:extLst>
          </p:cNvPr>
          <p:cNvSpPr>
            <a:spLocks noGrp="1"/>
          </p:cNvSpPr>
          <p:nvPr>
            <p:ph type="ctrTitle"/>
          </p:nvPr>
        </p:nvSpPr>
        <p:spPr/>
        <p:txBody>
          <a:bodyPr/>
          <a:lstStyle/>
          <a:p>
            <a:br>
              <a:rPr lang="en-US" sz="3600" b="1"/>
            </a:br>
            <a:r>
              <a:rPr lang="en-US" sz="3600" b="1"/>
              <a:t>Evaluation of MILA Elementary School’s Title I Program for FY24</a:t>
            </a:r>
          </a:p>
        </p:txBody>
      </p:sp>
      <p:sp>
        <p:nvSpPr>
          <p:cNvPr id="3" name="Subtitle 2">
            <a:extLst>
              <a:ext uri="{FF2B5EF4-FFF2-40B4-BE49-F238E27FC236}">
                <a16:creationId xmlns:a16="http://schemas.microsoft.com/office/drawing/2014/main" id="{0107E3BE-DBF1-4DA2-BD3F-640A9EDE6CD3}"/>
              </a:ext>
            </a:extLst>
          </p:cNvPr>
          <p:cNvSpPr>
            <a:spLocks noGrp="1"/>
          </p:cNvSpPr>
          <p:nvPr>
            <p:ph type="subTitle" idx="1"/>
          </p:nvPr>
        </p:nvSpPr>
        <p:spPr/>
        <p:txBody>
          <a:bodyPr/>
          <a:lstStyle/>
          <a:p>
            <a:r>
              <a:rPr lang="en-US"/>
              <a:t>Presented by:  </a:t>
            </a:r>
          </a:p>
          <a:p>
            <a:r>
              <a:rPr lang="en-US"/>
              <a:t>Dr. O’Brien and Cynthia Dawson</a:t>
            </a:r>
          </a:p>
        </p:txBody>
      </p:sp>
    </p:spTree>
    <p:extLst>
      <p:ext uri="{BB962C8B-B14F-4D97-AF65-F5344CB8AC3E}">
        <p14:creationId xmlns:p14="http://schemas.microsoft.com/office/powerpoint/2010/main" val="2585346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A41E-F401-419D-9371-4676D84932F1}"/>
              </a:ext>
            </a:extLst>
          </p:cNvPr>
          <p:cNvSpPr>
            <a:spLocks noGrp="1"/>
          </p:cNvSpPr>
          <p:nvPr>
            <p:ph type="title"/>
          </p:nvPr>
        </p:nvSpPr>
        <p:spPr>
          <a:xfrm>
            <a:off x="1295402" y="400771"/>
            <a:ext cx="9601196" cy="1249339"/>
          </a:xfrm>
        </p:spPr>
        <p:txBody>
          <a:bodyPr>
            <a:normAutofit/>
          </a:bodyPr>
          <a:lstStyle/>
          <a:p>
            <a:r>
              <a:rPr lang="en-US">
                <a:solidFill>
                  <a:schemeClr val="tx1"/>
                </a:solidFill>
              </a:rPr>
              <a:t>Progress Monitoring Data for Math</a:t>
            </a:r>
            <a:endParaRPr lang="en-US" b="1"/>
          </a:p>
        </p:txBody>
      </p:sp>
      <p:sp>
        <p:nvSpPr>
          <p:cNvPr id="3" name="Content Placeholder 2">
            <a:extLst>
              <a:ext uri="{FF2B5EF4-FFF2-40B4-BE49-F238E27FC236}">
                <a16:creationId xmlns:a16="http://schemas.microsoft.com/office/drawing/2014/main" id="{0DBB7D3A-320A-496C-A9D7-855A3EB04623}"/>
              </a:ext>
            </a:extLst>
          </p:cNvPr>
          <p:cNvSpPr>
            <a:spLocks noGrp="1"/>
          </p:cNvSpPr>
          <p:nvPr>
            <p:ph idx="1"/>
          </p:nvPr>
        </p:nvSpPr>
        <p:spPr>
          <a:xfrm>
            <a:off x="1295402" y="1203158"/>
            <a:ext cx="9601196" cy="3318936"/>
          </a:xfrm>
        </p:spPr>
        <p:txBody>
          <a:bodyPr>
            <a:normAutofit/>
          </a:bodyPr>
          <a:lstStyle/>
          <a:p>
            <a:r>
              <a:rPr lang="en-US"/>
              <a:t>Goal: </a:t>
            </a:r>
            <a:r>
              <a:rPr lang="en-US" sz="1800" kern="100">
                <a:effectLst/>
                <a:latin typeface="Calibri" panose="020F0502020204030204" pitchFamily="34" charset="0"/>
                <a:ea typeface="Calibri" panose="020F0502020204030204" pitchFamily="34" charset="0"/>
                <a:cs typeface="Arial" panose="020B0604020202020204" pitchFamily="34" charset="0"/>
              </a:rPr>
              <a:t>During the 2023-2024-school year, proficiency in the area of math will increase from 35% (FAST YR23 PM 3) to 50%. (FAST YR24 PM3). Students with Disabilities will increase learning gains from 33% (2021-2022) to 45% in 2023-2024 year. Sixth grade will have 70% score a level 3 or higher.</a:t>
            </a:r>
          </a:p>
          <a:p>
            <a:endParaRPr lang="en-US"/>
          </a:p>
          <a:p>
            <a:endParaRPr lang="en-US"/>
          </a:p>
        </p:txBody>
      </p:sp>
      <p:graphicFrame>
        <p:nvGraphicFramePr>
          <p:cNvPr id="4" name="Table 3">
            <a:extLst>
              <a:ext uri="{FF2B5EF4-FFF2-40B4-BE49-F238E27FC236}">
                <a16:creationId xmlns:a16="http://schemas.microsoft.com/office/drawing/2014/main" id="{7BB5E154-78D9-BD2C-1E8A-822C58BBB08E}"/>
              </a:ext>
            </a:extLst>
          </p:cNvPr>
          <p:cNvGraphicFramePr>
            <a:graphicFrameLocks noGrp="1"/>
          </p:cNvGraphicFramePr>
          <p:nvPr>
            <p:extLst>
              <p:ext uri="{D42A27DB-BD31-4B8C-83A1-F6EECF244321}">
                <p14:modId xmlns:p14="http://schemas.microsoft.com/office/powerpoint/2010/main" val="28502607"/>
              </p:ext>
            </p:extLst>
          </p:nvPr>
        </p:nvGraphicFramePr>
        <p:xfrm>
          <a:off x="2473036" y="2274414"/>
          <a:ext cx="7245928" cy="4495359"/>
        </p:xfrm>
        <a:graphic>
          <a:graphicData uri="http://schemas.openxmlformats.org/drawingml/2006/table">
            <a:tbl>
              <a:tblPr firstRow="1" firstCol="1" bandRow="1">
                <a:tableStyleId>{5C22544A-7EE6-4342-B048-85BDC9FD1C3A}</a:tableStyleId>
              </a:tblPr>
              <a:tblGrid>
                <a:gridCol w="1811095">
                  <a:extLst>
                    <a:ext uri="{9D8B030D-6E8A-4147-A177-3AD203B41FA5}">
                      <a16:colId xmlns:a16="http://schemas.microsoft.com/office/drawing/2014/main" val="101974873"/>
                    </a:ext>
                  </a:extLst>
                </a:gridCol>
                <a:gridCol w="1811095">
                  <a:extLst>
                    <a:ext uri="{9D8B030D-6E8A-4147-A177-3AD203B41FA5}">
                      <a16:colId xmlns:a16="http://schemas.microsoft.com/office/drawing/2014/main" val="3561140055"/>
                    </a:ext>
                  </a:extLst>
                </a:gridCol>
                <a:gridCol w="1811869">
                  <a:extLst>
                    <a:ext uri="{9D8B030D-6E8A-4147-A177-3AD203B41FA5}">
                      <a16:colId xmlns:a16="http://schemas.microsoft.com/office/drawing/2014/main" val="2613139222"/>
                    </a:ext>
                  </a:extLst>
                </a:gridCol>
                <a:gridCol w="1811869">
                  <a:extLst>
                    <a:ext uri="{9D8B030D-6E8A-4147-A177-3AD203B41FA5}">
                      <a16:colId xmlns:a16="http://schemas.microsoft.com/office/drawing/2014/main" val="1991338736"/>
                    </a:ext>
                  </a:extLst>
                </a:gridCol>
              </a:tblGrid>
              <a:tr h="169063">
                <a:tc>
                  <a:txBody>
                    <a:bodyPr/>
                    <a:lstStyle/>
                    <a:p>
                      <a:pPr marL="0" marR="0">
                        <a:lnSpc>
                          <a:spcPct val="107000"/>
                        </a:lnSpc>
                        <a:spcBef>
                          <a:spcPts val="0"/>
                        </a:spcBef>
                        <a:spcAft>
                          <a:spcPts val="0"/>
                        </a:spcAft>
                      </a:pPr>
                      <a:r>
                        <a:rPr lang="en-US" sz="1400" kern="100">
                          <a:effectLst/>
                        </a:rPr>
                        <a:t>Grade Level (Math)</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Goal</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Actual</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Increase or Decrease</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extLst>
                  <a:ext uri="{0D108BD9-81ED-4DB2-BD59-A6C34878D82A}">
                    <a16:rowId xmlns:a16="http://schemas.microsoft.com/office/drawing/2014/main" val="3045944017"/>
                  </a:ext>
                </a:extLst>
              </a:tr>
              <a:tr h="345954">
                <a:tc>
                  <a:txBody>
                    <a:bodyPr/>
                    <a:lstStyle/>
                    <a:p>
                      <a:pPr marL="0" marR="0">
                        <a:lnSpc>
                          <a:spcPct val="107000"/>
                        </a:lnSpc>
                        <a:spcBef>
                          <a:spcPts val="0"/>
                        </a:spcBef>
                        <a:spcAft>
                          <a:spcPts val="0"/>
                        </a:spcAft>
                      </a:pPr>
                      <a:r>
                        <a:rPr lang="en-US" sz="1400" kern="100">
                          <a:effectLst/>
                        </a:rPr>
                        <a:t>K</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50% of students score level 3 or higher</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36%</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-14%</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extLst>
                  <a:ext uri="{0D108BD9-81ED-4DB2-BD59-A6C34878D82A}">
                    <a16:rowId xmlns:a16="http://schemas.microsoft.com/office/drawing/2014/main" val="1187884437"/>
                  </a:ext>
                </a:extLst>
              </a:tr>
              <a:tr h="345954">
                <a:tc>
                  <a:txBody>
                    <a:bodyPr/>
                    <a:lstStyle/>
                    <a:p>
                      <a:pPr marL="0" marR="0">
                        <a:lnSpc>
                          <a:spcPct val="107000"/>
                        </a:lnSpc>
                        <a:spcBef>
                          <a:spcPts val="0"/>
                        </a:spcBef>
                        <a:spcAft>
                          <a:spcPts val="0"/>
                        </a:spcAft>
                      </a:pPr>
                      <a:r>
                        <a:rPr lang="en-US" sz="1400" kern="100">
                          <a:effectLst/>
                        </a:rPr>
                        <a:t>1</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50% of students score level 3 or higher</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51%</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+1%</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extLst>
                  <a:ext uri="{0D108BD9-81ED-4DB2-BD59-A6C34878D82A}">
                    <a16:rowId xmlns:a16="http://schemas.microsoft.com/office/drawing/2014/main" val="1790556238"/>
                  </a:ext>
                </a:extLst>
              </a:tr>
              <a:tr h="345954">
                <a:tc>
                  <a:txBody>
                    <a:bodyPr/>
                    <a:lstStyle/>
                    <a:p>
                      <a:pPr marL="0" marR="0">
                        <a:lnSpc>
                          <a:spcPct val="107000"/>
                        </a:lnSpc>
                        <a:spcBef>
                          <a:spcPts val="0"/>
                        </a:spcBef>
                        <a:spcAft>
                          <a:spcPts val="0"/>
                        </a:spcAft>
                      </a:pPr>
                      <a:r>
                        <a:rPr lang="en-US" sz="1400" kern="100">
                          <a:effectLst/>
                        </a:rPr>
                        <a:t>2</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50% of students score level 3 or higher</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38%</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-12%</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extLst>
                  <a:ext uri="{0D108BD9-81ED-4DB2-BD59-A6C34878D82A}">
                    <a16:rowId xmlns:a16="http://schemas.microsoft.com/office/drawing/2014/main" val="3114398848"/>
                  </a:ext>
                </a:extLst>
              </a:tr>
              <a:tr h="345954">
                <a:tc>
                  <a:txBody>
                    <a:bodyPr/>
                    <a:lstStyle/>
                    <a:p>
                      <a:pPr marL="0" marR="0">
                        <a:lnSpc>
                          <a:spcPct val="107000"/>
                        </a:lnSpc>
                        <a:spcBef>
                          <a:spcPts val="0"/>
                        </a:spcBef>
                        <a:spcAft>
                          <a:spcPts val="0"/>
                        </a:spcAft>
                      </a:pPr>
                      <a:r>
                        <a:rPr lang="en-US" sz="1400" kern="100">
                          <a:effectLst/>
                        </a:rPr>
                        <a:t>3</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50% of students score level 3 or higher</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42%</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-8%</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extLst>
                  <a:ext uri="{0D108BD9-81ED-4DB2-BD59-A6C34878D82A}">
                    <a16:rowId xmlns:a16="http://schemas.microsoft.com/office/drawing/2014/main" val="2481281885"/>
                  </a:ext>
                </a:extLst>
              </a:tr>
              <a:tr h="345954">
                <a:tc>
                  <a:txBody>
                    <a:bodyPr/>
                    <a:lstStyle/>
                    <a:p>
                      <a:pPr marL="0" marR="0">
                        <a:lnSpc>
                          <a:spcPct val="107000"/>
                        </a:lnSpc>
                        <a:spcBef>
                          <a:spcPts val="0"/>
                        </a:spcBef>
                        <a:spcAft>
                          <a:spcPts val="0"/>
                        </a:spcAft>
                      </a:pPr>
                      <a:r>
                        <a:rPr lang="en-US" sz="1400" kern="100">
                          <a:effectLst/>
                        </a:rPr>
                        <a:t>4</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50% of students score level 3 or higher</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40%</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-10%</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extLst>
                  <a:ext uri="{0D108BD9-81ED-4DB2-BD59-A6C34878D82A}">
                    <a16:rowId xmlns:a16="http://schemas.microsoft.com/office/drawing/2014/main" val="2525587179"/>
                  </a:ext>
                </a:extLst>
              </a:tr>
              <a:tr h="345954">
                <a:tc>
                  <a:txBody>
                    <a:bodyPr/>
                    <a:lstStyle/>
                    <a:p>
                      <a:pPr marL="0" marR="0">
                        <a:lnSpc>
                          <a:spcPct val="107000"/>
                        </a:lnSpc>
                        <a:spcBef>
                          <a:spcPts val="0"/>
                        </a:spcBef>
                        <a:spcAft>
                          <a:spcPts val="0"/>
                        </a:spcAft>
                      </a:pPr>
                      <a:r>
                        <a:rPr lang="en-US" sz="1400" kern="100">
                          <a:effectLst/>
                        </a:rPr>
                        <a:t>5</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50% of students score level 3 or higher</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32%</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-18%</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extLst>
                  <a:ext uri="{0D108BD9-81ED-4DB2-BD59-A6C34878D82A}">
                    <a16:rowId xmlns:a16="http://schemas.microsoft.com/office/drawing/2014/main" val="4020101671"/>
                  </a:ext>
                </a:extLst>
              </a:tr>
              <a:tr h="345954">
                <a:tc>
                  <a:txBody>
                    <a:bodyPr/>
                    <a:lstStyle/>
                    <a:p>
                      <a:pPr marL="0" marR="0">
                        <a:lnSpc>
                          <a:spcPct val="107000"/>
                        </a:lnSpc>
                        <a:spcBef>
                          <a:spcPts val="0"/>
                        </a:spcBef>
                        <a:spcAft>
                          <a:spcPts val="0"/>
                        </a:spcAft>
                      </a:pPr>
                      <a:r>
                        <a:rPr lang="en-US" sz="1400" kern="100">
                          <a:effectLst/>
                        </a:rPr>
                        <a:t>6</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70% of students score level 3 or higher</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 51%</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19%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extLst>
                  <a:ext uri="{0D108BD9-81ED-4DB2-BD59-A6C34878D82A}">
                    <a16:rowId xmlns:a16="http://schemas.microsoft.com/office/drawing/2014/main" val="4202320358"/>
                  </a:ext>
                </a:extLst>
              </a:tr>
              <a:tr h="876624">
                <a:tc>
                  <a:txBody>
                    <a:bodyPr/>
                    <a:lstStyle/>
                    <a:p>
                      <a:pPr marL="0" marR="0">
                        <a:lnSpc>
                          <a:spcPct val="107000"/>
                        </a:lnSpc>
                        <a:spcBef>
                          <a:spcPts val="0"/>
                        </a:spcBef>
                        <a:spcAft>
                          <a:spcPts val="0"/>
                        </a:spcAft>
                      </a:pPr>
                      <a:r>
                        <a:rPr lang="en-US" sz="1400" kern="100">
                          <a:effectLst/>
                        </a:rPr>
                        <a:t>Students with Disabilities </a:t>
                      </a:r>
                    </a:p>
                    <a:p>
                      <a:pPr marL="0" marR="0">
                        <a:lnSpc>
                          <a:spcPct val="107000"/>
                        </a:lnSpc>
                        <a:spcBef>
                          <a:spcPts val="0"/>
                        </a:spcBef>
                        <a:spcAft>
                          <a:spcPts val="0"/>
                        </a:spcAft>
                      </a:pPr>
                      <a:r>
                        <a:rPr lang="en-US" sz="1400" kern="100">
                          <a:effectLst/>
                        </a:rPr>
                        <a:t>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increase learning gains from 33% (2021-2022) to 45% in 2023-2024 year.</a:t>
                      </a:r>
                    </a:p>
                    <a:p>
                      <a:pPr marL="0" marR="0">
                        <a:lnSpc>
                          <a:spcPct val="107000"/>
                        </a:lnSpc>
                        <a:spcBef>
                          <a:spcPts val="0"/>
                        </a:spcBef>
                        <a:spcAft>
                          <a:spcPts val="0"/>
                        </a:spcAft>
                      </a:pPr>
                      <a:r>
                        <a:rPr lang="en-US" sz="1400" kern="100">
                          <a:effectLst/>
                        </a:rPr>
                        <a:t>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52%</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tc>
                  <a:txBody>
                    <a:bodyPr/>
                    <a:lstStyle/>
                    <a:p>
                      <a:pPr marL="0" marR="0">
                        <a:lnSpc>
                          <a:spcPct val="107000"/>
                        </a:lnSpc>
                        <a:spcBef>
                          <a:spcPts val="0"/>
                        </a:spcBef>
                        <a:spcAft>
                          <a:spcPts val="0"/>
                        </a:spcAft>
                      </a:pPr>
                      <a:r>
                        <a:rPr lang="en-US" sz="1400" kern="100">
                          <a:effectLst/>
                        </a:rPr>
                        <a:t>+4%</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64710" marR="64710" marT="0" marB="0"/>
                </a:tc>
                <a:extLst>
                  <a:ext uri="{0D108BD9-81ED-4DB2-BD59-A6C34878D82A}">
                    <a16:rowId xmlns:a16="http://schemas.microsoft.com/office/drawing/2014/main" val="1228352699"/>
                  </a:ext>
                </a:extLst>
              </a:tr>
            </a:tbl>
          </a:graphicData>
        </a:graphic>
      </p:graphicFrame>
    </p:spTree>
    <p:extLst>
      <p:ext uri="{BB962C8B-B14F-4D97-AF65-F5344CB8AC3E}">
        <p14:creationId xmlns:p14="http://schemas.microsoft.com/office/powerpoint/2010/main" val="259344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4783-306E-4DCD-BBE4-02934AAB50CD}"/>
              </a:ext>
            </a:extLst>
          </p:cNvPr>
          <p:cNvSpPr>
            <a:spLocks noGrp="1"/>
          </p:cNvSpPr>
          <p:nvPr>
            <p:ph type="title"/>
          </p:nvPr>
        </p:nvSpPr>
        <p:spPr>
          <a:xfrm>
            <a:off x="1295401" y="554184"/>
            <a:ext cx="9601196" cy="1510144"/>
          </a:xfrm>
        </p:spPr>
        <p:txBody>
          <a:bodyPr>
            <a:normAutofit fontScale="90000"/>
          </a:bodyPr>
          <a:lstStyle/>
          <a:p>
            <a:r>
              <a:rPr lang="en-US" sz="4400"/>
              <a:t>SIP Focus area 4: Science</a:t>
            </a:r>
            <a:br>
              <a:rPr lang="en-US" sz="4400"/>
            </a:br>
            <a:r>
              <a:rPr lang="en-US" sz="2000" kern="100">
                <a:effectLst/>
                <a:latin typeface="Calibri" panose="020F0502020204030204" pitchFamily="34" charset="0"/>
                <a:ea typeface="Calibri" panose="020F0502020204030204" pitchFamily="34" charset="0"/>
                <a:cs typeface="Times New Roman" panose="02020603050405020304" pitchFamily="18" charset="0"/>
              </a:rPr>
              <a:t>The goal for 2023-2024 is to increase proficiency from 37% in 2022-2023 to 55% based on the Spring administration of FSA Science grade 5.</a:t>
            </a:r>
            <a:br>
              <a:rPr lang="en-US" sz="2000" kern="100">
                <a:effectLst/>
                <a:latin typeface="Calibri" panose="020F0502020204030204" pitchFamily="34" charset="0"/>
                <a:ea typeface="Calibri" panose="020F0502020204030204" pitchFamily="34" charset="0"/>
                <a:cs typeface="Times New Roman" panose="02020603050405020304" pitchFamily="18" charset="0"/>
              </a:rPr>
            </a:br>
            <a:endParaRPr lang="en-US" sz="2000"/>
          </a:p>
        </p:txBody>
      </p:sp>
      <p:sp>
        <p:nvSpPr>
          <p:cNvPr id="3" name="Content Placeholder 2">
            <a:extLst>
              <a:ext uri="{FF2B5EF4-FFF2-40B4-BE49-F238E27FC236}">
                <a16:creationId xmlns:a16="http://schemas.microsoft.com/office/drawing/2014/main" id="{F5D6ACA2-EAE7-4624-BB2A-B75E8EF50598}"/>
              </a:ext>
            </a:extLst>
          </p:cNvPr>
          <p:cNvSpPr>
            <a:spLocks noGrp="1"/>
          </p:cNvSpPr>
          <p:nvPr>
            <p:ph idx="1"/>
          </p:nvPr>
        </p:nvSpPr>
        <p:spPr/>
        <p:txBody>
          <a:bodyPr>
            <a:normAutofit fontScale="70000" lnSpcReduction="20000"/>
          </a:bodyPr>
          <a:lstStyle/>
          <a:p>
            <a:pPr marL="0" indent="0">
              <a:lnSpc>
                <a:spcPct val="115000"/>
              </a:lnSpc>
              <a:spcBef>
                <a:spcPts val="600"/>
              </a:spcBef>
              <a:spcAft>
                <a:spcPts val="0"/>
              </a:spcAft>
              <a:buClr>
                <a:schemeClr val="dk1"/>
              </a:buClr>
              <a:buSzPts val="1100"/>
              <a:buNone/>
            </a:pPr>
            <a:r>
              <a:rPr lang="en-US" sz="2100"/>
              <a:t>Total Title 1 Budget  $270,864 ( $7,277 and  $</a:t>
            </a:r>
            <a:r>
              <a:rPr lang="en-US" sz="2400"/>
              <a:t>221,959 shared with other SIP goals –teachers, IA, printing, supplies, Flocabulary &amp; Smore).</a:t>
            </a:r>
            <a:endParaRPr lang="en-US" sz="2400">
              <a:highlight>
                <a:srgbClr val="FFFF00"/>
              </a:highlight>
            </a:endParaRPr>
          </a:p>
          <a:p>
            <a:pPr marL="0" indent="0">
              <a:lnSpc>
                <a:spcPct val="115000"/>
              </a:lnSpc>
              <a:spcBef>
                <a:spcPts val="600"/>
              </a:spcBef>
              <a:spcAft>
                <a:spcPts val="0"/>
              </a:spcAft>
              <a:buClr>
                <a:schemeClr val="dk1"/>
              </a:buClr>
              <a:buSzPts val="1100"/>
              <a:buNone/>
            </a:pPr>
            <a:endParaRPr lang="en-US" sz="2100"/>
          </a:p>
          <a:p>
            <a:pPr marL="0" indent="0">
              <a:lnSpc>
                <a:spcPct val="115000"/>
              </a:lnSpc>
              <a:spcBef>
                <a:spcPts val="600"/>
              </a:spcBef>
              <a:spcAft>
                <a:spcPts val="0"/>
              </a:spcAft>
              <a:buClr>
                <a:schemeClr val="dk1"/>
              </a:buClr>
              <a:buSzPts val="1100"/>
              <a:buNone/>
            </a:pPr>
            <a:r>
              <a:rPr lang="en-US" sz="2100">
                <a:solidFill>
                  <a:srgbClr val="83992A"/>
                </a:solidFill>
                <a:latin typeface="Arial"/>
                <a:ea typeface="Arial"/>
                <a:cs typeface="Arial"/>
                <a:sym typeface="Arial"/>
              </a:rPr>
              <a:t>List all resources that Title I supported this focus area.</a:t>
            </a:r>
          </a:p>
          <a:p>
            <a:pPr marL="0" marR="0">
              <a:lnSpc>
                <a:spcPct val="107000"/>
              </a:lnSpc>
              <a:spcBef>
                <a:spcPts val="0"/>
              </a:spcBef>
              <a:spcAft>
                <a:spcPts val="800"/>
              </a:spcAft>
            </a:pPr>
            <a:r>
              <a:rPr lang="en-US" sz="2100" kern="100">
                <a:effectLst/>
                <a:latin typeface="Calibri" panose="020F0502020204030204" pitchFamily="34" charset="0"/>
                <a:ea typeface="Calibri" panose="020F0502020204030204" pitchFamily="34" charset="0"/>
                <a:cs typeface="Times New Roman" panose="02020603050405020304" pitchFamily="18" charset="0"/>
              </a:rPr>
              <a:t>Science Night $830.20</a:t>
            </a:r>
          </a:p>
          <a:p>
            <a:pPr marL="0" marR="0">
              <a:lnSpc>
                <a:spcPct val="107000"/>
              </a:lnSpc>
              <a:spcBef>
                <a:spcPts val="0"/>
              </a:spcBef>
              <a:spcAft>
                <a:spcPts val="800"/>
              </a:spcAft>
            </a:pPr>
            <a:r>
              <a:rPr lang="en-US" sz="2100" kern="100">
                <a:effectLst/>
                <a:latin typeface="Calibri" panose="020F0502020204030204" pitchFamily="34" charset="0"/>
                <a:ea typeface="Calibri" panose="020F0502020204030204" pitchFamily="34" charset="0"/>
                <a:cs typeface="Times New Roman" panose="02020603050405020304" pitchFamily="18" charset="0"/>
              </a:rPr>
              <a:t>Zoo School $3,180</a:t>
            </a:r>
          </a:p>
          <a:p>
            <a:pPr marL="0" marR="0">
              <a:lnSpc>
                <a:spcPct val="107000"/>
              </a:lnSpc>
              <a:spcBef>
                <a:spcPts val="0"/>
              </a:spcBef>
              <a:spcAft>
                <a:spcPts val="800"/>
              </a:spcAft>
            </a:pPr>
            <a:r>
              <a:rPr lang="en-US" sz="2100" kern="100">
                <a:effectLst/>
                <a:latin typeface="Calibri" panose="020F0502020204030204" pitchFamily="34" charset="0"/>
                <a:ea typeface="Calibri" panose="020F0502020204030204" pitchFamily="34" charset="0"/>
                <a:cs typeface="Times New Roman" panose="02020603050405020304" pitchFamily="18" charset="0"/>
              </a:rPr>
              <a:t>Robotics (G 3-6) $1,000</a:t>
            </a:r>
          </a:p>
          <a:p>
            <a:pPr marL="0" marR="0">
              <a:lnSpc>
                <a:spcPct val="107000"/>
              </a:lnSpc>
              <a:spcBef>
                <a:spcPts val="0"/>
              </a:spcBef>
              <a:spcAft>
                <a:spcPts val="800"/>
              </a:spcAft>
            </a:pPr>
            <a:r>
              <a:rPr lang="en-US" sz="2100" kern="100">
                <a:effectLst/>
                <a:latin typeface="Calibri" panose="020F0502020204030204" pitchFamily="34" charset="0"/>
                <a:ea typeface="Calibri" panose="020F0502020204030204" pitchFamily="34" charset="0"/>
                <a:cs typeface="Times New Roman" panose="02020603050405020304" pitchFamily="18" charset="0"/>
              </a:rPr>
              <a:t>Science Saturday’s ASP (5 teachers) $2,267</a:t>
            </a:r>
          </a:p>
          <a:p>
            <a:pPr marL="0" marR="0">
              <a:lnSpc>
                <a:spcPct val="107000"/>
              </a:lnSpc>
              <a:spcBef>
                <a:spcPts val="0"/>
              </a:spcBef>
              <a:spcAft>
                <a:spcPts val="800"/>
              </a:spcAft>
            </a:pPr>
            <a:r>
              <a:rPr lang="en-US" sz="2100" kern="100">
                <a:effectLst/>
                <a:latin typeface="Calibri" panose="020F0502020204030204" pitchFamily="34" charset="0"/>
                <a:ea typeface="Calibri" panose="020F0502020204030204" pitchFamily="34" charset="0"/>
                <a:cs typeface="Times New Roman" panose="02020603050405020304" pitchFamily="18" charset="0"/>
              </a:rPr>
              <a:t>Flocabulary $3,975 *Resource also used in all goals</a:t>
            </a:r>
          </a:p>
          <a:p>
            <a:pPr marL="0" marR="0">
              <a:lnSpc>
                <a:spcPct val="107000"/>
              </a:lnSpc>
              <a:spcBef>
                <a:spcPts val="0"/>
              </a:spcBef>
              <a:spcAft>
                <a:spcPts val="800"/>
              </a:spcAft>
            </a:pPr>
            <a:r>
              <a:rPr lang="en-US" sz="2100" kern="100">
                <a:effectLst/>
                <a:latin typeface="Calibri" panose="020F0502020204030204" pitchFamily="34" charset="0"/>
                <a:ea typeface="Calibri" panose="020F0502020204030204" pitchFamily="34" charset="0"/>
                <a:cs typeface="Times New Roman" panose="02020603050405020304" pitchFamily="18" charset="0"/>
              </a:rPr>
              <a:t>Smore $1,050 *resource used in other SIP goals</a:t>
            </a:r>
          </a:p>
          <a:p>
            <a:pPr marL="0" marR="0">
              <a:lnSpc>
                <a:spcPct val="107000"/>
              </a:lnSpc>
              <a:spcBef>
                <a:spcPts val="0"/>
              </a:spcBef>
              <a:spcAft>
                <a:spcPts val="800"/>
              </a:spcAft>
            </a:pPr>
            <a:r>
              <a:rPr lang="en-US" sz="2100" kern="100">
                <a:effectLst/>
                <a:latin typeface="Calibri" panose="020F0502020204030204" pitchFamily="34" charset="0"/>
                <a:ea typeface="Calibri" panose="020F0502020204030204" pitchFamily="34" charset="0"/>
                <a:cs typeface="Times New Roman" panose="02020603050405020304" pitchFamily="18" charset="0"/>
              </a:rPr>
              <a:t>Two teachers, ½ literacy coach, 1 IA $211,302 *resource used in other SIP goals</a:t>
            </a:r>
          </a:p>
          <a:p>
            <a:pPr marL="0" indent="0">
              <a:lnSpc>
                <a:spcPct val="115000"/>
              </a:lnSpc>
              <a:spcBef>
                <a:spcPts val="600"/>
              </a:spcBef>
              <a:spcAft>
                <a:spcPts val="0"/>
              </a:spcAft>
              <a:buClr>
                <a:schemeClr val="dk1"/>
              </a:buClr>
              <a:buSzPts val="1100"/>
              <a:buNone/>
            </a:pPr>
            <a:endParaRPr lang="en-US" sz="3500">
              <a:solidFill>
                <a:srgbClr val="83992A"/>
              </a:solidFill>
              <a:latin typeface="Arial"/>
              <a:ea typeface="Arial"/>
              <a:cs typeface="Arial"/>
              <a:sym typeface="Arial"/>
            </a:endParaRPr>
          </a:p>
          <a:p>
            <a:pPr marL="285750" indent="-285750">
              <a:lnSpc>
                <a:spcPct val="115000"/>
              </a:lnSpc>
              <a:spcBef>
                <a:spcPts val="600"/>
              </a:spcBef>
              <a:buClr>
                <a:schemeClr val="dk1"/>
              </a:buClr>
              <a:buSzPts val="1100"/>
            </a:pPr>
            <a:endParaRPr lang="en-US" sz="3500">
              <a:solidFill>
                <a:srgbClr val="83992A"/>
              </a:solidFill>
              <a:latin typeface="Arial"/>
              <a:ea typeface="Arial"/>
              <a:cs typeface="Arial"/>
              <a:sym typeface="Arial"/>
            </a:endParaRPr>
          </a:p>
          <a:p>
            <a:pPr marL="457200" lvl="1" indent="0">
              <a:buNone/>
            </a:pPr>
            <a:endParaRPr lang="en-US" sz="1600"/>
          </a:p>
          <a:p>
            <a:pPr marL="457200" lvl="1" indent="0">
              <a:buNone/>
            </a:pPr>
            <a:endParaRPr lang="en-US" sz="1600"/>
          </a:p>
          <a:p>
            <a:pPr marL="457200" lvl="1" indent="0">
              <a:buNone/>
            </a:pPr>
            <a:endParaRPr lang="en-US" sz="1600"/>
          </a:p>
          <a:p>
            <a:pPr marL="457200" lvl="1" indent="0">
              <a:buNone/>
            </a:pPr>
            <a:endParaRPr lang="en-US" sz="1600"/>
          </a:p>
        </p:txBody>
      </p:sp>
    </p:spTree>
    <p:extLst>
      <p:ext uri="{BB962C8B-B14F-4D97-AF65-F5344CB8AC3E}">
        <p14:creationId xmlns:p14="http://schemas.microsoft.com/office/powerpoint/2010/main" val="146382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A41E-F401-419D-9371-4676D84932F1}"/>
              </a:ext>
            </a:extLst>
          </p:cNvPr>
          <p:cNvSpPr>
            <a:spLocks noGrp="1"/>
          </p:cNvSpPr>
          <p:nvPr>
            <p:ph type="title"/>
          </p:nvPr>
        </p:nvSpPr>
        <p:spPr>
          <a:xfrm>
            <a:off x="1295402" y="400771"/>
            <a:ext cx="9601196" cy="1249339"/>
          </a:xfrm>
        </p:spPr>
        <p:txBody>
          <a:bodyPr>
            <a:normAutofit/>
          </a:bodyPr>
          <a:lstStyle/>
          <a:p>
            <a:r>
              <a:rPr lang="en-US">
                <a:solidFill>
                  <a:schemeClr val="tx1"/>
                </a:solidFill>
              </a:rPr>
              <a:t>Progress Monitoring Data for Science</a:t>
            </a:r>
            <a:endParaRPr lang="en-US" b="1"/>
          </a:p>
        </p:txBody>
      </p:sp>
      <p:sp>
        <p:nvSpPr>
          <p:cNvPr id="3" name="Content Placeholder 2">
            <a:extLst>
              <a:ext uri="{FF2B5EF4-FFF2-40B4-BE49-F238E27FC236}">
                <a16:creationId xmlns:a16="http://schemas.microsoft.com/office/drawing/2014/main" id="{0DBB7D3A-320A-496C-A9D7-855A3EB04623}"/>
              </a:ext>
            </a:extLst>
          </p:cNvPr>
          <p:cNvSpPr>
            <a:spLocks noGrp="1"/>
          </p:cNvSpPr>
          <p:nvPr>
            <p:ph idx="1"/>
          </p:nvPr>
        </p:nvSpPr>
        <p:spPr>
          <a:xfrm>
            <a:off x="1073729" y="1383267"/>
            <a:ext cx="9601196" cy="3318936"/>
          </a:xfrm>
        </p:spPr>
        <p:txBody>
          <a:bodyPr>
            <a:normAutofit/>
          </a:bodyPr>
          <a:lstStyle/>
          <a:p>
            <a:r>
              <a:rPr lang="en-US"/>
              <a:t>Goal: </a:t>
            </a:r>
            <a:r>
              <a:rPr lang="en-US" sz="1800" kern="100">
                <a:effectLst/>
                <a:latin typeface="Calibri" panose="020F0502020204030204" pitchFamily="34" charset="0"/>
                <a:ea typeface="Calibri" panose="020F0502020204030204" pitchFamily="34" charset="0"/>
                <a:cs typeface="Times New Roman" panose="02020603050405020304" pitchFamily="18" charset="0"/>
              </a:rPr>
              <a:t>The goal for 2023-2024 is to increase proficiency from 37% in 2022-2023 to 55% based on the Spring administration of FSA Science grade 5.</a:t>
            </a:r>
            <a:br>
              <a:rPr lang="en-US" sz="1800" kern="100">
                <a:effectLst/>
                <a:latin typeface="Calibri" panose="020F0502020204030204" pitchFamily="34" charset="0"/>
                <a:ea typeface="Calibri" panose="020F0502020204030204" pitchFamily="34" charset="0"/>
                <a:cs typeface="Times New Roman" panose="02020603050405020304" pitchFamily="18" charset="0"/>
              </a:rPr>
            </a:br>
            <a:endParaRPr lang="en-US" sz="1800" kern="100">
              <a:effectLst/>
              <a:latin typeface="Calibri" panose="020F0502020204030204" pitchFamily="34" charset="0"/>
              <a:ea typeface="Calibri" panose="020F0502020204030204" pitchFamily="34" charset="0"/>
              <a:cs typeface="Arial" panose="020B0604020202020204" pitchFamily="34" charset="0"/>
            </a:endParaRPr>
          </a:p>
          <a:p>
            <a:endParaRPr lang="en-US"/>
          </a:p>
          <a:p>
            <a:endParaRPr lang="en-US"/>
          </a:p>
        </p:txBody>
      </p:sp>
      <p:graphicFrame>
        <p:nvGraphicFramePr>
          <p:cNvPr id="5" name="Table 4">
            <a:extLst>
              <a:ext uri="{FF2B5EF4-FFF2-40B4-BE49-F238E27FC236}">
                <a16:creationId xmlns:a16="http://schemas.microsoft.com/office/drawing/2014/main" id="{4765681E-4D17-94AF-8A8C-0910B33B6B5F}"/>
              </a:ext>
            </a:extLst>
          </p:cNvPr>
          <p:cNvGraphicFramePr>
            <a:graphicFrameLocks noGrp="1"/>
          </p:cNvGraphicFramePr>
          <p:nvPr>
            <p:extLst>
              <p:ext uri="{D42A27DB-BD31-4B8C-83A1-F6EECF244321}">
                <p14:modId xmlns:p14="http://schemas.microsoft.com/office/powerpoint/2010/main" val="3270503452"/>
              </p:ext>
            </p:extLst>
          </p:nvPr>
        </p:nvGraphicFramePr>
        <p:xfrm>
          <a:off x="1884218" y="3103417"/>
          <a:ext cx="8382000" cy="1977063"/>
        </p:xfrm>
        <a:graphic>
          <a:graphicData uri="http://schemas.openxmlformats.org/drawingml/2006/table">
            <a:tbl>
              <a:tblPr firstRow="1" firstCol="1" bandRow="1">
                <a:tableStyleId>{5C22544A-7EE6-4342-B048-85BDC9FD1C3A}</a:tableStyleId>
              </a:tblPr>
              <a:tblGrid>
                <a:gridCol w="2095051">
                  <a:extLst>
                    <a:ext uri="{9D8B030D-6E8A-4147-A177-3AD203B41FA5}">
                      <a16:colId xmlns:a16="http://schemas.microsoft.com/office/drawing/2014/main" val="421178540"/>
                    </a:ext>
                  </a:extLst>
                </a:gridCol>
                <a:gridCol w="2095051">
                  <a:extLst>
                    <a:ext uri="{9D8B030D-6E8A-4147-A177-3AD203B41FA5}">
                      <a16:colId xmlns:a16="http://schemas.microsoft.com/office/drawing/2014/main" val="786194117"/>
                    </a:ext>
                  </a:extLst>
                </a:gridCol>
                <a:gridCol w="2095949">
                  <a:extLst>
                    <a:ext uri="{9D8B030D-6E8A-4147-A177-3AD203B41FA5}">
                      <a16:colId xmlns:a16="http://schemas.microsoft.com/office/drawing/2014/main" val="4062203598"/>
                    </a:ext>
                  </a:extLst>
                </a:gridCol>
                <a:gridCol w="2095949">
                  <a:extLst>
                    <a:ext uri="{9D8B030D-6E8A-4147-A177-3AD203B41FA5}">
                      <a16:colId xmlns:a16="http://schemas.microsoft.com/office/drawing/2014/main" val="3729511826"/>
                    </a:ext>
                  </a:extLst>
                </a:gridCol>
              </a:tblGrid>
              <a:tr h="593331">
                <a:tc>
                  <a:txBody>
                    <a:bodyPr/>
                    <a:lstStyle/>
                    <a:p>
                      <a:pPr marL="0" marR="0">
                        <a:lnSpc>
                          <a:spcPct val="107000"/>
                        </a:lnSpc>
                        <a:spcBef>
                          <a:spcPts val="0"/>
                        </a:spcBef>
                        <a:spcAft>
                          <a:spcPts val="0"/>
                        </a:spcAft>
                      </a:pPr>
                      <a:r>
                        <a:rPr lang="en-US" sz="2400" kern="100">
                          <a:effectLst/>
                        </a:rPr>
                        <a:t>Science</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kern="100">
                          <a:effectLst/>
                        </a:rPr>
                        <a:t>Goal</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kern="100">
                          <a:effectLst/>
                        </a:rPr>
                        <a:t>Actual</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kern="100">
                          <a:effectLst/>
                        </a:rPr>
                        <a:t>Increase or Decrease</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5537076"/>
                  </a:ext>
                </a:extLst>
              </a:tr>
              <a:tr h="1207760">
                <a:tc>
                  <a:txBody>
                    <a:bodyPr/>
                    <a:lstStyle/>
                    <a:p>
                      <a:pPr marL="0" marR="0">
                        <a:lnSpc>
                          <a:spcPct val="107000"/>
                        </a:lnSpc>
                        <a:spcBef>
                          <a:spcPts val="0"/>
                        </a:spcBef>
                        <a:spcAft>
                          <a:spcPts val="0"/>
                        </a:spcAft>
                      </a:pPr>
                      <a:r>
                        <a:rPr lang="en-US" sz="2400" kern="100">
                          <a:effectLst/>
                        </a:rPr>
                        <a:t>5</a:t>
                      </a:r>
                      <a:r>
                        <a:rPr lang="en-US" sz="2400" kern="100" baseline="30000">
                          <a:effectLst/>
                        </a:rPr>
                        <a:t>th</a:t>
                      </a:r>
                      <a:r>
                        <a:rPr lang="en-US" sz="2400" kern="100">
                          <a:effectLst/>
                        </a:rPr>
                        <a:t> grade</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kern="100">
                          <a:effectLst/>
                        </a:rPr>
                        <a:t>55% of students score a level 3 or higher</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kern="100">
                          <a:effectLst/>
                        </a:rPr>
                        <a:t>42%</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kern="100">
                          <a:effectLst/>
                        </a:rPr>
                        <a:t>-13%</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519001"/>
                  </a:ext>
                </a:extLst>
              </a:tr>
            </a:tbl>
          </a:graphicData>
        </a:graphic>
      </p:graphicFrame>
    </p:spTree>
    <p:extLst>
      <p:ext uri="{BB962C8B-B14F-4D97-AF65-F5344CB8AC3E}">
        <p14:creationId xmlns:p14="http://schemas.microsoft.com/office/powerpoint/2010/main" val="376160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F628-D923-4638-BEAF-884016E0962C}"/>
              </a:ext>
            </a:extLst>
          </p:cNvPr>
          <p:cNvSpPr>
            <a:spLocks noGrp="1"/>
          </p:cNvSpPr>
          <p:nvPr>
            <p:ph type="title"/>
          </p:nvPr>
        </p:nvSpPr>
        <p:spPr>
          <a:xfrm>
            <a:off x="1255774" y="982132"/>
            <a:ext cx="9601196" cy="1303867"/>
          </a:xfrm>
        </p:spPr>
        <p:txBody>
          <a:bodyPr>
            <a:noAutofit/>
          </a:bodyPr>
          <a:lstStyle/>
          <a:p>
            <a:r>
              <a:rPr lang="en-US" sz="3200" b="1">
                <a:solidFill>
                  <a:schemeClr val="tx1"/>
                </a:solidFill>
              </a:rPr>
              <a:t>Summer Title I Plans</a:t>
            </a:r>
            <a:br>
              <a:rPr lang="en-US" sz="2800"/>
            </a:br>
            <a:r>
              <a:rPr lang="en-US" sz="2800"/>
              <a:t>(We also saved some of our Title I funds to support the Title I program in June 2024) </a:t>
            </a:r>
            <a:endParaRPr lang="en-US" sz="1600"/>
          </a:p>
        </p:txBody>
      </p:sp>
      <p:sp>
        <p:nvSpPr>
          <p:cNvPr id="3" name="Content Placeholder 2">
            <a:extLst>
              <a:ext uri="{FF2B5EF4-FFF2-40B4-BE49-F238E27FC236}">
                <a16:creationId xmlns:a16="http://schemas.microsoft.com/office/drawing/2014/main" id="{D1F85D0B-05B1-427F-9D41-F8BA30D8D9FD}"/>
              </a:ext>
            </a:extLst>
          </p:cNvPr>
          <p:cNvSpPr>
            <a:spLocks noGrp="1"/>
          </p:cNvSpPr>
          <p:nvPr>
            <p:ph idx="1"/>
          </p:nvPr>
        </p:nvSpPr>
        <p:spPr/>
        <p:txBody>
          <a:bodyPr>
            <a:normAutofit/>
          </a:bodyPr>
          <a:lstStyle/>
          <a:p>
            <a:pPr marL="0" indent="0">
              <a:spcBef>
                <a:spcPts val="0"/>
              </a:spcBef>
              <a:buSzPct val="115000"/>
              <a:buNone/>
            </a:pPr>
            <a:r>
              <a:rPr lang="en-US"/>
              <a:t>Total Held for Summer Plans: $15,981</a:t>
            </a:r>
          </a:p>
          <a:p>
            <a:r>
              <a:rPr lang="en-US"/>
              <a:t>$12,000  CNA team work</a:t>
            </a:r>
          </a:p>
          <a:p>
            <a:r>
              <a:rPr lang="en-US" sz="2400" kern="100">
                <a:effectLst/>
                <a:latin typeface="Calibri" panose="020F0502020204030204" pitchFamily="34" charset="0"/>
                <a:ea typeface="Calibri" panose="020F0502020204030204" pitchFamily="34" charset="0"/>
                <a:cs typeface="Times New Roman" panose="02020603050405020304" pitchFamily="18" charset="0"/>
              </a:rPr>
              <a:t>FDOE summer Literacy Institute (principal, literacy coach, title 1 teacher) $3,981</a:t>
            </a:r>
          </a:p>
        </p:txBody>
      </p:sp>
    </p:spTree>
    <p:extLst>
      <p:ext uri="{BB962C8B-B14F-4D97-AF65-F5344CB8AC3E}">
        <p14:creationId xmlns:p14="http://schemas.microsoft.com/office/powerpoint/2010/main" val="3184764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E72A-4E59-44D6-9B05-5BCDFF439DD2}"/>
              </a:ext>
            </a:extLst>
          </p:cNvPr>
          <p:cNvSpPr>
            <a:spLocks noGrp="1"/>
          </p:cNvSpPr>
          <p:nvPr>
            <p:ph type="title"/>
          </p:nvPr>
        </p:nvSpPr>
        <p:spPr/>
        <p:txBody>
          <a:bodyPr>
            <a:normAutofit fontScale="90000"/>
          </a:bodyPr>
          <a:lstStyle/>
          <a:p>
            <a:r>
              <a:rPr lang="en-US"/>
              <a:t>As a Valued Member (Stakeholder) of this school - We Need You…</a:t>
            </a:r>
          </a:p>
        </p:txBody>
      </p:sp>
      <p:sp>
        <p:nvSpPr>
          <p:cNvPr id="3" name="Content Placeholder 2">
            <a:extLst>
              <a:ext uri="{FF2B5EF4-FFF2-40B4-BE49-F238E27FC236}">
                <a16:creationId xmlns:a16="http://schemas.microsoft.com/office/drawing/2014/main" id="{43D0D246-6EBA-4683-BE39-28646FF47C68}"/>
              </a:ext>
            </a:extLst>
          </p:cNvPr>
          <p:cNvSpPr>
            <a:spLocks noGrp="1"/>
          </p:cNvSpPr>
          <p:nvPr>
            <p:ph idx="1"/>
          </p:nvPr>
        </p:nvSpPr>
        <p:spPr>
          <a:xfrm>
            <a:off x="1295401" y="2422708"/>
            <a:ext cx="9601196" cy="2946246"/>
          </a:xfrm>
        </p:spPr>
        <p:txBody>
          <a:bodyPr>
            <a:normAutofit lnSpcReduction="10000"/>
          </a:bodyPr>
          <a:lstStyle/>
          <a:p>
            <a:pPr marL="285750" lvl="0" indent="-285750" algn="l" rtl="0">
              <a:spcBef>
                <a:spcPts val="0"/>
              </a:spcBef>
              <a:spcAft>
                <a:spcPts val="0"/>
              </a:spcAft>
              <a:buSzPts val="2760"/>
              <a:buChar char="•"/>
            </a:pPr>
            <a:r>
              <a:rPr lang="en-US"/>
              <a:t>to be part of our decision-making activities by completing the survey for this presentation.  We use all input to determine our focus areas.</a:t>
            </a:r>
          </a:p>
          <a:p>
            <a:pPr marL="285750" lvl="0" indent="-285750" algn="l" rtl="0">
              <a:spcBef>
                <a:spcPts val="1080"/>
              </a:spcBef>
              <a:spcAft>
                <a:spcPts val="0"/>
              </a:spcAft>
              <a:buSzPts val="2760"/>
              <a:buChar char="•"/>
            </a:pPr>
            <a:r>
              <a:rPr lang="en-US"/>
              <a:t>to tell us what you want us to spend next year’s Title I funds on that will support learning at our school.</a:t>
            </a:r>
          </a:p>
          <a:p>
            <a:pPr marL="285750" lvl="0" indent="-285750" algn="l" rtl="0">
              <a:spcBef>
                <a:spcPts val="1080"/>
              </a:spcBef>
              <a:spcAft>
                <a:spcPts val="0"/>
              </a:spcAft>
              <a:buSzPts val="2760"/>
              <a:buChar char="•"/>
            </a:pPr>
            <a:r>
              <a:rPr lang="en-US"/>
              <a:t>to let us know we are doing that is working and what you feel we need to update, get rid of, or create new.</a:t>
            </a:r>
          </a:p>
          <a:p>
            <a:pPr marL="285750" lvl="0" indent="-285750" algn="l" rtl="0">
              <a:spcBef>
                <a:spcPts val="1080"/>
              </a:spcBef>
              <a:spcAft>
                <a:spcPts val="0"/>
              </a:spcAft>
              <a:buSzPts val="2760"/>
              <a:buChar char="•"/>
            </a:pPr>
            <a:r>
              <a:rPr lang="en-US"/>
              <a:t>to be an active part of our school family.</a:t>
            </a:r>
          </a:p>
          <a:p>
            <a:endParaRPr lang="en-US"/>
          </a:p>
        </p:txBody>
      </p:sp>
      <p:sp>
        <p:nvSpPr>
          <p:cNvPr id="4" name="TextBox 3">
            <a:extLst>
              <a:ext uri="{FF2B5EF4-FFF2-40B4-BE49-F238E27FC236}">
                <a16:creationId xmlns:a16="http://schemas.microsoft.com/office/drawing/2014/main" id="{6BFA1339-710A-43D2-A18B-83632128B0A1}"/>
              </a:ext>
            </a:extLst>
          </p:cNvPr>
          <p:cNvSpPr txBox="1"/>
          <p:nvPr/>
        </p:nvSpPr>
        <p:spPr>
          <a:xfrm>
            <a:off x="1412847" y="5691202"/>
            <a:ext cx="9828400" cy="369332"/>
          </a:xfrm>
          <a:prstGeom prst="rect">
            <a:avLst/>
          </a:prstGeom>
          <a:noFill/>
        </p:spPr>
        <p:txBody>
          <a:bodyPr wrap="square" rtlCol="0">
            <a:spAutoFit/>
          </a:bodyPr>
          <a:lstStyle/>
          <a:p>
            <a:r>
              <a:rPr lang="en-US" b="1"/>
              <a:t>All </a:t>
            </a:r>
            <a:r>
              <a:rPr lang="en-US"/>
              <a:t>input is reviewed and considered by the </a:t>
            </a:r>
            <a:r>
              <a:rPr lang="en-US" b="1"/>
              <a:t>Comprehensive Needs Assessment Team.</a:t>
            </a:r>
          </a:p>
        </p:txBody>
      </p:sp>
    </p:spTree>
    <p:extLst>
      <p:ext uri="{BB962C8B-B14F-4D97-AF65-F5344CB8AC3E}">
        <p14:creationId xmlns:p14="http://schemas.microsoft.com/office/powerpoint/2010/main" val="99018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43F1-3162-4329-BBAC-2529E1935AEE}"/>
              </a:ext>
            </a:extLst>
          </p:cNvPr>
          <p:cNvSpPr>
            <a:spLocks noGrp="1"/>
          </p:cNvSpPr>
          <p:nvPr>
            <p:ph type="title"/>
          </p:nvPr>
        </p:nvSpPr>
        <p:spPr/>
        <p:txBody>
          <a:bodyPr/>
          <a:lstStyle/>
          <a:p>
            <a:r>
              <a:rPr lang="en-US"/>
              <a:t>What is Title I?</a:t>
            </a:r>
          </a:p>
        </p:txBody>
      </p:sp>
      <p:sp>
        <p:nvSpPr>
          <p:cNvPr id="3" name="Content Placeholder 2">
            <a:extLst>
              <a:ext uri="{FF2B5EF4-FFF2-40B4-BE49-F238E27FC236}">
                <a16:creationId xmlns:a16="http://schemas.microsoft.com/office/drawing/2014/main" id="{2B7C31EF-0A17-4872-A1FB-D944E9625885}"/>
              </a:ext>
            </a:extLst>
          </p:cNvPr>
          <p:cNvSpPr>
            <a:spLocks noGrp="1"/>
          </p:cNvSpPr>
          <p:nvPr>
            <p:ph idx="1"/>
          </p:nvPr>
        </p:nvSpPr>
        <p:spPr/>
        <p:txBody>
          <a:bodyPr>
            <a:normAutofit/>
          </a:bodyPr>
          <a:lstStyle/>
          <a:p>
            <a:pPr marL="0" lvl="0" indent="0" algn="l" rtl="0">
              <a:spcBef>
                <a:spcPts val="0"/>
              </a:spcBef>
              <a:spcAft>
                <a:spcPts val="0"/>
              </a:spcAft>
              <a:buSzPts val="2760"/>
              <a:buNone/>
            </a:pPr>
            <a:r>
              <a:rPr lang="en-US" sz="2400" b="1" i="1">
                <a:latin typeface="Garamond"/>
                <a:ea typeface="Garamond"/>
                <a:cs typeface="Garamond"/>
                <a:sym typeface="Garamond"/>
              </a:rPr>
              <a:t>Title I  </a:t>
            </a:r>
            <a:r>
              <a:rPr lang="en-US" sz="2400" b="1">
                <a:latin typeface="Garamond"/>
                <a:ea typeface="Garamond"/>
                <a:cs typeface="Garamond"/>
                <a:sym typeface="Garamond"/>
              </a:rPr>
              <a:t>is a federal grant that:</a:t>
            </a:r>
            <a:r>
              <a:rPr lang="en-US" sz="2400">
                <a:latin typeface="Garamond"/>
                <a:ea typeface="Garamond"/>
                <a:cs typeface="Garamond"/>
                <a:sym typeface="Garamond"/>
              </a:rPr>
              <a:t>​</a:t>
            </a:r>
            <a:endParaRPr lang="en-US"/>
          </a:p>
          <a:p>
            <a:pPr marL="342900" lvl="0" indent="-342900" algn="l" rtl="0">
              <a:spcBef>
                <a:spcPts val="1080"/>
              </a:spcBef>
              <a:spcAft>
                <a:spcPts val="0"/>
              </a:spcAft>
              <a:buSzPts val="2760"/>
              <a:buFont typeface="Arial"/>
              <a:buChar char="•"/>
            </a:pPr>
            <a:r>
              <a:rPr lang="en-US" sz="2400">
                <a:latin typeface="Garamond"/>
                <a:ea typeface="Garamond"/>
                <a:cs typeface="Garamond"/>
                <a:sym typeface="Garamond"/>
              </a:rPr>
              <a:t>provides supplemental funds to school districts with high percentages of children from low-income families to help</a:t>
            </a:r>
            <a:r>
              <a:rPr lang="en-US" sz="2400" b="1">
                <a:latin typeface="Garamond"/>
                <a:ea typeface="Garamond"/>
                <a:cs typeface="Garamond"/>
                <a:sym typeface="Garamond"/>
              </a:rPr>
              <a:t> </a:t>
            </a:r>
            <a:r>
              <a:rPr lang="en-US" sz="2400">
                <a:latin typeface="Garamond"/>
                <a:ea typeface="Garamond"/>
                <a:cs typeface="Garamond"/>
                <a:sym typeface="Garamond"/>
              </a:rPr>
              <a:t>ensure that all children meet challenging state academic standards.​</a:t>
            </a:r>
            <a:endParaRPr lang="en-US"/>
          </a:p>
          <a:p>
            <a:pPr marL="342900" lvl="0" indent="-342900" algn="l" rtl="0">
              <a:spcBef>
                <a:spcPts val="1080"/>
              </a:spcBef>
              <a:spcAft>
                <a:spcPts val="0"/>
              </a:spcAft>
              <a:buSzPts val="2760"/>
              <a:buFont typeface="Arial"/>
              <a:buChar char="•"/>
            </a:pPr>
            <a:r>
              <a:rPr lang="en-US" sz="2400">
                <a:latin typeface="Garamond"/>
                <a:ea typeface="Garamond"/>
                <a:cs typeface="Garamond"/>
                <a:sym typeface="Garamond"/>
              </a:rPr>
              <a:t>assists with building capacity of parents and teachers; and​ encourages parents to be involved in their children’s education.</a:t>
            </a:r>
            <a:endParaRPr lang="en-US"/>
          </a:p>
          <a:p>
            <a:pPr marL="0" lvl="0" indent="0" algn="l" rtl="0">
              <a:spcBef>
                <a:spcPts val="1080"/>
              </a:spcBef>
              <a:spcAft>
                <a:spcPts val="0"/>
              </a:spcAft>
              <a:buSzPts val="2760"/>
              <a:buNone/>
            </a:pPr>
            <a:r>
              <a:rPr lang="en-US">
                <a:latin typeface="Garamond"/>
                <a:ea typeface="Garamond"/>
                <a:cs typeface="Garamond"/>
                <a:sym typeface="Garamond"/>
              </a:rPr>
              <a:t>Funds come from the federal government through the state to districts.</a:t>
            </a:r>
            <a:endParaRPr lang="en-US" sz="2400">
              <a:latin typeface="Garamond"/>
              <a:ea typeface="Garamond"/>
              <a:cs typeface="Garamond"/>
              <a:sym typeface="Garamond"/>
            </a:endParaRPr>
          </a:p>
          <a:p>
            <a:endParaRPr lang="en-US"/>
          </a:p>
        </p:txBody>
      </p:sp>
    </p:spTree>
    <p:extLst>
      <p:ext uri="{BB962C8B-B14F-4D97-AF65-F5344CB8AC3E}">
        <p14:creationId xmlns:p14="http://schemas.microsoft.com/office/powerpoint/2010/main" val="2297153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3D5C-B8EC-4A74-B9FB-252C376DAB72}"/>
              </a:ext>
            </a:extLst>
          </p:cNvPr>
          <p:cNvSpPr>
            <a:spLocks noGrp="1"/>
          </p:cNvSpPr>
          <p:nvPr>
            <p:ph type="title"/>
          </p:nvPr>
        </p:nvSpPr>
        <p:spPr>
          <a:xfrm>
            <a:off x="1295402" y="982133"/>
            <a:ext cx="9601196" cy="947336"/>
          </a:xfrm>
        </p:spPr>
        <p:txBody>
          <a:bodyPr>
            <a:normAutofit fontScale="90000"/>
          </a:bodyPr>
          <a:lstStyle/>
          <a:p>
            <a:r>
              <a:rPr lang="en-US"/>
              <a:t>What is the school’s allocation based on? </a:t>
            </a:r>
            <a:br>
              <a:rPr lang="en-US"/>
            </a:br>
            <a:r>
              <a:rPr lang="en-US" sz="2700"/>
              <a:t>(How much Title I money do we get and what can we spend it on?)</a:t>
            </a:r>
          </a:p>
        </p:txBody>
      </p:sp>
      <p:sp>
        <p:nvSpPr>
          <p:cNvPr id="3" name="TextBox 2">
            <a:extLst>
              <a:ext uri="{FF2B5EF4-FFF2-40B4-BE49-F238E27FC236}">
                <a16:creationId xmlns:a16="http://schemas.microsoft.com/office/drawing/2014/main" id="{F92094CD-3B44-44CE-94BB-5F0E61660CAF}"/>
              </a:ext>
            </a:extLst>
          </p:cNvPr>
          <p:cNvSpPr txBox="1"/>
          <p:nvPr/>
        </p:nvSpPr>
        <p:spPr>
          <a:xfrm>
            <a:off x="1362544" y="2419401"/>
            <a:ext cx="9222764" cy="4324261"/>
          </a:xfrm>
          <a:prstGeom prst="rect">
            <a:avLst/>
          </a:prstGeom>
          <a:noFill/>
        </p:spPr>
        <p:txBody>
          <a:bodyPr wrap="square" rtlCol="0">
            <a:spAutoFit/>
          </a:bodyPr>
          <a:lstStyle/>
          <a:p>
            <a:pPr marL="0" marR="0" lvl="0" indent="0" algn="l" rtl="0">
              <a:spcBef>
                <a:spcPts val="0"/>
              </a:spcBef>
              <a:spcAft>
                <a:spcPts val="0"/>
              </a:spcAft>
              <a:buClr>
                <a:schemeClr val="dk1"/>
              </a:buClr>
              <a:buSzPts val="1700"/>
              <a:buFont typeface="Garamond"/>
              <a:buNone/>
            </a:pPr>
            <a:r>
              <a:rPr lang="en-US" sz="1700" b="1" i="1" u="none" strike="noStrike" cap="none">
                <a:solidFill>
                  <a:schemeClr val="dk1"/>
                </a:solidFill>
                <a:latin typeface="Garamond"/>
                <a:ea typeface="Garamond"/>
                <a:cs typeface="Garamond"/>
                <a:sym typeface="Garamond"/>
              </a:rPr>
              <a:t>Title I funds for each school are primarily based on the number of qualifying students counted during FTE week which occurs in early February the previous year.</a:t>
            </a:r>
            <a:endParaRPr lang="en-US"/>
          </a:p>
          <a:p>
            <a:pPr marL="0" marR="0" lvl="0" indent="0" algn="l" rtl="0">
              <a:spcBef>
                <a:spcPts val="0"/>
              </a:spcBef>
              <a:spcAft>
                <a:spcPts val="0"/>
              </a:spcAft>
              <a:buClr>
                <a:schemeClr val="dk1"/>
              </a:buClr>
              <a:buSzPts val="1700"/>
              <a:buFont typeface="Garamond"/>
              <a:buNone/>
            </a:pPr>
            <a:endParaRPr lang="en-US" sz="1700" b="1" i="1" u="none" strike="noStrike" cap="none">
              <a:solidFill>
                <a:schemeClr val="dk1"/>
              </a:solidFill>
              <a:latin typeface="Garamond"/>
              <a:ea typeface="Garamond"/>
              <a:cs typeface="Garamond"/>
              <a:sym typeface="Garamond"/>
            </a:endParaRPr>
          </a:p>
          <a:p>
            <a:pPr marL="0" marR="0" lvl="0" indent="0" algn="l" rtl="0">
              <a:spcBef>
                <a:spcPts val="0"/>
              </a:spcBef>
              <a:spcAft>
                <a:spcPts val="0"/>
              </a:spcAft>
              <a:buClr>
                <a:schemeClr val="dk1"/>
              </a:buClr>
              <a:buSzPts val="1700"/>
              <a:buFont typeface="Garamond"/>
              <a:buNone/>
            </a:pPr>
            <a:r>
              <a:rPr lang="en-US" sz="1700" b="1" i="1" u="none" strike="noStrike" cap="none">
                <a:solidFill>
                  <a:schemeClr val="dk1"/>
                </a:solidFill>
                <a:latin typeface="Garamond"/>
                <a:ea typeface="Garamond"/>
                <a:cs typeface="Garamond"/>
                <a:sym typeface="Garamond"/>
              </a:rPr>
              <a:t>These federal funds may be spent in three areas and the purchases must be above and beyond what the district/charter is already expected to be purchasing for students and teachers.  </a:t>
            </a:r>
            <a:endParaRPr lang="en-US"/>
          </a:p>
          <a:p>
            <a:pPr marL="0" marR="0" lvl="0" indent="0" algn="l" rtl="0">
              <a:spcBef>
                <a:spcPts val="0"/>
              </a:spcBef>
              <a:spcAft>
                <a:spcPts val="0"/>
              </a:spcAft>
              <a:buClr>
                <a:schemeClr val="dk1"/>
              </a:buClr>
              <a:buSzPts val="1700"/>
              <a:buFont typeface="Garamond"/>
              <a:buNone/>
            </a:pPr>
            <a:endParaRPr lang="en-US" sz="1700" b="1" i="1" u="none" strike="noStrike" cap="none">
              <a:solidFill>
                <a:schemeClr val="dk1"/>
              </a:solidFill>
              <a:latin typeface="Garamond"/>
              <a:ea typeface="Garamond"/>
              <a:cs typeface="Garamond"/>
              <a:sym typeface="Garamond"/>
            </a:endParaRPr>
          </a:p>
          <a:p>
            <a:pPr marL="0" marR="0" lvl="0" indent="0" algn="l" rtl="0">
              <a:spcBef>
                <a:spcPts val="0"/>
              </a:spcBef>
              <a:spcAft>
                <a:spcPts val="0"/>
              </a:spcAft>
              <a:buClr>
                <a:schemeClr val="dk1"/>
              </a:buClr>
              <a:buSzPts val="1700"/>
              <a:buFont typeface="Garamond"/>
              <a:buNone/>
            </a:pPr>
            <a:r>
              <a:rPr lang="en-US" sz="1700" b="1" i="1" u="none" strike="noStrike" cap="none">
                <a:solidFill>
                  <a:schemeClr val="dk1"/>
                </a:solidFill>
                <a:latin typeface="Garamond"/>
                <a:ea typeface="Garamond"/>
                <a:cs typeface="Garamond"/>
                <a:sym typeface="Garamond"/>
              </a:rPr>
              <a:t>The three general areas that funds can be used to support are: </a:t>
            </a:r>
            <a:endParaRPr lang="en-US"/>
          </a:p>
          <a:p>
            <a:pPr marL="800100" marR="0" lvl="1" indent="-342900" algn="l" rtl="0">
              <a:spcBef>
                <a:spcPts val="0"/>
              </a:spcBef>
              <a:spcAft>
                <a:spcPts val="0"/>
              </a:spcAft>
              <a:buClr>
                <a:schemeClr val="dk1"/>
              </a:buClr>
              <a:buSzPts val="1700"/>
              <a:buFont typeface="Garamond"/>
              <a:buAutoNum type="arabicPeriod"/>
            </a:pPr>
            <a:r>
              <a:rPr lang="en-US" sz="1700" b="1" i="1" u="sng" strike="noStrike" cap="none">
                <a:solidFill>
                  <a:schemeClr val="dk1"/>
                </a:solidFill>
                <a:latin typeface="Garamond"/>
                <a:ea typeface="Garamond"/>
                <a:cs typeface="Garamond"/>
                <a:sym typeface="Garamond"/>
              </a:rPr>
              <a:t>student achievement </a:t>
            </a:r>
            <a:r>
              <a:rPr lang="en-US" sz="1700" b="1" i="1" u="none" strike="noStrike" cap="none">
                <a:solidFill>
                  <a:schemeClr val="dk1"/>
                </a:solidFill>
                <a:latin typeface="Garamond"/>
                <a:ea typeface="Garamond"/>
                <a:cs typeface="Garamond"/>
                <a:sym typeface="Garamond"/>
              </a:rPr>
              <a:t>in the areas the school has identified as needing improvement</a:t>
            </a:r>
            <a:endParaRPr lang="en-US"/>
          </a:p>
          <a:p>
            <a:pPr marL="800100" marR="0" lvl="1" indent="-342900" algn="l" rtl="0">
              <a:spcBef>
                <a:spcPts val="0"/>
              </a:spcBef>
              <a:spcAft>
                <a:spcPts val="0"/>
              </a:spcAft>
              <a:buClr>
                <a:schemeClr val="dk1"/>
              </a:buClr>
              <a:buSzPts val="1700"/>
              <a:buFont typeface="Garamond"/>
              <a:buAutoNum type="arabicPeriod"/>
            </a:pPr>
            <a:r>
              <a:rPr lang="en-US" sz="1700" b="1" i="1" u="sng" strike="noStrike" cap="none">
                <a:solidFill>
                  <a:schemeClr val="dk1"/>
                </a:solidFill>
                <a:latin typeface="Garamond"/>
                <a:ea typeface="Garamond"/>
                <a:cs typeface="Garamond"/>
                <a:sym typeface="Garamond"/>
              </a:rPr>
              <a:t>professional development </a:t>
            </a:r>
            <a:r>
              <a:rPr lang="en-US" sz="1700" b="1" i="1" u="none" strike="noStrike" cap="none">
                <a:solidFill>
                  <a:schemeClr val="dk1"/>
                </a:solidFill>
                <a:latin typeface="Garamond"/>
                <a:ea typeface="Garamond"/>
                <a:cs typeface="Garamond"/>
                <a:sym typeface="Garamond"/>
              </a:rPr>
              <a:t>(teacher trainings) to help teachers improve their teaching skills in the areas that have been identified as needing support</a:t>
            </a:r>
            <a:endParaRPr lang="en-US"/>
          </a:p>
          <a:p>
            <a:pPr marL="800100" marR="0" lvl="1" indent="-342900" algn="l" rtl="0">
              <a:spcBef>
                <a:spcPts val="0"/>
              </a:spcBef>
              <a:spcAft>
                <a:spcPts val="0"/>
              </a:spcAft>
              <a:buClr>
                <a:schemeClr val="dk1"/>
              </a:buClr>
              <a:buSzPts val="1700"/>
              <a:buFont typeface="Garamond"/>
              <a:buAutoNum type="arabicPeriod"/>
            </a:pPr>
            <a:r>
              <a:rPr lang="en-US" sz="1700" b="1" i="1" u="sng" strike="noStrike" cap="none">
                <a:solidFill>
                  <a:schemeClr val="dk1"/>
                </a:solidFill>
                <a:latin typeface="Garamond"/>
                <a:ea typeface="Garamond"/>
                <a:cs typeface="Garamond"/>
                <a:sym typeface="Garamond"/>
              </a:rPr>
              <a:t>parent and family engagement </a:t>
            </a:r>
            <a:r>
              <a:rPr lang="en-US" sz="1700" b="1" i="1" u="none" strike="noStrike" cap="none">
                <a:solidFill>
                  <a:schemeClr val="dk1"/>
                </a:solidFill>
                <a:latin typeface="Garamond"/>
                <a:ea typeface="Garamond"/>
                <a:cs typeface="Garamond"/>
                <a:sym typeface="Garamond"/>
              </a:rPr>
              <a:t>activities to provide support and strategies for parents and caregivers to support children at home with areas that may influence child’s academic achievement.</a:t>
            </a:r>
            <a:endParaRPr lang="en-US"/>
          </a:p>
          <a:p>
            <a:pPr marL="800100" lvl="1" indent="-342900" fontAlgn="base">
              <a:buFont typeface="+mj-lt"/>
              <a:buAutoNum type="arabicPeriod"/>
            </a:pPr>
            <a:endParaRPr lang="en-US" b="1" i="1">
              <a:latin typeface="+mj-lt"/>
            </a:endParaRPr>
          </a:p>
          <a:p>
            <a:pPr marL="0" indent="0" fontAlgn="base">
              <a:buNone/>
            </a:pPr>
            <a:endParaRPr lang="en-US" b="1" i="1">
              <a:latin typeface="+mj-lt"/>
            </a:endParaRPr>
          </a:p>
          <a:p>
            <a:endParaRPr lang="en-US"/>
          </a:p>
        </p:txBody>
      </p:sp>
    </p:spTree>
    <p:extLst>
      <p:ext uri="{BB962C8B-B14F-4D97-AF65-F5344CB8AC3E}">
        <p14:creationId xmlns:p14="http://schemas.microsoft.com/office/powerpoint/2010/main" val="169773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DD51-0206-4025-8707-FE7BF836B4E2}"/>
              </a:ext>
            </a:extLst>
          </p:cNvPr>
          <p:cNvSpPr>
            <a:spLocks noGrp="1"/>
          </p:cNvSpPr>
          <p:nvPr>
            <p:ph type="title"/>
          </p:nvPr>
        </p:nvSpPr>
        <p:spPr/>
        <p:txBody>
          <a:bodyPr>
            <a:normAutofit fontScale="90000"/>
          </a:bodyPr>
          <a:lstStyle/>
          <a:p>
            <a:r>
              <a:rPr lang="en-US" sz="4400" b="1"/>
              <a:t>What is the Title I Program Evaluation ?</a:t>
            </a:r>
            <a:endParaRPr lang="en-US"/>
          </a:p>
        </p:txBody>
      </p:sp>
      <p:sp>
        <p:nvSpPr>
          <p:cNvPr id="3" name="Content Placeholder 2">
            <a:extLst>
              <a:ext uri="{FF2B5EF4-FFF2-40B4-BE49-F238E27FC236}">
                <a16:creationId xmlns:a16="http://schemas.microsoft.com/office/drawing/2014/main" id="{CF82D84A-9C5E-4031-81E1-16C086ECF6D5}"/>
              </a:ext>
            </a:extLst>
          </p:cNvPr>
          <p:cNvSpPr>
            <a:spLocks noGrp="1"/>
          </p:cNvSpPr>
          <p:nvPr>
            <p:ph idx="1"/>
          </p:nvPr>
        </p:nvSpPr>
        <p:spPr/>
        <p:txBody>
          <a:bodyPr>
            <a:normAutofit fontScale="77500" lnSpcReduction="20000"/>
          </a:bodyPr>
          <a:lstStyle/>
          <a:p>
            <a:pPr marL="0" indent="0">
              <a:buNone/>
            </a:pPr>
            <a:r>
              <a:rPr lang="en-US">
                <a:solidFill>
                  <a:srgbClr val="0D0D0D"/>
                </a:solidFill>
                <a:latin typeface="Söhne"/>
              </a:rPr>
              <a:t>Ways Title I program is evaluated:</a:t>
            </a:r>
          </a:p>
          <a:p>
            <a:pPr marL="457200" indent="-457200">
              <a:buAutoNum type="arabicPeriod"/>
            </a:pPr>
            <a:r>
              <a:rPr lang="en-US" b="1">
                <a:solidFill>
                  <a:srgbClr val="0D0D0D"/>
                </a:solidFill>
                <a:latin typeface="Söhne"/>
              </a:rPr>
              <a:t>Track student achievement progress: </a:t>
            </a:r>
            <a:r>
              <a:rPr lang="en-US" b="0" i="0">
                <a:solidFill>
                  <a:srgbClr val="0D0D0D"/>
                </a:solidFill>
                <a:effectLst/>
                <a:latin typeface="Söhne"/>
              </a:rPr>
              <a:t>Title I programs regularly assess student academic progress. This helps us provide targeted support where needed.</a:t>
            </a:r>
            <a:endParaRPr lang="en-US">
              <a:solidFill>
                <a:srgbClr val="0D0D0D"/>
              </a:solidFill>
              <a:latin typeface="Söhne"/>
            </a:endParaRPr>
          </a:p>
          <a:p>
            <a:pPr marL="457200" indent="-457200">
              <a:buAutoNum type="arabicPeriod"/>
            </a:pPr>
            <a:r>
              <a:rPr lang="en-US" b="1" i="0">
                <a:solidFill>
                  <a:srgbClr val="0D0D0D"/>
                </a:solidFill>
                <a:effectLst/>
                <a:latin typeface="Söhne"/>
              </a:rPr>
              <a:t>Measure </a:t>
            </a:r>
            <a:r>
              <a:rPr lang="en-US" b="1">
                <a:solidFill>
                  <a:srgbClr val="0D0D0D"/>
                </a:solidFill>
                <a:latin typeface="Söhne"/>
              </a:rPr>
              <a:t>program impact: </a:t>
            </a:r>
            <a:r>
              <a:rPr lang="en-US" b="0" i="0">
                <a:solidFill>
                  <a:srgbClr val="0D0D0D"/>
                </a:solidFill>
                <a:effectLst/>
                <a:latin typeface="Söhne"/>
              </a:rPr>
              <a:t>We regularly check if Title I programs are working. This ensures resources are used effectively for your child's benefit.</a:t>
            </a:r>
            <a:endParaRPr lang="en-US">
              <a:solidFill>
                <a:srgbClr val="0D0D0D"/>
              </a:solidFill>
              <a:latin typeface="Söhne"/>
            </a:endParaRPr>
          </a:p>
          <a:p>
            <a:pPr marL="457200" indent="-457200">
              <a:buAutoNum type="arabicPeriod"/>
            </a:pPr>
            <a:r>
              <a:rPr lang="en-US" b="1" i="0">
                <a:solidFill>
                  <a:srgbClr val="0D0D0D"/>
                </a:solidFill>
                <a:effectLst/>
                <a:latin typeface="Söhne"/>
              </a:rPr>
              <a:t>Family involvement: </a:t>
            </a:r>
            <a:r>
              <a:rPr lang="en-US" b="0" i="0">
                <a:solidFill>
                  <a:srgbClr val="0D0D0D"/>
                </a:solidFill>
                <a:effectLst/>
                <a:latin typeface="Söhne"/>
              </a:rPr>
              <a:t>Share your thoughts! Your input helps improve Title I programs to better support all students.</a:t>
            </a:r>
          </a:p>
          <a:p>
            <a:pPr marL="457200" indent="-457200">
              <a:buAutoNum type="arabicPeriod"/>
            </a:pPr>
            <a:r>
              <a:rPr lang="en-US" b="1">
                <a:solidFill>
                  <a:srgbClr val="0D0D0D"/>
                </a:solidFill>
                <a:latin typeface="Söhne"/>
              </a:rPr>
              <a:t>Transparency and communication</a:t>
            </a:r>
            <a:r>
              <a:rPr lang="en-US">
                <a:solidFill>
                  <a:srgbClr val="0D0D0D"/>
                </a:solidFill>
                <a:latin typeface="Söhne"/>
              </a:rPr>
              <a:t>: </a:t>
            </a:r>
            <a:r>
              <a:rPr lang="en-US" b="0" i="0">
                <a:solidFill>
                  <a:srgbClr val="0D0D0D"/>
                </a:solidFill>
                <a:effectLst/>
                <a:latin typeface="Söhne"/>
              </a:rPr>
              <a:t>Schools should provide transparent information about their Title I program. Look for regular updates and communication from the school or district to stay informed about the impact of Title I funding on your child's education.</a:t>
            </a:r>
          </a:p>
        </p:txBody>
      </p:sp>
    </p:spTree>
    <p:extLst>
      <p:ext uri="{BB962C8B-B14F-4D97-AF65-F5344CB8AC3E}">
        <p14:creationId xmlns:p14="http://schemas.microsoft.com/office/powerpoint/2010/main" val="418963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4783-306E-4DCD-BBE4-02934AAB50CD}"/>
              </a:ext>
            </a:extLst>
          </p:cNvPr>
          <p:cNvSpPr>
            <a:spLocks noGrp="1"/>
          </p:cNvSpPr>
          <p:nvPr>
            <p:ph type="title"/>
          </p:nvPr>
        </p:nvSpPr>
        <p:spPr>
          <a:xfrm>
            <a:off x="1032165" y="692727"/>
            <a:ext cx="9601196" cy="1731819"/>
          </a:xfrm>
        </p:spPr>
        <p:txBody>
          <a:bodyPr>
            <a:normAutofit fontScale="90000"/>
          </a:bodyPr>
          <a:lstStyle/>
          <a:p>
            <a:pPr>
              <a:lnSpc>
                <a:spcPct val="107000"/>
              </a:lnSpc>
              <a:spcBef>
                <a:spcPts val="0"/>
              </a:spcBef>
              <a:spcAft>
                <a:spcPts val="800"/>
              </a:spcAft>
            </a:pPr>
            <a:br>
              <a:rPr lang="en-US" sz="4400"/>
            </a:br>
            <a:r>
              <a:rPr lang="en-US" sz="4400"/>
              <a:t>SIP Focus area 1: ELA (RAISE)</a:t>
            </a:r>
            <a:br>
              <a:rPr lang="en-US" sz="4400"/>
            </a:br>
            <a:r>
              <a:rPr lang="en-US" sz="2000" kern="100">
                <a:effectLst/>
                <a:latin typeface="Calibri" panose="020F0502020204030204" pitchFamily="34" charset="0"/>
                <a:ea typeface="Calibri" panose="020F0502020204030204" pitchFamily="34" charset="0"/>
                <a:cs typeface="Times New Roman" panose="02020603050405020304" pitchFamily="18" charset="0"/>
              </a:rPr>
              <a:t>Grades K-2 Measurable Outcomes: By the Spring of 2024 FAST, literacy achievement will be 60% or higher in grades Kindergarten &amp; 2nd grade and 50% or higher in 1st grade. Grades 3-5 Measurable Outcomes By the Spring of 2024 FAST, literacy achievement will be 50% or higher in grades 3-5. Sixth grade 60% or more level 3 or higher.</a:t>
            </a:r>
            <a:br>
              <a:rPr lang="en-US" sz="2000" kern="100">
                <a:effectLst/>
                <a:latin typeface="Calibri" panose="020F0502020204030204" pitchFamily="34" charset="0"/>
                <a:ea typeface="Calibri" panose="020F0502020204030204" pitchFamily="34" charset="0"/>
                <a:cs typeface="Times New Roman" panose="02020603050405020304" pitchFamily="18" charset="0"/>
              </a:rPr>
            </a:br>
            <a:br>
              <a:rPr lang="en-US" sz="4400"/>
            </a:br>
            <a:endParaRPr lang="en-US" sz="2200"/>
          </a:p>
        </p:txBody>
      </p:sp>
      <p:sp>
        <p:nvSpPr>
          <p:cNvPr id="3" name="Content Placeholder 2">
            <a:extLst>
              <a:ext uri="{FF2B5EF4-FFF2-40B4-BE49-F238E27FC236}">
                <a16:creationId xmlns:a16="http://schemas.microsoft.com/office/drawing/2014/main" id="{F5D6ACA2-EAE7-4624-BB2A-B75E8EF50598}"/>
              </a:ext>
            </a:extLst>
          </p:cNvPr>
          <p:cNvSpPr>
            <a:spLocks noGrp="1"/>
          </p:cNvSpPr>
          <p:nvPr>
            <p:ph idx="1"/>
          </p:nvPr>
        </p:nvSpPr>
        <p:spPr>
          <a:xfrm>
            <a:off x="1295402" y="2424546"/>
            <a:ext cx="9601196" cy="2869432"/>
          </a:xfrm>
        </p:spPr>
        <p:txBody>
          <a:bodyPr>
            <a:normAutofit fontScale="25000" lnSpcReduction="20000"/>
          </a:bodyPr>
          <a:lstStyle/>
          <a:p>
            <a:pPr marL="0" lvl="0" indent="0" algn="l" rtl="0">
              <a:lnSpc>
                <a:spcPct val="115000"/>
              </a:lnSpc>
              <a:spcBef>
                <a:spcPts val="600"/>
              </a:spcBef>
              <a:spcAft>
                <a:spcPts val="0"/>
              </a:spcAft>
              <a:buClr>
                <a:schemeClr val="dk1"/>
              </a:buClr>
              <a:buSzPts val="1100"/>
              <a:buFont typeface="Arial"/>
              <a:buNone/>
            </a:pPr>
            <a:r>
              <a:rPr lang="en-US" sz="5100"/>
              <a:t>Total Title 1 Budget  $270,864 ($9,565 which includes family engagement spent and $221,959 shared with other SIP goals –teachers, IA, printing, supplies, Flocabulary &amp; Smore).</a:t>
            </a:r>
            <a:endParaRPr lang="en-US" sz="5100">
              <a:highlight>
                <a:srgbClr val="FFFF00"/>
              </a:highlight>
            </a:endParaRPr>
          </a:p>
          <a:p>
            <a:pPr marL="0" lvl="0" indent="0" algn="l" rtl="0">
              <a:lnSpc>
                <a:spcPct val="115000"/>
              </a:lnSpc>
              <a:spcBef>
                <a:spcPts val="600"/>
              </a:spcBef>
              <a:spcAft>
                <a:spcPts val="0"/>
              </a:spcAft>
              <a:buClr>
                <a:schemeClr val="dk1"/>
              </a:buClr>
              <a:buSzPts val="1100"/>
              <a:buFont typeface="Arial"/>
              <a:buNone/>
            </a:pPr>
            <a:r>
              <a:rPr lang="en-US" sz="6400">
                <a:solidFill>
                  <a:srgbClr val="83992A"/>
                </a:solidFill>
                <a:latin typeface="Arial"/>
                <a:ea typeface="Arial"/>
                <a:cs typeface="Arial"/>
                <a:sym typeface="Arial"/>
              </a:rPr>
              <a:t>•List all resources that Title I supported this focus area.</a:t>
            </a:r>
          </a:p>
          <a:p>
            <a:pPr marL="0" marR="0">
              <a:lnSpc>
                <a:spcPct val="107000"/>
              </a:lnSpc>
              <a:spcBef>
                <a:spcPts val="0"/>
              </a:spcBef>
              <a:spcAft>
                <a:spcPts val="800"/>
              </a:spcAft>
            </a:pPr>
            <a:r>
              <a:rPr lang="en-US" sz="6400" kern="100">
                <a:effectLst/>
                <a:latin typeface="Calibri" panose="020F0502020204030204" pitchFamily="34" charset="0"/>
                <a:ea typeface="Calibri" panose="020F0502020204030204" pitchFamily="34" charset="0"/>
                <a:cs typeface="Times New Roman" panose="02020603050405020304" pitchFamily="18" charset="0"/>
              </a:rPr>
              <a:t>Spelling bee $180</a:t>
            </a:r>
          </a:p>
          <a:p>
            <a:pPr marL="0" marR="0">
              <a:lnSpc>
                <a:spcPct val="107000"/>
              </a:lnSpc>
              <a:spcBef>
                <a:spcPts val="0"/>
              </a:spcBef>
              <a:spcAft>
                <a:spcPts val="800"/>
              </a:spcAft>
            </a:pPr>
            <a:r>
              <a:rPr lang="en-US" sz="6400" kern="100">
                <a:effectLst/>
                <a:latin typeface="Calibri" panose="020F0502020204030204" pitchFamily="34" charset="0"/>
                <a:ea typeface="Calibri" panose="020F0502020204030204" pitchFamily="34" charset="0"/>
                <a:cs typeface="Times New Roman" panose="02020603050405020304" pitchFamily="18" charset="0"/>
              </a:rPr>
              <a:t>FDOE summer Literacy Institute (principal, literacy coach, title 1 teacher) $3981</a:t>
            </a:r>
          </a:p>
          <a:p>
            <a:pPr marL="0" marR="0">
              <a:lnSpc>
                <a:spcPct val="107000"/>
              </a:lnSpc>
              <a:spcBef>
                <a:spcPts val="0"/>
              </a:spcBef>
              <a:spcAft>
                <a:spcPts val="800"/>
              </a:spcAft>
            </a:pPr>
            <a:r>
              <a:rPr lang="en-US" sz="6400" kern="100">
                <a:effectLst/>
                <a:latin typeface="Calibri" panose="020F0502020204030204" pitchFamily="34" charset="0"/>
                <a:ea typeface="Calibri" panose="020F0502020204030204" pitchFamily="34" charset="0"/>
                <a:cs typeface="Times New Roman" panose="02020603050405020304" pitchFamily="18" charset="0"/>
              </a:rPr>
              <a:t>4</a:t>
            </a:r>
            <a:r>
              <a:rPr lang="en-US" sz="6400" kern="1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6400" kern="100">
                <a:effectLst/>
                <a:latin typeface="Calibri" panose="020F0502020204030204" pitchFamily="34" charset="0"/>
                <a:ea typeface="Calibri" panose="020F0502020204030204" pitchFamily="34" charset="0"/>
                <a:cs typeface="Times New Roman" panose="02020603050405020304" pitchFamily="18" charset="0"/>
              </a:rPr>
              <a:t> grade St. Augustine trip $1,180</a:t>
            </a:r>
          </a:p>
          <a:p>
            <a:pPr marL="0" marR="0">
              <a:lnSpc>
                <a:spcPct val="107000"/>
              </a:lnSpc>
              <a:spcBef>
                <a:spcPts val="0"/>
              </a:spcBef>
              <a:spcAft>
                <a:spcPts val="800"/>
              </a:spcAft>
            </a:pPr>
            <a:r>
              <a:rPr lang="en-US" sz="6400" kern="100">
                <a:effectLst/>
                <a:latin typeface="Calibri" panose="020F0502020204030204" pitchFamily="34" charset="0"/>
                <a:ea typeface="Calibri" panose="020F0502020204030204" pitchFamily="34" charset="0"/>
                <a:cs typeface="Times New Roman" panose="02020603050405020304" pitchFamily="18" charset="0"/>
              </a:rPr>
              <a:t>Lexia $4,000</a:t>
            </a:r>
          </a:p>
          <a:p>
            <a:pPr marL="0" marR="0">
              <a:lnSpc>
                <a:spcPct val="107000"/>
              </a:lnSpc>
              <a:spcBef>
                <a:spcPts val="0"/>
              </a:spcBef>
              <a:spcAft>
                <a:spcPts val="800"/>
              </a:spcAft>
            </a:pPr>
            <a:r>
              <a:rPr lang="en-US" sz="6400" kern="100">
                <a:effectLst/>
                <a:latin typeface="Calibri" panose="020F0502020204030204" pitchFamily="34" charset="0"/>
                <a:ea typeface="Calibri" panose="020F0502020204030204" pitchFamily="34" charset="0"/>
                <a:cs typeface="Times New Roman" panose="02020603050405020304" pitchFamily="18" charset="0"/>
              </a:rPr>
              <a:t>Printing Services  (used in other SIP goals) assessments, DBQ’s, MTSS $950</a:t>
            </a:r>
          </a:p>
          <a:p>
            <a:pPr marL="0" marR="0">
              <a:lnSpc>
                <a:spcPct val="107000"/>
              </a:lnSpc>
              <a:spcBef>
                <a:spcPts val="0"/>
              </a:spcBef>
              <a:spcAft>
                <a:spcPts val="800"/>
              </a:spcAft>
            </a:pPr>
            <a:r>
              <a:rPr lang="en-US" sz="6400" kern="100">
                <a:effectLst/>
                <a:latin typeface="Calibri" panose="020F0502020204030204" pitchFamily="34" charset="0"/>
                <a:ea typeface="Calibri" panose="020F0502020204030204" pitchFamily="34" charset="0"/>
                <a:cs typeface="Times New Roman" panose="02020603050405020304" pitchFamily="18" charset="0"/>
              </a:rPr>
              <a:t>Supplies  (used in other SIP goals) office/student supplies $9,707</a:t>
            </a:r>
          </a:p>
          <a:p>
            <a:pPr marL="0" marR="0">
              <a:lnSpc>
                <a:spcPct val="107000"/>
              </a:lnSpc>
              <a:spcBef>
                <a:spcPts val="0"/>
              </a:spcBef>
              <a:spcAft>
                <a:spcPts val="800"/>
              </a:spcAft>
            </a:pPr>
            <a:r>
              <a:rPr lang="en-US" sz="6400" kern="100">
                <a:effectLst/>
                <a:latin typeface="Calibri" panose="020F0502020204030204" pitchFamily="34" charset="0"/>
                <a:ea typeface="Calibri" panose="020F0502020204030204" pitchFamily="34" charset="0"/>
                <a:cs typeface="Times New Roman" panose="02020603050405020304" pitchFamily="18" charset="0"/>
              </a:rPr>
              <a:t>Literacy night- books $224.50</a:t>
            </a:r>
          </a:p>
          <a:p>
            <a:pPr marL="0" marR="0">
              <a:lnSpc>
                <a:spcPct val="107000"/>
              </a:lnSpc>
              <a:spcBef>
                <a:spcPts val="0"/>
              </a:spcBef>
              <a:spcAft>
                <a:spcPts val="800"/>
              </a:spcAft>
            </a:pPr>
            <a:r>
              <a:rPr lang="en-US" sz="6400" kern="100">
                <a:effectLst/>
                <a:latin typeface="Calibri" panose="020F0502020204030204" pitchFamily="34" charset="0"/>
                <a:ea typeface="Calibri" panose="020F0502020204030204" pitchFamily="34" charset="0"/>
                <a:cs typeface="Times New Roman" panose="02020603050405020304" pitchFamily="18" charset="0"/>
              </a:rPr>
              <a:t>Flocabulary * resource used in other SIP goals $3,975</a:t>
            </a:r>
          </a:p>
          <a:p>
            <a:pPr marL="0" marR="0">
              <a:lnSpc>
                <a:spcPct val="107000"/>
              </a:lnSpc>
              <a:spcBef>
                <a:spcPts val="0"/>
              </a:spcBef>
              <a:spcAft>
                <a:spcPts val="800"/>
              </a:spcAft>
            </a:pPr>
            <a:r>
              <a:rPr lang="en-US" sz="6400" kern="100">
                <a:effectLst/>
                <a:latin typeface="Calibri" panose="020F0502020204030204" pitchFamily="34" charset="0"/>
                <a:ea typeface="Calibri" panose="020F0502020204030204" pitchFamily="34" charset="0"/>
                <a:cs typeface="Times New Roman" panose="02020603050405020304" pitchFamily="18" charset="0"/>
              </a:rPr>
              <a:t>Smore  *resource used in other SIP goals $1,050</a:t>
            </a:r>
          </a:p>
          <a:p>
            <a:pPr marL="0" marR="0">
              <a:lnSpc>
                <a:spcPct val="107000"/>
              </a:lnSpc>
              <a:spcBef>
                <a:spcPts val="0"/>
              </a:spcBef>
              <a:spcAft>
                <a:spcPts val="800"/>
              </a:spcAft>
            </a:pPr>
            <a:r>
              <a:rPr lang="en-US" sz="6400" kern="100">
                <a:effectLst/>
                <a:latin typeface="Calibri" panose="020F0502020204030204" pitchFamily="34" charset="0"/>
                <a:ea typeface="Calibri" panose="020F0502020204030204" pitchFamily="34" charset="0"/>
                <a:cs typeface="Times New Roman" panose="02020603050405020304" pitchFamily="18" charset="0"/>
              </a:rPr>
              <a:t>Two teachers, ½ literacy coach, 1 IA $211,302 *resource used in other SIP goals $211,302</a:t>
            </a: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15000"/>
              </a:lnSpc>
              <a:spcBef>
                <a:spcPts val="600"/>
              </a:spcBef>
              <a:buClr>
                <a:schemeClr val="dk1"/>
              </a:buClr>
              <a:buSzPts val="1100"/>
            </a:pPr>
            <a:endParaRPr lang="en-US" sz="3500">
              <a:solidFill>
                <a:srgbClr val="83992A"/>
              </a:solidFill>
              <a:latin typeface="Arial"/>
              <a:ea typeface="Arial"/>
              <a:cs typeface="Arial"/>
              <a:sym typeface="Arial"/>
            </a:endParaRPr>
          </a:p>
          <a:p>
            <a:pPr marL="457200" lvl="1" indent="0">
              <a:buNone/>
            </a:pPr>
            <a:endParaRPr lang="en-US" sz="1600"/>
          </a:p>
          <a:p>
            <a:pPr marL="457200" lvl="1" indent="0">
              <a:buNone/>
            </a:pPr>
            <a:endParaRPr lang="en-US" sz="1600"/>
          </a:p>
          <a:p>
            <a:pPr marL="457200" lvl="1" indent="0">
              <a:buNone/>
            </a:pPr>
            <a:endParaRPr lang="en-US" sz="1600"/>
          </a:p>
          <a:p>
            <a:pPr marL="457200" lvl="1" indent="0">
              <a:buNone/>
            </a:pPr>
            <a:endParaRPr lang="en-US" sz="1600"/>
          </a:p>
        </p:txBody>
      </p:sp>
    </p:spTree>
    <p:extLst>
      <p:ext uri="{BB962C8B-B14F-4D97-AF65-F5344CB8AC3E}">
        <p14:creationId xmlns:p14="http://schemas.microsoft.com/office/powerpoint/2010/main" val="256399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A41E-F401-419D-9371-4676D84932F1}"/>
              </a:ext>
            </a:extLst>
          </p:cNvPr>
          <p:cNvSpPr>
            <a:spLocks noGrp="1"/>
          </p:cNvSpPr>
          <p:nvPr>
            <p:ph type="title"/>
          </p:nvPr>
        </p:nvSpPr>
        <p:spPr>
          <a:xfrm>
            <a:off x="1406239" y="691342"/>
            <a:ext cx="9601196" cy="1249339"/>
          </a:xfrm>
        </p:spPr>
        <p:txBody>
          <a:bodyPr>
            <a:normAutofit fontScale="90000"/>
          </a:bodyPr>
          <a:lstStyle/>
          <a:p>
            <a:r>
              <a:rPr lang="en-US">
                <a:solidFill>
                  <a:schemeClr val="tx1"/>
                </a:solidFill>
              </a:rPr>
              <a:t>Progress Monitoring Data for ELA (RAISE)</a:t>
            </a:r>
            <a:endParaRPr lang="en-US" b="1">
              <a:solidFill>
                <a:schemeClr val="tx1"/>
              </a:solidFill>
              <a:highlight>
                <a:srgbClr val="FFFF00"/>
              </a:highlight>
            </a:endParaRPr>
          </a:p>
        </p:txBody>
      </p:sp>
      <p:sp>
        <p:nvSpPr>
          <p:cNvPr id="3" name="Content Placeholder 2">
            <a:extLst>
              <a:ext uri="{FF2B5EF4-FFF2-40B4-BE49-F238E27FC236}">
                <a16:creationId xmlns:a16="http://schemas.microsoft.com/office/drawing/2014/main" id="{0DBB7D3A-320A-496C-A9D7-855A3EB04623}"/>
              </a:ext>
            </a:extLst>
          </p:cNvPr>
          <p:cNvSpPr>
            <a:spLocks noGrp="1"/>
          </p:cNvSpPr>
          <p:nvPr>
            <p:ph idx="1"/>
          </p:nvPr>
        </p:nvSpPr>
        <p:spPr>
          <a:xfrm>
            <a:off x="1295402" y="1769532"/>
            <a:ext cx="9601196" cy="3318936"/>
          </a:xfrm>
        </p:spPr>
        <p:txBody>
          <a:bodyPr>
            <a:normAutofit/>
          </a:bodyPr>
          <a:lstStyle/>
          <a:p>
            <a:pPr marL="0" indent="0">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Goal: Grades K-2 Measurable Outcomes: By the Spring of 2024 FAST, literacy achievement will be 60% or higher in grades Kindergarten &amp; 2nd grade and 50% or higher in 1st grade. Grades 3-5 Measurable Outcomes By the Spring of 2024 FAST, literacy achievement will be 50% or higher in grades 3-5. Sixth grade 60% or more level 3 or higher.</a:t>
            </a:r>
          </a:p>
          <a:p>
            <a:endParaRPr lang="en-US"/>
          </a:p>
          <a:p>
            <a:endParaRPr lang="en-US"/>
          </a:p>
        </p:txBody>
      </p:sp>
      <p:graphicFrame>
        <p:nvGraphicFramePr>
          <p:cNvPr id="4" name="Table 3">
            <a:extLst>
              <a:ext uri="{FF2B5EF4-FFF2-40B4-BE49-F238E27FC236}">
                <a16:creationId xmlns:a16="http://schemas.microsoft.com/office/drawing/2014/main" id="{3B2F988A-4001-B5AB-FECD-CDF9063DA540}"/>
              </a:ext>
            </a:extLst>
          </p:cNvPr>
          <p:cNvGraphicFramePr>
            <a:graphicFrameLocks noGrp="1"/>
          </p:cNvGraphicFramePr>
          <p:nvPr>
            <p:extLst>
              <p:ext uri="{D42A27DB-BD31-4B8C-83A1-F6EECF244321}">
                <p14:modId xmlns:p14="http://schemas.microsoft.com/office/powerpoint/2010/main" val="70576386"/>
              </p:ext>
            </p:extLst>
          </p:nvPr>
        </p:nvGraphicFramePr>
        <p:xfrm>
          <a:off x="2535382" y="3018871"/>
          <a:ext cx="7370618" cy="3361757"/>
        </p:xfrm>
        <a:graphic>
          <a:graphicData uri="http://schemas.openxmlformats.org/drawingml/2006/table">
            <a:tbl>
              <a:tblPr firstRow="1" firstCol="1" bandRow="1">
                <a:tableStyleId>{5C22544A-7EE6-4342-B048-85BDC9FD1C3A}</a:tableStyleId>
              </a:tblPr>
              <a:tblGrid>
                <a:gridCol w="1842261">
                  <a:extLst>
                    <a:ext uri="{9D8B030D-6E8A-4147-A177-3AD203B41FA5}">
                      <a16:colId xmlns:a16="http://schemas.microsoft.com/office/drawing/2014/main" val="1853495599"/>
                    </a:ext>
                  </a:extLst>
                </a:gridCol>
                <a:gridCol w="1842261">
                  <a:extLst>
                    <a:ext uri="{9D8B030D-6E8A-4147-A177-3AD203B41FA5}">
                      <a16:colId xmlns:a16="http://schemas.microsoft.com/office/drawing/2014/main" val="2213092869"/>
                    </a:ext>
                  </a:extLst>
                </a:gridCol>
                <a:gridCol w="1843048">
                  <a:extLst>
                    <a:ext uri="{9D8B030D-6E8A-4147-A177-3AD203B41FA5}">
                      <a16:colId xmlns:a16="http://schemas.microsoft.com/office/drawing/2014/main" val="1651905570"/>
                    </a:ext>
                  </a:extLst>
                </a:gridCol>
                <a:gridCol w="1843048">
                  <a:extLst>
                    <a:ext uri="{9D8B030D-6E8A-4147-A177-3AD203B41FA5}">
                      <a16:colId xmlns:a16="http://schemas.microsoft.com/office/drawing/2014/main" val="52207781"/>
                    </a:ext>
                  </a:extLst>
                </a:gridCol>
              </a:tblGrid>
              <a:tr h="197688">
                <a:tc>
                  <a:txBody>
                    <a:bodyPr/>
                    <a:lstStyle/>
                    <a:p>
                      <a:pPr marL="0" marR="0">
                        <a:lnSpc>
                          <a:spcPct val="107000"/>
                        </a:lnSpc>
                        <a:spcBef>
                          <a:spcPts val="0"/>
                        </a:spcBef>
                        <a:spcAft>
                          <a:spcPts val="0"/>
                        </a:spcAft>
                      </a:pPr>
                      <a:r>
                        <a:rPr lang="en-US" sz="1400" kern="100">
                          <a:effectLst/>
                        </a:rPr>
                        <a:t>Grade Level (ELA)</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Goal</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Actual</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Increase or Decrease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357006"/>
                  </a:ext>
                </a:extLst>
              </a:tr>
              <a:tr h="402407">
                <a:tc>
                  <a:txBody>
                    <a:bodyPr/>
                    <a:lstStyle/>
                    <a:p>
                      <a:pPr marL="0" marR="0">
                        <a:lnSpc>
                          <a:spcPct val="107000"/>
                        </a:lnSpc>
                        <a:spcBef>
                          <a:spcPts val="0"/>
                        </a:spcBef>
                        <a:spcAft>
                          <a:spcPts val="0"/>
                        </a:spcAft>
                      </a:pPr>
                      <a:r>
                        <a:rPr lang="en-US" sz="1400" kern="100">
                          <a:effectLst/>
                        </a:rPr>
                        <a:t>K</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60% of students score level 3 or higher</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46%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-14%</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5454069"/>
                  </a:ext>
                </a:extLst>
              </a:tr>
              <a:tr h="402407">
                <a:tc>
                  <a:txBody>
                    <a:bodyPr/>
                    <a:lstStyle/>
                    <a:p>
                      <a:pPr marL="0" marR="0">
                        <a:lnSpc>
                          <a:spcPct val="107000"/>
                        </a:lnSpc>
                        <a:spcBef>
                          <a:spcPts val="0"/>
                        </a:spcBef>
                        <a:spcAft>
                          <a:spcPts val="0"/>
                        </a:spcAft>
                      </a:pPr>
                      <a:r>
                        <a:rPr lang="en-US" sz="1400" kern="100">
                          <a:effectLst/>
                        </a:rPr>
                        <a:t>1</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50% of students score level 3 or higher</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46%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-4%</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887255"/>
                  </a:ext>
                </a:extLst>
              </a:tr>
              <a:tr h="402407">
                <a:tc>
                  <a:txBody>
                    <a:bodyPr/>
                    <a:lstStyle/>
                    <a:p>
                      <a:pPr marL="0" marR="0">
                        <a:lnSpc>
                          <a:spcPct val="107000"/>
                        </a:lnSpc>
                        <a:spcBef>
                          <a:spcPts val="0"/>
                        </a:spcBef>
                        <a:spcAft>
                          <a:spcPts val="0"/>
                        </a:spcAft>
                      </a:pPr>
                      <a:r>
                        <a:rPr lang="en-US" sz="1400" kern="100">
                          <a:effectLst/>
                        </a:rPr>
                        <a:t>2</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60% of students score level 3 or higher</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58%</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-2%</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0015044"/>
                  </a:ext>
                </a:extLst>
              </a:tr>
              <a:tr h="402407">
                <a:tc>
                  <a:txBody>
                    <a:bodyPr/>
                    <a:lstStyle/>
                    <a:p>
                      <a:pPr marL="0" marR="0">
                        <a:lnSpc>
                          <a:spcPct val="107000"/>
                        </a:lnSpc>
                        <a:spcBef>
                          <a:spcPts val="0"/>
                        </a:spcBef>
                        <a:spcAft>
                          <a:spcPts val="0"/>
                        </a:spcAft>
                      </a:pPr>
                      <a:r>
                        <a:rPr lang="en-US" sz="1400" kern="100">
                          <a:effectLst/>
                        </a:rPr>
                        <a:t>3</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50% of students score level 3 or higher</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39%</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-11%</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5024790"/>
                  </a:ext>
                </a:extLst>
              </a:tr>
              <a:tr h="402407">
                <a:tc>
                  <a:txBody>
                    <a:bodyPr/>
                    <a:lstStyle/>
                    <a:p>
                      <a:pPr marL="0" marR="0">
                        <a:lnSpc>
                          <a:spcPct val="107000"/>
                        </a:lnSpc>
                        <a:spcBef>
                          <a:spcPts val="0"/>
                        </a:spcBef>
                        <a:spcAft>
                          <a:spcPts val="0"/>
                        </a:spcAft>
                      </a:pPr>
                      <a:r>
                        <a:rPr lang="en-US" sz="1400" kern="100">
                          <a:effectLst/>
                        </a:rPr>
                        <a:t>4</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50% of students score level 3 or higher</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33%</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-17%</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4193618"/>
                  </a:ext>
                </a:extLst>
              </a:tr>
              <a:tr h="402407">
                <a:tc>
                  <a:txBody>
                    <a:bodyPr/>
                    <a:lstStyle/>
                    <a:p>
                      <a:pPr marL="0" marR="0">
                        <a:lnSpc>
                          <a:spcPct val="107000"/>
                        </a:lnSpc>
                        <a:spcBef>
                          <a:spcPts val="0"/>
                        </a:spcBef>
                        <a:spcAft>
                          <a:spcPts val="0"/>
                        </a:spcAft>
                      </a:pPr>
                      <a:r>
                        <a:rPr lang="en-US" sz="1400" kern="100">
                          <a:effectLst/>
                        </a:rPr>
                        <a:t>5</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50% of students score level 3 or higher</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26%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-24%</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8943346"/>
                  </a:ext>
                </a:extLst>
              </a:tr>
              <a:tr h="402407">
                <a:tc>
                  <a:txBody>
                    <a:bodyPr/>
                    <a:lstStyle/>
                    <a:p>
                      <a:pPr marL="0" marR="0">
                        <a:lnSpc>
                          <a:spcPct val="107000"/>
                        </a:lnSpc>
                        <a:spcBef>
                          <a:spcPts val="0"/>
                        </a:spcBef>
                        <a:spcAft>
                          <a:spcPts val="0"/>
                        </a:spcAft>
                      </a:pPr>
                      <a:r>
                        <a:rPr lang="en-US" sz="1400" kern="100">
                          <a:effectLst/>
                        </a:rPr>
                        <a:t>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60% of students score level 3 or higher</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58%</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-2%</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5629452"/>
                  </a:ext>
                </a:extLst>
              </a:tr>
            </a:tbl>
          </a:graphicData>
        </a:graphic>
      </p:graphicFrame>
    </p:spTree>
    <p:extLst>
      <p:ext uri="{BB962C8B-B14F-4D97-AF65-F5344CB8AC3E}">
        <p14:creationId xmlns:p14="http://schemas.microsoft.com/office/powerpoint/2010/main" val="121834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4783-306E-4DCD-BBE4-02934AAB50CD}"/>
              </a:ext>
            </a:extLst>
          </p:cNvPr>
          <p:cNvSpPr>
            <a:spLocks noGrp="1"/>
          </p:cNvSpPr>
          <p:nvPr>
            <p:ph type="title"/>
          </p:nvPr>
        </p:nvSpPr>
        <p:spPr>
          <a:xfrm>
            <a:off x="1295401" y="705040"/>
            <a:ext cx="9601196" cy="1677941"/>
          </a:xfrm>
        </p:spPr>
        <p:txBody>
          <a:bodyPr>
            <a:normAutofit/>
          </a:bodyPr>
          <a:lstStyle/>
          <a:p>
            <a:r>
              <a:rPr lang="en-US" sz="2000" b="1"/>
              <a:t>SIP Focus area 2: Positive Culture</a:t>
            </a:r>
            <a:br>
              <a:rPr lang="en-US" sz="2000" b="1"/>
            </a:br>
            <a:r>
              <a:rPr lang="en-US" sz="1400" kern="100">
                <a:effectLst/>
                <a:latin typeface="Calibri" panose="020F0502020204030204" pitchFamily="34" charset="0"/>
                <a:ea typeface="Calibri" panose="020F0502020204030204" pitchFamily="34" charset="0"/>
                <a:cs typeface="Times New Roman" panose="02020603050405020304" pitchFamily="18" charset="0"/>
              </a:rPr>
              <a:t>By the end of the 2023-2024 school year, data will show that the number of students absent for 10% or more will drop by 25% from 94 students to 70 students. By the end of the 2023-2024 school year, the number of students achieving a proficiency of a Level 1 will drop by 50% for both ELA and math. For ELA the number of Level 1 overall will decrease from 64 in 2022-2023 to 32 in 2023-2024. In math, the number of students achieving proficiency of Level 1 will decrease from 38 in 2022-2023 to 19 in 2023-2024.</a:t>
            </a:r>
            <a:br>
              <a:rPr lang="en-US" sz="1400" kern="100">
                <a:effectLst/>
                <a:latin typeface="Calibri" panose="020F0502020204030204" pitchFamily="34" charset="0"/>
                <a:ea typeface="Calibri" panose="020F0502020204030204" pitchFamily="34" charset="0"/>
                <a:cs typeface="Times New Roman" panose="02020603050405020304" pitchFamily="18" charset="0"/>
              </a:rPr>
            </a:br>
            <a:endParaRPr lang="en-US" sz="1400"/>
          </a:p>
        </p:txBody>
      </p:sp>
      <p:sp>
        <p:nvSpPr>
          <p:cNvPr id="3" name="Content Placeholder 2">
            <a:extLst>
              <a:ext uri="{FF2B5EF4-FFF2-40B4-BE49-F238E27FC236}">
                <a16:creationId xmlns:a16="http://schemas.microsoft.com/office/drawing/2014/main" id="{F5D6ACA2-EAE7-4624-BB2A-B75E8EF50598}"/>
              </a:ext>
            </a:extLst>
          </p:cNvPr>
          <p:cNvSpPr>
            <a:spLocks noGrp="1"/>
          </p:cNvSpPr>
          <p:nvPr>
            <p:ph idx="1"/>
          </p:nvPr>
        </p:nvSpPr>
        <p:spPr/>
        <p:txBody>
          <a:bodyPr>
            <a:normAutofit/>
          </a:bodyPr>
          <a:lstStyle/>
          <a:p>
            <a:pPr marL="0" indent="0">
              <a:lnSpc>
                <a:spcPct val="115000"/>
              </a:lnSpc>
              <a:spcBef>
                <a:spcPts val="600"/>
              </a:spcBef>
              <a:spcAft>
                <a:spcPts val="0"/>
              </a:spcAft>
              <a:buClr>
                <a:schemeClr val="dk1"/>
              </a:buClr>
              <a:buSzPts val="1100"/>
              <a:buNone/>
            </a:pPr>
            <a:r>
              <a:rPr lang="en-US"/>
              <a:t>Total Title 1 Budget  $270,864 ( $614.22 and </a:t>
            </a:r>
            <a:r>
              <a:rPr lang="en-US" sz="2400"/>
              <a:t>$221,959 shared with other SIP goals –teachers, IA, printing, supplies, Flocabulary &amp; Smore).</a:t>
            </a:r>
            <a:endParaRPr lang="en-US">
              <a:highlight>
                <a:srgbClr val="FFFF00"/>
              </a:highlight>
            </a:endParaRPr>
          </a:p>
          <a:p>
            <a:pPr>
              <a:lnSpc>
                <a:spcPct val="115000"/>
              </a:lnSpc>
              <a:spcBef>
                <a:spcPts val="600"/>
              </a:spcBef>
              <a:spcAft>
                <a:spcPts val="0"/>
              </a:spcAft>
              <a:buClr>
                <a:schemeClr val="dk1"/>
              </a:buClr>
              <a:buSzPts val="1100"/>
            </a:pPr>
            <a:r>
              <a:rPr lang="en-US" sz="1500">
                <a:solidFill>
                  <a:srgbClr val="83992A"/>
                </a:solidFill>
                <a:latin typeface="Arial"/>
                <a:ea typeface="Arial"/>
                <a:cs typeface="Arial"/>
                <a:sym typeface="Arial"/>
              </a:rPr>
              <a:t>List all resources that Title I supported this focus area.</a:t>
            </a:r>
          </a:p>
          <a:p>
            <a:pPr marL="0" marR="0">
              <a:lnSpc>
                <a:spcPct val="107000"/>
              </a:lnSpc>
              <a:spcBef>
                <a:spcPts val="0"/>
              </a:spcBef>
              <a:spcAft>
                <a:spcPts val="80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Printing Services $950 (also used in other SIP goals)</a:t>
            </a:r>
          </a:p>
          <a:p>
            <a:pPr marL="0" marR="0">
              <a:lnSpc>
                <a:spcPct val="107000"/>
              </a:lnSpc>
              <a:spcBef>
                <a:spcPts val="0"/>
              </a:spcBef>
              <a:spcAft>
                <a:spcPts val="80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Calendars/ parent conference forms $614.22</a:t>
            </a:r>
          </a:p>
          <a:p>
            <a:pPr marL="0" marR="0">
              <a:lnSpc>
                <a:spcPct val="107000"/>
              </a:lnSpc>
              <a:spcBef>
                <a:spcPts val="0"/>
              </a:spcBef>
              <a:spcAft>
                <a:spcPts val="80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Smore $1,050 *resource used in other SIP goals</a:t>
            </a:r>
          </a:p>
          <a:p>
            <a:pPr marL="0" marR="0">
              <a:lnSpc>
                <a:spcPct val="107000"/>
              </a:lnSpc>
              <a:spcBef>
                <a:spcPts val="0"/>
              </a:spcBef>
              <a:spcAft>
                <a:spcPts val="80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Two teachers, ½ literacy coach, 1 IA  $211,302 *resource used in other SIP goals</a:t>
            </a:r>
          </a:p>
          <a:p>
            <a:pPr>
              <a:lnSpc>
                <a:spcPct val="115000"/>
              </a:lnSpc>
              <a:spcBef>
                <a:spcPts val="600"/>
              </a:spcBef>
              <a:buClr>
                <a:schemeClr val="dk1"/>
              </a:buClr>
              <a:buSzPts val="1100"/>
            </a:pPr>
            <a:endParaRPr lang="en-US" sz="3500">
              <a:solidFill>
                <a:srgbClr val="83992A"/>
              </a:solidFill>
              <a:latin typeface="Arial"/>
              <a:ea typeface="Arial"/>
              <a:cs typeface="Arial"/>
              <a:sym typeface="Arial"/>
            </a:endParaRPr>
          </a:p>
          <a:p>
            <a:pPr marL="285750" indent="-285750">
              <a:lnSpc>
                <a:spcPct val="115000"/>
              </a:lnSpc>
              <a:spcBef>
                <a:spcPts val="600"/>
              </a:spcBef>
              <a:buClr>
                <a:schemeClr val="dk1"/>
              </a:buClr>
              <a:buSzPts val="1100"/>
            </a:pPr>
            <a:endParaRPr lang="en-US" sz="3500">
              <a:solidFill>
                <a:srgbClr val="83992A"/>
              </a:solidFill>
              <a:latin typeface="Arial"/>
              <a:ea typeface="Arial"/>
              <a:cs typeface="Arial"/>
              <a:sym typeface="Arial"/>
            </a:endParaRPr>
          </a:p>
          <a:p>
            <a:pPr marL="457200" lvl="1" indent="0">
              <a:buNone/>
            </a:pPr>
            <a:endParaRPr lang="en-US" sz="1600"/>
          </a:p>
          <a:p>
            <a:pPr marL="457200" lvl="1" indent="0">
              <a:buNone/>
            </a:pPr>
            <a:endParaRPr lang="en-US" sz="1600"/>
          </a:p>
          <a:p>
            <a:pPr marL="457200" lvl="1" indent="0">
              <a:buNone/>
            </a:pPr>
            <a:endParaRPr lang="en-US" sz="1600"/>
          </a:p>
          <a:p>
            <a:pPr marL="457200" lvl="1" indent="0">
              <a:buNone/>
            </a:pPr>
            <a:endParaRPr lang="en-US" sz="1600"/>
          </a:p>
        </p:txBody>
      </p:sp>
    </p:spTree>
    <p:extLst>
      <p:ext uri="{BB962C8B-B14F-4D97-AF65-F5344CB8AC3E}">
        <p14:creationId xmlns:p14="http://schemas.microsoft.com/office/powerpoint/2010/main" val="216242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A41E-F401-419D-9371-4676D84932F1}"/>
              </a:ext>
            </a:extLst>
          </p:cNvPr>
          <p:cNvSpPr>
            <a:spLocks noGrp="1"/>
          </p:cNvSpPr>
          <p:nvPr>
            <p:ph type="title"/>
          </p:nvPr>
        </p:nvSpPr>
        <p:spPr>
          <a:xfrm>
            <a:off x="1295402" y="982132"/>
            <a:ext cx="9601196" cy="874377"/>
          </a:xfrm>
        </p:spPr>
        <p:txBody>
          <a:bodyPr>
            <a:normAutofit fontScale="90000"/>
          </a:bodyPr>
          <a:lstStyle/>
          <a:p>
            <a:r>
              <a:rPr lang="en-US">
                <a:solidFill>
                  <a:schemeClr val="tx1"/>
                </a:solidFill>
              </a:rPr>
              <a:t>Progress Monitoring Data for Positive Culture</a:t>
            </a:r>
            <a:endParaRPr lang="en-US" b="1"/>
          </a:p>
        </p:txBody>
      </p:sp>
      <p:sp>
        <p:nvSpPr>
          <p:cNvPr id="3" name="Content Placeholder 2">
            <a:extLst>
              <a:ext uri="{FF2B5EF4-FFF2-40B4-BE49-F238E27FC236}">
                <a16:creationId xmlns:a16="http://schemas.microsoft.com/office/drawing/2014/main" id="{0DBB7D3A-320A-496C-A9D7-855A3EB04623}"/>
              </a:ext>
            </a:extLst>
          </p:cNvPr>
          <p:cNvSpPr>
            <a:spLocks noGrp="1"/>
          </p:cNvSpPr>
          <p:nvPr>
            <p:ph idx="1"/>
          </p:nvPr>
        </p:nvSpPr>
        <p:spPr>
          <a:xfrm>
            <a:off x="1295402" y="1769532"/>
            <a:ext cx="9601196" cy="3318936"/>
          </a:xfrm>
        </p:spPr>
        <p:txBody>
          <a:bodyPr>
            <a:normAutofit/>
          </a:bodyPr>
          <a:lstStyle/>
          <a:p>
            <a:r>
              <a:rPr lang="en-US"/>
              <a:t>Goal: </a:t>
            </a:r>
            <a:r>
              <a:rPr lang="en-US" sz="1800" kern="100">
                <a:effectLst/>
                <a:latin typeface="Calibri" panose="020F0502020204030204" pitchFamily="34" charset="0"/>
                <a:ea typeface="Calibri" panose="020F0502020204030204" pitchFamily="34" charset="0"/>
                <a:cs typeface="Times New Roman" panose="02020603050405020304" pitchFamily="18" charset="0"/>
              </a:rPr>
              <a:t>By the end of the 2023-2024 school year, data will show that the number of students absent for 10% or more will drop by 25% from 94 students to 70 students. By the end of the 2023-2024 school year, the number of students achieving a proficiency of a Level 1 will drop by 50% for both ELA and math. For ELA the number of Level 1 overall will decrease from 64 in 2022-2023 to 32 in 2023-2024. In math, the number of students achieving proficiency of Level 1 will decrease from 38 in 2022-2023 to 19 in 2023-2024.</a:t>
            </a:r>
          </a:p>
          <a:p>
            <a:endParaRPr lang="en-US"/>
          </a:p>
          <a:p>
            <a:endParaRPr lang="en-US"/>
          </a:p>
        </p:txBody>
      </p:sp>
      <p:graphicFrame>
        <p:nvGraphicFramePr>
          <p:cNvPr id="4" name="Table 3">
            <a:extLst>
              <a:ext uri="{FF2B5EF4-FFF2-40B4-BE49-F238E27FC236}">
                <a16:creationId xmlns:a16="http://schemas.microsoft.com/office/drawing/2014/main" id="{0AE4A9B1-284E-9438-E3A8-18A22867F291}"/>
              </a:ext>
            </a:extLst>
          </p:cNvPr>
          <p:cNvGraphicFramePr>
            <a:graphicFrameLocks noGrp="1"/>
          </p:cNvGraphicFramePr>
          <p:nvPr>
            <p:extLst>
              <p:ext uri="{D42A27DB-BD31-4B8C-83A1-F6EECF244321}">
                <p14:modId xmlns:p14="http://schemas.microsoft.com/office/powerpoint/2010/main" val="3373679888"/>
              </p:ext>
            </p:extLst>
          </p:nvPr>
        </p:nvGraphicFramePr>
        <p:xfrm>
          <a:off x="2286000" y="3768436"/>
          <a:ext cx="7620000" cy="1995053"/>
        </p:xfrm>
        <a:graphic>
          <a:graphicData uri="http://schemas.openxmlformats.org/drawingml/2006/table">
            <a:tbl>
              <a:tblPr firstRow="1" firstCol="1" bandRow="1">
                <a:tableStyleId>{5C22544A-7EE6-4342-B048-85BDC9FD1C3A}</a:tableStyleId>
              </a:tblPr>
              <a:tblGrid>
                <a:gridCol w="2411746">
                  <a:extLst>
                    <a:ext uri="{9D8B030D-6E8A-4147-A177-3AD203B41FA5}">
                      <a16:colId xmlns:a16="http://schemas.microsoft.com/office/drawing/2014/main" val="1553507801"/>
                    </a:ext>
                  </a:extLst>
                </a:gridCol>
                <a:gridCol w="1735590">
                  <a:extLst>
                    <a:ext uri="{9D8B030D-6E8A-4147-A177-3AD203B41FA5}">
                      <a16:colId xmlns:a16="http://schemas.microsoft.com/office/drawing/2014/main" val="2137016234"/>
                    </a:ext>
                  </a:extLst>
                </a:gridCol>
                <a:gridCol w="1736332">
                  <a:extLst>
                    <a:ext uri="{9D8B030D-6E8A-4147-A177-3AD203B41FA5}">
                      <a16:colId xmlns:a16="http://schemas.microsoft.com/office/drawing/2014/main" val="2893890643"/>
                    </a:ext>
                  </a:extLst>
                </a:gridCol>
                <a:gridCol w="1736332">
                  <a:extLst>
                    <a:ext uri="{9D8B030D-6E8A-4147-A177-3AD203B41FA5}">
                      <a16:colId xmlns:a16="http://schemas.microsoft.com/office/drawing/2014/main" val="932482948"/>
                    </a:ext>
                  </a:extLst>
                </a:gridCol>
              </a:tblGrid>
              <a:tr h="282141">
                <a:tc>
                  <a:txBody>
                    <a:bodyPr/>
                    <a:lstStyle/>
                    <a:p>
                      <a:pPr marL="0" marR="0">
                        <a:lnSpc>
                          <a:spcPct val="107000"/>
                        </a:lnSpc>
                        <a:spcBef>
                          <a:spcPts val="0"/>
                        </a:spcBef>
                        <a:spcAft>
                          <a:spcPts val="0"/>
                        </a:spcAft>
                      </a:pPr>
                      <a:r>
                        <a:rPr lang="en-US" sz="1400" kern="100">
                          <a:effectLst/>
                        </a:rPr>
                        <a:t>Early Warning</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Goal</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Actual</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Increase or Decrease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3880392"/>
                  </a:ext>
                </a:extLst>
              </a:tr>
              <a:tr h="574315">
                <a:tc>
                  <a:txBody>
                    <a:bodyPr/>
                    <a:lstStyle/>
                    <a:p>
                      <a:pPr marL="0" marR="0">
                        <a:lnSpc>
                          <a:spcPct val="107000"/>
                        </a:lnSpc>
                        <a:spcBef>
                          <a:spcPts val="0"/>
                        </a:spcBef>
                        <a:spcAft>
                          <a:spcPts val="0"/>
                        </a:spcAft>
                      </a:pPr>
                      <a:r>
                        <a:rPr lang="en-US" sz="1400" kern="100">
                          <a:effectLst/>
                        </a:rPr>
                        <a:t>Attendance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70 students or less absent 10% or more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45</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+25</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8568196"/>
                  </a:ext>
                </a:extLst>
              </a:tr>
              <a:tr h="282141">
                <a:tc>
                  <a:txBody>
                    <a:bodyPr/>
                    <a:lstStyle/>
                    <a:p>
                      <a:pPr marL="0" marR="0">
                        <a:lnSpc>
                          <a:spcPct val="107000"/>
                        </a:lnSpc>
                        <a:spcBef>
                          <a:spcPts val="0"/>
                        </a:spcBef>
                        <a:spcAft>
                          <a:spcPts val="0"/>
                        </a:spcAft>
                      </a:pPr>
                      <a:r>
                        <a:rPr lang="en-US" sz="1400" kern="100">
                          <a:effectLst/>
                        </a:rPr>
                        <a:t>Level 1 in ELA (3-6)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32 students or less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70</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-38</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3730694"/>
                  </a:ext>
                </a:extLst>
              </a:tr>
              <a:tr h="282141">
                <a:tc>
                  <a:txBody>
                    <a:bodyPr/>
                    <a:lstStyle/>
                    <a:p>
                      <a:pPr marL="0" marR="0">
                        <a:lnSpc>
                          <a:spcPct val="107000"/>
                        </a:lnSpc>
                        <a:spcBef>
                          <a:spcPts val="0"/>
                        </a:spcBef>
                        <a:spcAft>
                          <a:spcPts val="0"/>
                        </a:spcAft>
                      </a:pPr>
                      <a:r>
                        <a:rPr lang="en-US" sz="1400" kern="100">
                          <a:effectLst/>
                        </a:rPr>
                        <a:t>Level 1 in math (3-6)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19 students or less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65</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-46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3609369"/>
                  </a:ext>
                </a:extLst>
              </a:tr>
              <a:tr h="574315">
                <a:tc>
                  <a:txBody>
                    <a:bodyPr/>
                    <a:lstStyle/>
                    <a:p>
                      <a:pPr marL="0" marR="0">
                        <a:lnSpc>
                          <a:spcPct val="107000"/>
                        </a:lnSpc>
                        <a:spcBef>
                          <a:spcPts val="0"/>
                        </a:spcBef>
                        <a:spcAft>
                          <a:spcPts val="0"/>
                        </a:spcAft>
                      </a:pPr>
                      <a:r>
                        <a:rPr lang="en-US" sz="1400" kern="100">
                          <a:effectLst/>
                        </a:rPr>
                        <a:t>Students with disabilities (ela) Grades 3-6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45% of students score level 3 or higher</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13%</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-32%</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0350665"/>
                  </a:ext>
                </a:extLst>
              </a:tr>
            </a:tbl>
          </a:graphicData>
        </a:graphic>
      </p:graphicFrame>
    </p:spTree>
    <p:extLst>
      <p:ext uri="{BB962C8B-B14F-4D97-AF65-F5344CB8AC3E}">
        <p14:creationId xmlns:p14="http://schemas.microsoft.com/office/powerpoint/2010/main" val="62881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4783-306E-4DCD-BBE4-02934AAB50CD}"/>
              </a:ext>
            </a:extLst>
          </p:cNvPr>
          <p:cNvSpPr>
            <a:spLocks noGrp="1"/>
          </p:cNvSpPr>
          <p:nvPr>
            <p:ph type="title"/>
          </p:nvPr>
        </p:nvSpPr>
        <p:spPr>
          <a:xfrm>
            <a:off x="1295401" y="831275"/>
            <a:ext cx="9601196" cy="1510144"/>
          </a:xfrm>
        </p:spPr>
        <p:txBody>
          <a:bodyPr>
            <a:normAutofit fontScale="90000"/>
          </a:bodyPr>
          <a:lstStyle/>
          <a:p>
            <a:r>
              <a:rPr lang="en-US" sz="4400"/>
              <a:t>SIP Focus area 3: Math</a:t>
            </a:r>
            <a:br>
              <a:rPr lang="en-US" sz="4400"/>
            </a:br>
            <a:r>
              <a:rPr lang="en-US" sz="1800" kern="100">
                <a:effectLst/>
                <a:latin typeface="Calibri" panose="020F0502020204030204" pitchFamily="34" charset="0"/>
                <a:ea typeface="Calibri" panose="020F0502020204030204" pitchFamily="34" charset="0"/>
                <a:cs typeface="Arial" panose="020B0604020202020204" pitchFamily="34" charset="0"/>
              </a:rPr>
              <a:t>During the 2023-2024-school year, proficiency in the area of math will increase from 35% (FAST YR23 PM 3) to 50%. (FAST YR24 PM3). Students with Disabilities will increase learning gains from 33% (2021-2022) to 45% in 2023-2024 year. Sixth grade will have 70% score a level 3 or higher.</a:t>
            </a:r>
            <a:br>
              <a:rPr lang="en-US" sz="1800" kern="100">
                <a:effectLst/>
                <a:latin typeface="Calibri" panose="020F0502020204030204" pitchFamily="34" charset="0"/>
                <a:ea typeface="Calibri" panose="020F0502020204030204" pitchFamily="34" charset="0"/>
                <a:cs typeface="Arial" panose="020B0604020202020204" pitchFamily="34" charset="0"/>
              </a:rPr>
            </a:br>
            <a:endParaRPr lang="en-US" sz="1800"/>
          </a:p>
        </p:txBody>
      </p:sp>
      <p:sp>
        <p:nvSpPr>
          <p:cNvPr id="3" name="Content Placeholder 2">
            <a:extLst>
              <a:ext uri="{FF2B5EF4-FFF2-40B4-BE49-F238E27FC236}">
                <a16:creationId xmlns:a16="http://schemas.microsoft.com/office/drawing/2014/main" id="{F5D6ACA2-EAE7-4624-BB2A-B75E8EF50598}"/>
              </a:ext>
            </a:extLst>
          </p:cNvPr>
          <p:cNvSpPr>
            <a:spLocks noGrp="1"/>
          </p:cNvSpPr>
          <p:nvPr>
            <p:ph idx="1"/>
          </p:nvPr>
        </p:nvSpPr>
        <p:spPr/>
        <p:txBody>
          <a:bodyPr>
            <a:normAutofit/>
          </a:bodyPr>
          <a:lstStyle/>
          <a:p>
            <a:pPr marL="0" indent="0">
              <a:lnSpc>
                <a:spcPct val="115000"/>
              </a:lnSpc>
              <a:spcBef>
                <a:spcPts val="600"/>
              </a:spcBef>
              <a:spcAft>
                <a:spcPts val="0"/>
              </a:spcAft>
              <a:buClr>
                <a:schemeClr val="dk1"/>
              </a:buClr>
              <a:buSzPts val="1100"/>
              <a:buNone/>
            </a:pPr>
            <a:r>
              <a:rPr lang="en-US" sz="2000"/>
              <a:t>Total Title 1 Budget  $270,864 ( $221,959 shared with other SIP goals –teachers, IA, printing, supplies, Flocabulary &amp; Smore).</a:t>
            </a:r>
            <a:endParaRPr lang="en-US" sz="2000">
              <a:highlight>
                <a:srgbClr val="FFFF00"/>
              </a:highlight>
            </a:endParaRP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Arial" panose="020B0604020202020204" pitchFamily="34" charset="0"/>
              </a:rPr>
              <a:t>Flocabulary $3,975 *Resource also used in all goals</a:t>
            </a: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Arial" panose="020B0604020202020204" pitchFamily="34" charset="0"/>
              </a:rPr>
              <a:t>Smore $1,050 *resource used in other SIP goals</a:t>
            </a: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Arial" panose="020B0604020202020204" pitchFamily="34" charset="0"/>
              </a:rPr>
              <a:t>Two teachers, ½ literacy coach, 1 IA $211,302 *resource used in other SIP goals</a:t>
            </a: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Arial" panose="020B0604020202020204" pitchFamily="34" charset="0"/>
              </a:rPr>
              <a:t>Printing Services $950 (used in other SIP goals) assessments, DBQ’s, MTSS</a:t>
            </a: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Arial" panose="020B0604020202020204" pitchFamily="34" charset="0"/>
              </a:rPr>
              <a:t>Supplies $9,707 (used in other SIP goals) office/student supplies.</a:t>
            </a:r>
          </a:p>
          <a:p>
            <a:pPr marL="285750" indent="-285750">
              <a:lnSpc>
                <a:spcPct val="115000"/>
              </a:lnSpc>
              <a:spcBef>
                <a:spcPts val="600"/>
              </a:spcBef>
              <a:buClr>
                <a:schemeClr val="dk1"/>
              </a:buClr>
              <a:buSzPts val="1100"/>
            </a:pPr>
            <a:endParaRPr lang="en-US" sz="3500">
              <a:solidFill>
                <a:srgbClr val="83992A"/>
              </a:solidFill>
              <a:latin typeface="Arial"/>
              <a:ea typeface="Arial"/>
              <a:cs typeface="Arial"/>
              <a:sym typeface="Arial"/>
            </a:endParaRPr>
          </a:p>
          <a:p>
            <a:pPr marL="457200" lvl="1" indent="0">
              <a:buNone/>
            </a:pPr>
            <a:endParaRPr lang="en-US" sz="1600"/>
          </a:p>
          <a:p>
            <a:pPr marL="457200" lvl="1" indent="0">
              <a:buNone/>
            </a:pPr>
            <a:endParaRPr lang="en-US" sz="1600"/>
          </a:p>
          <a:p>
            <a:pPr marL="457200" lvl="1" indent="0">
              <a:buNone/>
            </a:pPr>
            <a:endParaRPr lang="en-US" sz="1600"/>
          </a:p>
          <a:p>
            <a:pPr marL="457200" lvl="1" indent="0">
              <a:buNone/>
            </a:pPr>
            <a:endParaRPr lang="en-US" sz="1600"/>
          </a:p>
        </p:txBody>
      </p:sp>
    </p:spTree>
    <p:extLst>
      <p:ext uri="{BB962C8B-B14F-4D97-AF65-F5344CB8AC3E}">
        <p14:creationId xmlns:p14="http://schemas.microsoft.com/office/powerpoint/2010/main" val="34326768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Application>Microsoft Office PowerPoint</Application>
  <PresentationFormat>Widescreen</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Organic</vt:lpstr>
      <vt:lpstr> Evaluation of MILA Elementary School’s Title I Program for FY24</vt:lpstr>
      <vt:lpstr>What is Title I?</vt:lpstr>
      <vt:lpstr>What is the school’s allocation based on?  (How much Title I money do we get and what can we spend it on?)</vt:lpstr>
      <vt:lpstr>What is the Title I Program Evaluation ?</vt:lpstr>
      <vt:lpstr> SIP Focus area 1: ELA (RAISE) Grades K-2 Measurable Outcomes: By the Spring of 2024 FAST, literacy achievement will be 60% or higher in grades Kindergarten &amp; 2nd grade and 50% or higher in 1st grade. Grades 3-5 Measurable Outcomes By the Spring of 2024 FAST, literacy achievement will be 50% or higher in grades 3-5. Sixth grade 60% or more level 3 or higher.  </vt:lpstr>
      <vt:lpstr>Progress Monitoring Data for ELA (RAISE)</vt:lpstr>
      <vt:lpstr>SIP Focus area 2: Positive Culture By the end of the 2023-2024 school year, data will show that the number of students absent for 10% or more will drop by 25% from 94 students to 70 students. By the end of the 2023-2024 school year, the number of students achieving a proficiency of a Level 1 will drop by 50% for both ELA and math. For ELA the number of Level 1 overall will decrease from 64 in 2022-2023 to 32 in 2023-2024. In math, the number of students achieving proficiency of Level 1 will decrease from 38 in 2022-2023 to 19 in 2023-2024. </vt:lpstr>
      <vt:lpstr>Progress Monitoring Data for Positive Culture</vt:lpstr>
      <vt:lpstr>SIP Focus area 3: Math During the 2023-2024-school year, proficiency in the area of math will increase from 35% (FAST YR23 PM 3) to 50%. (FAST YR24 PM3). Students with Disabilities will increase learning gains from 33% (2021-2022) to 45% in 2023-2024 year. Sixth grade will have 70% score a level 3 or higher. </vt:lpstr>
      <vt:lpstr>Progress Monitoring Data for Math</vt:lpstr>
      <vt:lpstr>SIP Focus area 4: Science The goal for 2023-2024 is to increase proficiency from 37% in 2022-2023 to 55% based on the Spring administration of FSA Science grade 5. </vt:lpstr>
      <vt:lpstr>Progress Monitoring Data for Science</vt:lpstr>
      <vt:lpstr>Summer Title I Plans (We also saved some of our Title I funds to support the Title I program in June 2024) </vt:lpstr>
      <vt:lpstr>As a Valued Member (Stakeholder) of this school - We Need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Elementary School’s Title I Framework Evaluation for FY21</dc:title>
  <dc:creator>Hall.Joann@Office of Title I</dc:creator>
  <cp:revision>2</cp:revision>
  <cp:lastPrinted>2021-01-28T17:34:52Z</cp:lastPrinted>
  <dcterms:created xsi:type="dcterms:W3CDTF">2021-01-28T14:18:17Z</dcterms:created>
  <dcterms:modified xsi:type="dcterms:W3CDTF">2024-05-22T14:29:35Z</dcterms:modified>
</cp:coreProperties>
</file>