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7010400" cy="9296400"/>
  <p:embeddedFontLst>
    <p:embeddedFont>
      <p:font typeface="Arial Narrow" panose="020B060602020203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Franklin Gothic" panose="020B0604020202020204" charset="0"/>
      <p:bold r:id="rId36"/>
    </p:embeddedFont>
    <p:embeddedFont>
      <p:font typeface="Gill Sans" panose="020B0604020202020204" charset="0"/>
      <p:regular r:id="rId37"/>
      <p:bold r:id="rId38"/>
    </p:embeddedFont>
    <p:embeddedFont>
      <p:font typeface="Tahoma" panose="020B0604030504040204" pitchFamily="3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hAuBRBb0L/D2uICZmqUWvyxN3M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17A130-0D2D-403C-8969-7D9B140AC7A7}" v="27" dt="2023-09-06T18:19:55.7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460" y="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51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51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6"/>
            <a:ext cx="3037840" cy="4651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102" name="Google Shape;102;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8: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80" name="Google Shape;180;p8: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9: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88" name="Google Shape;188;p9: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96" name="Google Shape;196;p10: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204" name="Google Shape;204;p1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2: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212" name="Google Shape;212;p12: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
        <p:nvSpPr>
          <p:cNvPr id="219" name="Google Shape;219;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1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
        <p:nvSpPr>
          <p:cNvPr id="228" name="Google Shape;228;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9" name="Google Shape;229;p14: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
        <p:nvSpPr>
          <p:cNvPr id="243" name="Google Shape;243;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p16: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12" name="Google Shape;112;p2: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8: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
        <p:nvSpPr>
          <p:cNvPr id="260" name="Google Shape;260;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p18: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9: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269" name="Google Shape;269;p19: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0: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277" name="Google Shape;277;p20: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
        <p:nvSpPr>
          <p:cNvPr id="285" name="Google Shape;285;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6" name="Google Shape;286;p2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Char char="•"/>
            </a:pPr>
            <a:r>
              <a:rPr lang="en-US"/>
              <a:t>Discuss your parent resource room, what is offered, and what is available.</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2: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305" name="Google Shape;305;p2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19" name="Google Shape;119;p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
        <p:nvSpPr>
          <p:cNvPr id="126" name="Google Shape;126;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 name="Google Shape;127;p4: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35" name="Google Shape;135;p5: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
        <p:nvSpPr>
          <p:cNvPr id="143" name="Google Shape;143;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 name="Google Shape;144;p6: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7: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53" name="Google Shape;153;p7: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7ae35bc0db_2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7ae35bc0db_2_0:notes"/>
          <p:cNvSpPr txBox="1">
            <a:spLocks noGrp="1"/>
          </p:cNvSpPr>
          <p:nvPr>
            <p:ph type="body" idx="1"/>
          </p:nvPr>
        </p:nvSpPr>
        <p:spPr>
          <a:xfrm>
            <a:off x="701040" y="4416426"/>
            <a:ext cx="56082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7ae35bc0db_2_0:notes"/>
          <p:cNvSpPr txBox="1">
            <a:spLocks noGrp="1"/>
          </p:cNvSpPr>
          <p:nvPr>
            <p:ph type="sldNum" idx="12"/>
          </p:nvPr>
        </p:nvSpPr>
        <p:spPr>
          <a:xfrm>
            <a:off x="3970938" y="8829676"/>
            <a:ext cx="3037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ae35bc0db_2_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7ae35bc0db_2_8:notes"/>
          <p:cNvSpPr txBox="1">
            <a:spLocks noGrp="1"/>
          </p:cNvSpPr>
          <p:nvPr>
            <p:ph type="body" idx="1"/>
          </p:nvPr>
        </p:nvSpPr>
        <p:spPr>
          <a:xfrm>
            <a:off x="701040" y="4416426"/>
            <a:ext cx="56082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27ae35bc0db_2_8:notes"/>
          <p:cNvSpPr txBox="1">
            <a:spLocks noGrp="1"/>
          </p:cNvSpPr>
          <p:nvPr>
            <p:ph type="sldNum" idx="12"/>
          </p:nvPr>
        </p:nvSpPr>
        <p:spPr>
          <a:xfrm>
            <a:off x="3970938" y="8829676"/>
            <a:ext cx="3037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5"/>
          <p:cNvSpPr txBox="1">
            <a:spLocks noGrp="1"/>
          </p:cNvSpPr>
          <p:nvPr>
            <p:ph type="ctrTitle"/>
          </p:nvPr>
        </p:nvSpPr>
        <p:spPr>
          <a:xfrm>
            <a:off x="2396319" y="802299"/>
            <a:ext cx="5618515" cy="2541431"/>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dk1"/>
              </a:buClr>
              <a:buSzPts val="5400"/>
              <a:buFont typeface="Gill Sans"/>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subTitle" idx="1"/>
          </p:nvPr>
        </p:nvSpPr>
        <p:spPr>
          <a:xfrm>
            <a:off x="2396319" y="3531205"/>
            <a:ext cx="5618515"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1000"/>
              </a:spcBef>
              <a:spcAft>
                <a:spcPts val="0"/>
              </a:spcAft>
              <a:buSzPts val="1600"/>
              <a:buNone/>
              <a:defRPr sz="1600" b="0" cap="none">
                <a:solidFill>
                  <a:schemeClr val="dk1"/>
                </a:solidFill>
              </a:defRPr>
            </a:lvl1pPr>
            <a:lvl2pPr lvl="1" algn="ctr">
              <a:lnSpc>
                <a:spcPct val="120000"/>
              </a:lnSpc>
              <a:spcBef>
                <a:spcPts val="500"/>
              </a:spcBef>
              <a:spcAft>
                <a:spcPts val="0"/>
              </a:spcAft>
              <a:buSzPts val="1500"/>
              <a:buNone/>
              <a:defRPr sz="1500"/>
            </a:lvl2pPr>
            <a:lvl3pPr lvl="2" algn="ctr">
              <a:lnSpc>
                <a:spcPct val="120000"/>
              </a:lnSpc>
              <a:spcBef>
                <a:spcPts val="500"/>
              </a:spcBef>
              <a:spcAft>
                <a:spcPts val="0"/>
              </a:spcAft>
              <a:buSzPts val="1350"/>
              <a:buNone/>
              <a:defRPr sz="1350"/>
            </a:lvl3pPr>
            <a:lvl4pPr lvl="3" algn="ctr">
              <a:lnSpc>
                <a:spcPct val="120000"/>
              </a:lnSpc>
              <a:spcBef>
                <a:spcPts val="500"/>
              </a:spcBef>
              <a:spcAft>
                <a:spcPts val="0"/>
              </a:spcAft>
              <a:buSzPts val="1200"/>
              <a:buNone/>
              <a:defRPr sz="1200"/>
            </a:lvl4pPr>
            <a:lvl5pPr lvl="4" algn="ctr">
              <a:lnSpc>
                <a:spcPct val="120000"/>
              </a:lnSpc>
              <a:spcBef>
                <a:spcPts val="500"/>
              </a:spcBef>
              <a:spcAft>
                <a:spcPts val="0"/>
              </a:spcAft>
              <a:buSzPts val="1200"/>
              <a:buNone/>
              <a:defRPr sz="1200"/>
            </a:lvl5pPr>
            <a:lvl6pPr lvl="5" algn="ctr">
              <a:lnSpc>
                <a:spcPct val="120000"/>
              </a:lnSpc>
              <a:spcBef>
                <a:spcPts val="500"/>
              </a:spcBef>
              <a:spcAft>
                <a:spcPts val="0"/>
              </a:spcAft>
              <a:buSzPts val="1200"/>
              <a:buNone/>
              <a:defRPr sz="1200"/>
            </a:lvl6pPr>
            <a:lvl7pPr lvl="6" algn="ctr">
              <a:lnSpc>
                <a:spcPct val="120000"/>
              </a:lnSpc>
              <a:spcBef>
                <a:spcPts val="500"/>
              </a:spcBef>
              <a:spcAft>
                <a:spcPts val="0"/>
              </a:spcAft>
              <a:buSzPts val="1200"/>
              <a:buNone/>
              <a:defRPr sz="1200"/>
            </a:lvl7pPr>
            <a:lvl8pPr lvl="7" algn="ctr">
              <a:lnSpc>
                <a:spcPct val="120000"/>
              </a:lnSpc>
              <a:spcBef>
                <a:spcPts val="500"/>
              </a:spcBef>
              <a:spcAft>
                <a:spcPts val="0"/>
              </a:spcAft>
              <a:buSzPts val="1200"/>
              <a:buNone/>
              <a:defRPr sz="1200"/>
            </a:lvl8pPr>
            <a:lvl9pPr lvl="8" algn="ctr">
              <a:lnSpc>
                <a:spcPct val="120000"/>
              </a:lnSpc>
              <a:spcBef>
                <a:spcPts val="500"/>
              </a:spcBef>
              <a:spcAft>
                <a:spcPts val="0"/>
              </a:spcAft>
              <a:buSzPts val="1200"/>
              <a:buNone/>
              <a:defRPr sz="1200"/>
            </a:lvl9pPr>
          </a:lstStyle>
          <a:p>
            <a:endParaRPr/>
          </a:p>
        </p:txBody>
      </p:sp>
      <p:sp>
        <p:nvSpPr>
          <p:cNvPr id="21" name="Google Shape;21;p25"/>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ftr" idx="11"/>
          </p:nvPr>
        </p:nvSpPr>
        <p:spPr>
          <a:xfrm>
            <a:off x="2396319" y="329308"/>
            <a:ext cx="3086292"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sldNum" idx="12"/>
          </p:nvPr>
        </p:nvSpPr>
        <p:spPr>
          <a:xfrm>
            <a:off x="1434703" y="798973"/>
            <a:ext cx="802005"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24" name="Google Shape;24;p25"/>
          <p:cNvCxnSpPr/>
          <p:nvPr/>
        </p:nvCxnSpPr>
        <p:spPr>
          <a:xfrm>
            <a:off x="2396319" y="3528542"/>
            <a:ext cx="5618515"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cxnSp>
        <p:nvCxnSpPr>
          <p:cNvPr id="87" name="Google Shape;87;p34"/>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
        <p:nvSpPr>
          <p:cNvPr id="88" name="Google Shape;88;p34"/>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4"/>
          <p:cNvSpPr txBox="1">
            <a:spLocks noGrp="1"/>
          </p:cNvSpPr>
          <p:nvPr>
            <p:ph type="body" idx="1"/>
          </p:nvPr>
        </p:nvSpPr>
        <p:spPr>
          <a:xfrm rot="5400000">
            <a:off x="3003856" y="455368"/>
            <a:ext cx="3450613" cy="657134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90" name="Google Shape;90;p34"/>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4"/>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4"/>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35"/>
          <p:cNvSpPr txBox="1">
            <a:spLocks noGrp="1"/>
          </p:cNvSpPr>
          <p:nvPr>
            <p:ph type="title"/>
          </p:nvPr>
        </p:nvSpPr>
        <p:spPr>
          <a:xfrm rot="5400000">
            <a:off x="5139597" y="2577405"/>
            <a:ext cx="4659889" cy="110302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5"/>
          <p:cNvSpPr txBox="1">
            <a:spLocks noGrp="1"/>
          </p:cNvSpPr>
          <p:nvPr>
            <p:ph type="body" idx="1"/>
          </p:nvPr>
        </p:nvSpPr>
        <p:spPr>
          <a:xfrm rot="5400000">
            <a:off x="1764094" y="478371"/>
            <a:ext cx="4659889" cy="530109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96" name="Google Shape;96;p35"/>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5"/>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5"/>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99" name="Google Shape;99;p35"/>
          <p:cNvCxnSpPr/>
          <p:nvPr/>
        </p:nvCxnSpPr>
        <p:spPr>
          <a:xfrm>
            <a:off x="6918028" y="798974"/>
            <a:ext cx="0" cy="4659889"/>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1443491" y="2015733"/>
            <a:ext cx="6571343" cy="345061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8" name="Google Shape;28;p26"/>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26"/>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1443491" y="804890"/>
            <a:ext cx="6571343" cy="10593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1443490" y="2013936"/>
            <a:ext cx="3125871" cy="343756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5" name="Google Shape;35;p27"/>
          <p:cNvSpPr txBox="1">
            <a:spLocks noGrp="1"/>
          </p:cNvSpPr>
          <p:nvPr>
            <p:ph type="body" idx="2"/>
          </p:nvPr>
        </p:nvSpPr>
        <p:spPr>
          <a:xfrm>
            <a:off x="4889182" y="2013936"/>
            <a:ext cx="3125652" cy="343755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6" name="Google Shape;36;p27"/>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7"/>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39" name="Google Shape;39;p27"/>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1443491" y="1756130"/>
            <a:ext cx="5617002" cy="1887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ill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1443492" y="3806196"/>
            <a:ext cx="5617002"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10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500"/>
              <a:buNone/>
              <a:defRPr sz="1500">
                <a:solidFill>
                  <a:srgbClr val="888888"/>
                </a:solidFill>
              </a:defRPr>
            </a:lvl2pPr>
            <a:lvl3pPr marL="1371600" lvl="2" indent="-228600" algn="l">
              <a:lnSpc>
                <a:spcPct val="120000"/>
              </a:lnSpc>
              <a:spcBef>
                <a:spcPts val="500"/>
              </a:spcBef>
              <a:spcAft>
                <a:spcPts val="0"/>
              </a:spcAft>
              <a:buSzPts val="1350"/>
              <a:buNone/>
              <a:defRPr sz="1350">
                <a:solidFill>
                  <a:srgbClr val="888888"/>
                </a:solidFill>
              </a:defRPr>
            </a:lvl3pPr>
            <a:lvl4pPr marL="1828800" lvl="3" indent="-228600" algn="l">
              <a:lnSpc>
                <a:spcPct val="120000"/>
              </a:lnSpc>
              <a:spcBef>
                <a:spcPts val="500"/>
              </a:spcBef>
              <a:spcAft>
                <a:spcPts val="0"/>
              </a:spcAft>
              <a:buSzPts val="1200"/>
              <a:buNone/>
              <a:defRPr sz="1200">
                <a:solidFill>
                  <a:srgbClr val="888888"/>
                </a:solidFill>
              </a:defRPr>
            </a:lvl4pPr>
            <a:lvl5pPr marL="2286000" lvl="4" indent="-228600" algn="l">
              <a:lnSpc>
                <a:spcPct val="120000"/>
              </a:lnSpc>
              <a:spcBef>
                <a:spcPts val="500"/>
              </a:spcBef>
              <a:spcAft>
                <a:spcPts val="0"/>
              </a:spcAft>
              <a:buSzPts val="1200"/>
              <a:buNone/>
              <a:defRPr sz="1200">
                <a:solidFill>
                  <a:srgbClr val="888888"/>
                </a:solidFill>
              </a:defRPr>
            </a:lvl5pPr>
            <a:lvl6pPr marL="2743200" lvl="5" indent="-228600" algn="l">
              <a:lnSpc>
                <a:spcPct val="120000"/>
              </a:lnSpc>
              <a:spcBef>
                <a:spcPts val="500"/>
              </a:spcBef>
              <a:spcAft>
                <a:spcPts val="0"/>
              </a:spcAft>
              <a:buSzPts val="1200"/>
              <a:buNone/>
              <a:defRPr sz="1200">
                <a:solidFill>
                  <a:srgbClr val="888888"/>
                </a:solidFill>
              </a:defRPr>
            </a:lvl6pPr>
            <a:lvl7pPr marL="3200400" lvl="6" indent="-228600" algn="l">
              <a:lnSpc>
                <a:spcPct val="120000"/>
              </a:lnSpc>
              <a:spcBef>
                <a:spcPts val="500"/>
              </a:spcBef>
              <a:spcAft>
                <a:spcPts val="0"/>
              </a:spcAft>
              <a:buSzPts val="1200"/>
              <a:buNone/>
              <a:defRPr sz="1200">
                <a:solidFill>
                  <a:srgbClr val="888888"/>
                </a:solidFill>
              </a:defRPr>
            </a:lvl7pPr>
            <a:lvl8pPr marL="3657600" lvl="7" indent="-228600" algn="l">
              <a:lnSpc>
                <a:spcPct val="120000"/>
              </a:lnSpc>
              <a:spcBef>
                <a:spcPts val="500"/>
              </a:spcBef>
              <a:spcAft>
                <a:spcPts val="0"/>
              </a:spcAft>
              <a:buSzPts val="1200"/>
              <a:buNone/>
              <a:defRPr sz="1200">
                <a:solidFill>
                  <a:srgbClr val="888888"/>
                </a:solidFill>
              </a:defRPr>
            </a:lvl8pPr>
            <a:lvl9pPr marL="4114800" lvl="8" indent="-228600" algn="l">
              <a:lnSpc>
                <a:spcPct val="120000"/>
              </a:lnSpc>
              <a:spcBef>
                <a:spcPts val="500"/>
              </a:spcBef>
              <a:spcAft>
                <a:spcPts val="0"/>
              </a:spcAft>
              <a:buSzPts val="1200"/>
              <a:buNone/>
              <a:defRPr sz="1200">
                <a:solidFill>
                  <a:srgbClr val="888888"/>
                </a:solidFill>
              </a:defRPr>
            </a:lvl9pPr>
          </a:lstStyle>
          <a:p>
            <a:endParaRPr/>
          </a:p>
        </p:txBody>
      </p:sp>
      <p:sp>
        <p:nvSpPr>
          <p:cNvPr id="43" name="Google Shape;43;p28"/>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8"/>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8"/>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46" name="Google Shape;46;p28"/>
          <p:cNvCxnSpPr/>
          <p:nvPr/>
        </p:nvCxnSpPr>
        <p:spPr>
          <a:xfrm>
            <a:off x="1443491" y="3804985"/>
            <a:ext cx="561700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cxnSp>
        <p:nvCxnSpPr>
          <p:cNvPr id="48" name="Google Shape;48;p29"/>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
        <p:nvSpPr>
          <p:cNvPr id="49" name="Google Shape;49;p29"/>
          <p:cNvSpPr txBox="1">
            <a:spLocks noGrp="1"/>
          </p:cNvSpPr>
          <p:nvPr>
            <p:ph type="title"/>
          </p:nvPr>
        </p:nvSpPr>
        <p:spPr>
          <a:xfrm>
            <a:off x="1443491" y="804164"/>
            <a:ext cx="6571344" cy="105631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9"/>
          <p:cNvSpPr txBox="1">
            <a:spLocks noGrp="1"/>
          </p:cNvSpPr>
          <p:nvPr>
            <p:ph type="body" idx="1"/>
          </p:nvPr>
        </p:nvSpPr>
        <p:spPr>
          <a:xfrm>
            <a:off x="1443491" y="2019550"/>
            <a:ext cx="3125766"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1500"/>
              <a:buNone/>
              <a:defRPr sz="1500" b="1"/>
            </a:lvl2pPr>
            <a:lvl3pPr marL="1371600" lvl="2" indent="-228600" algn="l">
              <a:lnSpc>
                <a:spcPct val="120000"/>
              </a:lnSpc>
              <a:spcBef>
                <a:spcPts val="500"/>
              </a:spcBef>
              <a:spcAft>
                <a:spcPts val="0"/>
              </a:spcAft>
              <a:buSzPts val="1350"/>
              <a:buNone/>
              <a:defRPr sz="1350" b="1"/>
            </a:lvl3pPr>
            <a:lvl4pPr marL="1828800" lvl="3" indent="-228600" algn="l">
              <a:lnSpc>
                <a:spcPct val="120000"/>
              </a:lnSpc>
              <a:spcBef>
                <a:spcPts val="500"/>
              </a:spcBef>
              <a:spcAft>
                <a:spcPts val="0"/>
              </a:spcAft>
              <a:buSzPts val="1200"/>
              <a:buNone/>
              <a:defRPr sz="1200" b="1"/>
            </a:lvl4pPr>
            <a:lvl5pPr marL="2286000" lvl="4" indent="-228600" algn="l">
              <a:lnSpc>
                <a:spcPct val="120000"/>
              </a:lnSpc>
              <a:spcBef>
                <a:spcPts val="500"/>
              </a:spcBef>
              <a:spcAft>
                <a:spcPts val="0"/>
              </a:spcAft>
              <a:buSzPts val="1200"/>
              <a:buNone/>
              <a:defRPr sz="1200" b="1"/>
            </a:lvl5pPr>
            <a:lvl6pPr marL="2743200" lvl="5" indent="-228600" algn="l">
              <a:lnSpc>
                <a:spcPct val="120000"/>
              </a:lnSpc>
              <a:spcBef>
                <a:spcPts val="500"/>
              </a:spcBef>
              <a:spcAft>
                <a:spcPts val="0"/>
              </a:spcAft>
              <a:buSzPts val="1200"/>
              <a:buNone/>
              <a:defRPr sz="1200" b="1"/>
            </a:lvl6pPr>
            <a:lvl7pPr marL="3200400" lvl="6" indent="-228600" algn="l">
              <a:lnSpc>
                <a:spcPct val="120000"/>
              </a:lnSpc>
              <a:spcBef>
                <a:spcPts val="500"/>
              </a:spcBef>
              <a:spcAft>
                <a:spcPts val="0"/>
              </a:spcAft>
              <a:buSzPts val="1200"/>
              <a:buNone/>
              <a:defRPr sz="1200" b="1"/>
            </a:lvl7pPr>
            <a:lvl8pPr marL="3657600" lvl="7" indent="-228600" algn="l">
              <a:lnSpc>
                <a:spcPct val="120000"/>
              </a:lnSpc>
              <a:spcBef>
                <a:spcPts val="500"/>
              </a:spcBef>
              <a:spcAft>
                <a:spcPts val="0"/>
              </a:spcAft>
              <a:buSzPts val="1200"/>
              <a:buNone/>
              <a:defRPr sz="1200" b="1"/>
            </a:lvl8pPr>
            <a:lvl9pPr marL="4114800" lvl="8" indent="-228600" algn="l">
              <a:lnSpc>
                <a:spcPct val="120000"/>
              </a:lnSpc>
              <a:spcBef>
                <a:spcPts val="500"/>
              </a:spcBef>
              <a:spcAft>
                <a:spcPts val="0"/>
              </a:spcAft>
              <a:buSzPts val="1200"/>
              <a:buNone/>
              <a:defRPr sz="1200" b="1"/>
            </a:lvl9pPr>
          </a:lstStyle>
          <a:p>
            <a:endParaRPr/>
          </a:p>
        </p:txBody>
      </p:sp>
      <p:sp>
        <p:nvSpPr>
          <p:cNvPr id="51" name="Google Shape;51;p29"/>
          <p:cNvSpPr txBox="1">
            <a:spLocks noGrp="1"/>
          </p:cNvSpPr>
          <p:nvPr>
            <p:ph type="body" idx="2"/>
          </p:nvPr>
        </p:nvSpPr>
        <p:spPr>
          <a:xfrm>
            <a:off x="1443491" y="2824270"/>
            <a:ext cx="3125766" cy="264445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2" name="Google Shape;52;p29"/>
          <p:cNvSpPr txBox="1">
            <a:spLocks noGrp="1"/>
          </p:cNvSpPr>
          <p:nvPr>
            <p:ph type="body" idx="3"/>
          </p:nvPr>
        </p:nvSpPr>
        <p:spPr>
          <a:xfrm>
            <a:off x="4889182" y="2023004"/>
            <a:ext cx="3125652"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1500"/>
              <a:buNone/>
              <a:defRPr sz="1500" b="1"/>
            </a:lvl2pPr>
            <a:lvl3pPr marL="1371600" lvl="2" indent="-228600" algn="l">
              <a:lnSpc>
                <a:spcPct val="120000"/>
              </a:lnSpc>
              <a:spcBef>
                <a:spcPts val="500"/>
              </a:spcBef>
              <a:spcAft>
                <a:spcPts val="0"/>
              </a:spcAft>
              <a:buSzPts val="1350"/>
              <a:buNone/>
              <a:defRPr sz="1350" b="1"/>
            </a:lvl3pPr>
            <a:lvl4pPr marL="1828800" lvl="3" indent="-228600" algn="l">
              <a:lnSpc>
                <a:spcPct val="120000"/>
              </a:lnSpc>
              <a:spcBef>
                <a:spcPts val="500"/>
              </a:spcBef>
              <a:spcAft>
                <a:spcPts val="0"/>
              </a:spcAft>
              <a:buSzPts val="1200"/>
              <a:buNone/>
              <a:defRPr sz="1200" b="1"/>
            </a:lvl4pPr>
            <a:lvl5pPr marL="2286000" lvl="4" indent="-228600" algn="l">
              <a:lnSpc>
                <a:spcPct val="120000"/>
              </a:lnSpc>
              <a:spcBef>
                <a:spcPts val="500"/>
              </a:spcBef>
              <a:spcAft>
                <a:spcPts val="0"/>
              </a:spcAft>
              <a:buSzPts val="1200"/>
              <a:buNone/>
              <a:defRPr sz="1200" b="1"/>
            </a:lvl5pPr>
            <a:lvl6pPr marL="2743200" lvl="5" indent="-228600" algn="l">
              <a:lnSpc>
                <a:spcPct val="120000"/>
              </a:lnSpc>
              <a:spcBef>
                <a:spcPts val="500"/>
              </a:spcBef>
              <a:spcAft>
                <a:spcPts val="0"/>
              </a:spcAft>
              <a:buSzPts val="1200"/>
              <a:buNone/>
              <a:defRPr sz="1200" b="1"/>
            </a:lvl6pPr>
            <a:lvl7pPr marL="3200400" lvl="6" indent="-228600" algn="l">
              <a:lnSpc>
                <a:spcPct val="120000"/>
              </a:lnSpc>
              <a:spcBef>
                <a:spcPts val="500"/>
              </a:spcBef>
              <a:spcAft>
                <a:spcPts val="0"/>
              </a:spcAft>
              <a:buSzPts val="1200"/>
              <a:buNone/>
              <a:defRPr sz="1200" b="1"/>
            </a:lvl7pPr>
            <a:lvl8pPr marL="3657600" lvl="7" indent="-228600" algn="l">
              <a:lnSpc>
                <a:spcPct val="120000"/>
              </a:lnSpc>
              <a:spcBef>
                <a:spcPts val="500"/>
              </a:spcBef>
              <a:spcAft>
                <a:spcPts val="0"/>
              </a:spcAft>
              <a:buSzPts val="1200"/>
              <a:buNone/>
              <a:defRPr sz="1200" b="1"/>
            </a:lvl8pPr>
            <a:lvl9pPr marL="4114800" lvl="8" indent="-228600" algn="l">
              <a:lnSpc>
                <a:spcPct val="120000"/>
              </a:lnSpc>
              <a:spcBef>
                <a:spcPts val="500"/>
              </a:spcBef>
              <a:spcAft>
                <a:spcPts val="0"/>
              </a:spcAft>
              <a:buSzPts val="1200"/>
              <a:buNone/>
              <a:defRPr sz="1200" b="1"/>
            </a:lvl9pPr>
          </a:lstStyle>
          <a:p>
            <a:endParaRPr/>
          </a:p>
        </p:txBody>
      </p:sp>
      <p:sp>
        <p:nvSpPr>
          <p:cNvPr id="53" name="Google Shape;53;p29"/>
          <p:cNvSpPr txBox="1">
            <a:spLocks noGrp="1"/>
          </p:cNvSpPr>
          <p:nvPr>
            <p:ph type="body" idx="4"/>
          </p:nvPr>
        </p:nvSpPr>
        <p:spPr>
          <a:xfrm>
            <a:off x="4889182" y="2821491"/>
            <a:ext cx="3125652" cy="263737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4" name="Google Shape;54;p29"/>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9"/>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cxnSp>
        <p:nvCxnSpPr>
          <p:cNvPr id="58" name="Google Shape;58;p30"/>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
        <p:nvSpPr>
          <p:cNvPr id="59" name="Google Shape;59;p30"/>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0"/>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0"/>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31"/>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1"/>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1"/>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32"/>
          <p:cNvSpPr txBox="1">
            <a:spLocks noGrp="1"/>
          </p:cNvSpPr>
          <p:nvPr>
            <p:ph type="title"/>
          </p:nvPr>
        </p:nvSpPr>
        <p:spPr>
          <a:xfrm>
            <a:off x="1439042" y="798973"/>
            <a:ext cx="242595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2"/>
          <p:cNvSpPr txBox="1">
            <a:spLocks noGrp="1"/>
          </p:cNvSpPr>
          <p:nvPr>
            <p:ph type="body" idx="1"/>
          </p:nvPr>
        </p:nvSpPr>
        <p:spPr>
          <a:xfrm>
            <a:off x="4186656" y="798974"/>
            <a:ext cx="3828178" cy="4658826"/>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70" name="Google Shape;70;p32"/>
          <p:cNvSpPr txBox="1">
            <a:spLocks noGrp="1"/>
          </p:cNvSpPr>
          <p:nvPr>
            <p:ph type="body" idx="2"/>
          </p:nvPr>
        </p:nvSpPr>
        <p:spPr>
          <a:xfrm>
            <a:off x="1439042" y="3205492"/>
            <a:ext cx="2427369" cy="224818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050"/>
              <a:buNone/>
              <a:defRPr sz="1050"/>
            </a:lvl2pPr>
            <a:lvl3pPr marL="1371600" lvl="2" indent="-228600" algn="l">
              <a:lnSpc>
                <a:spcPct val="120000"/>
              </a:lnSpc>
              <a:spcBef>
                <a:spcPts val="500"/>
              </a:spcBef>
              <a:spcAft>
                <a:spcPts val="0"/>
              </a:spcAft>
              <a:buSzPts val="900"/>
              <a:buNone/>
              <a:defRPr sz="900"/>
            </a:lvl3pPr>
            <a:lvl4pPr marL="1828800" lvl="3" indent="-228600" algn="l">
              <a:lnSpc>
                <a:spcPct val="120000"/>
              </a:lnSpc>
              <a:spcBef>
                <a:spcPts val="500"/>
              </a:spcBef>
              <a:spcAft>
                <a:spcPts val="0"/>
              </a:spcAft>
              <a:buSzPts val="750"/>
              <a:buNone/>
              <a:defRPr sz="750"/>
            </a:lvl4pPr>
            <a:lvl5pPr marL="2286000" lvl="4" indent="-228600" algn="l">
              <a:lnSpc>
                <a:spcPct val="120000"/>
              </a:lnSpc>
              <a:spcBef>
                <a:spcPts val="500"/>
              </a:spcBef>
              <a:spcAft>
                <a:spcPts val="0"/>
              </a:spcAft>
              <a:buSzPts val="750"/>
              <a:buNone/>
              <a:defRPr sz="750"/>
            </a:lvl5pPr>
            <a:lvl6pPr marL="2743200" lvl="5" indent="-228600" algn="l">
              <a:lnSpc>
                <a:spcPct val="120000"/>
              </a:lnSpc>
              <a:spcBef>
                <a:spcPts val="500"/>
              </a:spcBef>
              <a:spcAft>
                <a:spcPts val="0"/>
              </a:spcAft>
              <a:buSzPts val="750"/>
              <a:buNone/>
              <a:defRPr sz="750"/>
            </a:lvl6pPr>
            <a:lvl7pPr marL="3200400" lvl="6" indent="-228600" algn="l">
              <a:lnSpc>
                <a:spcPct val="120000"/>
              </a:lnSpc>
              <a:spcBef>
                <a:spcPts val="500"/>
              </a:spcBef>
              <a:spcAft>
                <a:spcPts val="0"/>
              </a:spcAft>
              <a:buSzPts val="750"/>
              <a:buNone/>
              <a:defRPr sz="750"/>
            </a:lvl7pPr>
            <a:lvl8pPr marL="3657600" lvl="7" indent="-228600" algn="l">
              <a:lnSpc>
                <a:spcPct val="120000"/>
              </a:lnSpc>
              <a:spcBef>
                <a:spcPts val="500"/>
              </a:spcBef>
              <a:spcAft>
                <a:spcPts val="0"/>
              </a:spcAft>
              <a:buSzPts val="750"/>
              <a:buNone/>
              <a:defRPr sz="750"/>
            </a:lvl8pPr>
            <a:lvl9pPr marL="4114800" lvl="8" indent="-228600" algn="l">
              <a:lnSpc>
                <a:spcPct val="120000"/>
              </a:lnSpc>
              <a:spcBef>
                <a:spcPts val="500"/>
              </a:spcBef>
              <a:spcAft>
                <a:spcPts val="0"/>
              </a:spcAft>
              <a:buSzPts val="750"/>
              <a:buNone/>
              <a:defRPr sz="750"/>
            </a:lvl9pPr>
          </a:lstStyle>
          <a:p>
            <a:endParaRPr/>
          </a:p>
        </p:txBody>
      </p:sp>
      <p:sp>
        <p:nvSpPr>
          <p:cNvPr id="71" name="Google Shape;71;p32"/>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74" name="Google Shape;74;p32"/>
          <p:cNvCxnSpPr/>
          <p:nvPr/>
        </p:nvCxnSpPr>
        <p:spPr>
          <a:xfrm>
            <a:off x="1441748" y="3205491"/>
            <a:ext cx="242327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grpSp>
        <p:nvGrpSpPr>
          <p:cNvPr id="76" name="Google Shape;76;p33"/>
          <p:cNvGrpSpPr/>
          <p:nvPr/>
        </p:nvGrpSpPr>
        <p:grpSpPr>
          <a:xfrm>
            <a:off x="4996501" y="482171"/>
            <a:ext cx="3511387" cy="5149101"/>
            <a:chOff x="6852919" y="583365"/>
            <a:chExt cx="4681849" cy="5181928"/>
          </a:xfrm>
        </p:grpSpPr>
        <p:sp>
          <p:nvSpPr>
            <p:cNvPr id="77" name="Google Shape;77;p33"/>
            <p:cNvSpPr/>
            <p:nvPr/>
          </p:nvSpPr>
          <p:spPr>
            <a:xfrm>
              <a:off x="6852919" y="583365"/>
              <a:ext cx="4681849" cy="5181928"/>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3"/>
            <p:cNvSpPr/>
            <p:nvPr/>
          </p:nvSpPr>
          <p:spPr>
            <a:xfrm>
              <a:off x="7273787" y="915806"/>
              <a:ext cx="3844017" cy="4507918"/>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 name="Google Shape;79;p33"/>
          <p:cNvSpPr txBox="1">
            <a:spLocks noGrp="1"/>
          </p:cNvSpPr>
          <p:nvPr>
            <p:ph type="title"/>
          </p:nvPr>
        </p:nvSpPr>
        <p:spPr>
          <a:xfrm>
            <a:off x="1444148" y="1129513"/>
            <a:ext cx="3244935"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ill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a:spLocks noGrp="1"/>
          </p:cNvSpPr>
          <p:nvPr>
            <p:ph type="pic" idx="2"/>
          </p:nvPr>
        </p:nvSpPr>
        <p:spPr>
          <a:xfrm>
            <a:off x="5640128" y="1122543"/>
            <a:ext cx="2234998" cy="3866327"/>
          </a:xfrm>
          <a:prstGeom prst="rect">
            <a:avLst/>
          </a:prstGeom>
          <a:solidFill>
            <a:srgbClr val="D8D8D8"/>
          </a:solidFill>
          <a:ln>
            <a:noFill/>
          </a:ln>
        </p:spPr>
      </p:sp>
      <p:sp>
        <p:nvSpPr>
          <p:cNvPr id="81" name="Google Shape;81;p33"/>
          <p:cNvSpPr txBox="1">
            <a:spLocks noGrp="1"/>
          </p:cNvSpPr>
          <p:nvPr>
            <p:ph type="body" idx="1"/>
          </p:nvPr>
        </p:nvSpPr>
        <p:spPr>
          <a:xfrm>
            <a:off x="1443492" y="3145992"/>
            <a:ext cx="3240286" cy="200374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800"/>
              <a:buNone/>
              <a:defRPr sz="1800"/>
            </a:lvl1pPr>
            <a:lvl2pPr marL="914400" lvl="1" indent="-228600" algn="l">
              <a:lnSpc>
                <a:spcPct val="120000"/>
              </a:lnSpc>
              <a:spcBef>
                <a:spcPts val="500"/>
              </a:spcBef>
              <a:spcAft>
                <a:spcPts val="0"/>
              </a:spcAft>
              <a:buSzPts val="1050"/>
              <a:buNone/>
              <a:defRPr sz="1050"/>
            </a:lvl2pPr>
            <a:lvl3pPr marL="1371600" lvl="2" indent="-228600" algn="l">
              <a:lnSpc>
                <a:spcPct val="120000"/>
              </a:lnSpc>
              <a:spcBef>
                <a:spcPts val="500"/>
              </a:spcBef>
              <a:spcAft>
                <a:spcPts val="0"/>
              </a:spcAft>
              <a:buSzPts val="900"/>
              <a:buNone/>
              <a:defRPr sz="900"/>
            </a:lvl3pPr>
            <a:lvl4pPr marL="1828800" lvl="3" indent="-228600" algn="l">
              <a:lnSpc>
                <a:spcPct val="120000"/>
              </a:lnSpc>
              <a:spcBef>
                <a:spcPts val="500"/>
              </a:spcBef>
              <a:spcAft>
                <a:spcPts val="0"/>
              </a:spcAft>
              <a:buSzPts val="750"/>
              <a:buNone/>
              <a:defRPr sz="750"/>
            </a:lvl4pPr>
            <a:lvl5pPr marL="2286000" lvl="4" indent="-228600" algn="l">
              <a:lnSpc>
                <a:spcPct val="120000"/>
              </a:lnSpc>
              <a:spcBef>
                <a:spcPts val="500"/>
              </a:spcBef>
              <a:spcAft>
                <a:spcPts val="0"/>
              </a:spcAft>
              <a:buSzPts val="750"/>
              <a:buNone/>
              <a:defRPr sz="750"/>
            </a:lvl5pPr>
            <a:lvl6pPr marL="2743200" lvl="5" indent="-228600" algn="l">
              <a:lnSpc>
                <a:spcPct val="120000"/>
              </a:lnSpc>
              <a:spcBef>
                <a:spcPts val="500"/>
              </a:spcBef>
              <a:spcAft>
                <a:spcPts val="0"/>
              </a:spcAft>
              <a:buSzPts val="750"/>
              <a:buNone/>
              <a:defRPr sz="750"/>
            </a:lvl6pPr>
            <a:lvl7pPr marL="3200400" lvl="6" indent="-228600" algn="l">
              <a:lnSpc>
                <a:spcPct val="120000"/>
              </a:lnSpc>
              <a:spcBef>
                <a:spcPts val="500"/>
              </a:spcBef>
              <a:spcAft>
                <a:spcPts val="0"/>
              </a:spcAft>
              <a:buSzPts val="750"/>
              <a:buNone/>
              <a:defRPr sz="750"/>
            </a:lvl7pPr>
            <a:lvl8pPr marL="3657600" lvl="7" indent="-228600" algn="l">
              <a:lnSpc>
                <a:spcPct val="120000"/>
              </a:lnSpc>
              <a:spcBef>
                <a:spcPts val="500"/>
              </a:spcBef>
              <a:spcAft>
                <a:spcPts val="0"/>
              </a:spcAft>
              <a:buSzPts val="750"/>
              <a:buNone/>
              <a:defRPr sz="750"/>
            </a:lvl8pPr>
            <a:lvl9pPr marL="4114800" lvl="8" indent="-228600" algn="l">
              <a:lnSpc>
                <a:spcPct val="120000"/>
              </a:lnSpc>
              <a:spcBef>
                <a:spcPts val="500"/>
              </a:spcBef>
              <a:spcAft>
                <a:spcPts val="0"/>
              </a:spcAft>
              <a:buSzPts val="750"/>
              <a:buNone/>
              <a:defRPr sz="750"/>
            </a:lvl9pPr>
          </a:lstStyle>
          <a:p>
            <a:endParaRPr/>
          </a:p>
        </p:txBody>
      </p:sp>
      <p:sp>
        <p:nvSpPr>
          <p:cNvPr id="82" name="Google Shape;82;p33"/>
          <p:cNvSpPr txBox="1">
            <a:spLocks noGrp="1"/>
          </p:cNvSpPr>
          <p:nvPr>
            <p:ph type="dt" idx="10"/>
          </p:nvPr>
        </p:nvSpPr>
        <p:spPr>
          <a:xfrm>
            <a:off x="1436664" y="5469857"/>
            <a:ext cx="3252420" cy="32012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ftr" idx="11"/>
          </p:nvPr>
        </p:nvSpPr>
        <p:spPr>
          <a:xfrm>
            <a:off x="1437530" y="318641"/>
            <a:ext cx="3251553" cy="32093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3"/>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85" name="Google Shape;85;p33"/>
          <p:cNvCxnSpPr/>
          <p:nvPr/>
        </p:nvCxnSpPr>
        <p:spPr>
          <a:xfrm>
            <a:off x="1441281" y="3143605"/>
            <a:ext cx="3242014"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24"/>
          <p:cNvSpPr/>
          <p:nvPr/>
        </p:nvSpPr>
        <p:spPr>
          <a:xfrm>
            <a:off x="0" y="2015734"/>
            <a:ext cx="9144000" cy="4079520"/>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Google Shape;11;p24"/>
          <p:cNvPicPr preferRelativeResize="0"/>
          <p:nvPr/>
        </p:nvPicPr>
        <p:blipFill rotWithShape="1">
          <a:blip r:embed="rId13">
            <a:alphaModFix/>
          </a:blip>
          <a:srcRect l="12500" t="1538" r="12500" b="-1538"/>
          <a:stretch/>
        </p:blipFill>
        <p:spPr>
          <a:xfrm>
            <a:off x="-1" y="6095253"/>
            <a:ext cx="9144001" cy="774727"/>
          </a:xfrm>
          <a:prstGeom prst="rect">
            <a:avLst/>
          </a:prstGeom>
          <a:noFill/>
          <a:ln>
            <a:noFill/>
          </a:ln>
        </p:spPr>
      </p:pic>
      <p:cxnSp>
        <p:nvCxnSpPr>
          <p:cNvPr id="12" name="Google Shape;12;p24"/>
          <p:cNvCxnSpPr/>
          <p:nvPr/>
        </p:nvCxnSpPr>
        <p:spPr>
          <a:xfrm>
            <a:off x="0" y="6101127"/>
            <a:ext cx="9144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13" name="Google Shape;13;p24"/>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200"/>
              <a:buFont typeface="Gill Sans"/>
              <a:buNone/>
              <a:defRPr sz="32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24"/>
          <p:cNvSpPr txBox="1">
            <a:spLocks noGrp="1"/>
          </p:cNvSpPr>
          <p:nvPr>
            <p:ph type="body" idx="1"/>
          </p:nvPr>
        </p:nvSpPr>
        <p:spPr>
          <a:xfrm>
            <a:off x="1443491" y="2015733"/>
            <a:ext cx="6571343" cy="3450613"/>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15" name="Google Shape;15;p24"/>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6" name="Google Shape;16;p24"/>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7" name="Google Shape;17;p24"/>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www.cpalms.org/"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hyperlink" Target="https://www.brevardschools.org/MILAES"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914400" y="685800"/>
            <a:ext cx="7732713" cy="1985149"/>
          </a:xfrm>
          <a:prstGeom prst="rect">
            <a:avLst/>
          </a:prstGeom>
          <a:noFill/>
          <a:ln>
            <a:noFill/>
          </a:ln>
        </p:spPr>
        <p:txBody>
          <a:bodyPr spcFirstLastPara="1" wrap="square" lIns="91425" tIns="45700" rIns="91425" bIns="0" anchor="b"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sz="7200"/>
              <a:t>2023-24  TITLE  I   </a:t>
            </a:r>
            <a:br>
              <a:rPr lang="en-US" sz="7200"/>
            </a:br>
            <a:r>
              <a:rPr lang="en-US" sz="7200"/>
              <a:t>ANNUAL MEETING</a:t>
            </a:r>
            <a:r>
              <a:rPr lang="en-US" sz="3200"/>
              <a:t>  </a:t>
            </a:r>
            <a:endParaRPr/>
          </a:p>
        </p:txBody>
      </p:sp>
      <p:sp>
        <p:nvSpPr>
          <p:cNvPr id="106" name="Google Shape;106;p1"/>
          <p:cNvSpPr txBox="1">
            <a:spLocks noGrp="1"/>
          </p:cNvSpPr>
          <p:nvPr>
            <p:ph type="sldNum" idx="12"/>
          </p:nvPr>
        </p:nvSpPr>
        <p:spPr>
          <a:xfrm>
            <a:off x="6858000" y="6400800"/>
            <a:ext cx="19050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800"/>
              <a:buNone/>
            </a:pPr>
            <a:fld id="{00000000-1234-1234-1234-123412341234}" type="slidenum">
              <a:rPr lang="en-US"/>
              <a:t>1</a:t>
            </a:fld>
            <a:endParaRPr/>
          </a:p>
        </p:txBody>
      </p:sp>
      <p:sp>
        <p:nvSpPr>
          <p:cNvPr id="107" name="Google Shape;107;p1"/>
          <p:cNvSpPr txBox="1"/>
          <p:nvPr/>
        </p:nvSpPr>
        <p:spPr>
          <a:xfrm>
            <a:off x="4353875" y="4043284"/>
            <a:ext cx="4495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rgbClr val="FF0000"/>
                </a:solidFill>
                <a:latin typeface="Gill Sans"/>
                <a:ea typeface="Gill Sans"/>
                <a:cs typeface="Gill Sans"/>
                <a:sym typeface="Gill Sans"/>
              </a:rPr>
              <a:t>MILA Elementary</a:t>
            </a:r>
            <a:endParaRPr sz="2200" b="0" i="0" u="none" strike="noStrike" cap="none">
              <a:solidFill>
                <a:srgbClr val="FF0000"/>
              </a:solidFill>
              <a:latin typeface="Gill Sans"/>
              <a:ea typeface="Gill Sans"/>
              <a:cs typeface="Gill Sans"/>
              <a:sym typeface="Gill Sans"/>
            </a:endParaRPr>
          </a:p>
        </p:txBody>
      </p:sp>
      <p:sp>
        <p:nvSpPr>
          <p:cNvPr id="108" name="Google Shape;108;p1"/>
          <p:cNvSpPr txBox="1"/>
          <p:nvPr/>
        </p:nvSpPr>
        <p:spPr>
          <a:xfrm>
            <a:off x="381000" y="6313334"/>
            <a:ext cx="76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4E1680A2-6435-2589-D306-F986F45DD74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590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8"/>
          <p:cNvSpPr txBox="1">
            <a:spLocks noGrp="1"/>
          </p:cNvSpPr>
          <p:nvPr>
            <p:ph type="title"/>
          </p:nvPr>
        </p:nvSpPr>
        <p:spPr>
          <a:xfrm>
            <a:off x="914400" y="609600"/>
            <a:ext cx="7010400" cy="990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a:t>2023-24  SCHOOL IMPROVEMENT PLAN GOALS</a:t>
            </a:r>
            <a:endParaRPr/>
          </a:p>
        </p:txBody>
      </p:sp>
      <p:sp>
        <p:nvSpPr>
          <p:cNvPr id="183" name="Google Shape;183;p8"/>
          <p:cNvSpPr txBox="1">
            <a:spLocks noGrp="1"/>
          </p:cNvSpPr>
          <p:nvPr>
            <p:ph type="body" idx="1"/>
          </p:nvPr>
        </p:nvSpPr>
        <p:spPr>
          <a:xfrm>
            <a:off x="762001" y="2015733"/>
            <a:ext cx="7252834" cy="3450613"/>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20000"/>
              </a:lnSpc>
              <a:spcBef>
                <a:spcPts val="0"/>
              </a:spcBef>
              <a:spcAft>
                <a:spcPts val="0"/>
              </a:spcAft>
              <a:buSzPts val="2000"/>
              <a:buChar char="•"/>
            </a:pPr>
            <a:r>
              <a:rPr lang="en-US" dirty="0">
                <a:solidFill>
                  <a:schemeClr val="tx1"/>
                </a:solidFill>
              </a:rPr>
              <a:t>The SIP goals were developed based on the Comprehensive Needs Assessment and the 2022-2023 scores on slides 7-9.  </a:t>
            </a:r>
            <a:endParaRPr dirty="0">
              <a:solidFill>
                <a:schemeClr val="tx1"/>
              </a:solidFill>
            </a:endParaRPr>
          </a:p>
          <a:p>
            <a:pPr marL="342900" lvl="0" algn="l" rtl="0">
              <a:lnSpc>
                <a:spcPct val="120000"/>
              </a:lnSpc>
              <a:spcBef>
                <a:spcPts val="1000"/>
              </a:spcBef>
              <a:spcAft>
                <a:spcPts val="0"/>
              </a:spcAft>
              <a:buSzPts val="2000"/>
              <a:buFont typeface="Arial" panose="020B0604020202020204" pitchFamily="34" charset="0"/>
              <a:buChar char="•"/>
            </a:pPr>
            <a:r>
              <a:rPr lang="en-US" dirty="0">
                <a:solidFill>
                  <a:schemeClr val="tx1"/>
                </a:solidFill>
              </a:rPr>
              <a:t>Increase math proficiency in grades 3-6 through coaching, reviewing scores, planned intervention, and parent support.</a:t>
            </a:r>
          </a:p>
          <a:p>
            <a:pPr marL="342900" lvl="0" algn="l" rtl="0">
              <a:lnSpc>
                <a:spcPct val="120000"/>
              </a:lnSpc>
              <a:spcBef>
                <a:spcPts val="1000"/>
              </a:spcBef>
              <a:spcAft>
                <a:spcPts val="0"/>
              </a:spcAft>
              <a:buSzPts val="2000"/>
              <a:buFont typeface="Arial" panose="020B0604020202020204" pitchFamily="34" charset="0"/>
              <a:buChar char="•"/>
            </a:pPr>
            <a:r>
              <a:rPr lang="en-US" dirty="0">
                <a:solidFill>
                  <a:schemeClr val="tx1"/>
                </a:solidFill>
              </a:rPr>
              <a:t>Increase ELA proficiency in K-6 by working with the State, literacy coach, providing planned intervention, supporting magnetic reading in grades K-2, using Lexia, planning parent engagement in literacy, and monitoring core instruction.  </a:t>
            </a:r>
          </a:p>
          <a:p>
            <a:pPr marL="342900">
              <a:buSzPts val="2000"/>
            </a:pPr>
            <a:r>
              <a:rPr lang="en-US" dirty="0">
                <a:solidFill>
                  <a:schemeClr val="tx1"/>
                </a:solidFill>
              </a:rPr>
              <a:t>Increase proficiency in science by utilizing PENDA, the 5E model, vocabulary, and hands-on science.  Provide parent engagement through Orlando Science Center night.  </a:t>
            </a:r>
          </a:p>
          <a:p>
            <a:pPr marL="342900">
              <a:buSzPts val="2000"/>
            </a:pPr>
            <a:r>
              <a:rPr lang="en-US" dirty="0">
                <a:solidFill>
                  <a:schemeClr val="tx1"/>
                </a:solidFill>
              </a:rPr>
              <a:t>Increase outcomes for students with disabilities by working with resource teachers, utilizing high leverage practices, collaborating with general education , and looking at overall instructional strategies based on performance outcomes and Individual needs.  </a:t>
            </a:r>
            <a:endParaRPr dirty="0">
              <a:solidFill>
                <a:schemeClr val="tx1"/>
              </a:solidFill>
            </a:endParaRPr>
          </a:p>
        </p:txBody>
      </p:sp>
      <p:sp>
        <p:nvSpPr>
          <p:cNvPr id="184" name="Google Shape;184;p8"/>
          <p:cNvSpPr txBox="1"/>
          <p:nvPr/>
        </p:nvSpPr>
        <p:spPr>
          <a:xfrm>
            <a:off x="304800" y="62484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B5E9288C-5CC0-BE20-377A-6356FC7A051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6182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9"/>
          <p:cNvSpPr txBox="1">
            <a:spLocks noGrp="1"/>
          </p:cNvSpPr>
          <p:nvPr>
            <p:ph type="title"/>
          </p:nvPr>
        </p:nvSpPr>
        <p:spPr>
          <a:xfrm>
            <a:off x="1066800" y="762000"/>
            <a:ext cx="6571343" cy="105930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a:t>MILA Elementary TITLE I PLAN FOR 2023-24 SCHOOL YEAR</a:t>
            </a:r>
            <a:endParaRPr/>
          </a:p>
        </p:txBody>
      </p:sp>
      <p:sp>
        <p:nvSpPr>
          <p:cNvPr id="191" name="Google Shape;191;p9"/>
          <p:cNvSpPr txBox="1">
            <a:spLocks noGrp="1"/>
          </p:cNvSpPr>
          <p:nvPr>
            <p:ph type="body" idx="1"/>
          </p:nvPr>
        </p:nvSpPr>
        <p:spPr>
          <a:xfrm>
            <a:off x="228600" y="1981200"/>
            <a:ext cx="8001000" cy="45720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latin typeface="Arial Narrow"/>
                <a:ea typeface="Arial Narrow"/>
                <a:cs typeface="Arial Narrow"/>
                <a:sym typeface="Arial Narrow"/>
              </a:rPr>
              <a:t>MILA is provided with $270,864 to pay for services and programs for our students.</a:t>
            </a:r>
            <a:endParaRPr dirty="0"/>
          </a:p>
          <a:p>
            <a:pPr marL="228600" lvl="0" indent="-228600" algn="l" rtl="0">
              <a:lnSpc>
                <a:spcPct val="120000"/>
              </a:lnSpc>
              <a:spcBef>
                <a:spcPts val="1000"/>
              </a:spcBef>
              <a:spcAft>
                <a:spcPts val="0"/>
              </a:spcAft>
              <a:buSzPts val="2000"/>
              <a:buChar char="•"/>
            </a:pPr>
            <a:r>
              <a:rPr lang="en-US" dirty="0">
                <a:latin typeface="Arial Narrow"/>
                <a:ea typeface="Arial Narrow"/>
                <a:cs typeface="Arial Narrow"/>
                <a:sym typeface="Arial Narrow"/>
              </a:rPr>
              <a:t>School-based Title I funds pay for the following:</a:t>
            </a:r>
            <a:endParaRPr dirty="0"/>
          </a:p>
          <a:p>
            <a:pPr marL="685800" lvl="1" indent="-228600" algn="l" rtl="0">
              <a:lnSpc>
                <a:spcPct val="120000"/>
              </a:lnSpc>
              <a:spcBef>
                <a:spcPts val="500"/>
              </a:spcBef>
              <a:spcAft>
                <a:spcPts val="0"/>
              </a:spcAft>
              <a:buSzPts val="1600"/>
              <a:buChar char="•"/>
            </a:pPr>
            <a:r>
              <a:rPr lang="en-US" dirty="0">
                <a:solidFill>
                  <a:schemeClr val="tx1"/>
                </a:solidFill>
                <a:latin typeface="Arial Narrow"/>
                <a:ea typeface="Arial Narrow"/>
                <a:cs typeface="Arial Narrow"/>
                <a:sym typeface="Arial Narrow"/>
              </a:rPr>
              <a:t>Two Teachers and one instructional assistant</a:t>
            </a:r>
            <a:endParaRPr dirty="0">
              <a:solidFill>
                <a:schemeClr val="tx1"/>
              </a:solidFill>
              <a:latin typeface="Arial Narrow"/>
              <a:ea typeface="Arial Narrow"/>
              <a:cs typeface="Arial Narrow"/>
              <a:sym typeface="Arial Narrow"/>
            </a:endParaRPr>
          </a:p>
          <a:p>
            <a:pPr marL="685800" lvl="1" indent="-241300" algn="l" rtl="0">
              <a:lnSpc>
                <a:spcPct val="120000"/>
              </a:lnSpc>
              <a:spcBef>
                <a:spcPts val="500"/>
              </a:spcBef>
              <a:spcAft>
                <a:spcPts val="0"/>
              </a:spcAft>
              <a:buClr>
                <a:srgbClr val="FF0000"/>
              </a:buClr>
              <a:buSzPts val="1800"/>
              <a:buFont typeface="Arial Narrow"/>
              <a:buChar char="•"/>
            </a:pPr>
            <a:r>
              <a:rPr lang="en-US" dirty="0">
                <a:solidFill>
                  <a:schemeClr val="tx1"/>
                </a:solidFill>
                <a:latin typeface="Arial Narrow"/>
                <a:ea typeface="Arial Narrow"/>
                <a:cs typeface="Arial Narrow"/>
                <a:sym typeface="Arial Narrow"/>
              </a:rPr>
              <a:t>Zoo School for 5th grade students</a:t>
            </a:r>
            <a:endParaRPr dirty="0">
              <a:solidFill>
                <a:schemeClr val="tx1"/>
              </a:solidFill>
              <a:latin typeface="Arial Narrow"/>
              <a:ea typeface="Arial Narrow"/>
              <a:cs typeface="Arial Narrow"/>
              <a:sym typeface="Arial Narrow"/>
            </a:endParaRPr>
          </a:p>
          <a:p>
            <a:pPr marL="685800" lvl="1" indent="-241300" algn="l" rtl="0">
              <a:lnSpc>
                <a:spcPct val="120000"/>
              </a:lnSpc>
              <a:spcBef>
                <a:spcPts val="500"/>
              </a:spcBef>
              <a:spcAft>
                <a:spcPts val="0"/>
              </a:spcAft>
              <a:buClr>
                <a:srgbClr val="FF0000"/>
              </a:buClr>
              <a:buSzPts val="1800"/>
              <a:buFont typeface="Arial Narrow"/>
              <a:buChar char="•"/>
            </a:pPr>
            <a:r>
              <a:rPr lang="en-US" dirty="0">
                <a:solidFill>
                  <a:schemeClr val="tx1"/>
                </a:solidFill>
                <a:latin typeface="Arial Narrow"/>
                <a:ea typeface="Arial Narrow"/>
                <a:cs typeface="Arial Narrow"/>
                <a:sym typeface="Arial Narrow"/>
              </a:rPr>
              <a:t>Lagoon Quest for 4th grade students</a:t>
            </a:r>
            <a:endParaRPr dirty="0">
              <a:solidFill>
                <a:schemeClr val="tx1"/>
              </a:solidFill>
              <a:latin typeface="Arial Narrow"/>
              <a:ea typeface="Arial Narrow"/>
              <a:cs typeface="Arial Narrow"/>
              <a:sym typeface="Arial Narrow"/>
            </a:endParaRPr>
          </a:p>
          <a:p>
            <a:pPr marL="685800" lvl="1" indent="-228600" algn="l" rtl="0">
              <a:lnSpc>
                <a:spcPct val="120000"/>
              </a:lnSpc>
              <a:spcBef>
                <a:spcPts val="500"/>
              </a:spcBef>
              <a:spcAft>
                <a:spcPts val="0"/>
              </a:spcAft>
              <a:buSzPts val="1600"/>
              <a:buChar char="•"/>
            </a:pPr>
            <a:r>
              <a:rPr lang="en-US" dirty="0">
                <a:solidFill>
                  <a:schemeClr val="tx1"/>
                </a:solidFill>
                <a:latin typeface="Arial Narrow"/>
                <a:ea typeface="Arial Narrow"/>
                <a:cs typeface="Arial Narrow"/>
                <a:sym typeface="Arial Narrow"/>
              </a:rPr>
              <a:t>Lexia for all students K-6</a:t>
            </a:r>
            <a:endParaRPr dirty="0">
              <a:solidFill>
                <a:schemeClr val="tx1"/>
              </a:solidFill>
            </a:endParaRPr>
          </a:p>
          <a:p>
            <a:pPr marL="685800" lvl="1" indent="-228600" algn="l" rtl="0">
              <a:lnSpc>
                <a:spcPct val="120000"/>
              </a:lnSpc>
              <a:spcBef>
                <a:spcPts val="500"/>
              </a:spcBef>
              <a:spcAft>
                <a:spcPts val="0"/>
              </a:spcAft>
              <a:buSzPts val="1600"/>
              <a:buChar char="•"/>
            </a:pPr>
            <a:r>
              <a:rPr lang="en-US" dirty="0">
                <a:solidFill>
                  <a:schemeClr val="tx1"/>
                </a:solidFill>
                <a:latin typeface="Arial Narrow"/>
                <a:ea typeface="Arial Narrow"/>
                <a:cs typeface="Arial Narrow"/>
                <a:sym typeface="Arial Narrow"/>
              </a:rPr>
              <a:t>School supplies and materials</a:t>
            </a:r>
            <a:endParaRPr dirty="0">
              <a:solidFill>
                <a:schemeClr val="tx1"/>
              </a:solidFill>
            </a:endParaRPr>
          </a:p>
          <a:p>
            <a:pPr marL="685800" lvl="1" indent="-228600" algn="l" rtl="0">
              <a:lnSpc>
                <a:spcPct val="120000"/>
              </a:lnSpc>
              <a:spcBef>
                <a:spcPts val="500"/>
              </a:spcBef>
              <a:spcAft>
                <a:spcPts val="0"/>
              </a:spcAft>
              <a:buSzPts val="1600"/>
              <a:buChar char="•"/>
            </a:pPr>
            <a:r>
              <a:rPr lang="en-US" dirty="0">
                <a:solidFill>
                  <a:schemeClr val="tx1"/>
                </a:solidFill>
                <a:latin typeface="Arial Narrow"/>
                <a:ea typeface="Arial Narrow"/>
                <a:cs typeface="Arial Narrow"/>
                <a:sym typeface="Arial Narrow"/>
              </a:rPr>
              <a:t>Technology</a:t>
            </a:r>
          </a:p>
          <a:p>
            <a:pPr marL="685800" lvl="1" indent="-228600" algn="l" rtl="0">
              <a:lnSpc>
                <a:spcPct val="120000"/>
              </a:lnSpc>
              <a:spcBef>
                <a:spcPts val="500"/>
              </a:spcBef>
              <a:spcAft>
                <a:spcPts val="0"/>
              </a:spcAft>
              <a:buSzPts val="1600"/>
              <a:buChar char="•"/>
            </a:pPr>
            <a:r>
              <a:rPr lang="en-US" dirty="0">
                <a:solidFill>
                  <a:schemeClr val="tx1"/>
                </a:solidFill>
                <a:latin typeface="Arial Narrow"/>
                <a:sym typeface="Arial Narrow"/>
              </a:rPr>
              <a:t>Parent and family engagement nights</a:t>
            </a:r>
            <a:endParaRPr dirty="0">
              <a:solidFill>
                <a:schemeClr val="tx1"/>
              </a:solidFill>
              <a:latin typeface="Arial Narrow"/>
              <a:ea typeface="Arial Narrow"/>
              <a:cs typeface="Arial Narrow"/>
              <a:sym typeface="Arial Narrow"/>
            </a:endParaRPr>
          </a:p>
          <a:p>
            <a:pPr marL="685800" lvl="1" indent="-228600" algn="l" rtl="0">
              <a:lnSpc>
                <a:spcPct val="120000"/>
              </a:lnSpc>
              <a:spcBef>
                <a:spcPts val="500"/>
              </a:spcBef>
              <a:spcAft>
                <a:spcPts val="0"/>
              </a:spcAft>
              <a:buSzPts val="2000"/>
              <a:buFont typeface="Noto Sans Symbols"/>
              <a:buChar char="❖"/>
            </a:pPr>
            <a:r>
              <a:rPr lang="en-US" sz="2000" dirty="0">
                <a:latin typeface="Arial Narrow"/>
                <a:ea typeface="Arial Narrow"/>
                <a:cs typeface="Arial Narrow"/>
                <a:sym typeface="Arial Narrow"/>
              </a:rPr>
              <a:t>All of our Title I funds support our School Improvement Plan (SIP) goals.</a:t>
            </a:r>
            <a:endParaRPr dirty="0"/>
          </a:p>
          <a:p>
            <a:pPr marL="685800" lvl="1" indent="-127000" algn="l" rtl="0">
              <a:lnSpc>
                <a:spcPct val="120000"/>
              </a:lnSpc>
              <a:spcBef>
                <a:spcPts val="500"/>
              </a:spcBef>
              <a:spcAft>
                <a:spcPts val="0"/>
              </a:spcAft>
              <a:buSzPts val="1600"/>
              <a:buNone/>
            </a:pPr>
            <a:endParaRPr dirty="0"/>
          </a:p>
        </p:txBody>
      </p:sp>
      <p:sp>
        <p:nvSpPr>
          <p:cNvPr id="192" name="Google Shape;192;p9"/>
          <p:cNvSpPr txBox="1"/>
          <p:nvPr/>
        </p:nvSpPr>
        <p:spPr>
          <a:xfrm>
            <a:off x="228600" y="6321569"/>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530E695C-3F84-D8B6-F2C6-2384DADB74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583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0"/>
          <p:cNvSpPr txBox="1">
            <a:spLocks noGrp="1"/>
          </p:cNvSpPr>
          <p:nvPr>
            <p:ph type="title"/>
          </p:nvPr>
        </p:nvSpPr>
        <p:spPr>
          <a:xfrm>
            <a:off x="1600200" y="1084365"/>
            <a:ext cx="6571343" cy="10492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500"/>
              <a:buFont typeface="Gill Sans"/>
              <a:buNone/>
            </a:pPr>
            <a:r>
              <a:rPr lang="en-US" sz="3500"/>
              <a:t>EDUCATIONAL STANDARDS</a:t>
            </a:r>
            <a:endParaRPr/>
          </a:p>
        </p:txBody>
      </p:sp>
      <p:sp>
        <p:nvSpPr>
          <p:cNvPr id="199" name="Google Shape;199;p10"/>
          <p:cNvSpPr txBox="1">
            <a:spLocks noGrp="1"/>
          </p:cNvSpPr>
          <p:nvPr>
            <p:ph type="body" idx="1"/>
          </p:nvPr>
        </p:nvSpPr>
        <p:spPr>
          <a:xfrm>
            <a:off x="152400" y="2133600"/>
            <a:ext cx="8763000" cy="50053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000"/>
              <a:buChar char="•"/>
            </a:pPr>
            <a:r>
              <a:rPr lang="en-US">
                <a:latin typeface="Arial Narrow"/>
                <a:ea typeface="Arial Narrow"/>
                <a:cs typeface="Arial Narrow"/>
                <a:sym typeface="Arial Narrow"/>
              </a:rPr>
              <a:t>Florida’s academic content standards establish high expectations for all students in the areas of reading, mathematics, writing, and science</a:t>
            </a:r>
            <a:endParaRPr/>
          </a:p>
          <a:p>
            <a:pPr marL="228600" lvl="0" indent="-228600" algn="l" rtl="0">
              <a:lnSpc>
                <a:spcPct val="90000"/>
              </a:lnSpc>
              <a:spcBef>
                <a:spcPts val="1000"/>
              </a:spcBef>
              <a:spcAft>
                <a:spcPts val="0"/>
              </a:spcAft>
              <a:buSzPts val="2000"/>
              <a:buChar char="•"/>
            </a:pPr>
            <a:r>
              <a:rPr lang="en-US" b="1">
                <a:latin typeface="Arial Narrow"/>
                <a:ea typeface="Arial Narrow"/>
                <a:cs typeface="Arial Narrow"/>
                <a:sym typeface="Arial Narrow"/>
              </a:rPr>
              <a:t>The Florida </a:t>
            </a:r>
            <a:r>
              <a:rPr lang="en-US" b="1" u="sng">
                <a:latin typeface="Arial Narrow"/>
                <a:ea typeface="Arial Narrow"/>
                <a:cs typeface="Arial Narrow"/>
                <a:sym typeface="Arial Narrow"/>
              </a:rPr>
              <a:t>B</a:t>
            </a:r>
            <a:r>
              <a:rPr lang="en-US" b="1">
                <a:latin typeface="Arial Narrow"/>
                <a:ea typeface="Arial Narrow"/>
                <a:cs typeface="Arial Narrow"/>
                <a:sym typeface="Arial Narrow"/>
              </a:rPr>
              <a:t>enchmarks for </a:t>
            </a:r>
            <a:r>
              <a:rPr lang="en-US" b="1" u="sng">
                <a:latin typeface="Arial Narrow"/>
                <a:ea typeface="Arial Narrow"/>
                <a:cs typeface="Arial Narrow"/>
                <a:sym typeface="Arial Narrow"/>
              </a:rPr>
              <a:t>E</a:t>
            </a:r>
            <a:r>
              <a:rPr lang="en-US" b="1">
                <a:latin typeface="Arial Narrow"/>
                <a:ea typeface="Arial Narrow"/>
                <a:cs typeface="Arial Narrow"/>
                <a:sym typeface="Arial Narrow"/>
              </a:rPr>
              <a:t>xcellent </a:t>
            </a:r>
            <a:r>
              <a:rPr lang="en-US" b="1" u="sng">
                <a:latin typeface="Arial Narrow"/>
                <a:ea typeface="Arial Narrow"/>
                <a:cs typeface="Arial Narrow"/>
                <a:sym typeface="Arial Narrow"/>
              </a:rPr>
              <a:t>S</a:t>
            </a:r>
            <a:r>
              <a:rPr lang="en-US" b="1">
                <a:latin typeface="Arial Narrow"/>
                <a:ea typeface="Arial Narrow"/>
                <a:cs typeface="Arial Narrow"/>
                <a:sym typeface="Arial Narrow"/>
              </a:rPr>
              <a:t>tudent </a:t>
            </a:r>
            <a:r>
              <a:rPr lang="en-US" b="1" u="sng">
                <a:latin typeface="Arial Narrow"/>
                <a:ea typeface="Arial Narrow"/>
                <a:cs typeface="Arial Narrow"/>
                <a:sym typeface="Arial Narrow"/>
              </a:rPr>
              <a:t>T</a:t>
            </a:r>
            <a:r>
              <a:rPr lang="en-US" b="1">
                <a:latin typeface="Arial Narrow"/>
                <a:ea typeface="Arial Narrow"/>
                <a:cs typeface="Arial Narrow"/>
                <a:sym typeface="Arial Narrow"/>
              </a:rPr>
              <a:t>hinking (B.E.S.T.) Standards for Language Arts and Math </a:t>
            </a:r>
            <a:r>
              <a:rPr lang="en-US">
                <a:latin typeface="Arial Narrow"/>
                <a:ea typeface="Arial Narrow"/>
                <a:cs typeface="Arial Narrow"/>
                <a:sym typeface="Arial Narrow"/>
              </a:rPr>
              <a:t>identify what your child needs to know and be able to do. Information can be found at: </a:t>
            </a:r>
            <a:endParaRPr/>
          </a:p>
          <a:p>
            <a:pPr marL="685800" lvl="1" indent="-228600" algn="l" rtl="0">
              <a:lnSpc>
                <a:spcPct val="90000"/>
              </a:lnSpc>
              <a:spcBef>
                <a:spcPts val="500"/>
              </a:spcBef>
              <a:spcAft>
                <a:spcPts val="0"/>
              </a:spcAft>
              <a:buSzPts val="2000"/>
              <a:buChar char="•"/>
            </a:pPr>
            <a:r>
              <a:rPr lang="en-US" sz="2000" u="sng">
                <a:solidFill>
                  <a:schemeClr val="hlink"/>
                </a:solidFill>
                <a:latin typeface="Arial Narrow"/>
                <a:ea typeface="Arial Narrow"/>
                <a:cs typeface="Arial Narrow"/>
                <a:sym typeface="Arial Narrow"/>
                <a:hlinkClick r:id="rId5"/>
              </a:rPr>
              <a:t>www.cpalms.org</a:t>
            </a:r>
            <a:r>
              <a:rPr lang="en-US" sz="2000">
                <a:latin typeface="Arial Narrow"/>
                <a:ea typeface="Arial Narrow"/>
                <a:cs typeface="Arial Narrow"/>
                <a:sym typeface="Arial Narrow"/>
              </a:rPr>
              <a:t>              </a:t>
            </a:r>
            <a:r>
              <a:rPr lang="en-US">
                <a:latin typeface="Arial Narrow"/>
                <a:ea typeface="Arial Narrow"/>
                <a:cs typeface="Arial Narrow"/>
                <a:sym typeface="Arial Narrow"/>
              </a:rPr>
              <a:t>Click on the “Standards” tab at the top of the page</a:t>
            </a:r>
            <a:endParaRPr/>
          </a:p>
          <a:p>
            <a:pPr marL="457200" lvl="1" indent="0" algn="l" rtl="0">
              <a:lnSpc>
                <a:spcPct val="90000"/>
              </a:lnSpc>
              <a:spcBef>
                <a:spcPts val="500"/>
              </a:spcBef>
              <a:spcAft>
                <a:spcPts val="0"/>
              </a:spcAft>
              <a:buSzPts val="1600"/>
              <a:buNone/>
            </a:pPr>
            <a:endParaRPr>
              <a:latin typeface="Arial Narrow"/>
              <a:ea typeface="Arial Narrow"/>
              <a:cs typeface="Arial Narrow"/>
              <a:sym typeface="Arial Narrow"/>
            </a:endParaRPr>
          </a:p>
          <a:p>
            <a:pPr marL="457200" lvl="1" indent="0" algn="ctr" rtl="0">
              <a:lnSpc>
                <a:spcPct val="90000"/>
              </a:lnSpc>
              <a:spcBef>
                <a:spcPts val="500"/>
              </a:spcBef>
              <a:spcAft>
                <a:spcPts val="0"/>
              </a:spcAft>
              <a:buSzPts val="2400"/>
              <a:buNone/>
            </a:pPr>
            <a:r>
              <a:rPr lang="en-US" sz="2400">
                <a:latin typeface="Arial Narrow"/>
                <a:ea typeface="Arial Narrow"/>
                <a:cs typeface="Arial Narrow"/>
                <a:sym typeface="Arial Narrow"/>
              </a:rPr>
              <a:t>If you need help accessing the B.E.S.T. Standards on Cpalms </a:t>
            </a:r>
            <a:endParaRPr/>
          </a:p>
          <a:p>
            <a:pPr marL="457200" lvl="1" indent="0" algn="ctr" rtl="0">
              <a:lnSpc>
                <a:spcPct val="90000"/>
              </a:lnSpc>
              <a:spcBef>
                <a:spcPts val="500"/>
              </a:spcBef>
              <a:spcAft>
                <a:spcPts val="0"/>
              </a:spcAft>
              <a:buSzPts val="2400"/>
              <a:buNone/>
            </a:pPr>
            <a:r>
              <a:rPr lang="en-US" sz="2400">
                <a:latin typeface="Arial Narrow"/>
                <a:ea typeface="Arial Narrow"/>
                <a:cs typeface="Arial Narrow"/>
                <a:sym typeface="Arial Narrow"/>
              </a:rPr>
              <a:t>please ask your child’s teacher ☺</a:t>
            </a:r>
            <a:endParaRPr sz="2400">
              <a:latin typeface="Arial Narrow"/>
              <a:ea typeface="Arial Narrow"/>
              <a:cs typeface="Arial Narrow"/>
              <a:sym typeface="Arial Narrow"/>
            </a:endParaRPr>
          </a:p>
          <a:p>
            <a:pPr marL="457200" lvl="1" indent="0" algn="l" rtl="0">
              <a:lnSpc>
                <a:spcPct val="90000"/>
              </a:lnSpc>
              <a:spcBef>
                <a:spcPts val="500"/>
              </a:spcBef>
              <a:spcAft>
                <a:spcPts val="0"/>
              </a:spcAft>
              <a:buSzPts val="1600"/>
              <a:buNone/>
            </a:pPr>
            <a:endParaRPr>
              <a:latin typeface="Arial Narrow"/>
              <a:ea typeface="Arial Narrow"/>
              <a:cs typeface="Arial Narrow"/>
              <a:sym typeface="Arial Narrow"/>
            </a:endParaRPr>
          </a:p>
          <a:p>
            <a:pPr marL="457200" lvl="1" indent="0" algn="l" rtl="0">
              <a:lnSpc>
                <a:spcPct val="90000"/>
              </a:lnSpc>
              <a:spcBef>
                <a:spcPts val="500"/>
              </a:spcBef>
              <a:spcAft>
                <a:spcPts val="0"/>
              </a:spcAft>
              <a:buSzPts val="1600"/>
              <a:buNone/>
            </a:pPr>
            <a:endParaRPr>
              <a:latin typeface="Arial Narrow"/>
              <a:ea typeface="Arial Narrow"/>
              <a:cs typeface="Arial Narrow"/>
              <a:sym typeface="Arial Narrow"/>
            </a:endParaRPr>
          </a:p>
          <a:p>
            <a:pPr marL="685800" lvl="1" indent="-127000" algn="l" rtl="0">
              <a:lnSpc>
                <a:spcPct val="90000"/>
              </a:lnSpc>
              <a:spcBef>
                <a:spcPts val="500"/>
              </a:spcBef>
              <a:spcAft>
                <a:spcPts val="0"/>
              </a:spcAft>
              <a:buSzPts val="1600"/>
              <a:buNone/>
            </a:pPr>
            <a:endParaRPr>
              <a:latin typeface="Arial Narrow"/>
              <a:ea typeface="Arial Narrow"/>
              <a:cs typeface="Arial Narrow"/>
              <a:sym typeface="Arial Narrow"/>
            </a:endParaRPr>
          </a:p>
        </p:txBody>
      </p:sp>
      <p:sp>
        <p:nvSpPr>
          <p:cNvPr id="200" name="Google Shape;200;p10"/>
          <p:cNvSpPr txBox="1"/>
          <p:nvPr/>
        </p:nvSpPr>
        <p:spPr>
          <a:xfrm>
            <a:off x="329408"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DA1CBD77-3F0B-C559-53B3-455E4E877B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3262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a:t>TESTING</a:t>
            </a:r>
            <a:endParaRPr/>
          </a:p>
        </p:txBody>
      </p:sp>
      <p:sp>
        <p:nvSpPr>
          <p:cNvPr id="207" name="Google Shape;207;p11"/>
          <p:cNvSpPr txBox="1">
            <a:spLocks noGrp="1"/>
          </p:cNvSpPr>
          <p:nvPr>
            <p:ph type="body" idx="1"/>
          </p:nvPr>
        </p:nvSpPr>
        <p:spPr>
          <a:xfrm>
            <a:off x="228600" y="2015733"/>
            <a:ext cx="8610599" cy="3450613"/>
          </a:xfrm>
          <a:prstGeom prst="rect">
            <a:avLst/>
          </a:prstGeom>
          <a:noFill/>
          <a:ln>
            <a:noFill/>
          </a:ln>
        </p:spPr>
        <p:txBody>
          <a:bodyPr spcFirstLastPara="1" wrap="square" lIns="91425" tIns="45700" rIns="91425" bIns="45700" anchor="t" anchorCtr="0">
            <a:normAutofit/>
          </a:bodyPr>
          <a:lstStyle/>
          <a:p>
            <a:pPr marL="225425" lvl="0" indent="-225425" algn="just" rtl="0">
              <a:lnSpc>
                <a:spcPct val="120000"/>
              </a:lnSpc>
              <a:spcBef>
                <a:spcPts val="0"/>
              </a:spcBef>
              <a:spcAft>
                <a:spcPts val="0"/>
              </a:spcAft>
              <a:buSzPts val="2000"/>
              <a:buChar char="•"/>
            </a:pPr>
            <a:r>
              <a:rPr lang="en-US" dirty="0">
                <a:latin typeface="Arial Narrow"/>
                <a:ea typeface="Arial Narrow"/>
                <a:cs typeface="Arial Narrow"/>
                <a:sym typeface="Arial Narrow"/>
              </a:rPr>
              <a:t>Parents/families will be provided information regarding the level of achievement of their child on each state academic assessment that is required by law</a:t>
            </a:r>
            <a:endParaRPr dirty="0"/>
          </a:p>
          <a:p>
            <a:pPr marL="225425" lvl="0" indent="-225425" algn="just" rtl="0">
              <a:lnSpc>
                <a:spcPct val="120000"/>
              </a:lnSpc>
              <a:spcBef>
                <a:spcPts val="1000"/>
              </a:spcBef>
              <a:spcAft>
                <a:spcPts val="0"/>
              </a:spcAft>
              <a:buSzPts val="2000"/>
              <a:buChar char="•"/>
            </a:pPr>
            <a:r>
              <a:rPr lang="en-US" dirty="0">
                <a:latin typeface="Arial Narrow"/>
                <a:ea typeface="Arial Narrow"/>
                <a:cs typeface="Arial Narrow"/>
                <a:sym typeface="Arial Narrow"/>
              </a:rPr>
              <a:t>Parents/families must be provided materials to support their child if they are performing below grade level on the state academic assessments in reading and/or math</a:t>
            </a:r>
            <a:endParaRPr dirty="0"/>
          </a:p>
          <a:p>
            <a:pPr marL="225425" lvl="0" indent="-225425" algn="just" rtl="0">
              <a:lnSpc>
                <a:spcPct val="120000"/>
              </a:lnSpc>
              <a:spcBef>
                <a:spcPts val="1000"/>
              </a:spcBef>
              <a:spcAft>
                <a:spcPts val="0"/>
              </a:spcAft>
              <a:buSzPts val="2000"/>
              <a:buChar char="•"/>
            </a:pPr>
            <a:r>
              <a:rPr lang="en-US" dirty="0">
                <a:latin typeface="Arial Narrow"/>
                <a:ea typeface="Arial Narrow"/>
                <a:cs typeface="Arial Narrow"/>
                <a:sym typeface="Arial Narrow"/>
              </a:rPr>
              <a:t>Parents/families of students that are identified as substantially deficient in reading based on the state academic assessments must be provided with a “Read at Home” Plan</a:t>
            </a:r>
            <a:endParaRPr dirty="0"/>
          </a:p>
          <a:p>
            <a:pPr marL="225425" lvl="0" indent="-225425" algn="just" rtl="0">
              <a:lnSpc>
                <a:spcPct val="120000"/>
              </a:lnSpc>
              <a:spcBef>
                <a:spcPts val="1000"/>
              </a:spcBef>
              <a:spcAft>
                <a:spcPts val="0"/>
              </a:spcAft>
              <a:buSzPts val="2000"/>
              <a:buChar char="•"/>
            </a:pPr>
            <a:r>
              <a:rPr lang="en-US" dirty="0">
                <a:latin typeface="Arial Narrow"/>
                <a:ea typeface="Arial Narrow"/>
                <a:cs typeface="Arial Narrow"/>
                <a:sym typeface="Arial Narrow"/>
              </a:rPr>
              <a:t>To the extent that is feasible, testing information must be translated into a language the parents/families can understand</a:t>
            </a:r>
          </a:p>
          <a:p>
            <a:pPr marL="0" lvl="0" indent="0" algn="just" rtl="0">
              <a:lnSpc>
                <a:spcPct val="120000"/>
              </a:lnSpc>
              <a:spcBef>
                <a:spcPts val="1000"/>
              </a:spcBef>
              <a:spcAft>
                <a:spcPts val="0"/>
              </a:spcAft>
              <a:buSzPts val="2000"/>
              <a:buNone/>
            </a:pPr>
            <a:endParaRPr dirty="0"/>
          </a:p>
          <a:p>
            <a:pPr marL="0" lvl="0" indent="0" algn="l" rtl="0">
              <a:lnSpc>
                <a:spcPct val="120000"/>
              </a:lnSpc>
              <a:spcBef>
                <a:spcPts val="1000"/>
              </a:spcBef>
              <a:spcAft>
                <a:spcPts val="0"/>
              </a:spcAft>
              <a:buSzPts val="2000"/>
              <a:buNone/>
            </a:pPr>
            <a:endParaRPr dirty="0"/>
          </a:p>
        </p:txBody>
      </p:sp>
      <p:sp>
        <p:nvSpPr>
          <p:cNvPr id="208" name="Google Shape;208;p11"/>
          <p:cNvSpPr txBox="1"/>
          <p:nvPr/>
        </p:nvSpPr>
        <p:spPr>
          <a:xfrm>
            <a:off x="3810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1BE417CB-21C6-D0EA-10CA-B3826C4D91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858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txBox="1">
            <a:spLocks noGrp="1"/>
          </p:cNvSpPr>
          <p:nvPr>
            <p:ph type="title"/>
          </p:nvPr>
        </p:nvSpPr>
        <p:spPr>
          <a:xfrm>
            <a:off x="1066800" y="533400"/>
            <a:ext cx="6571343" cy="1049235"/>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sz="4800"/>
              <a:t>2023-24 SCHOOL ASSESSMENTS</a:t>
            </a:r>
            <a:endParaRPr/>
          </a:p>
        </p:txBody>
      </p:sp>
      <p:sp>
        <p:nvSpPr>
          <p:cNvPr id="215" name="Google Shape;215;p12"/>
          <p:cNvSpPr txBox="1">
            <a:spLocks noGrp="1"/>
          </p:cNvSpPr>
          <p:nvPr>
            <p:ph type="body" idx="1"/>
          </p:nvPr>
        </p:nvSpPr>
        <p:spPr>
          <a:xfrm>
            <a:off x="304801" y="2015733"/>
            <a:ext cx="7710034" cy="3450613"/>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20000"/>
              </a:lnSpc>
              <a:spcBef>
                <a:spcPts val="0"/>
              </a:spcBef>
              <a:spcAft>
                <a:spcPts val="0"/>
              </a:spcAft>
              <a:buSzPts val="2000"/>
              <a:buChar char="•"/>
            </a:pPr>
            <a:r>
              <a:rPr lang="en-US" dirty="0">
                <a:solidFill>
                  <a:schemeClr val="tx1"/>
                </a:solidFill>
                <a:latin typeface="Arial Narrow"/>
                <a:ea typeface="Arial Narrow"/>
                <a:cs typeface="Arial Narrow"/>
                <a:sym typeface="Arial Narrow"/>
              </a:rPr>
              <a:t>MILA will follow the district approved testing calendars.  Information will be sent home through flyers and posted on FOCUS, and Facebook before each testing window.  </a:t>
            </a:r>
            <a:endParaRPr dirty="0">
              <a:solidFill>
                <a:schemeClr val="tx1"/>
              </a:solidFill>
            </a:endParaRPr>
          </a:p>
          <a:p>
            <a:pPr marL="685800" lvl="1" indent="-228600" algn="l" rtl="0">
              <a:lnSpc>
                <a:spcPct val="120000"/>
              </a:lnSpc>
              <a:spcBef>
                <a:spcPts val="500"/>
              </a:spcBef>
              <a:spcAft>
                <a:spcPts val="0"/>
              </a:spcAft>
              <a:buSzPts val="1600"/>
              <a:buChar char="•"/>
            </a:pPr>
            <a:r>
              <a:rPr lang="en-US" dirty="0">
                <a:solidFill>
                  <a:schemeClr val="tx1"/>
                </a:solidFill>
                <a:latin typeface="Arial Narrow"/>
                <a:ea typeface="Arial Narrow"/>
                <a:cs typeface="Arial Narrow"/>
                <a:sym typeface="Arial Narrow"/>
              </a:rPr>
              <a:t>For grades 3-6 grade level proficiency is a level 3 or better on the end of the year FAST exam.  PM 1 and PM 2 will be used to assess students progress before end of the year testing.  IReady will be used to diagnose areas of concern and plan for instruction. </a:t>
            </a:r>
            <a:endParaRPr dirty="0">
              <a:solidFill>
                <a:schemeClr val="tx1"/>
              </a:solidFill>
            </a:endParaRPr>
          </a:p>
          <a:p>
            <a:pPr marL="685800" lvl="1" indent="-228600" algn="l" rtl="0">
              <a:lnSpc>
                <a:spcPct val="120000"/>
              </a:lnSpc>
              <a:spcBef>
                <a:spcPts val="500"/>
              </a:spcBef>
              <a:spcAft>
                <a:spcPts val="0"/>
              </a:spcAft>
              <a:buSzPts val="1600"/>
              <a:buChar char="•"/>
            </a:pPr>
            <a:r>
              <a:rPr lang="en-US" dirty="0">
                <a:solidFill>
                  <a:schemeClr val="tx1"/>
                </a:solidFill>
                <a:latin typeface="Arial Narrow"/>
                <a:ea typeface="Arial Narrow"/>
                <a:cs typeface="Arial Narrow"/>
                <a:sym typeface="Arial Narrow"/>
              </a:rPr>
              <a:t>MILA uses the district adopted Benchmark and </a:t>
            </a:r>
            <a:r>
              <a:rPr lang="en-US" dirty="0" err="1">
                <a:solidFill>
                  <a:schemeClr val="tx1"/>
                </a:solidFill>
                <a:latin typeface="Arial Narrow"/>
                <a:ea typeface="Arial Narrow"/>
                <a:cs typeface="Arial Narrow"/>
                <a:sym typeface="Arial Narrow"/>
              </a:rPr>
              <a:t>Saavas</a:t>
            </a:r>
            <a:r>
              <a:rPr lang="en-US" dirty="0">
                <a:solidFill>
                  <a:schemeClr val="tx1"/>
                </a:solidFill>
                <a:latin typeface="Arial Narrow"/>
                <a:ea typeface="Arial Narrow"/>
                <a:cs typeface="Arial Narrow"/>
                <a:sym typeface="Arial Narrow"/>
              </a:rPr>
              <a:t> for ELA and Ed Gems and Reveal for math instruction.  The BEST Florida State adopted standards are used for ELA and math.  The Florida Common Standards are used for Science.  </a:t>
            </a:r>
            <a:endParaRPr dirty="0">
              <a:solidFill>
                <a:schemeClr val="tx1"/>
              </a:solidFill>
            </a:endParaRPr>
          </a:p>
          <a:p>
            <a:pPr marL="685800" lvl="1" indent="-228600" algn="l" rtl="0">
              <a:lnSpc>
                <a:spcPct val="120000"/>
              </a:lnSpc>
              <a:spcBef>
                <a:spcPts val="500"/>
              </a:spcBef>
              <a:spcAft>
                <a:spcPts val="0"/>
              </a:spcAft>
              <a:buSzPts val="1600"/>
              <a:buChar char="•"/>
            </a:pPr>
            <a:r>
              <a:rPr lang="en-US" sz="1800" dirty="0">
                <a:solidFill>
                  <a:srgbClr val="FF0000"/>
                </a:solidFill>
                <a:latin typeface="Arial Narrow"/>
                <a:ea typeface="Arial Narrow"/>
                <a:cs typeface="Arial Narrow"/>
                <a:sym typeface="Arial Narrow"/>
              </a:rPr>
              <a:t>All data and information for your student will be available on their FOCUS portal.  </a:t>
            </a:r>
            <a:endParaRPr sz="1800" dirty="0"/>
          </a:p>
          <a:p>
            <a:pPr marL="457200" lvl="1" indent="0" algn="l" rtl="0">
              <a:lnSpc>
                <a:spcPct val="120000"/>
              </a:lnSpc>
              <a:spcBef>
                <a:spcPts val="500"/>
              </a:spcBef>
              <a:spcAft>
                <a:spcPts val="0"/>
              </a:spcAft>
              <a:buSzPts val="1600"/>
              <a:buNone/>
            </a:pPr>
            <a:endParaRPr dirty="0">
              <a:solidFill>
                <a:srgbClr val="FF0000"/>
              </a:solidFill>
              <a:latin typeface="Arial Narrow"/>
              <a:ea typeface="Arial Narrow"/>
              <a:cs typeface="Arial Narrow"/>
              <a:sym typeface="Arial Narrow"/>
            </a:endParaRPr>
          </a:p>
          <a:p>
            <a:pPr marL="457200" lvl="1" indent="0" algn="l" rtl="0">
              <a:lnSpc>
                <a:spcPct val="120000"/>
              </a:lnSpc>
              <a:spcBef>
                <a:spcPts val="500"/>
              </a:spcBef>
              <a:spcAft>
                <a:spcPts val="0"/>
              </a:spcAft>
              <a:buSzPts val="1600"/>
              <a:buNone/>
            </a:pPr>
            <a:endParaRPr dirty="0">
              <a:solidFill>
                <a:srgbClr val="FF0000"/>
              </a:solidFill>
              <a:latin typeface="Arial Narrow"/>
              <a:ea typeface="Arial Narrow"/>
              <a:cs typeface="Arial Narrow"/>
              <a:sym typeface="Arial Narrow"/>
            </a:endParaRPr>
          </a:p>
        </p:txBody>
      </p:sp>
      <p:sp>
        <p:nvSpPr>
          <p:cNvPr id="216" name="Google Shape;216;p12"/>
          <p:cNvSpPr txBox="1"/>
          <p:nvPr/>
        </p:nvSpPr>
        <p:spPr>
          <a:xfrm>
            <a:off x="304801" y="6311283"/>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DBDE6136-C3F3-8E5B-ED3C-CB53387E9F6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510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3"/>
          <p:cNvSpPr txBox="1">
            <a:spLocks noGrp="1"/>
          </p:cNvSpPr>
          <p:nvPr>
            <p:ph type="title"/>
          </p:nvPr>
        </p:nvSpPr>
        <p:spPr>
          <a:xfrm>
            <a:off x="684213" y="533400"/>
            <a:ext cx="8067675" cy="17049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Gill Sans"/>
              <a:buNone/>
            </a:pPr>
            <a:r>
              <a:rPr lang="en-US" sz="3600"/>
              <a:t>PARENT AND FAMILY ENGAGEMENT PLAN (PFEP)</a:t>
            </a:r>
            <a:endParaRPr/>
          </a:p>
        </p:txBody>
      </p:sp>
      <p:sp>
        <p:nvSpPr>
          <p:cNvPr id="223" name="Google Shape;223;p13"/>
          <p:cNvSpPr txBox="1"/>
          <p:nvPr/>
        </p:nvSpPr>
        <p:spPr>
          <a:xfrm>
            <a:off x="152400" y="1905000"/>
            <a:ext cx="8839200" cy="3600986"/>
          </a:xfrm>
          <a:prstGeom prst="rect">
            <a:avLst/>
          </a:prstGeom>
          <a:noFill/>
          <a:ln>
            <a:noFill/>
          </a:ln>
        </p:spPr>
        <p:txBody>
          <a:bodyPr spcFirstLastPara="1" wrap="square" lIns="91425" tIns="45700" rIns="91425" bIns="45700" anchor="t" anchorCtr="0">
            <a:spAutoFit/>
          </a:bodyPr>
          <a:lstStyle/>
          <a:p>
            <a:pPr marL="225425" marR="0" lvl="0" indent="-225425"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Each Title I school </a:t>
            </a:r>
            <a:r>
              <a:rPr lang="en-US" sz="2000" b="0" i="0" u="sng" strike="noStrike" cap="none">
                <a:solidFill>
                  <a:schemeClr val="dk1"/>
                </a:solidFill>
                <a:latin typeface="Arial Narrow"/>
                <a:ea typeface="Arial Narrow"/>
                <a:cs typeface="Arial Narrow"/>
                <a:sym typeface="Arial Narrow"/>
              </a:rPr>
              <a:t>must</a:t>
            </a:r>
            <a:r>
              <a:rPr lang="en-US" sz="2000" b="0" i="0" u="none" strike="noStrike" cap="none">
                <a:solidFill>
                  <a:schemeClr val="dk1"/>
                </a:solidFill>
                <a:latin typeface="Arial Narrow"/>
                <a:ea typeface="Arial Narrow"/>
                <a:cs typeface="Arial Narrow"/>
                <a:sym typeface="Arial Narrow"/>
              </a:rPr>
              <a:t> annually write, with input from families, teachers, and community members a written </a:t>
            </a:r>
            <a:r>
              <a:rPr lang="en-US" sz="2000" b="1" i="0" u="none" strike="noStrike" cap="none">
                <a:solidFill>
                  <a:schemeClr val="dk1"/>
                </a:solidFill>
                <a:latin typeface="Arial Narrow"/>
                <a:ea typeface="Arial Narrow"/>
                <a:cs typeface="Arial Narrow"/>
                <a:sym typeface="Arial Narrow"/>
              </a:rPr>
              <a:t>Parent and Family Engagement Plan (PFEP)</a:t>
            </a:r>
            <a:endParaRPr sz="1400" b="0" i="0" u="none" strike="noStrike" cap="none">
              <a:solidFill>
                <a:srgbClr val="000000"/>
              </a:solidFill>
              <a:latin typeface="Arial"/>
              <a:ea typeface="Arial"/>
              <a:cs typeface="Arial"/>
              <a:sym typeface="Arial"/>
            </a:endParaRPr>
          </a:p>
          <a:p>
            <a:pPr marL="225425" marR="0" lvl="0" indent="-98425" algn="l"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Arial Narrow"/>
              <a:ea typeface="Arial Narrow"/>
              <a:cs typeface="Arial Narrow"/>
              <a:sym typeface="Arial Narrow"/>
            </a:endParaRPr>
          </a:p>
          <a:p>
            <a:pPr marL="225425" marR="0" lvl="0" indent="-225425"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The Parent and Family Engagement Plan (PFEP) describes how the school will carry out parent engagement requirements, including the development of a </a:t>
            </a:r>
            <a:r>
              <a:rPr lang="en-US" sz="2000" b="1" i="0" u="none" strike="noStrike" cap="none">
                <a:solidFill>
                  <a:schemeClr val="dk1"/>
                </a:solidFill>
                <a:latin typeface="Arial Narrow"/>
                <a:ea typeface="Arial Narrow"/>
                <a:cs typeface="Arial Narrow"/>
                <a:sym typeface="Arial Narrow"/>
              </a:rPr>
              <a:t>School-Parent Compact</a:t>
            </a:r>
            <a:endParaRPr sz="1400" b="0" i="0" u="none" strike="noStrike" cap="none">
              <a:solidFill>
                <a:srgbClr val="000000"/>
              </a:solidFill>
              <a:latin typeface="Arial"/>
              <a:ea typeface="Arial"/>
              <a:cs typeface="Arial"/>
              <a:sym typeface="Arial"/>
            </a:endParaRPr>
          </a:p>
          <a:p>
            <a:pPr marL="225425" marR="0" lvl="0" indent="-98425" algn="l" rtl="0">
              <a:lnSpc>
                <a:spcPct val="100000"/>
              </a:lnSpc>
              <a:spcBef>
                <a:spcPts val="0"/>
              </a:spcBef>
              <a:spcAft>
                <a:spcPts val="0"/>
              </a:spcAft>
              <a:buClr>
                <a:schemeClr val="dk1"/>
              </a:buClr>
              <a:buSzPts val="2000"/>
              <a:buFont typeface="Noto Sans Symbols"/>
              <a:buNone/>
            </a:pPr>
            <a:endParaRPr sz="2000" b="1" i="0" u="none" strike="noStrike" cap="none">
              <a:solidFill>
                <a:schemeClr val="dk1"/>
              </a:solidFill>
              <a:latin typeface="Arial Narrow"/>
              <a:ea typeface="Arial Narrow"/>
              <a:cs typeface="Arial Narrow"/>
              <a:sym typeface="Arial Narrow"/>
            </a:endParaRPr>
          </a:p>
          <a:p>
            <a:pPr marL="225425" marR="0" lvl="0" indent="-225425"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The </a:t>
            </a:r>
            <a:r>
              <a:rPr lang="en-US" sz="2000" b="1" i="0" u="none" strike="noStrike" cap="none">
                <a:solidFill>
                  <a:schemeClr val="dk1"/>
                </a:solidFill>
                <a:latin typeface="Arial Narrow"/>
                <a:ea typeface="Arial Narrow"/>
                <a:cs typeface="Arial Narrow"/>
                <a:sym typeface="Arial Narrow"/>
              </a:rPr>
              <a:t>Parent and Family Engagement Plan (PFEP) </a:t>
            </a:r>
            <a:r>
              <a:rPr lang="en-US" sz="2000" b="0" i="0" u="none" strike="noStrike" cap="none">
                <a:solidFill>
                  <a:schemeClr val="dk1"/>
                </a:solidFill>
                <a:latin typeface="Arial Narrow"/>
                <a:ea typeface="Arial Narrow"/>
                <a:cs typeface="Arial Narrow"/>
                <a:sym typeface="Arial Narrow"/>
              </a:rPr>
              <a:t>and the </a:t>
            </a:r>
            <a:r>
              <a:rPr lang="en-US" sz="2000" b="1" i="0" u="none" strike="noStrike" cap="none">
                <a:solidFill>
                  <a:schemeClr val="dk1"/>
                </a:solidFill>
                <a:latin typeface="Arial Narrow"/>
                <a:ea typeface="Arial Narrow"/>
                <a:cs typeface="Arial Narrow"/>
                <a:sym typeface="Arial Narrow"/>
              </a:rPr>
              <a:t>School-Parent Compact </a:t>
            </a:r>
            <a:r>
              <a:rPr lang="en-US" sz="2000" b="0" i="0" u="none" strike="noStrike" cap="none">
                <a:solidFill>
                  <a:schemeClr val="dk1"/>
                </a:solidFill>
                <a:latin typeface="Arial Narrow"/>
                <a:ea typeface="Arial Narrow"/>
                <a:cs typeface="Arial Narrow"/>
                <a:sym typeface="Arial Narrow"/>
              </a:rPr>
              <a:t>can both be found in the </a:t>
            </a:r>
            <a:r>
              <a:rPr lang="en-US" sz="2000" b="0" i="0" u="none" strike="noStrike" cap="none">
                <a:solidFill>
                  <a:srgbClr val="00B0F0"/>
                </a:solidFill>
                <a:latin typeface="Arial Narrow"/>
                <a:ea typeface="Arial Narrow"/>
                <a:cs typeface="Arial Narrow"/>
                <a:sym typeface="Arial Narrow"/>
              </a:rPr>
              <a:t>Title I Parent Notebook </a:t>
            </a:r>
            <a:r>
              <a:rPr lang="en-US" sz="2000" b="0" i="0" u="none" strike="noStrike" cap="none">
                <a:solidFill>
                  <a:schemeClr val="dk1"/>
                </a:solidFill>
                <a:latin typeface="Arial Narrow"/>
                <a:ea typeface="Arial Narrow"/>
                <a:cs typeface="Arial Narrow"/>
                <a:sym typeface="Arial Narrow"/>
              </a:rPr>
              <a:t>found in the front office.</a:t>
            </a:r>
            <a:endParaRPr sz="1400" b="0" i="0" u="none" strike="noStrike" cap="none">
              <a:solidFill>
                <a:srgbClr val="000000"/>
              </a:solidFill>
              <a:latin typeface="Arial"/>
              <a:ea typeface="Arial"/>
              <a:cs typeface="Arial"/>
              <a:sym typeface="Arial"/>
            </a:endParaRPr>
          </a:p>
          <a:p>
            <a:pPr marL="225425" marR="0" lvl="0" indent="-98425" algn="l"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Arial Narrow"/>
              <a:ea typeface="Arial Narrow"/>
              <a:cs typeface="Arial Narrow"/>
              <a:sym typeface="Arial Narrow"/>
            </a:endParaRPr>
          </a:p>
          <a:p>
            <a:pPr marL="225425" marR="0" lvl="0" indent="-225425" algn="l" rtl="0">
              <a:lnSpc>
                <a:spcPct val="100000"/>
              </a:lnSpc>
              <a:spcBef>
                <a:spcPts val="0"/>
              </a:spcBef>
              <a:spcAft>
                <a:spcPts val="0"/>
              </a:spcAft>
              <a:buClr>
                <a:schemeClr val="dk1"/>
              </a:buClr>
              <a:buSzPts val="2800"/>
              <a:buFont typeface="Noto Sans Symbols"/>
              <a:buNone/>
            </a:pPr>
            <a:endParaRPr sz="2800" b="0" i="0" u="none" strike="noStrike" cap="none">
              <a:solidFill>
                <a:schemeClr val="dk1"/>
              </a:solidFill>
              <a:latin typeface="Tahoma"/>
              <a:ea typeface="Tahoma"/>
              <a:cs typeface="Tahoma"/>
              <a:sym typeface="Tahoma"/>
            </a:endParaRPr>
          </a:p>
        </p:txBody>
      </p:sp>
      <p:sp>
        <p:nvSpPr>
          <p:cNvPr id="224" name="Google Shape;224;p13"/>
          <p:cNvSpPr txBox="1"/>
          <p:nvPr/>
        </p:nvSpPr>
        <p:spPr>
          <a:xfrm>
            <a:off x="1398588" y="6172200"/>
            <a:ext cx="7353300" cy="2873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Noto Sans Symbols"/>
              <a:buNone/>
            </a:pPr>
            <a:endParaRPr sz="1600" b="0" i="0" u="none" strike="noStrike" cap="none">
              <a:solidFill>
                <a:schemeClr val="dk1"/>
              </a:solidFill>
              <a:latin typeface="Tahoma"/>
              <a:ea typeface="Tahoma"/>
              <a:cs typeface="Tahoma"/>
              <a:sym typeface="Tahoma"/>
            </a:endParaRPr>
          </a:p>
        </p:txBody>
      </p:sp>
      <p:sp>
        <p:nvSpPr>
          <p:cNvPr id="225" name="Google Shape;225;p13"/>
          <p:cNvSpPr txBox="1"/>
          <p:nvPr/>
        </p:nvSpPr>
        <p:spPr>
          <a:xfrm>
            <a:off x="304800" y="6293675"/>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8" name="Audio 7">
            <a:hlinkClick r:id="" action="ppaction://media"/>
            <a:extLst>
              <a:ext uri="{FF2B5EF4-FFF2-40B4-BE49-F238E27FC236}">
                <a16:creationId xmlns:a16="http://schemas.microsoft.com/office/drawing/2014/main" id="{C41B3A96-0B9A-327A-12A5-0A2F709AF0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828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title"/>
          </p:nvPr>
        </p:nvSpPr>
        <p:spPr>
          <a:xfrm>
            <a:off x="533400" y="609600"/>
            <a:ext cx="7915274" cy="1447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Gill Sans"/>
              <a:buNone/>
            </a:pPr>
            <a:r>
              <a:rPr lang="en-US" sz="3600"/>
              <a:t>PARENT AND FAMILY ENGAGEMENT REQUIREMENTS</a:t>
            </a:r>
            <a:endParaRPr/>
          </a:p>
        </p:txBody>
      </p:sp>
      <p:sp>
        <p:nvSpPr>
          <p:cNvPr id="232" name="Google Shape;232;p14"/>
          <p:cNvSpPr txBox="1"/>
          <p:nvPr/>
        </p:nvSpPr>
        <p:spPr>
          <a:xfrm>
            <a:off x="109537" y="1847195"/>
            <a:ext cx="8763000" cy="3847207"/>
          </a:xfrm>
          <a:prstGeom prst="rect">
            <a:avLst/>
          </a:prstGeom>
          <a:noFill/>
          <a:ln>
            <a:noFill/>
          </a:ln>
        </p:spPr>
        <p:txBody>
          <a:bodyPr spcFirstLastPara="1" wrap="square" lIns="91425" tIns="45700" rIns="91425" bIns="45700" anchor="t" anchorCtr="0">
            <a:spAutoFit/>
          </a:bodyPr>
          <a:lstStyle/>
          <a:p>
            <a:pPr marL="225425" marR="0" lvl="0" indent="-225425"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Narrow"/>
                <a:ea typeface="Arial Narrow"/>
                <a:cs typeface="Arial Narrow"/>
                <a:sym typeface="Arial Narrow"/>
              </a:rPr>
              <a:t>Title I schools must:</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1556"/>
              </a:spcBef>
              <a:spcAft>
                <a:spcPts val="0"/>
              </a:spcAft>
              <a:buClr>
                <a:schemeClr val="dk1"/>
              </a:buClr>
              <a:buSzPts val="1800"/>
              <a:buFont typeface="Noto Sans Symbols"/>
              <a:buChar char="▪"/>
            </a:pPr>
            <a:r>
              <a:rPr lang="en-US" sz="1800" b="0" i="0" u="none" strike="noStrike" cap="none">
                <a:solidFill>
                  <a:schemeClr val="dk1"/>
                </a:solidFill>
                <a:latin typeface="Arial Narrow"/>
                <a:ea typeface="Arial Narrow"/>
                <a:cs typeface="Arial Narrow"/>
                <a:sym typeface="Arial Narrow"/>
              </a:rPr>
              <a:t>Have an annual evaluation of the effectiveness of the school’s Parent and Family Engagement Plan (PFEP) then use that evaluation to design and revise the plan</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1556"/>
              </a:spcBef>
              <a:spcAft>
                <a:spcPts val="0"/>
              </a:spcAft>
              <a:buClr>
                <a:schemeClr val="dk1"/>
              </a:buClr>
              <a:buSzPts val="1800"/>
              <a:buFont typeface="Noto Sans Symbols"/>
              <a:buChar char="▪"/>
            </a:pPr>
            <a:r>
              <a:rPr lang="en-US" sz="1800" b="1" i="0" u="none" strike="noStrike" cap="none">
                <a:solidFill>
                  <a:schemeClr val="dk1"/>
                </a:solidFill>
                <a:latin typeface="Arial Narrow"/>
                <a:ea typeface="Arial Narrow"/>
                <a:cs typeface="Arial Narrow"/>
                <a:sym typeface="Arial Narrow"/>
              </a:rPr>
              <a:t>Explain</a:t>
            </a:r>
            <a:r>
              <a:rPr lang="en-US" sz="1800" b="0" i="0" u="none" strike="noStrike" cap="none">
                <a:solidFill>
                  <a:schemeClr val="dk1"/>
                </a:solidFill>
                <a:latin typeface="Arial Narrow"/>
                <a:ea typeface="Arial Narrow"/>
                <a:cs typeface="Arial Narrow"/>
                <a:sym typeface="Arial Narrow"/>
              </a:rPr>
              <a:t> the curriculum, assessments, and the minimum standards that students are required to meet </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1556"/>
              </a:spcBef>
              <a:spcAft>
                <a:spcPts val="0"/>
              </a:spcAft>
              <a:buClr>
                <a:schemeClr val="dk1"/>
              </a:buClr>
              <a:buSzPts val="1800"/>
              <a:buFont typeface="Noto Sans Symbols"/>
              <a:buChar char="▪"/>
            </a:pPr>
            <a:r>
              <a:rPr lang="en-US" sz="1800" b="0" i="0" u="none" strike="noStrike" cap="none">
                <a:solidFill>
                  <a:schemeClr val="dk1"/>
                </a:solidFill>
                <a:latin typeface="Arial Narrow"/>
                <a:ea typeface="Arial Narrow"/>
                <a:cs typeface="Arial Narrow"/>
                <a:sym typeface="Arial Narrow"/>
              </a:rPr>
              <a:t>Provide academic trainings/events to help parents better help their children at home </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1556"/>
              </a:spcBef>
              <a:spcAft>
                <a:spcPts val="0"/>
              </a:spcAft>
              <a:buClr>
                <a:schemeClr val="dk1"/>
              </a:buClr>
              <a:buSzPts val="1800"/>
              <a:buFont typeface="Noto Sans Symbols"/>
              <a:buChar char="▪"/>
            </a:pPr>
            <a:r>
              <a:rPr lang="en-US" sz="1800" b="1" i="0" u="none" strike="noStrike" cap="none">
                <a:solidFill>
                  <a:schemeClr val="dk1"/>
                </a:solidFill>
                <a:latin typeface="Arial Narrow"/>
                <a:ea typeface="Arial Narrow"/>
                <a:cs typeface="Arial Narrow"/>
                <a:sym typeface="Arial Narrow"/>
              </a:rPr>
              <a:t>Offer</a:t>
            </a:r>
            <a:r>
              <a:rPr lang="en-US" sz="1800" b="0" i="0" u="none" strike="noStrike" cap="none">
                <a:solidFill>
                  <a:schemeClr val="dk1"/>
                </a:solidFill>
                <a:latin typeface="Arial Narrow"/>
                <a:ea typeface="Arial Narrow"/>
                <a:cs typeface="Arial Narrow"/>
                <a:sym typeface="Arial Narrow"/>
              </a:rPr>
              <a:t> a flexible number of meeting dates and times to accommodate parents' schedules</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1556"/>
              </a:spcBef>
              <a:spcAft>
                <a:spcPts val="0"/>
              </a:spcAft>
              <a:buClr>
                <a:schemeClr val="dk1"/>
              </a:buClr>
              <a:buSzPts val="1800"/>
              <a:buFont typeface="Noto Sans Symbols"/>
              <a:buChar char="▪"/>
            </a:pPr>
            <a:r>
              <a:rPr lang="en-US" sz="1800" b="0" i="0" u="none" strike="noStrike" cap="none">
                <a:solidFill>
                  <a:schemeClr val="dk1"/>
                </a:solidFill>
                <a:latin typeface="Arial Narrow"/>
                <a:ea typeface="Arial Narrow"/>
                <a:cs typeface="Arial Narrow"/>
                <a:sym typeface="Arial Narrow"/>
              </a:rPr>
              <a:t>Involve parents in making decisions about how Title I funds for parent engagement should be spent</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1556"/>
              </a:spcBef>
              <a:spcAft>
                <a:spcPts val="0"/>
              </a:spcAft>
              <a:buClr>
                <a:schemeClr val="dk1"/>
              </a:buClr>
              <a:buSzPts val="1800"/>
              <a:buFont typeface="Noto Sans Symbols"/>
              <a:buChar char="▪"/>
            </a:pPr>
            <a:r>
              <a:rPr lang="en-US" sz="1800" b="0" i="0" u="none" strike="noStrike" cap="none">
                <a:solidFill>
                  <a:schemeClr val="dk1"/>
                </a:solidFill>
                <a:latin typeface="Arial Narrow"/>
                <a:ea typeface="Arial Narrow"/>
                <a:cs typeface="Arial Narrow"/>
                <a:sym typeface="Arial Narrow"/>
              </a:rPr>
              <a:t>Show evidence of </a:t>
            </a:r>
            <a:r>
              <a:rPr lang="en-US" sz="1800" b="0" i="0" u="sng" strike="noStrike" cap="none">
                <a:solidFill>
                  <a:schemeClr val="dk1"/>
                </a:solidFill>
                <a:latin typeface="Arial Narrow"/>
                <a:ea typeface="Arial Narrow"/>
                <a:cs typeface="Arial Narrow"/>
                <a:sym typeface="Arial Narrow"/>
              </a:rPr>
              <a:t>continuous communication </a:t>
            </a:r>
            <a:r>
              <a:rPr lang="en-US" sz="1800" b="0" i="0" u="none" strike="noStrike" cap="none">
                <a:solidFill>
                  <a:schemeClr val="dk1"/>
                </a:solidFill>
                <a:latin typeface="Arial Narrow"/>
                <a:ea typeface="Arial Narrow"/>
                <a:cs typeface="Arial Narrow"/>
                <a:sym typeface="Arial Narrow"/>
              </a:rPr>
              <a:t>between school and families</a:t>
            </a:r>
            <a:endParaRPr sz="1400" b="0" i="0" u="none" strike="noStrike" cap="none">
              <a:solidFill>
                <a:srgbClr val="000000"/>
              </a:solidFill>
              <a:latin typeface="Arial"/>
              <a:ea typeface="Arial"/>
              <a:cs typeface="Arial"/>
              <a:sym typeface="Arial"/>
            </a:endParaRPr>
          </a:p>
        </p:txBody>
      </p:sp>
      <p:sp>
        <p:nvSpPr>
          <p:cNvPr id="233" name="Google Shape;233;p14"/>
          <p:cNvSpPr txBox="1"/>
          <p:nvPr/>
        </p:nvSpPr>
        <p:spPr>
          <a:xfrm>
            <a:off x="139129"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3AF6ECE4-D5CE-EAFF-20AB-C960101F05E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4242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a:spLocks noGrp="1"/>
          </p:cNvSpPr>
          <p:nvPr>
            <p:ph type="title"/>
          </p:nvPr>
        </p:nvSpPr>
        <p:spPr>
          <a:xfrm>
            <a:off x="389299" y="966498"/>
            <a:ext cx="7786233" cy="104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100000"/>
              <a:buFont typeface="Gill Sans"/>
              <a:buNone/>
            </a:pPr>
            <a:r>
              <a:rPr lang="en-US" sz="3600" dirty="0"/>
              <a:t>2022-2023 PARENT SURVEY RESULTS</a:t>
            </a:r>
            <a:endParaRPr sz="3600" dirty="0"/>
          </a:p>
        </p:txBody>
      </p:sp>
      <p:sp>
        <p:nvSpPr>
          <p:cNvPr id="239" name="Google Shape;239;p15"/>
          <p:cNvSpPr txBox="1">
            <a:spLocks noGrp="1"/>
          </p:cNvSpPr>
          <p:nvPr>
            <p:ph type="body" idx="1"/>
          </p:nvPr>
        </p:nvSpPr>
        <p:spPr>
          <a:xfrm>
            <a:off x="228601" y="2015733"/>
            <a:ext cx="7786234" cy="3450613"/>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120000"/>
              </a:lnSpc>
              <a:spcBef>
                <a:spcPts val="0"/>
              </a:spcBef>
              <a:spcAft>
                <a:spcPts val="0"/>
              </a:spcAft>
              <a:buSzPts val="2000"/>
              <a:buChar char="•"/>
            </a:pPr>
            <a:r>
              <a:rPr lang="en-US" dirty="0">
                <a:solidFill>
                  <a:schemeClr val="tx1"/>
                </a:solidFill>
                <a:latin typeface="Arial Narrow"/>
                <a:ea typeface="Arial Narrow"/>
                <a:cs typeface="Arial Narrow"/>
                <a:sym typeface="Arial Narrow"/>
              </a:rPr>
              <a:t>Parents at MILA responded that they like Flyers and messages through text and social media to find out about school events and information. </a:t>
            </a:r>
            <a:endParaRPr dirty="0">
              <a:solidFill>
                <a:schemeClr val="tx1"/>
              </a:solidFill>
            </a:endParaRPr>
          </a:p>
          <a:p>
            <a:pPr marL="228600" lvl="0" indent="-228600" algn="l" rtl="0">
              <a:lnSpc>
                <a:spcPct val="120000"/>
              </a:lnSpc>
              <a:spcBef>
                <a:spcPts val="1000"/>
              </a:spcBef>
              <a:spcAft>
                <a:spcPts val="0"/>
              </a:spcAft>
              <a:buSzPts val="2000"/>
              <a:buChar char="•"/>
            </a:pPr>
            <a:r>
              <a:rPr lang="en-US" dirty="0">
                <a:solidFill>
                  <a:schemeClr val="tx1"/>
                </a:solidFill>
                <a:latin typeface="Arial Narrow"/>
                <a:ea typeface="Arial Narrow"/>
                <a:cs typeface="Arial Narrow"/>
                <a:sym typeface="Arial Narrow"/>
              </a:rPr>
              <a:t>96% of parents said they feel welcome at MILA.  We are always looking for parent involvement, volunteers, SAC members, and involvement with your students.  </a:t>
            </a:r>
            <a:endParaRPr dirty="0">
              <a:solidFill>
                <a:schemeClr val="tx1"/>
              </a:solidFill>
            </a:endParaRPr>
          </a:p>
          <a:p>
            <a:pPr marL="228600" lvl="0" indent="-228600" algn="l" rtl="0">
              <a:lnSpc>
                <a:spcPct val="120000"/>
              </a:lnSpc>
              <a:spcBef>
                <a:spcPts val="1000"/>
              </a:spcBef>
              <a:spcAft>
                <a:spcPts val="0"/>
              </a:spcAft>
              <a:buSzPts val="2000"/>
              <a:buChar char="•"/>
            </a:pPr>
            <a:r>
              <a:rPr lang="en-US" dirty="0">
                <a:solidFill>
                  <a:schemeClr val="tx1"/>
                </a:solidFill>
                <a:latin typeface="Arial Narrow"/>
                <a:ea typeface="Arial Narrow"/>
                <a:cs typeface="Arial Narrow"/>
                <a:sym typeface="Arial Narrow"/>
              </a:rPr>
              <a:t>90% of MILA families are happy with the Principal.  Administration wants to talk to you.  Please request a meeting if you need anything.  We are here for you!  </a:t>
            </a:r>
            <a:endParaRPr dirty="0">
              <a:solidFill>
                <a:schemeClr val="tx1"/>
              </a:solidFill>
            </a:endParaRPr>
          </a:p>
          <a:p>
            <a:pPr marL="228600" lvl="0" indent="-228600" algn="l" rtl="0">
              <a:lnSpc>
                <a:spcPct val="120000"/>
              </a:lnSpc>
              <a:spcBef>
                <a:spcPts val="1000"/>
              </a:spcBef>
              <a:spcAft>
                <a:spcPts val="0"/>
              </a:spcAft>
              <a:buSzPts val="2000"/>
              <a:buChar char="•"/>
            </a:pPr>
            <a:r>
              <a:rPr lang="en-US" dirty="0">
                <a:solidFill>
                  <a:schemeClr val="tx1"/>
                </a:solidFill>
                <a:latin typeface="Arial Narrow"/>
                <a:ea typeface="Arial Narrow"/>
                <a:cs typeface="Arial Narrow"/>
                <a:sym typeface="Arial Narrow"/>
              </a:rPr>
              <a:t>80% of MILA parents would like more information about decision making for the school.  Join SAC, come to parent events, read the information that comes home, complete the surveys that go out, come talk to us.  </a:t>
            </a:r>
          </a:p>
          <a:p>
            <a:pPr marL="228600" lvl="0" indent="-228600" algn="l" rtl="0">
              <a:lnSpc>
                <a:spcPct val="120000"/>
              </a:lnSpc>
              <a:spcBef>
                <a:spcPts val="1000"/>
              </a:spcBef>
              <a:spcAft>
                <a:spcPts val="0"/>
              </a:spcAft>
              <a:buSzPts val="2000"/>
              <a:buChar char="•"/>
            </a:pPr>
            <a:r>
              <a:rPr lang="en-US" dirty="0">
                <a:solidFill>
                  <a:schemeClr val="tx1"/>
                </a:solidFill>
                <a:latin typeface="Arial Narrow"/>
                <a:sym typeface="Arial Narrow"/>
              </a:rPr>
              <a:t>MILA </a:t>
            </a:r>
            <a:r>
              <a:rPr lang="en-US">
                <a:solidFill>
                  <a:schemeClr val="tx1"/>
                </a:solidFill>
                <a:latin typeface="Arial Narrow"/>
                <a:sym typeface="Arial Narrow"/>
              </a:rPr>
              <a:t>Loves our </a:t>
            </a:r>
            <a:r>
              <a:rPr lang="en-US" dirty="0">
                <a:solidFill>
                  <a:schemeClr val="tx1"/>
                </a:solidFill>
                <a:latin typeface="Arial Narrow"/>
                <a:sym typeface="Arial Narrow"/>
              </a:rPr>
              <a:t>families, come ask us how you can be involved.  </a:t>
            </a:r>
            <a:endParaRPr dirty="0">
              <a:solidFill>
                <a:schemeClr val="tx1"/>
              </a:solidFill>
            </a:endParaRPr>
          </a:p>
          <a:p>
            <a:pPr marL="0" lvl="0" indent="0" algn="l" rtl="0">
              <a:lnSpc>
                <a:spcPct val="120000"/>
              </a:lnSpc>
              <a:spcBef>
                <a:spcPts val="1000"/>
              </a:spcBef>
              <a:spcAft>
                <a:spcPts val="0"/>
              </a:spcAft>
              <a:buSzPts val="2000"/>
              <a:buNone/>
            </a:pPr>
            <a:endParaRPr dirty="0"/>
          </a:p>
        </p:txBody>
      </p:sp>
      <p:sp>
        <p:nvSpPr>
          <p:cNvPr id="240" name="Google Shape;240;p15"/>
          <p:cNvSpPr txBox="1"/>
          <p:nvPr/>
        </p:nvSpPr>
        <p:spPr>
          <a:xfrm>
            <a:off x="152400" y="6330915"/>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02AFA50E-7B51-C1EA-B7C4-18FF380712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5213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6"/>
          <p:cNvSpPr txBox="1">
            <a:spLocks noGrp="1"/>
          </p:cNvSpPr>
          <p:nvPr>
            <p:ph type="title"/>
          </p:nvPr>
        </p:nvSpPr>
        <p:spPr>
          <a:xfrm>
            <a:off x="381462" y="661309"/>
            <a:ext cx="8050212" cy="8382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ts val="4800"/>
              <a:buFont typeface="Gill Sans"/>
              <a:buNone/>
            </a:pPr>
            <a:r>
              <a:rPr lang="en-US" sz="4800"/>
              <a:t>SCHOOL-PARENT COMPACT</a:t>
            </a:r>
            <a:endParaRPr/>
          </a:p>
        </p:txBody>
      </p:sp>
      <p:sp>
        <p:nvSpPr>
          <p:cNvPr id="247" name="Google Shape;247;p16"/>
          <p:cNvSpPr txBox="1"/>
          <p:nvPr/>
        </p:nvSpPr>
        <p:spPr>
          <a:xfrm>
            <a:off x="152400" y="2133600"/>
            <a:ext cx="8686800" cy="3170099"/>
          </a:xfrm>
          <a:prstGeom prst="rect">
            <a:avLst/>
          </a:prstGeom>
          <a:noFill/>
          <a:ln>
            <a:noFill/>
          </a:ln>
        </p:spPr>
        <p:txBody>
          <a:bodyPr spcFirstLastPara="1" wrap="square" lIns="91425" tIns="45700" rIns="91425" bIns="45700" anchor="t" anchorCtr="0">
            <a:spAutoFit/>
          </a:bodyPr>
          <a:lstStyle/>
          <a:p>
            <a:pPr marL="225425" marR="0" lvl="0" indent="-225425"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Each school must have a School-Parent Compact that is written by parents, teachers, and students</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225425" marR="0" lvl="0" indent="-225425"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The compact outlines the shared responsibilities of students, parents, and teachers for improved student academic achievement</a:t>
            </a:r>
            <a:endParaRPr sz="1400" b="0" i="0" u="none" strike="noStrike" cap="none">
              <a:solidFill>
                <a:srgbClr val="000000"/>
              </a:solidFill>
              <a:latin typeface="Arial"/>
              <a:ea typeface="Arial"/>
              <a:cs typeface="Arial"/>
              <a:sym typeface="Arial"/>
            </a:endParaRPr>
          </a:p>
          <a:p>
            <a:pPr marL="225425" marR="0" lvl="0" indent="-98425" algn="l"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Arial Narrow"/>
              <a:ea typeface="Arial Narrow"/>
              <a:cs typeface="Arial Narrow"/>
              <a:sym typeface="Arial Narrow"/>
            </a:endParaRPr>
          </a:p>
          <a:p>
            <a:pPr marL="225425" marR="0" lvl="0" indent="-225425" algn="l" rtl="0">
              <a:lnSpc>
                <a:spcPct val="100000"/>
              </a:lnSpc>
              <a:spcBef>
                <a:spcPts val="0"/>
              </a:spcBef>
              <a:spcAft>
                <a:spcPts val="0"/>
              </a:spcAft>
              <a:buClr>
                <a:schemeClr val="dk1"/>
              </a:buClr>
              <a:buSzPts val="2000"/>
              <a:buFont typeface="Noto Sans Symbols"/>
              <a:buChar char="▪"/>
            </a:pPr>
            <a:r>
              <a:rPr lang="en-US" sz="2000" b="1" i="0" u="none" strike="noStrike" cap="none">
                <a:solidFill>
                  <a:schemeClr val="dk1"/>
                </a:solidFill>
                <a:latin typeface="Arial Narrow"/>
                <a:ea typeface="Arial Narrow"/>
                <a:cs typeface="Arial Narrow"/>
                <a:sym typeface="Arial Narrow"/>
              </a:rPr>
              <a:t>The compact will be reviewed with families throughout the year</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225425" marR="0" lvl="0" indent="-225425"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The compact is required to be revised each year using input from parents, students, and teachers.</a:t>
            </a:r>
            <a:endParaRPr sz="1400" b="0" i="0" u="none" strike="noStrike" cap="none">
              <a:solidFill>
                <a:srgbClr val="000000"/>
              </a:solidFill>
              <a:latin typeface="Arial"/>
              <a:ea typeface="Arial"/>
              <a:cs typeface="Arial"/>
              <a:sym typeface="Arial"/>
            </a:endParaRPr>
          </a:p>
        </p:txBody>
      </p:sp>
      <p:pic>
        <p:nvPicPr>
          <p:cNvPr id="248" name="Google Shape;248;p16" descr="j0413596"/>
          <p:cNvPicPr preferRelativeResize="0"/>
          <p:nvPr/>
        </p:nvPicPr>
        <p:blipFill rotWithShape="1">
          <a:blip r:embed="rId5">
            <a:alphaModFix/>
          </a:blip>
          <a:srcRect/>
          <a:stretch/>
        </p:blipFill>
        <p:spPr>
          <a:xfrm>
            <a:off x="7694612" y="5562600"/>
            <a:ext cx="765175" cy="665163"/>
          </a:xfrm>
          <a:prstGeom prst="rect">
            <a:avLst/>
          </a:prstGeom>
          <a:noFill/>
          <a:ln>
            <a:noFill/>
          </a:ln>
        </p:spPr>
      </p:pic>
      <p:sp>
        <p:nvSpPr>
          <p:cNvPr id="249" name="Google Shape;249;p16"/>
          <p:cNvSpPr txBox="1"/>
          <p:nvPr/>
        </p:nvSpPr>
        <p:spPr>
          <a:xfrm>
            <a:off x="3048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BF110DA0-222C-2CD9-742D-415D2E54FA1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2786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7"/>
          <p:cNvSpPr txBox="1">
            <a:spLocks noGrp="1"/>
          </p:cNvSpPr>
          <p:nvPr>
            <p:ph type="title"/>
          </p:nvPr>
        </p:nvSpPr>
        <p:spPr>
          <a:xfrm>
            <a:off x="1143000" y="914400"/>
            <a:ext cx="7248071" cy="10492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t>2023-24   SCHOOL-PARENT COMPACT</a:t>
            </a:r>
            <a:endParaRPr/>
          </a:p>
        </p:txBody>
      </p:sp>
      <p:sp>
        <p:nvSpPr>
          <p:cNvPr id="255" name="Google Shape;255;p17"/>
          <p:cNvSpPr txBox="1">
            <a:spLocks noGrp="1"/>
          </p:cNvSpPr>
          <p:nvPr>
            <p:ph type="body" idx="1"/>
          </p:nvPr>
        </p:nvSpPr>
        <p:spPr>
          <a:xfrm>
            <a:off x="457200" y="1851200"/>
            <a:ext cx="7543800" cy="4854300"/>
          </a:xfrm>
          <a:prstGeom prst="rect">
            <a:avLst/>
          </a:prstGeom>
          <a:noFill/>
          <a:ln>
            <a:noFill/>
          </a:ln>
        </p:spPr>
        <p:txBody>
          <a:bodyPr spcFirstLastPara="1" wrap="square" lIns="91425" tIns="45700" rIns="91425" bIns="45700" anchor="t" anchorCtr="0">
            <a:normAutofit/>
          </a:bodyPr>
          <a:lstStyle/>
          <a:p>
            <a:pPr marL="457200" lvl="0" indent="0" algn="l" rtl="0">
              <a:lnSpc>
                <a:spcPct val="120000"/>
              </a:lnSpc>
              <a:spcBef>
                <a:spcPts val="0"/>
              </a:spcBef>
              <a:spcAft>
                <a:spcPts val="0"/>
              </a:spcAft>
              <a:buNone/>
            </a:pPr>
            <a:endParaRPr/>
          </a:p>
        </p:txBody>
      </p:sp>
      <p:sp>
        <p:nvSpPr>
          <p:cNvPr id="256" name="Google Shape;256;p17"/>
          <p:cNvSpPr txBox="1"/>
          <p:nvPr/>
        </p:nvSpPr>
        <p:spPr>
          <a:xfrm>
            <a:off x="304800" y="6337008"/>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257" name="Google Shape;257;p17"/>
          <p:cNvPicPr preferRelativeResize="0"/>
          <p:nvPr/>
        </p:nvPicPr>
        <p:blipFill>
          <a:blip r:embed="rId5">
            <a:alphaModFix/>
          </a:blip>
          <a:stretch>
            <a:fillRect/>
          </a:stretch>
        </p:blipFill>
        <p:spPr>
          <a:xfrm>
            <a:off x="816900" y="1534975"/>
            <a:ext cx="7905476" cy="4854300"/>
          </a:xfrm>
          <a:prstGeom prst="rect">
            <a:avLst/>
          </a:prstGeom>
          <a:noFill/>
          <a:ln>
            <a:noFill/>
          </a:ln>
        </p:spPr>
      </p:pic>
      <p:pic>
        <p:nvPicPr>
          <p:cNvPr id="4" name="Audio 3">
            <a:hlinkClick r:id="" action="ppaction://media"/>
            <a:extLst>
              <a:ext uri="{FF2B5EF4-FFF2-40B4-BE49-F238E27FC236}">
                <a16:creationId xmlns:a16="http://schemas.microsoft.com/office/drawing/2014/main" id="{8F9C5D8C-6622-979E-5161-E0BACC2A9C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644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p:nvPr/>
        </p:nvSpPr>
        <p:spPr>
          <a:xfrm>
            <a:off x="381000" y="533400"/>
            <a:ext cx="8229600" cy="55245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Franklin Gothic"/>
                <a:ea typeface="Franklin Gothic"/>
                <a:cs typeface="Franklin Gothic"/>
                <a:sym typeface="Franklin Gothic"/>
              </a:rPr>
              <a:t>According to the </a:t>
            </a:r>
            <a:r>
              <a:rPr lang="en-US" sz="2800" b="0" i="1" u="none" strike="noStrike" cap="none">
                <a:solidFill>
                  <a:schemeClr val="dk1"/>
                </a:solidFill>
                <a:latin typeface="Franklin Gothic"/>
                <a:ea typeface="Franklin Gothic"/>
                <a:cs typeface="Franklin Gothic"/>
                <a:sym typeface="Franklin Gothic"/>
              </a:rPr>
              <a:t>Every Student Succeeds Act (ESSA)</a:t>
            </a:r>
            <a:r>
              <a:rPr lang="en-US" sz="2600" b="0" i="0" u="none" strike="noStrike" cap="none">
                <a:solidFill>
                  <a:schemeClr val="dk1"/>
                </a:solidFill>
                <a:latin typeface="Franklin Gothic"/>
                <a:ea typeface="Franklin Gothic"/>
                <a:cs typeface="Franklin Gothic"/>
                <a:sym typeface="Franklin Gothic"/>
              </a:rPr>
              <a:t>, schools are required to have an Annual Meeting to explain: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Franklin Gothic"/>
              <a:ea typeface="Franklin Gothic"/>
              <a:cs typeface="Franklin Gothic"/>
              <a:sym typeface="Franklin Gothic"/>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Franklin Gothic"/>
                <a:ea typeface="Franklin Gothic"/>
                <a:cs typeface="Franklin Gothic"/>
                <a:sym typeface="Franklin Gothic"/>
              </a:rPr>
              <a:t> The </a:t>
            </a:r>
            <a:r>
              <a:rPr lang="en-US" sz="2600" b="1" i="0" u="none" strike="noStrike" cap="none">
                <a:solidFill>
                  <a:schemeClr val="dk1"/>
                </a:solidFill>
                <a:latin typeface="Franklin Gothic"/>
                <a:ea typeface="Franklin Gothic"/>
                <a:cs typeface="Franklin Gothic"/>
                <a:sym typeface="Franklin Gothic"/>
              </a:rPr>
              <a:t>Title I program, which includes:</a:t>
            </a:r>
            <a:endParaRPr sz="2800" b="1" i="0" u="none" strike="noStrike" cap="none">
              <a:solidFill>
                <a:schemeClr val="dk1"/>
              </a:solidFill>
              <a:latin typeface="Franklin Gothic"/>
              <a:ea typeface="Franklin Gothic"/>
              <a:cs typeface="Franklin Gothic"/>
              <a:sym typeface="Franklin Gothic"/>
            </a:endParaRPr>
          </a:p>
          <a:p>
            <a:pPr marL="0" marR="0" lvl="0" indent="0" algn="l" rtl="0">
              <a:lnSpc>
                <a:spcPct val="100000"/>
              </a:lnSpc>
              <a:spcBef>
                <a:spcPts val="0"/>
              </a:spcBef>
              <a:spcAft>
                <a:spcPts val="0"/>
              </a:spcAft>
              <a:buClr>
                <a:schemeClr val="dk1"/>
              </a:buClr>
              <a:buSzPts val="900"/>
              <a:buFont typeface="Noto Sans Symbols"/>
              <a:buNone/>
            </a:pPr>
            <a:endParaRPr sz="900" b="0" i="0" u="none" strike="noStrike" cap="none">
              <a:solidFill>
                <a:schemeClr val="dk1"/>
              </a:solidFill>
              <a:latin typeface="Franklin Gothic"/>
              <a:ea typeface="Franklin Gothic"/>
              <a:cs typeface="Franklin Gothic"/>
              <a:sym typeface="Franklin Gothic"/>
            </a:endParaRPr>
          </a:p>
          <a:p>
            <a:pPr marL="914400" marR="0" lvl="2" indent="-1524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Franklin Gothic"/>
                <a:ea typeface="Franklin Gothic"/>
                <a:cs typeface="Franklin Gothic"/>
                <a:sym typeface="Franklin Gothic"/>
              </a:rPr>
              <a:t> </a:t>
            </a:r>
            <a:r>
              <a:rPr lang="en-US" sz="2400" b="0" i="0" u="none" strike="noStrike" cap="none">
                <a:solidFill>
                  <a:schemeClr val="dk1"/>
                </a:solidFill>
                <a:latin typeface="Arial Narrow"/>
                <a:ea typeface="Arial Narrow"/>
                <a:cs typeface="Arial Narrow"/>
                <a:sym typeface="Arial Narrow"/>
              </a:rPr>
              <a:t>Parent and Family Engagement Plan (PFEP)</a:t>
            </a:r>
            <a:endParaRPr sz="1400" b="0" i="0" u="none" strike="noStrike" cap="none">
              <a:solidFill>
                <a:srgbClr val="000000"/>
              </a:solidFill>
              <a:latin typeface="Arial"/>
              <a:ea typeface="Arial"/>
              <a:cs typeface="Arial"/>
              <a:sym typeface="Arial"/>
            </a:endParaRPr>
          </a:p>
          <a:p>
            <a:pPr marL="914400" marR="0" lvl="2" indent="-1524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 School-Parent Compact </a:t>
            </a:r>
            <a:endParaRPr sz="1400" b="0" i="0" u="none" strike="noStrike" cap="none">
              <a:solidFill>
                <a:srgbClr val="000000"/>
              </a:solidFill>
              <a:latin typeface="Arial"/>
              <a:ea typeface="Arial"/>
              <a:cs typeface="Arial"/>
              <a:sym typeface="Arial"/>
            </a:endParaRPr>
          </a:p>
          <a:p>
            <a:pPr marL="914400" marR="0" lvl="2" indent="-1524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 Parents’ Right to Know</a:t>
            </a:r>
            <a:endParaRPr sz="1400" b="0" i="0" u="none" strike="noStrike" cap="none">
              <a:solidFill>
                <a:srgbClr val="000000"/>
              </a:solidFill>
              <a:latin typeface="Arial"/>
              <a:ea typeface="Arial"/>
              <a:cs typeface="Arial"/>
              <a:sym typeface="Arial"/>
            </a:endParaRPr>
          </a:p>
          <a:p>
            <a:pPr marL="914400" marR="0" lvl="2" indent="-1524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 The  School Improvement Plan (SIP) Goals</a:t>
            </a:r>
            <a:endParaRPr sz="1400" b="0" i="0" u="none" strike="noStrike" cap="none">
              <a:solidFill>
                <a:srgbClr val="000000"/>
              </a:solidFill>
              <a:latin typeface="Arial"/>
              <a:ea typeface="Arial"/>
              <a:cs typeface="Arial"/>
              <a:sym typeface="Arial"/>
            </a:endParaRPr>
          </a:p>
          <a:p>
            <a:pPr marL="914400" marR="0" lvl="2" indent="-1524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 The importance of parent and family engagement</a:t>
            </a:r>
            <a:endParaRPr sz="1400" b="0" i="0" u="none" strike="noStrike" cap="none">
              <a:solidFill>
                <a:srgbClr val="000000"/>
              </a:solidFill>
              <a:latin typeface="Arial"/>
              <a:ea typeface="Arial"/>
              <a:cs typeface="Arial"/>
              <a:sym typeface="Arial"/>
            </a:endParaRPr>
          </a:p>
          <a:p>
            <a:pPr marL="914400" marR="0" lvl="2" indent="-1524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 The use of funds</a:t>
            </a:r>
            <a:endParaRPr sz="2400" b="0" i="0" u="none" strike="noStrike" cap="none">
              <a:solidFill>
                <a:schemeClr val="dk1"/>
              </a:solidFill>
              <a:latin typeface="Franklin Gothic"/>
              <a:ea typeface="Franklin Gothic"/>
              <a:cs typeface="Franklin Gothic"/>
              <a:sym typeface="Franklin Gothic"/>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Franklin Gothic"/>
              <a:ea typeface="Franklin Gothic"/>
              <a:cs typeface="Franklin Gothic"/>
              <a:sym typeface="Franklin Gothic"/>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Franklin Gothic"/>
              <a:ea typeface="Franklin Gothic"/>
              <a:cs typeface="Franklin Gothic"/>
              <a:sym typeface="Franklin Gothic"/>
            </a:endParaRPr>
          </a:p>
          <a:p>
            <a:pPr marL="914400" marR="0" lvl="2"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Narrow"/>
              <a:ea typeface="Arial Narrow"/>
              <a:cs typeface="Arial Narrow"/>
              <a:sym typeface="Arial Narrow"/>
            </a:endParaRPr>
          </a:p>
          <a:p>
            <a:pPr marL="914400" marR="0" lvl="2"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Narrow"/>
              <a:ea typeface="Arial Narrow"/>
              <a:cs typeface="Arial Narrow"/>
              <a:sym typeface="Arial Narrow"/>
            </a:endParaRPr>
          </a:p>
        </p:txBody>
      </p:sp>
      <p:sp>
        <p:nvSpPr>
          <p:cNvPr id="115" name="Google Shape;115;p2"/>
          <p:cNvSpPr txBox="1"/>
          <p:nvPr/>
        </p:nvSpPr>
        <p:spPr>
          <a:xfrm>
            <a:off x="533400" y="6302406"/>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D15E6CAD-03DD-43F1-3A8B-5C73F3D888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084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8"/>
          <p:cNvSpPr txBox="1">
            <a:spLocks noGrp="1"/>
          </p:cNvSpPr>
          <p:nvPr>
            <p:ph type="title"/>
          </p:nvPr>
        </p:nvSpPr>
        <p:spPr>
          <a:xfrm>
            <a:off x="457200" y="685800"/>
            <a:ext cx="8050212"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a:t>PARENTS’ RIGHT TO KNOW</a:t>
            </a:r>
            <a:endParaRPr/>
          </a:p>
        </p:txBody>
      </p:sp>
      <p:sp>
        <p:nvSpPr>
          <p:cNvPr id="264" name="Google Shape;264;p18"/>
          <p:cNvSpPr txBox="1"/>
          <p:nvPr/>
        </p:nvSpPr>
        <p:spPr>
          <a:xfrm>
            <a:off x="76200" y="2151727"/>
            <a:ext cx="8610600" cy="19389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225425" marR="0" lvl="0" indent="-225425" algn="just"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Parents have the right to request and receive timely information regarding the professional qualifications of their child’s teachers and paraprofessionals</a:t>
            </a:r>
            <a:endParaRPr sz="1400" b="0" i="0" u="none" strike="noStrike" cap="none">
              <a:solidFill>
                <a:srgbClr val="000000"/>
              </a:solidFill>
              <a:latin typeface="Arial"/>
              <a:ea typeface="Arial"/>
              <a:cs typeface="Arial"/>
              <a:sym typeface="Arial"/>
            </a:endParaRPr>
          </a:p>
          <a:p>
            <a:pPr marL="225425" marR="0" lvl="0" indent="-98425" algn="just"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Arial Narrow"/>
              <a:ea typeface="Arial Narrow"/>
              <a:cs typeface="Arial Narrow"/>
              <a:sym typeface="Arial Narrow"/>
            </a:endParaRPr>
          </a:p>
          <a:p>
            <a:pPr marL="225425" marR="0" lvl="0" indent="-225425" algn="just"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Parents must be notified if their child is assigned to or taught for four or more consecutive weeks by a teacher who is not state certified</a:t>
            </a:r>
            <a:endParaRPr sz="1400" b="0" i="0" u="none" strike="noStrike" cap="none">
              <a:solidFill>
                <a:srgbClr val="000000"/>
              </a:solidFill>
              <a:latin typeface="Arial"/>
              <a:ea typeface="Arial"/>
              <a:cs typeface="Arial"/>
              <a:sym typeface="Arial"/>
            </a:endParaRPr>
          </a:p>
        </p:txBody>
      </p:sp>
      <p:sp>
        <p:nvSpPr>
          <p:cNvPr id="265" name="Google Shape;265;p18"/>
          <p:cNvSpPr txBox="1"/>
          <p:nvPr/>
        </p:nvSpPr>
        <p:spPr>
          <a:xfrm>
            <a:off x="2286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F672405D-BA85-DEE5-A744-8A39E07DF7D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161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9"/>
          <p:cNvSpPr txBox="1">
            <a:spLocks noGrp="1"/>
          </p:cNvSpPr>
          <p:nvPr>
            <p:ph type="title"/>
          </p:nvPr>
        </p:nvSpPr>
        <p:spPr>
          <a:xfrm>
            <a:off x="1286328" y="1066800"/>
            <a:ext cx="6571343" cy="10492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t>TITLE I COMPLAINT PROCEDURE</a:t>
            </a:r>
            <a:endParaRPr/>
          </a:p>
        </p:txBody>
      </p:sp>
      <p:sp>
        <p:nvSpPr>
          <p:cNvPr id="272" name="Google Shape;272;p19"/>
          <p:cNvSpPr txBox="1">
            <a:spLocks noGrp="1"/>
          </p:cNvSpPr>
          <p:nvPr>
            <p:ph type="body" idx="1"/>
          </p:nvPr>
        </p:nvSpPr>
        <p:spPr>
          <a:xfrm>
            <a:off x="152400" y="1981200"/>
            <a:ext cx="8686800" cy="45720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800"/>
              <a:buNone/>
            </a:pPr>
            <a:r>
              <a:rPr lang="en-US" sz="2800" b="1">
                <a:latin typeface="Arial Narrow"/>
                <a:ea typeface="Arial Narrow"/>
                <a:cs typeface="Arial Narrow"/>
                <a:sym typeface="Arial Narrow"/>
              </a:rPr>
              <a:t>Parents have the right to submit comments regarding district and/or school Title I plans</a:t>
            </a:r>
            <a:endParaRPr/>
          </a:p>
          <a:p>
            <a:pPr marL="0" lvl="0" indent="0" algn="l" rtl="0">
              <a:lnSpc>
                <a:spcPct val="120000"/>
              </a:lnSpc>
              <a:spcBef>
                <a:spcPts val="1000"/>
              </a:spcBef>
              <a:spcAft>
                <a:spcPts val="0"/>
              </a:spcAft>
              <a:buSzPts val="1800"/>
              <a:buNone/>
            </a:pPr>
            <a:endParaRPr sz="1800" b="1">
              <a:latin typeface="Arial Narrow"/>
              <a:ea typeface="Arial Narrow"/>
              <a:cs typeface="Arial Narrow"/>
              <a:sym typeface="Arial Narrow"/>
            </a:endParaRPr>
          </a:p>
          <a:p>
            <a:pPr marL="685800" lvl="1" indent="-228600" algn="l" rtl="0">
              <a:lnSpc>
                <a:spcPct val="120000"/>
              </a:lnSpc>
              <a:spcBef>
                <a:spcPts val="500"/>
              </a:spcBef>
              <a:spcAft>
                <a:spcPts val="0"/>
              </a:spcAft>
              <a:buSzPts val="2600"/>
              <a:buChar char="•"/>
            </a:pPr>
            <a:r>
              <a:rPr lang="en-US" sz="2600" i="0">
                <a:latin typeface="Arial Narrow"/>
                <a:ea typeface="Arial Narrow"/>
                <a:cs typeface="Arial Narrow"/>
                <a:sym typeface="Arial Narrow"/>
              </a:rPr>
              <a:t>Comments should be turned in to the school principal</a:t>
            </a:r>
            <a:endParaRPr/>
          </a:p>
          <a:p>
            <a:pPr marL="685800" lvl="1" indent="-63500" algn="l" rtl="0">
              <a:lnSpc>
                <a:spcPct val="120000"/>
              </a:lnSpc>
              <a:spcBef>
                <a:spcPts val="500"/>
              </a:spcBef>
              <a:spcAft>
                <a:spcPts val="0"/>
              </a:spcAft>
              <a:buSzPts val="2600"/>
              <a:buNone/>
            </a:pPr>
            <a:endParaRPr sz="2600" i="0">
              <a:latin typeface="Arial Narrow"/>
              <a:ea typeface="Arial Narrow"/>
              <a:cs typeface="Arial Narrow"/>
              <a:sym typeface="Arial Narrow"/>
            </a:endParaRPr>
          </a:p>
          <a:p>
            <a:pPr marL="685800" lvl="1" indent="-228600" algn="l" rtl="0">
              <a:lnSpc>
                <a:spcPct val="120000"/>
              </a:lnSpc>
              <a:spcBef>
                <a:spcPts val="500"/>
              </a:spcBef>
              <a:spcAft>
                <a:spcPts val="0"/>
              </a:spcAft>
              <a:buSzPts val="2600"/>
              <a:buChar char="•"/>
            </a:pPr>
            <a:r>
              <a:rPr lang="en-US" sz="2600" i="0">
                <a:latin typeface="Arial Narrow"/>
                <a:ea typeface="Arial Narrow"/>
                <a:cs typeface="Arial Narrow"/>
                <a:sym typeface="Arial Narrow"/>
              </a:rPr>
              <a:t> The school principal will forward the comments to the district </a:t>
            </a:r>
            <a:r>
              <a:rPr lang="en-US" sz="2600">
                <a:latin typeface="Arial Narrow"/>
                <a:ea typeface="Arial Narrow"/>
                <a:cs typeface="Arial Narrow"/>
                <a:sym typeface="Arial Narrow"/>
              </a:rPr>
              <a:t>Title I Department</a:t>
            </a:r>
            <a:endParaRPr sz="2600" i="0">
              <a:latin typeface="Arial Narrow"/>
              <a:ea typeface="Arial Narrow"/>
              <a:cs typeface="Arial Narrow"/>
              <a:sym typeface="Arial Narrow"/>
            </a:endParaRPr>
          </a:p>
          <a:p>
            <a:pPr marL="457200" lvl="1" indent="0" algn="l" rtl="0">
              <a:lnSpc>
                <a:spcPct val="120000"/>
              </a:lnSpc>
              <a:spcBef>
                <a:spcPts val="500"/>
              </a:spcBef>
              <a:spcAft>
                <a:spcPts val="0"/>
              </a:spcAft>
              <a:buSzPts val="2600"/>
              <a:buNone/>
            </a:pPr>
            <a:endParaRPr sz="2600" i="0">
              <a:latin typeface="Arial Narrow"/>
              <a:ea typeface="Arial Narrow"/>
              <a:cs typeface="Arial Narrow"/>
              <a:sym typeface="Arial Narrow"/>
            </a:endParaRPr>
          </a:p>
        </p:txBody>
      </p:sp>
      <p:sp>
        <p:nvSpPr>
          <p:cNvPr id="273" name="Google Shape;273;p19"/>
          <p:cNvSpPr txBox="1"/>
          <p:nvPr/>
        </p:nvSpPr>
        <p:spPr>
          <a:xfrm>
            <a:off x="3048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022C2F7B-F8C2-2261-325E-5B3ED6A5A1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1479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0"/>
          <p:cNvSpPr txBox="1">
            <a:spLocks noGrp="1"/>
          </p:cNvSpPr>
          <p:nvPr>
            <p:ph type="title"/>
          </p:nvPr>
        </p:nvSpPr>
        <p:spPr>
          <a:xfrm>
            <a:off x="692149" y="954489"/>
            <a:ext cx="7962901" cy="12954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sz="4800"/>
              <a:t>RESEARCH SHOWS…</a:t>
            </a:r>
            <a:br>
              <a:rPr lang="en-US" sz="4800"/>
            </a:br>
            <a:endParaRPr sz="4800"/>
          </a:p>
        </p:txBody>
      </p:sp>
      <p:sp>
        <p:nvSpPr>
          <p:cNvPr id="280" name="Google Shape;280;p20"/>
          <p:cNvSpPr txBox="1"/>
          <p:nvPr/>
        </p:nvSpPr>
        <p:spPr>
          <a:xfrm>
            <a:off x="1873250" y="1922463"/>
            <a:ext cx="184150" cy="311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1" name="Google Shape;281;p20"/>
          <p:cNvSpPr txBox="1"/>
          <p:nvPr/>
        </p:nvSpPr>
        <p:spPr>
          <a:xfrm>
            <a:off x="152400" y="1946137"/>
            <a:ext cx="8915400" cy="45243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600"/>
              <a:buFont typeface="Noto Sans Symbols"/>
              <a:buNone/>
            </a:pPr>
            <a:r>
              <a:rPr lang="en-US" sz="2600" b="1" i="0" u="none" strike="noStrike" cap="none">
                <a:solidFill>
                  <a:schemeClr val="dk1"/>
                </a:solidFill>
                <a:latin typeface="Arial Narrow"/>
                <a:ea typeface="Arial Narrow"/>
                <a:cs typeface="Arial Narrow"/>
                <a:sym typeface="Arial Narrow"/>
              </a:rPr>
              <a:t>No matter the socio-economic status, when parents are engaged, students are more likely to:</a:t>
            </a:r>
            <a:endParaRPr sz="1400" b="0" i="0" u="none" strike="noStrike" cap="none">
              <a:solidFill>
                <a:srgbClr val="000000"/>
              </a:solidFill>
              <a:latin typeface="Arial"/>
              <a:ea typeface="Arial"/>
              <a:cs typeface="Arial"/>
              <a:sym typeface="Arial"/>
            </a:endParaRPr>
          </a:p>
          <a:p>
            <a:pPr marL="457200" marR="0" lvl="1" indent="-165100" algn="just" rtl="0">
              <a:lnSpc>
                <a:spcPct val="100000"/>
              </a:lnSpc>
              <a:spcBef>
                <a:spcPts val="0"/>
              </a:spcBef>
              <a:spcAft>
                <a:spcPts val="0"/>
              </a:spcAft>
              <a:buClr>
                <a:schemeClr val="dk1"/>
              </a:buClr>
              <a:buSzPts val="2600"/>
              <a:buFont typeface="Noto Sans Symbols"/>
              <a:buChar char="▪"/>
            </a:pPr>
            <a:r>
              <a:rPr lang="en-US" sz="2600" b="1" i="0" u="none" strike="noStrike" cap="none">
                <a:solidFill>
                  <a:schemeClr val="dk1"/>
                </a:solidFill>
                <a:latin typeface="Arial Narrow"/>
                <a:ea typeface="Arial Narrow"/>
                <a:cs typeface="Arial Narrow"/>
                <a:sym typeface="Arial Narrow"/>
              </a:rPr>
              <a:t> </a:t>
            </a:r>
            <a:r>
              <a:rPr lang="en-US" sz="2600" b="0" i="0" u="none" strike="noStrike" cap="none">
                <a:solidFill>
                  <a:schemeClr val="dk1"/>
                </a:solidFill>
                <a:latin typeface="Arial Narrow"/>
                <a:ea typeface="Arial Narrow"/>
                <a:cs typeface="Arial Narrow"/>
                <a:sym typeface="Arial Narrow"/>
              </a:rPr>
              <a:t>attend school regularly</a:t>
            </a:r>
            <a:endParaRPr sz="1400" b="0" i="0" u="none" strike="noStrike" cap="none">
              <a:solidFill>
                <a:srgbClr val="000000"/>
              </a:solidFill>
              <a:latin typeface="Arial"/>
              <a:ea typeface="Arial"/>
              <a:cs typeface="Arial"/>
              <a:sym typeface="Arial"/>
            </a:endParaRPr>
          </a:p>
          <a:p>
            <a:pPr marL="457200" marR="0" lvl="1" indent="-165100" algn="just" rtl="0">
              <a:lnSpc>
                <a:spcPct val="100000"/>
              </a:lnSpc>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earn better grades </a:t>
            </a:r>
            <a:endParaRPr sz="1400" b="0" i="0" u="none" strike="noStrike" cap="none">
              <a:solidFill>
                <a:srgbClr val="000000"/>
              </a:solidFill>
              <a:latin typeface="Arial"/>
              <a:ea typeface="Arial"/>
              <a:cs typeface="Arial"/>
              <a:sym typeface="Arial"/>
            </a:endParaRPr>
          </a:p>
          <a:p>
            <a:pPr marL="457200" marR="0" lvl="1" indent="-165100" algn="just" rtl="0">
              <a:lnSpc>
                <a:spcPct val="100000"/>
              </a:lnSpc>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get better test scores</a:t>
            </a:r>
            <a:endParaRPr sz="1400" b="0" i="0" u="none" strike="noStrike" cap="none">
              <a:solidFill>
                <a:srgbClr val="000000"/>
              </a:solidFill>
              <a:latin typeface="Arial"/>
              <a:ea typeface="Arial"/>
              <a:cs typeface="Arial"/>
              <a:sym typeface="Arial"/>
            </a:endParaRPr>
          </a:p>
          <a:p>
            <a:pPr marL="457200" marR="0" lvl="1" indent="-165100" algn="just" rtl="0">
              <a:lnSpc>
                <a:spcPct val="100000"/>
              </a:lnSpc>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have more self-confidence </a:t>
            </a:r>
            <a:endParaRPr sz="1400" b="0" i="0" u="none" strike="noStrike" cap="none">
              <a:solidFill>
                <a:srgbClr val="000000"/>
              </a:solidFill>
              <a:latin typeface="Arial"/>
              <a:ea typeface="Arial"/>
              <a:cs typeface="Arial"/>
              <a:sym typeface="Arial"/>
            </a:endParaRPr>
          </a:p>
          <a:p>
            <a:pPr marL="457200" marR="0" lvl="1" indent="-165100" algn="just" rtl="0">
              <a:lnSpc>
                <a:spcPct val="100000"/>
              </a:lnSpc>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be promoted to the next grade</a:t>
            </a:r>
            <a:endParaRPr sz="1400" b="0" i="0" u="none" strike="noStrike" cap="none">
              <a:solidFill>
                <a:srgbClr val="000000"/>
              </a:solidFill>
              <a:latin typeface="Arial"/>
              <a:ea typeface="Arial"/>
              <a:cs typeface="Arial"/>
              <a:sym typeface="Arial"/>
            </a:endParaRPr>
          </a:p>
          <a:p>
            <a:pPr marL="457200" marR="0" lvl="1" indent="-165100" algn="just" rtl="0">
              <a:lnSpc>
                <a:spcPct val="100000"/>
              </a:lnSpc>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have better social skills</a:t>
            </a:r>
            <a:endParaRPr sz="1400" b="0" i="0" u="none" strike="noStrike" cap="none">
              <a:solidFill>
                <a:srgbClr val="000000"/>
              </a:solidFill>
              <a:latin typeface="Arial"/>
              <a:ea typeface="Arial"/>
              <a:cs typeface="Arial"/>
              <a:sym typeface="Arial"/>
            </a:endParaRPr>
          </a:p>
          <a:p>
            <a:pPr marL="457200" marR="0" lvl="1" indent="-165100" algn="just" rtl="0">
              <a:lnSpc>
                <a:spcPct val="100000"/>
              </a:lnSpc>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graduate</a:t>
            </a:r>
            <a:endParaRPr sz="1400" b="0" i="0" u="none" strike="noStrike" cap="none">
              <a:solidFill>
                <a:srgbClr val="000000"/>
              </a:solidFill>
              <a:latin typeface="Arial"/>
              <a:ea typeface="Arial"/>
              <a:cs typeface="Arial"/>
              <a:sym typeface="Arial"/>
            </a:endParaRPr>
          </a:p>
          <a:p>
            <a:pPr marL="457200" marR="0" lvl="1" indent="-165100" algn="just" rtl="0">
              <a:lnSpc>
                <a:spcPct val="100000"/>
              </a:lnSpc>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continue their education</a:t>
            </a:r>
            <a:endParaRPr sz="1400" b="0" i="0" u="none" strike="noStrike" cap="none">
              <a:solidFill>
                <a:srgbClr val="000000"/>
              </a:solidFill>
              <a:latin typeface="Arial"/>
              <a:ea typeface="Arial"/>
              <a:cs typeface="Arial"/>
              <a:sym typeface="Arial"/>
            </a:endParaRPr>
          </a:p>
          <a:p>
            <a:pPr marL="457200" marR="0" lvl="1" indent="0" algn="just"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Tahoma"/>
                <a:ea typeface="Tahoma"/>
                <a:cs typeface="Tahoma"/>
                <a:sym typeface="Tahoma"/>
              </a:rPr>
              <a:t>	</a:t>
            </a:r>
            <a:r>
              <a:rPr lang="en-US" sz="2800" b="0" i="0" u="none" strike="noStrike" cap="none">
                <a:solidFill>
                  <a:schemeClr val="dk1"/>
                </a:solidFill>
                <a:latin typeface="Tahoma"/>
                <a:ea typeface="Tahoma"/>
                <a:cs typeface="Tahoma"/>
                <a:sym typeface="Tahoma"/>
              </a:rPr>
              <a:t> </a:t>
            </a:r>
            <a:endParaRPr sz="1400" b="0" i="0" u="none" strike="noStrike" cap="none">
              <a:solidFill>
                <a:srgbClr val="000000"/>
              </a:solidFill>
              <a:latin typeface="Arial"/>
              <a:ea typeface="Arial"/>
              <a:cs typeface="Arial"/>
              <a:sym typeface="Arial"/>
            </a:endParaRPr>
          </a:p>
        </p:txBody>
      </p:sp>
      <p:sp>
        <p:nvSpPr>
          <p:cNvPr id="282" name="Google Shape;282;p20"/>
          <p:cNvSpPr txBox="1"/>
          <p:nvPr/>
        </p:nvSpPr>
        <p:spPr>
          <a:xfrm>
            <a:off x="304800" y="6309460"/>
            <a:ext cx="45897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D2DE2CC4-6B1C-0F26-6FCA-7E48FC494AD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172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1"/>
          <p:cNvSpPr txBox="1">
            <a:spLocks noGrp="1"/>
          </p:cNvSpPr>
          <p:nvPr>
            <p:ph type="title"/>
          </p:nvPr>
        </p:nvSpPr>
        <p:spPr>
          <a:xfrm>
            <a:off x="762000" y="838200"/>
            <a:ext cx="7856538"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a:t>TIPS FOR SUCCESS:</a:t>
            </a:r>
            <a:endParaRPr sz="5400"/>
          </a:p>
        </p:txBody>
      </p:sp>
      <p:sp>
        <p:nvSpPr>
          <p:cNvPr id="289" name="Google Shape;289;p21"/>
          <p:cNvSpPr txBox="1"/>
          <p:nvPr/>
        </p:nvSpPr>
        <p:spPr>
          <a:xfrm>
            <a:off x="101600" y="1905000"/>
            <a:ext cx="8940900" cy="5387400"/>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Narrow"/>
                <a:ea typeface="Arial Narrow"/>
                <a:cs typeface="Arial Narrow"/>
                <a:sym typeface="Arial Narrow"/>
              </a:rPr>
              <a:t>Communicate with your child’s teacher often throughout the year! Start at the beginning of the year…how do you want to communicate with each other?</a:t>
            </a:r>
            <a:endParaRPr sz="1400" b="0" i="0" u="none" strike="noStrike" cap="none">
              <a:solidFill>
                <a:srgbClr val="000000"/>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457200" marR="0" lvl="0" indent="-457200" algn="just"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Narrow"/>
                <a:ea typeface="Arial Narrow"/>
                <a:cs typeface="Arial Narrow"/>
                <a:sym typeface="Arial Narrow"/>
              </a:rPr>
              <a:t>Give your input on the schools Title I Plan</a:t>
            </a:r>
            <a:endParaRPr sz="1400" b="0" i="0" u="none" strike="noStrike" cap="none">
              <a:solidFill>
                <a:srgbClr val="000000"/>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457200" marR="0" lvl="0" indent="-457200" algn="just"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Narrow"/>
                <a:ea typeface="Arial Narrow"/>
                <a:cs typeface="Arial Narrow"/>
                <a:sym typeface="Arial Narrow"/>
              </a:rPr>
              <a:t>Consider joining the PTO/PTA, School Advisory Council (SAC) or the District Parent Leadership Team. Let your voice be heard!</a:t>
            </a:r>
            <a:endParaRPr sz="1400" b="0" i="0" u="none" strike="noStrike" cap="none">
              <a:solidFill>
                <a:srgbClr val="000000"/>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457200" marR="0" lvl="0" indent="-457200" algn="just"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Narrow"/>
                <a:ea typeface="Arial Narrow"/>
                <a:cs typeface="Arial Narrow"/>
                <a:sym typeface="Arial Narrow"/>
              </a:rPr>
              <a:t>Some Title I schools have Parent Resource Centers that provide materials that families may check out to use at home. If your child’s school does not have a Parent Resource Center ask your child’s teacher for materials to help you at home. </a:t>
            </a:r>
            <a:endParaRPr sz="1400" b="0" i="0" u="none" strike="noStrike" cap="none">
              <a:solidFill>
                <a:srgbClr val="000000"/>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457200" marR="0" lvl="0" indent="-457200" algn="just"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Narrow"/>
                <a:ea typeface="Arial Narrow"/>
                <a:cs typeface="Arial Narrow"/>
                <a:sym typeface="Arial Narrow"/>
              </a:rPr>
              <a:t>Reach out to </a:t>
            </a:r>
            <a:r>
              <a:rPr lang="en-US" sz="2000" b="1">
                <a:solidFill>
                  <a:schemeClr val="dk1"/>
                </a:solidFill>
                <a:latin typeface="Arial Narrow"/>
                <a:ea typeface="Arial Narrow"/>
                <a:cs typeface="Arial Narrow"/>
                <a:sym typeface="Arial Narrow"/>
              </a:rPr>
              <a:t>Cynthia Dawson</a:t>
            </a:r>
            <a:r>
              <a:rPr lang="en-US" sz="2000" b="1" i="0" u="none" strike="noStrike" cap="none">
                <a:solidFill>
                  <a:schemeClr val="dk1"/>
                </a:solidFill>
                <a:latin typeface="Arial Narrow"/>
                <a:ea typeface="Arial Narrow"/>
                <a:cs typeface="Arial Narrow"/>
                <a:sym typeface="Arial Narrow"/>
              </a:rPr>
              <a:t> </a:t>
            </a:r>
            <a:r>
              <a:rPr lang="en-US" sz="2000" b="0" i="0" u="none" strike="noStrike" cap="none">
                <a:solidFill>
                  <a:schemeClr val="dk1"/>
                </a:solidFill>
                <a:latin typeface="Arial Narrow"/>
                <a:ea typeface="Arial Narrow"/>
                <a:cs typeface="Arial Narrow"/>
                <a:sym typeface="Arial Narrow"/>
              </a:rPr>
              <a:t>to discuss </a:t>
            </a:r>
            <a:r>
              <a:rPr lang="en-US" sz="2200" b="0" i="0" u="none" strike="noStrike" cap="none">
                <a:solidFill>
                  <a:schemeClr val="dk1"/>
                </a:solidFill>
                <a:latin typeface="Arial Narrow"/>
                <a:ea typeface="Arial Narrow"/>
                <a:cs typeface="Arial Narrow"/>
                <a:sym typeface="Arial Narrow"/>
              </a:rPr>
              <a:t>available materials</a:t>
            </a:r>
            <a:endParaRPr sz="2200" b="1" i="0" u="none" strike="noStrike" cap="none">
              <a:solidFill>
                <a:srgbClr val="FF0000"/>
              </a:solidFill>
              <a:latin typeface="Arial Narrow"/>
              <a:ea typeface="Arial Narrow"/>
              <a:cs typeface="Arial Narrow"/>
              <a:sym typeface="Arial Narrow"/>
            </a:endParaRPr>
          </a:p>
          <a:p>
            <a:pPr marL="225425" marR="0" lvl="0" indent="-60325" algn="just" rtl="0">
              <a:lnSpc>
                <a:spcPct val="100000"/>
              </a:lnSpc>
              <a:spcBef>
                <a:spcPts val="0"/>
              </a:spcBef>
              <a:spcAft>
                <a:spcPts val="0"/>
              </a:spcAft>
              <a:buClr>
                <a:schemeClr val="dk1"/>
              </a:buClr>
              <a:buSzPts val="2600"/>
              <a:buFont typeface="Noto Sans Symbols"/>
              <a:buNone/>
            </a:pPr>
            <a:endParaRPr sz="2600" b="0" i="0" u="none" strike="noStrike" cap="none">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Narrow"/>
              <a:ea typeface="Arial Narrow"/>
              <a:cs typeface="Arial Narrow"/>
              <a:sym typeface="Arial Narrow"/>
            </a:endParaRPr>
          </a:p>
          <a:p>
            <a:pPr marL="225425" marR="0" lvl="0" indent="-47625" algn="l" rtl="0">
              <a:lnSpc>
                <a:spcPct val="100000"/>
              </a:lnSpc>
              <a:spcBef>
                <a:spcPts val="0"/>
              </a:spcBef>
              <a:spcAft>
                <a:spcPts val="0"/>
              </a:spcAft>
              <a:buClr>
                <a:schemeClr val="dk1"/>
              </a:buClr>
              <a:buSzPts val="2800"/>
              <a:buFont typeface="Noto Sans Symbols"/>
              <a:buNone/>
            </a:pPr>
            <a:endParaRPr sz="2800" b="0" i="0" u="none" strike="noStrike" cap="none">
              <a:solidFill>
                <a:schemeClr val="dk1"/>
              </a:solidFill>
              <a:latin typeface="Tahoma"/>
              <a:ea typeface="Tahoma"/>
              <a:cs typeface="Tahoma"/>
              <a:sym typeface="Tahoma"/>
            </a:endParaRPr>
          </a:p>
        </p:txBody>
      </p:sp>
      <p:sp>
        <p:nvSpPr>
          <p:cNvPr id="290" name="Google Shape;290;p21"/>
          <p:cNvSpPr txBox="1"/>
          <p:nvPr/>
        </p:nvSpPr>
        <p:spPr>
          <a:xfrm>
            <a:off x="-254000" y="3724275"/>
            <a:ext cx="457200" cy="43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Noto Sans Symbols"/>
              <a:buChar char="▪"/>
            </a:pPr>
            <a:r>
              <a:rPr lang="en-US" sz="2800" b="0" i="0" u="none" strike="noStrike" cap="none">
                <a:solidFill>
                  <a:schemeClr val="dk1"/>
                </a:solidFill>
                <a:latin typeface="Tahoma"/>
                <a:ea typeface="Tahoma"/>
                <a:cs typeface="Tahoma"/>
                <a:sym typeface="Tahoma"/>
              </a:rPr>
              <a:t> </a:t>
            </a:r>
            <a:endParaRPr sz="1400" b="0" i="0" u="none" strike="noStrike" cap="none">
              <a:solidFill>
                <a:srgbClr val="000000"/>
              </a:solidFill>
              <a:latin typeface="Arial"/>
              <a:ea typeface="Arial"/>
              <a:cs typeface="Arial"/>
              <a:sym typeface="Arial"/>
            </a:endParaRPr>
          </a:p>
        </p:txBody>
      </p:sp>
      <p:sp>
        <p:nvSpPr>
          <p:cNvPr id="291" name="Google Shape;291;p21"/>
          <p:cNvSpPr txBox="1"/>
          <p:nvPr/>
        </p:nvSpPr>
        <p:spPr>
          <a:xfrm>
            <a:off x="183225" y="6324600"/>
            <a:ext cx="476287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B3F2165F-52D7-D47C-BA40-3F44E027DA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811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2"/>
          <p:cNvSpPr txBox="1">
            <a:spLocks noGrp="1"/>
          </p:cNvSpPr>
          <p:nvPr>
            <p:ph type="title"/>
          </p:nvPr>
        </p:nvSpPr>
        <p:spPr>
          <a:xfrm>
            <a:off x="812214" y="966498"/>
            <a:ext cx="7167109" cy="1049235"/>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sz="4800"/>
              <a:t>WAYS TO STAY INFORMED</a:t>
            </a:r>
            <a:endParaRPr/>
          </a:p>
        </p:txBody>
      </p:sp>
      <p:sp>
        <p:nvSpPr>
          <p:cNvPr id="297" name="Google Shape;297;p22"/>
          <p:cNvSpPr txBox="1">
            <a:spLocks noGrp="1"/>
          </p:cNvSpPr>
          <p:nvPr>
            <p:ph type="body" idx="1"/>
          </p:nvPr>
        </p:nvSpPr>
        <p:spPr>
          <a:xfrm>
            <a:off x="1443491" y="2015733"/>
            <a:ext cx="6571343" cy="2826535"/>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b="1" dirty="0">
                <a:solidFill>
                  <a:schemeClr val="tx1"/>
                </a:solidFill>
                <a:hlinkClick r:id="rId5">
                  <a:extLst>
                    <a:ext uri="{A12FA001-AC4F-418D-AE19-62706E023703}">
                      <ahyp:hlinkClr xmlns:ahyp="http://schemas.microsoft.com/office/drawing/2018/hyperlinkcolor" val="tx"/>
                    </a:ext>
                  </a:extLst>
                </a:hlinkClick>
              </a:rPr>
              <a:t>https://www.brevardschools.org/MILAES</a:t>
            </a:r>
            <a:endParaRPr lang="en-US" b="1" dirty="0">
              <a:solidFill>
                <a:schemeClr val="tx1"/>
              </a:solidFill>
            </a:endParaRPr>
          </a:p>
          <a:p>
            <a:pPr marL="228600" lvl="0" indent="-228600" algn="l" rtl="0">
              <a:lnSpc>
                <a:spcPct val="120000"/>
              </a:lnSpc>
              <a:spcBef>
                <a:spcPts val="0"/>
              </a:spcBef>
              <a:spcAft>
                <a:spcPts val="0"/>
              </a:spcAft>
              <a:buSzPts val="2000"/>
              <a:buChar char="•"/>
            </a:pPr>
            <a:endParaRPr lang="en-US" b="1" dirty="0">
              <a:solidFill>
                <a:srgbClr val="FF0000"/>
              </a:solidFill>
            </a:endParaRPr>
          </a:p>
          <a:p>
            <a:pPr marL="685800" lvl="1" indent="-228600" algn="l" rtl="0">
              <a:lnSpc>
                <a:spcPct val="120000"/>
              </a:lnSpc>
              <a:spcBef>
                <a:spcPts val="500"/>
              </a:spcBef>
              <a:spcAft>
                <a:spcPts val="0"/>
              </a:spcAft>
              <a:buSzPts val="1600"/>
              <a:buChar char="•"/>
            </a:pPr>
            <a:r>
              <a:rPr lang="en-US" b="1" dirty="0">
                <a:solidFill>
                  <a:srgbClr val="FF0000"/>
                </a:solidFill>
              </a:rPr>
              <a:t>Did you know you can change the language on our website?  </a:t>
            </a:r>
            <a:endParaRPr dirty="0"/>
          </a:p>
          <a:p>
            <a:pPr marL="685800" lvl="1" indent="-127000" algn="l" rtl="0">
              <a:lnSpc>
                <a:spcPct val="120000"/>
              </a:lnSpc>
              <a:spcBef>
                <a:spcPts val="500"/>
              </a:spcBef>
              <a:spcAft>
                <a:spcPts val="0"/>
              </a:spcAft>
              <a:buSzPts val="1600"/>
              <a:buNone/>
            </a:pPr>
            <a:endParaRPr b="1" dirty="0">
              <a:solidFill>
                <a:srgbClr val="FF0000"/>
              </a:solidFill>
            </a:endParaRPr>
          </a:p>
          <a:p>
            <a:pPr marL="685800" lvl="1" indent="-127000" algn="l" rtl="0">
              <a:lnSpc>
                <a:spcPct val="120000"/>
              </a:lnSpc>
              <a:spcBef>
                <a:spcPts val="500"/>
              </a:spcBef>
              <a:spcAft>
                <a:spcPts val="0"/>
              </a:spcAft>
              <a:buSzPts val="1600"/>
              <a:buNone/>
            </a:pPr>
            <a:endParaRPr b="1" dirty="0">
              <a:solidFill>
                <a:srgbClr val="FF0000"/>
              </a:solidFill>
            </a:endParaRPr>
          </a:p>
        </p:txBody>
      </p:sp>
      <p:pic>
        <p:nvPicPr>
          <p:cNvPr id="298" name="Google Shape;298;p22"/>
          <p:cNvPicPr preferRelativeResize="0"/>
          <p:nvPr/>
        </p:nvPicPr>
        <p:blipFill rotWithShape="1">
          <a:blip r:embed="rId6">
            <a:alphaModFix/>
          </a:blip>
          <a:srcRect/>
          <a:stretch/>
        </p:blipFill>
        <p:spPr>
          <a:xfrm>
            <a:off x="1419089" y="3420867"/>
            <a:ext cx="5228454" cy="1130931"/>
          </a:xfrm>
          <a:prstGeom prst="rect">
            <a:avLst/>
          </a:prstGeom>
          <a:noFill/>
          <a:ln>
            <a:noFill/>
          </a:ln>
        </p:spPr>
      </p:pic>
      <p:sp>
        <p:nvSpPr>
          <p:cNvPr id="299" name="Google Shape;299;p22"/>
          <p:cNvSpPr/>
          <p:nvPr/>
        </p:nvSpPr>
        <p:spPr>
          <a:xfrm rot="-2330702">
            <a:off x="5014278" y="3656872"/>
            <a:ext cx="625480" cy="658920"/>
          </a:xfrm>
          <a:prstGeom prst="rightArrow">
            <a:avLst>
              <a:gd name="adj1" fmla="val 50000"/>
              <a:gd name="adj2" fmla="val 53295"/>
            </a:avLst>
          </a:prstGeom>
          <a:solidFill>
            <a:srgbClr val="FF0000"/>
          </a:solid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chemeClr val="dk1"/>
              </a:buClr>
              <a:buSzPts val="1800"/>
              <a:buFont typeface="Gill Sans"/>
              <a:buNone/>
            </a:pPr>
            <a:endParaRPr sz="1800" b="0" i="0" u="none" strike="noStrike" cap="none">
              <a:solidFill>
                <a:schemeClr val="dk1"/>
              </a:solidFill>
              <a:latin typeface="Arial"/>
              <a:ea typeface="Arial"/>
              <a:cs typeface="Arial"/>
              <a:sym typeface="Arial"/>
            </a:endParaRPr>
          </a:p>
        </p:txBody>
      </p:sp>
      <p:sp>
        <p:nvSpPr>
          <p:cNvPr id="300" name="Google Shape;300;p22"/>
          <p:cNvSpPr txBox="1"/>
          <p:nvPr/>
        </p:nvSpPr>
        <p:spPr>
          <a:xfrm>
            <a:off x="280968" y="5105400"/>
            <a:ext cx="82296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tx1"/>
                </a:solidFill>
                <a:latin typeface="Gill Sans"/>
                <a:ea typeface="Gill Sans"/>
                <a:cs typeface="Gill Sans"/>
                <a:sym typeface="Gill Sans"/>
              </a:rPr>
              <a:t>*Please join our Facebook page and check FOCUS often for updates!  </a:t>
            </a:r>
            <a:endParaRPr sz="1400" b="0" i="0" u="none" strike="noStrike" cap="none" dirty="0">
              <a:solidFill>
                <a:schemeClr val="tx1"/>
              </a:solidFill>
              <a:latin typeface="Arial"/>
              <a:ea typeface="Arial"/>
              <a:cs typeface="Arial"/>
              <a:sym typeface="Arial"/>
            </a:endParaRPr>
          </a:p>
        </p:txBody>
      </p:sp>
      <p:sp>
        <p:nvSpPr>
          <p:cNvPr id="301" name="Google Shape;301;p22"/>
          <p:cNvSpPr txBox="1"/>
          <p:nvPr/>
        </p:nvSpPr>
        <p:spPr>
          <a:xfrm>
            <a:off x="300361"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B700B884-A64E-4937-97B3-8B8A2C3A299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cSld>
  <p:clrMapOvr>
    <a:masterClrMapping/>
  </p:clrMapOvr>
  <p:transition advTm="1364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3"/>
          <p:cNvSpPr txBox="1">
            <a:spLocks noGrp="1"/>
          </p:cNvSpPr>
          <p:nvPr>
            <p:ph type="title"/>
          </p:nvPr>
        </p:nvSpPr>
        <p:spPr>
          <a:xfrm>
            <a:off x="947737" y="914400"/>
            <a:ext cx="7586663"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Font typeface="Gill Sans"/>
              <a:buNone/>
            </a:pPr>
            <a:r>
              <a:rPr lang="en-US" sz="4000"/>
              <a:t>BEFORE YOU LEAVE!</a:t>
            </a:r>
            <a:endParaRPr/>
          </a:p>
        </p:txBody>
      </p:sp>
      <p:sp>
        <p:nvSpPr>
          <p:cNvPr id="308" name="Google Shape;308;p23"/>
          <p:cNvSpPr txBox="1"/>
          <p:nvPr/>
        </p:nvSpPr>
        <p:spPr>
          <a:xfrm>
            <a:off x="304800" y="2057400"/>
            <a:ext cx="8229600" cy="224676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Arial Narrow"/>
                <a:ea typeface="Arial Narrow"/>
                <a:cs typeface="Arial Narrow"/>
                <a:sym typeface="Arial Narrow"/>
              </a:rPr>
              <a:t>Don’t forget to sign up for your FOCUS account.  Monitor your child’s grades and stay in touch with their teacher!</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Arial"/>
              <a:buNone/>
            </a:pPr>
            <a:endParaRPr sz="2000" b="1" i="0" u="none" strike="noStrike" cap="none">
              <a:solidFill>
                <a:schemeClr val="dk1"/>
              </a:solidFill>
              <a:latin typeface="Arial Narrow"/>
              <a:ea typeface="Arial Narrow"/>
              <a:cs typeface="Arial Narrow"/>
              <a:sym typeface="Arial Narrow"/>
            </a:endParaRPr>
          </a:p>
          <a:p>
            <a:pPr marL="285750" marR="0" lvl="0"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Narrow"/>
                <a:ea typeface="Arial Narrow"/>
                <a:cs typeface="Arial Narrow"/>
                <a:sym typeface="Arial Narrow"/>
              </a:rPr>
              <a:t>Please consider </a:t>
            </a:r>
            <a:r>
              <a:rPr lang="en-US" sz="2000" b="1" i="0" u="none" strike="noStrike" cap="none">
                <a:solidFill>
                  <a:schemeClr val="dk1"/>
                </a:solidFill>
                <a:latin typeface="Arial Narrow"/>
                <a:ea typeface="Arial Narrow"/>
                <a:cs typeface="Arial Narrow"/>
                <a:sym typeface="Arial Narrow"/>
              </a:rPr>
              <a:t>volunteering </a:t>
            </a:r>
            <a:r>
              <a:rPr lang="en-US" sz="2000" b="0" i="0" u="none" strike="noStrike" cap="none">
                <a:solidFill>
                  <a:schemeClr val="dk1"/>
                </a:solidFill>
                <a:latin typeface="Arial Narrow"/>
                <a:ea typeface="Arial Narrow"/>
                <a:cs typeface="Arial Narrow"/>
                <a:sym typeface="Arial Narrow"/>
              </a:rPr>
              <a:t>in your child’s classroom this year!  We’d love to have you!</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285750" marR="0" lvl="0"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Narrow"/>
                <a:ea typeface="Arial Narrow"/>
                <a:cs typeface="Arial Narrow"/>
                <a:sym typeface="Arial Narrow"/>
              </a:rPr>
              <a:t>Please complete the </a:t>
            </a:r>
            <a:r>
              <a:rPr lang="en-US" sz="2000" b="1" i="0" u="none" strike="noStrike" cap="none">
                <a:solidFill>
                  <a:schemeClr val="dk1"/>
                </a:solidFill>
                <a:latin typeface="Arial Narrow"/>
                <a:ea typeface="Arial Narrow"/>
                <a:cs typeface="Arial Narrow"/>
                <a:sym typeface="Arial Narrow"/>
              </a:rPr>
              <a:t>Annual Meeting Feedback form</a:t>
            </a:r>
            <a:r>
              <a:rPr lang="en-US" sz="2000" b="0" i="0" u="none" strike="noStrike" cap="none">
                <a:solidFill>
                  <a:schemeClr val="dk1"/>
                </a:solidFill>
                <a:latin typeface="Arial Narrow"/>
                <a:ea typeface="Arial Narrow"/>
                <a:cs typeface="Arial Narrow"/>
                <a:sym typeface="Arial Narrow"/>
              </a:rPr>
              <a:t>.  Your opinions matter to us!</a:t>
            </a:r>
            <a:endParaRPr sz="1400" b="0" i="0" u="none" strike="noStrike" cap="none">
              <a:solidFill>
                <a:srgbClr val="000000"/>
              </a:solidFill>
              <a:latin typeface="Arial"/>
              <a:ea typeface="Arial"/>
              <a:cs typeface="Arial"/>
              <a:sym typeface="Arial"/>
            </a:endParaRPr>
          </a:p>
        </p:txBody>
      </p:sp>
      <p:sp>
        <p:nvSpPr>
          <p:cNvPr id="309" name="Google Shape;309;p23"/>
          <p:cNvSpPr txBox="1"/>
          <p:nvPr/>
        </p:nvSpPr>
        <p:spPr>
          <a:xfrm>
            <a:off x="287784"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8CC2DF9A-74CF-0775-FC20-61C87EFA96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1883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447800" y="228600"/>
            <a:ext cx="5791200" cy="762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a:t>WHAT IS TITLE I?</a:t>
            </a:r>
            <a:endParaRPr/>
          </a:p>
        </p:txBody>
      </p:sp>
      <p:sp>
        <p:nvSpPr>
          <p:cNvPr id="122" name="Google Shape;122;p3"/>
          <p:cNvSpPr txBox="1">
            <a:spLocks noGrp="1"/>
          </p:cNvSpPr>
          <p:nvPr>
            <p:ph type="body" idx="1"/>
          </p:nvPr>
        </p:nvSpPr>
        <p:spPr>
          <a:xfrm>
            <a:off x="228600" y="961624"/>
            <a:ext cx="8534400" cy="56515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3000"/>
              <a:buFont typeface="Noto Sans Symbols"/>
              <a:buNone/>
            </a:pPr>
            <a:r>
              <a:rPr lang="en-US" sz="3000" b="1" i="1">
                <a:latin typeface="Franklin Gothic"/>
                <a:ea typeface="Franklin Gothic"/>
                <a:cs typeface="Franklin Gothic"/>
                <a:sym typeface="Franklin Gothic"/>
              </a:rPr>
              <a:t>Title I  </a:t>
            </a:r>
            <a:r>
              <a:rPr lang="en-US" sz="2600" b="1">
                <a:latin typeface="Franklin Gothic"/>
                <a:ea typeface="Franklin Gothic"/>
                <a:cs typeface="Franklin Gothic"/>
                <a:sym typeface="Franklin Gothic"/>
              </a:rPr>
              <a:t>is a federal grant that:</a:t>
            </a:r>
            <a:endParaRPr/>
          </a:p>
          <a:p>
            <a:pPr marL="228600" lvl="0" indent="-101600" algn="l" rtl="0">
              <a:lnSpc>
                <a:spcPct val="120000"/>
              </a:lnSpc>
              <a:spcBef>
                <a:spcPts val="1000"/>
              </a:spcBef>
              <a:spcAft>
                <a:spcPts val="0"/>
              </a:spcAft>
              <a:buSzPts val="2000"/>
              <a:buNone/>
            </a:pPr>
            <a:endParaRPr>
              <a:latin typeface="Arial Narrow"/>
              <a:ea typeface="Arial Narrow"/>
              <a:cs typeface="Arial Narrow"/>
              <a:sym typeface="Arial Narrow"/>
            </a:endParaRPr>
          </a:p>
          <a:p>
            <a:pPr marL="228600" lvl="0" indent="-228600" algn="l" rtl="0">
              <a:lnSpc>
                <a:spcPct val="120000"/>
              </a:lnSpc>
              <a:spcBef>
                <a:spcPts val="1000"/>
              </a:spcBef>
              <a:spcAft>
                <a:spcPts val="0"/>
              </a:spcAft>
              <a:buSzPts val="2000"/>
              <a:buChar char="•"/>
            </a:pPr>
            <a:r>
              <a:rPr lang="en-US">
                <a:latin typeface="Arial Narrow"/>
                <a:ea typeface="Arial Narrow"/>
                <a:cs typeface="Arial Narrow"/>
                <a:sym typeface="Arial Narrow"/>
              </a:rPr>
              <a:t>Ensures all children have the opportunity to obtain a high-quality education and reach proficiency on challenging state academic standards and assessments</a:t>
            </a:r>
            <a:endParaRPr/>
          </a:p>
          <a:p>
            <a:pPr marL="228600" lvl="0" indent="-228600" algn="l" rtl="0">
              <a:lnSpc>
                <a:spcPct val="120000"/>
              </a:lnSpc>
              <a:spcBef>
                <a:spcPts val="1000"/>
              </a:spcBef>
              <a:spcAft>
                <a:spcPts val="0"/>
              </a:spcAft>
              <a:buSzPts val="2000"/>
              <a:buChar char="•"/>
            </a:pPr>
            <a:r>
              <a:rPr lang="en-US">
                <a:latin typeface="Arial Narrow"/>
                <a:ea typeface="Arial Narrow"/>
                <a:cs typeface="Arial Narrow"/>
                <a:sym typeface="Arial Narrow"/>
              </a:rPr>
              <a:t>Provides </a:t>
            </a:r>
            <a:r>
              <a:rPr lang="en-US" u="sng">
                <a:latin typeface="Arial Narrow"/>
                <a:ea typeface="Arial Narrow"/>
                <a:cs typeface="Arial Narrow"/>
                <a:sym typeface="Arial Narrow"/>
              </a:rPr>
              <a:t>supplemental</a:t>
            </a:r>
            <a:r>
              <a:rPr lang="en-US">
                <a:latin typeface="Arial Narrow"/>
                <a:ea typeface="Arial Narrow"/>
                <a:cs typeface="Arial Narrow"/>
                <a:sym typeface="Arial Narrow"/>
              </a:rPr>
              <a:t> funds to school districts to assist schools with high concentrations of poverty to meet educational goals</a:t>
            </a:r>
            <a:endParaRPr/>
          </a:p>
          <a:p>
            <a:pPr marL="228600" lvl="0" indent="-228600" algn="l" rtl="0">
              <a:lnSpc>
                <a:spcPct val="120000"/>
              </a:lnSpc>
              <a:spcBef>
                <a:spcPts val="1000"/>
              </a:spcBef>
              <a:spcAft>
                <a:spcPts val="0"/>
              </a:spcAft>
              <a:buSzPts val="2000"/>
              <a:buChar char="•"/>
            </a:pPr>
            <a:r>
              <a:rPr lang="en-US">
                <a:latin typeface="Arial Narrow"/>
                <a:ea typeface="Arial Narrow"/>
                <a:cs typeface="Arial Narrow"/>
                <a:sym typeface="Arial Narrow"/>
              </a:rPr>
              <a:t>Requires schools to train parents on how to support their children academically at home</a:t>
            </a:r>
            <a:endParaRPr/>
          </a:p>
          <a:p>
            <a:pPr marL="228600" lvl="0" indent="-228600" algn="l" rtl="0">
              <a:lnSpc>
                <a:spcPct val="120000"/>
              </a:lnSpc>
              <a:spcBef>
                <a:spcPts val="1000"/>
              </a:spcBef>
              <a:spcAft>
                <a:spcPts val="0"/>
              </a:spcAft>
              <a:buSzPts val="2000"/>
              <a:buChar char="•"/>
            </a:pPr>
            <a:r>
              <a:rPr lang="en-US">
                <a:latin typeface="Arial Narrow"/>
                <a:ea typeface="Arial Narrow"/>
                <a:cs typeface="Arial Narrow"/>
                <a:sym typeface="Arial Narrow"/>
              </a:rPr>
              <a:t>Requires schools to train teachers on how to work effectively with parents and families in order to help improve academic achievement</a:t>
            </a:r>
            <a:endParaRPr/>
          </a:p>
          <a:p>
            <a:pPr marL="228600" lvl="0" indent="-228600" algn="l" rtl="0">
              <a:lnSpc>
                <a:spcPct val="120000"/>
              </a:lnSpc>
              <a:spcBef>
                <a:spcPts val="1000"/>
              </a:spcBef>
              <a:spcAft>
                <a:spcPts val="0"/>
              </a:spcAft>
              <a:buSzPts val="2000"/>
              <a:buChar char="•"/>
            </a:pPr>
            <a:r>
              <a:rPr lang="en-US">
                <a:latin typeface="Arial Narrow"/>
                <a:ea typeface="Arial Narrow"/>
                <a:cs typeface="Arial Narrow"/>
                <a:sym typeface="Arial Narrow"/>
              </a:rPr>
              <a:t>Requires parents to have an active role in their child’s academic achievement</a:t>
            </a:r>
            <a:endParaRPr/>
          </a:p>
        </p:txBody>
      </p:sp>
      <p:sp>
        <p:nvSpPr>
          <p:cNvPr id="123" name="Google Shape;123;p3"/>
          <p:cNvSpPr txBox="1"/>
          <p:nvPr/>
        </p:nvSpPr>
        <p:spPr>
          <a:xfrm>
            <a:off x="384699"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E005B7D2-B6B6-F005-DF0A-A653BFD74F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979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838200" y="609600"/>
            <a:ext cx="7010400"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a:t>TITLE I FUNDING</a:t>
            </a:r>
            <a:endParaRPr/>
          </a:p>
        </p:txBody>
      </p:sp>
      <p:sp>
        <p:nvSpPr>
          <p:cNvPr id="130" name="Google Shape;130;p4"/>
          <p:cNvSpPr txBox="1"/>
          <p:nvPr/>
        </p:nvSpPr>
        <p:spPr>
          <a:xfrm>
            <a:off x="152400" y="1905000"/>
            <a:ext cx="8839200" cy="2554545"/>
          </a:xfrm>
          <a:prstGeom prst="rect">
            <a:avLst/>
          </a:prstGeom>
          <a:noFill/>
          <a:ln>
            <a:noFill/>
          </a:ln>
        </p:spPr>
        <p:txBody>
          <a:bodyPr spcFirstLastPara="1" wrap="square" lIns="91425" tIns="45700" rIns="91425" bIns="45700" anchor="t" anchorCtr="0">
            <a:spAutoFit/>
          </a:bodyPr>
          <a:lstStyle/>
          <a:p>
            <a:pPr marL="280988" marR="0" lvl="0" indent="-280988"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Districts allocate Title I funds to qualifying schools based on direct certification data</a:t>
            </a:r>
            <a:endParaRPr sz="1400" b="0" i="0" u="none" strike="noStrike" cap="none">
              <a:solidFill>
                <a:srgbClr val="000000"/>
              </a:solidFill>
              <a:latin typeface="Arial"/>
              <a:ea typeface="Arial"/>
              <a:cs typeface="Arial"/>
              <a:sym typeface="Arial"/>
            </a:endParaRPr>
          </a:p>
          <a:p>
            <a:pPr marL="280988" marR="0" lvl="0" indent="-280988" algn="l"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Arial Narrow"/>
              <a:ea typeface="Arial Narrow"/>
              <a:cs typeface="Arial Narrow"/>
              <a:sym typeface="Arial Narrow"/>
            </a:endParaRPr>
          </a:p>
          <a:p>
            <a:pPr marL="280988" marR="0" lvl="0" indent="-280988"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Title I funds must supplement, not take the place of district funds</a:t>
            </a:r>
            <a:endParaRPr sz="1400" b="0" i="0" u="none" strike="noStrike" cap="none">
              <a:solidFill>
                <a:srgbClr val="000000"/>
              </a:solidFill>
              <a:latin typeface="Arial"/>
              <a:ea typeface="Arial"/>
              <a:cs typeface="Arial"/>
              <a:sym typeface="Arial"/>
            </a:endParaRPr>
          </a:p>
          <a:p>
            <a:pPr marL="280988" marR="0" lvl="0" indent="-280988" algn="l"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Arial Narrow"/>
              <a:ea typeface="Arial Narrow"/>
              <a:cs typeface="Arial Narrow"/>
              <a:sym typeface="Arial Narrow"/>
            </a:endParaRPr>
          </a:p>
          <a:p>
            <a:pPr marL="280988" marR="0" lvl="0" indent="-280988"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A specified amount of Title I funds </a:t>
            </a:r>
            <a:r>
              <a:rPr lang="en-US" sz="2000" b="0" i="0" u="sng" strike="noStrike" cap="none">
                <a:solidFill>
                  <a:schemeClr val="dk1"/>
                </a:solidFill>
                <a:latin typeface="Arial Narrow"/>
                <a:ea typeface="Arial Narrow"/>
                <a:cs typeface="Arial Narrow"/>
                <a:sym typeface="Arial Narrow"/>
              </a:rPr>
              <a:t>must</a:t>
            </a:r>
            <a:r>
              <a:rPr lang="en-US" sz="2000" b="0" i="0" u="none" strike="noStrike" cap="none">
                <a:solidFill>
                  <a:schemeClr val="dk1"/>
                </a:solidFill>
                <a:latin typeface="Arial Narrow"/>
                <a:ea typeface="Arial Narrow"/>
                <a:cs typeface="Arial Narrow"/>
                <a:sym typeface="Arial Narrow"/>
              </a:rPr>
              <a:t> be spent on family engagement. Parent input is critical so schools can provide trainings/events that are relevant to families</a:t>
            </a:r>
            <a:endParaRPr sz="1400" b="0" i="0" u="none" strike="noStrike" cap="none">
              <a:solidFill>
                <a:srgbClr val="000000"/>
              </a:solidFill>
              <a:latin typeface="Arial"/>
              <a:ea typeface="Arial"/>
              <a:cs typeface="Arial"/>
              <a:sym typeface="Arial"/>
            </a:endParaRPr>
          </a:p>
          <a:p>
            <a:pPr marL="280988" marR="0" lvl="0" indent="-153988" algn="l"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Arial Narrow"/>
              <a:ea typeface="Arial Narrow"/>
              <a:cs typeface="Arial Narrow"/>
              <a:sym typeface="Arial Narrow"/>
            </a:endParaRPr>
          </a:p>
          <a:p>
            <a:pPr marL="280988" marR="0" lvl="0" indent="-280988"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Parents have the right to give input regarding how the school will use its Title I funds</a:t>
            </a:r>
            <a:endParaRPr sz="1400" b="0" i="0" u="none" strike="noStrike" cap="none">
              <a:solidFill>
                <a:srgbClr val="000000"/>
              </a:solidFill>
              <a:latin typeface="Arial"/>
              <a:ea typeface="Arial"/>
              <a:cs typeface="Arial"/>
              <a:sym typeface="Arial"/>
            </a:endParaRPr>
          </a:p>
        </p:txBody>
      </p:sp>
      <p:sp>
        <p:nvSpPr>
          <p:cNvPr id="131" name="Google Shape;131;p4"/>
          <p:cNvSpPr txBox="1"/>
          <p:nvPr/>
        </p:nvSpPr>
        <p:spPr>
          <a:xfrm>
            <a:off x="3048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BA96F79B-55AF-2EF8-9524-4ADE06B6112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917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a:spLocks noGrp="1"/>
          </p:cNvSpPr>
          <p:nvPr>
            <p:ph type="title"/>
          </p:nvPr>
        </p:nvSpPr>
        <p:spPr>
          <a:xfrm>
            <a:off x="1219200" y="762000"/>
            <a:ext cx="7239000" cy="8382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Gill Sans"/>
              <a:buNone/>
            </a:pPr>
            <a:r>
              <a:rPr lang="en-US"/>
              <a:t>WHO DECIDES HOW FUNDS ARE USED?</a:t>
            </a:r>
            <a:endParaRPr/>
          </a:p>
        </p:txBody>
      </p:sp>
      <p:sp>
        <p:nvSpPr>
          <p:cNvPr id="138" name="Google Shape;138;p5"/>
          <p:cNvSpPr txBox="1">
            <a:spLocks noGrp="1"/>
          </p:cNvSpPr>
          <p:nvPr>
            <p:ph type="body" idx="1"/>
          </p:nvPr>
        </p:nvSpPr>
        <p:spPr>
          <a:xfrm>
            <a:off x="152400" y="1828800"/>
            <a:ext cx="8839200" cy="55626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1800"/>
              <a:buChar char="•"/>
            </a:pPr>
            <a:r>
              <a:rPr lang="en-US" sz="1800">
                <a:latin typeface="Arial Narrow"/>
                <a:ea typeface="Arial Narrow"/>
                <a:cs typeface="Arial Narrow"/>
                <a:sym typeface="Arial Narrow"/>
              </a:rPr>
              <a:t>Your administrative team considers data and feedback collected throughout the school year to write the school’s Title I Plan. The team at MILA Elementary  consists of Dr. O’Brien and Mrs. McFall.</a:t>
            </a:r>
            <a:endParaRPr/>
          </a:p>
          <a:p>
            <a:pPr marL="228600" lvl="0" indent="-228600" algn="l" rtl="0">
              <a:lnSpc>
                <a:spcPct val="120000"/>
              </a:lnSpc>
              <a:spcBef>
                <a:spcPts val="1000"/>
              </a:spcBef>
              <a:spcAft>
                <a:spcPts val="0"/>
              </a:spcAft>
              <a:buSzPts val="1800"/>
              <a:buChar char="•"/>
            </a:pPr>
            <a:r>
              <a:rPr lang="en-US" sz="1800">
                <a:latin typeface="Arial Narrow"/>
                <a:ea typeface="Arial Narrow"/>
                <a:cs typeface="Arial Narrow"/>
                <a:sym typeface="Arial Narrow"/>
              </a:rPr>
              <a:t>Use of Title I funds </a:t>
            </a:r>
            <a:r>
              <a:rPr lang="en-US" sz="1800" u="sng">
                <a:latin typeface="Arial Narrow"/>
                <a:ea typeface="Arial Narrow"/>
                <a:cs typeface="Arial Narrow"/>
                <a:sym typeface="Arial Narrow"/>
              </a:rPr>
              <a:t>must</a:t>
            </a:r>
            <a:r>
              <a:rPr lang="en-US" sz="1800">
                <a:latin typeface="Arial Narrow"/>
                <a:ea typeface="Arial Narrow"/>
                <a:cs typeface="Arial Narrow"/>
                <a:sym typeface="Arial Narrow"/>
              </a:rPr>
              <a:t> align with the goals of the School Improvement Plan (SIP).</a:t>
            </a:r>
            <a:endParaRPr/>
          </a:p>
          <a:p>
            <a:pPr marL="228600" lvl="0" indent="-228600" algn="l" rtl="0">
              <a:lnSpc>
                <a:spcPct val="120000"/>
              </a:lnSpc>
              <a:spcBef>
                <a:spcPts val="1000"/>
              </a:spcBef>
              <a:spcAft>
                <a:spcPts val="0"/>
              </a:spcAft>
              <a:buSzPts val="1800"/>
              <a:buChar char="•"/>
            </a:pPr>
            <a:r>
              <a:rPr lang="en-US" sz="1800">
                <a:latin typeface="Arial Narrow"/>
                <a:ea typeface="Arial Narrow"/>
                <a:cs typeface="Arial Narrow"/>
                <a:sym typeface="Arial Narrow"/>
              </a:rPr>
              <a:t>Every school has a School Advisory Council (SAC) composed of:</a:t>
            </a:r>
            <a:endParaRPr/>
          </a:p>
          <a:p>
            <a:pPr marL="685800" lvl="1" indent="-228600" algn="l" rtl="0">
              <a:lnSpc>
                <a:spcPct val="120000"/>
              </a:lnSpc>
              <a:spcBef>
                <a:spcPts val="500"/>
              </a:spcBef>
              <a:spcAft>
                <a:spcPts val="0"/>
              </a:spcAft>
              <a:buSzPts val="1800"/>
              <a:buChar char="•"/>
            </a:pPr>
            <a:r>
              <a:rPr lang="en-US" sz="1800" i="0">
                <a:latin typeface="Arial Narrow"/>
                <a:ea typeface="Arial Narrow"/>
                <a:cs typeface="Arial Narrow"/>
                <a:sym typeface="Arial Narrow"/>
              </a:rPr>
              <a:t>parents, teachers, staff, community members, </a:t>
            </a:r>
            <a:r>
              <a:rPr lang="en-US" sz="1800">
                <a:latin typeface="Arial Narrow"/>
                <a:ea typeface="Arial Narrow"/>
                <a:cs typeface="Arial Narrow"/>
                <a:sym typeface="Arial Narrow"/>
              </a:rPr>
              <a:t>administrators,</a:t>
            </a:r>
            <a:r>
              <a:rPr lang="en-US" sz="1800" i="0">
                <a:latin typeface="Arial Narrow"/>
                <a:ea typeface="Arial Narrow"/>
                <a:cs typeface="Arial Narrow"/>
                <a:sym typeface="Arial Narrow"/>
              </a:rPr>
              <a:t> and students (at middle and high schools)</a:t>
            </a:r>
            <a:endParaRPr/>
          </a:p>
          <a:p>
            <a:pPr marL="228600" lvl="0" indent="-228600" algn="l" rtl="0">
              <a:lnSpc>
                <a:spcPct val="120000"/>
              </a:lnSpc>
              <a:spcBef>
                <a:spcPts val="1000"/>
              </a:spcBef>
              <a:spcAft>
                <a:spcPts val="0"/>
              </a:spcAft>
              <a:buSzPts val="1800"/>
              <a:buChar char="•"/>
            </a:pPr>
            <a:r>
              <a:rPr lang="en-US" sz="1800">
                <a:latin typeface="Arial Narrow"/>
                <a:ea typeface="Arial Narrow"/>
                <a:cs typeface="Arial Narrow"/>
                <a:sym typeface="Arial Narrow"/>
              </a:rPr>
              <a:t>The School Advisory Council helps determine how to use Title I funds.  </a:t>
            </a:r>
            <a:r>
              <a:rPr lang="en-US" sz="1800" u="sng">
                <a:latin typeface="Arial Narrow"/>
                <a:ea typeface="Arial Narrow"/>
                <a:cs typeface="Arial Narrow"/>
                <a:sym typeface="Arial Narrow"/>
              </a:rPr>
              <a:t>Please consider joining we need your voice!</a:t>
            </a:r>
            <a:endParaRPr/>
          </a:p>
          <a:p>
            <a:pPr marL="457200" lvl="1" indent="0" algn="ctr" rtl="0">
              <a:lnSpc>
                <a:spcPct val="120000"/>
              </a:lnSpc>
              <a:spcBef>
                <a:spcPts val="500"/>
              </a:spcBef>
              <a:spcAft>
                <a:spcPts val="0"/>
              </a:spcAft>
              <a:buSzPts val="1600"/>
              <a:buNone/>
            </a:pPr>
            <a:r>
              <a:rPr lang="en-US" i="0">
                <a:latin typeface="Arial Narrow"/>
                <a:ea typeface="Arial Narrow"/>
                <a:cs typeface="Arial Narrow"/>
                <a:sym typeface="Arial Narrow"/>
              </a:rPr>
              <a:t>Copies of the Title I Plan and the School Improvement Plan (SIP) are available for families in the</a:t>
            </a:r>
            <a:endParaRPr/>
          </a:p>
          <a:p>
            <a:pPr marL="457200" lvl="1" indent="0" algn="ctr" rtl="0">
              <a:lnSpc>
                <a:spcPct val="120000"/>
              </a:lnSpc>
              <a:spcBef>
                <a:spcPts val="500"/>
              </a:spcBef>
              <a:spcAft>
                <a:spcPts val="0"/>
              </a:spcAft>
              <a:buSzPts val="1600"/>
              <a:buNone/>
            </a:pPr>
            <a:r>
              <a:rPr lang="en-US" i="0">
                <a:latin typeface="Arial Narrow"/>
                <a:ea typeface="Arial Narrow"/>
                <a:cs typeface="Arial Narrow"/>
                <a:sym typeface="Arial Narrow"/>
              </a:rPr>
              <a:t> </a:t>
            </a:r>
            <a:r>
              <a:rPr lang="en-US" i="0">
                <a:solidFill>
                  <a:srgbClr val="00B0F0"/>
                </a:solidFill>
                <a:latin typeface="Arial Narrow"/>
                <a:ea typeface="Arial Narrow"/>
                <a:cs typeface="Arial Narrow"/>
                <a:sym typeface="Arial Narrow"/>
              </a:rPr>
              <a:t>Title I Parent Notebook </a:t>
            </a:r>
            <a:r>
              <a:rPr lang="en-US" i="0">
                <a:latin typeface="Arial Narrow"/>
                <a:ea typeface="Arial Narrow"/>
                <a:cs typeface="Arial Narrow"/>
                <a:sym typeface="Arial Narrow"/>
              </a:rPr>
              <a:t>in the front office. </a:t>
            </a:r>
            <a:endParaRPr/>
          </a:p>
        </p:txBody>
      </p:sp>
      <p:sp>
        <p:nvSpPr>
          <p:cNvPr id="139" name="Google Shape;139;p5"/>
          <p:cNvSpPr/>
          <p:nvPr/>
        </p:nvSpPr>
        <p:spPr>
          <a:xfrm>
            <a:off x="990600" y="5410200"/>
            <a:ext cx="228600" cy="228600"/>
          </a:xfrm>
          <a:prstGeom prst="star5">
            <a:avLst>
              <a:gd name="adj" fmla="val 19098"/>
              <a:gd name="hf" fmla="val 105146"/>
              <a:gd name="vf" fmla="val 110557"/>
            </a:avLst>
          </a:prstGeom>
          <a:solidFill>
            <a:schemeClr val="accent1"/>
          </a:solidFill>
          <a:ln w="15875" cap="flat" cmpd="sng">
            <a:solidFill>
              <a:srgbClr val="4D0C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40" name="Google Shape;140;p5"/>
          <p:cNvSpPr txBox="1"/>
          <p:nvPr/>
        </p:nvSpPr>
        <p:spPr>
          <a:xfrm>
            <a:off x="262262" y="62484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EB2A1FED-EAC7-F434-B70D-3B03680F3C1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4654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6"/>
          <p:cNvSpPr txBox="1">
            <a:spLocks noGrp="1"/>
          </p:cNvSpPr>
          <p:nvPr>
            <p:ph type="title"/>
          </p:nvPr>
        </p:nvSpPr>
        <p:spPr>
          <a:xfrm>
            <a:off x="-152400" y="750094"/>
            <a:ext cx="8959850"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a:t>TITLE I PROGRAMS</a:t>
            </a:r>
            <a:endParaRPr/>
          </a:p>
        </p:txBody>
      </p:sp>
      <p:sp>
        <p:nvSpPr>
          <p:cNvPr id="147" name="Google Shape;147;p6"/>
          <p:cNvSpPr txBox="1"/>
          <p:nvPr/>
        </p:nvSpPr>
        <p:spPr>
          <a:xfrm>
            <a:off x="-9617" y="2159000"/>
            <a:ext cx="8959850" cy="3262432"/>
          </a:xfrm>
          <a:prstGeom prst="rect">
            <a:avLst/>
          </a:prstGeom>
          <a:noFill/>
          <a:ln>
            <a:noFill/>
          </a:ln>
        </p:spPr>
        <p:txBody>
          <a:bodyPr spcFirstLastPara="1" wrap="square" lIns="91425" tIns="45700" rIns="91425" bIns="45700" anchor="t" anchorCtr="0">
            <a:spAutoFit/>
          </a:bodyPr>
          <a:lstStyle/>
          <a:p>
            <a:pPr marL="858838" marR="0" lvl="0" indent="-173037"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All Title I public schools in Brevard are school-wide programs, meaning Title I funds, along with other local, state, and federal funding sources are used to support </a:t>
            </a:r>
            <a:r>
              <a:rPr lang="en-US" sz="2000" b="0" i="0" u="sng" strike="noStrike" cap="none">
                <a:solidFill>
                  <a:schemeClr val="dk1"/>
                </a:solidFill>
                <a:latin typeface="Arial Narrow"/>
                <a:ea typeface="Arial Narrow"/>
                <a:cs typeface="Arial Narrow"/>
                <a:sym typeface="Arial Narrow"/>
              </a:rPr>
              <a:t>all</a:t>
            </a:r>
            <a:r>
              <a:rPr lang="en-US" sz="2000" b="0" i="0" u="none" strike="noStrike" cap="none">
                <a:solidFill>
                  <a:schemeClr val="dk1"/>
                </a:solidFill>
                <a:latin typeface="Arial Narrow"/>
                <a:ea typeface="Arial Narrow"/>
                <a:cs typeface="Arial Narrow"/>
                <a:sym typeface="Arial Narrow"/>
              </a:rPr>
              <a:t> students in the school</a:t>
            </a:r>
            <a:endParaRPr sz="1400" b="0" i="0" u="none" strike="noStrike" cap="none">
              <a:solidFill>
                <a:srgbClr val="000000"/>
              </a:solidFill>
              <a:latin typeface="Arial"/>
              <a:ea typeface="Arial"/>
              <a:cs typeface="Arial"/>
              <a:sym typeface="Arial"/>
            </a:endParaRPr>
          </a:p>
          <a:p>
            <a:pPr marL="858838" marR="0" lvl="0" indent="-173036"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858838" marR="0" lvl="0" indent="-173037"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The primary focus of the Title I program is to support the students most at-risk for academic failure</a:t>
            </a:r>
            <a:endParaRPr sz="1400" b="0" i="0" u="none" strike="noStrike" cap="none">
              <a:solidFill>
                <a:srgbClr val="000000"/>
              </a:solidFill>
              <a:latin typeface="Arial"/>
              <a:ea typeface="Arial"/>
              <a:cs typeface="Arial"/>
              <a:sym typeface="Arial"/>
            </a:endParaRPr>
          </a:p>
          <a:p>
            <a:pPr marL="858838" marR="0" lvl="0" indent="-46037" algn="l"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Arial Narrow"/>
              <a:ea typeface="Arial Narrow"/>
              <a:cs typeface="Arial Narrow"/>
              <a:sym typeface="Arial Narrow"/>
            </a:endParaRPr>
          </a:p>
          <a:p>
            <a:pPr marL="858838" marR="0" lvl="0" indent="-173037" algn="l"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Narrow"/>
                <a:ea typeface="Arial Narrow"/>
                <a:cs typeface="Arial Narrow"/>
                <a:sym typeface="Arial Narrow"/>
              </a:rPr>
              <a:t>School identify specific groups of students that need more intensive academic support. These subgroups are show in the School Improvement Plan (SIP)</a:t>
            </a:r>
            <a:endParaRPr sz="1400" b="0" i="0" u="none" strike="noStrike" cap="none">
              <a:solidFill>
                <a:srgbClr val="000000"/>
              </a:solidFill>
              <a:latin typeface="Arial"/>
              <a:ea typeface="Arial"/>
              <a:cs typeface="Arial"/>
              <a:sym typeface="Arial"/>
            </a:endParaRPr>
          </a:p>
          <a:p>
            <a:pPr marL="68580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Narrow"/>
              <a:ea typeface="Arial Narrow"/>
              <a:cs typeface="Arial Narrow"/>
              <a:sym typeface="Arial Narrow"/>
            </a:endParaRPr>
          </a:p>
        </p:txBody>
      </p:sp>
      <p:sp>
        <p:nvSpPr>
          <p:cNvPr id="148" name="Google Shape;148;p6"/>
          <p:cNvSpPr txBox="1"/>
          <p:nvPr/>
        </p:nvSpPr>
        <p:spPr>
          <a:xfrm>
            <a:off x="1290638" y="1320800"/>
            <a:ext cx="7794625" cy="433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Noto Sans Symbols"/>
              <a:buNone/>
            </a:pPr>
            <a:r>
              <a:rPr lang="en-US" sz="2800" b="0" i="0" u="none" strike="noStrike" cap="none">
                <a:solidFill>
                  <a:schemeClr val="dk1"/>
                </a:solidFill>
                <a:latin typeface="Tahoma"/>
                <a:ea typeface="Tahoma"/>
                <a:cs typeface="Tahoma"/>
                <a:sym typeface="Tahoma"/>
              </a:rPr>
              <a:t> </a:t>
            </a:r>
            <a:endParaRPr sz="1400" b="0" i="0" u="none" strike="noStrike" cap="none">
              <a:solidFill>
                <a:srgbClr val="000000"/>
              </a:solidFill>
              <a:latin typeface="Arial"/>
              <a:ea typeface="Arial"/>
              <a:cs typeface="Arial"/>
              <a:sym typeface="Arial"/>
            </a:endParaRPr>
          </a:p>
        </p:txBody>
      </p:sp>
      <p:sp>
        <p:nvSpPr>
          <p:cNvPr id="149" name="Google Shape;149;p6"/>
          <p:cNvSpPr txBox="1"/>
          <p:nvPr/>
        </p:nvSpPr>
        <p:spPr>
          <a:xfrm>
            <a:off x="304800" y="6324600"/>
            <a:ext cx="465189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7211A3CB-C12D-89ED-B17B-9DA0C16472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248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txBox="1">
            <a:spLocks noGrp="1"/>
          </p:cNvSpPr>
          <p:nvPr>
            <p:ph type="title"/>
          </p:nvPr>
        </p:nvSpPr>
        <p:spPr>
          <a:xfrm>
            <a:off x="1248227" y="956141"/>
            <a:ext cx="6571343"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a:t>SCHOOL  ASSESSMENT RESULTS</a:t>
            </a:r>
            <a:endParaRPr/>
          </a:p>
        </p:txBody>
      </p:sp>
      <p:sp>
        <p:nvSpPr>
          <p:cNvPr id="156" name="Google Shape;156;p7"/>
          <p:cNvSpPr txBox="1">
            <a:spLocks noGrp="1"/>
          </p:cNvSpPr>
          <p:nvPr>
            <p:ph type="body" idx="1"/>
          </p:nvPr>
        </p:nvSpPr>
        <p:spPr>
          <a:xfrm>
            <a:off x="1864375" y="2074850"/>
            <a:ext cx="5395500" cy="2108400"/>
          </a:xfrm>
          <a:prstGeom prst="rect">
            <a:avLst/>
          </a:prstGeom>
          <a:noFill/>
          <a:ln>
            <a:noFill/>
          </a:ln>
        </p:spPr>
        <p:txBody>
          <a:bodyPr spcFirstLastPara="1" wrap="square" lIns="91425" tIns="45700" rIns="91425" bIns="45700" anchor="t" anchorCtr="0">
            <a:normAutofit/>
          </a:bodyPr>
          <a:lstStyle/>
          <a:p>
            <a:pPr marL="457200" lvl="0" indent="0" algn="l" rtl="0">
              <a:lnSpc>
                <a:spcPct val="120000"/>
              </a:lnSpc>
              <a:spcBef>
                <a:spcPts val="1000"/>
              </a:spcBef>
              <a:spcAft>
                <a:spcPts val="0"/>
              </a:spcAft>
              <a:buNone/>
            </a:pPr>
            <a:r>
              <a:rPr lang="en-US" dirty="0"/>
              <a:t>ELA Results </a:t>
            </a:r>
            <a:endParaRPr dirty="0"/>
          </a:p>
        </p:txBody>
      </p:sp>
      <p:sp>
        <p:nvSpPr>
          <p:cNvPr id="157" name="Google Shape;157;p7"/>
          <p:cNvSpPr txBox="1"/>
          <p:nvPr/>
        </p:nvSpPr>
        <p:spPr>
          <a:xfrm>
            <a:off x="3810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FY24</a:t>
            </a:r>
            <a:endParaRPr sz="1400" b="0" i="0" u="none" strike="noStrike" cap="none">
              <a:solidFill>
                <a:srgbClr val="000000"/>
              </a:solidFill>
              <a:latin typeface="Arial"/>
              <a:ea typeface="Arial"/>
              <a:cs typeface="Arial"/>
              <a:sym typeface="Arial"/>
            </a:endParaRPr>
          </a:p>
        </p:txBody>
      </p:sp>
      <p:graphicFrame>
        <p:nvGraphicFramePr>
          <p:cNvPr id="3" name="Table 2">
            <a:extLst>
              <a:ext uri="{FF2B5EF4-FFF2-40B4-BE49-F238E27FC236}">
                <a16:creationId xmlns:a16="http://schemas.microsoft.com/office/drawing/2014/main" id="{6D4F663A-4B36-7978-5DEC-D86ACDFB9865}"/>
              </a:ext>
            </a:extLst>
          </p:cNvPr>
          <p:cNvGraphicFramePr>
            <a:graphicFrameLocks noGrp="1"/>
          </p:cNvGraphicFramePr>
          <p:nvPr>
            <p:extLst>
              <p:ext uri="{D42A27DB-BD31-4B8C-83A1-F6EECF244321}">
                <p14:modId xmlns:p14="http://schemas.microsoft.com/office/powerpoint/2010/main" val="1956218131"/>
              </p:ext>
            </p:extLst>
          </p:nvPr>
        </p:nvGraphicFramePr>
        <p:xfrm>
          <a:off x="1443039" y="2779413"/>
          <a:ext cx="6572248" cy="2073210"/>
        </p:xfrm>
        <a:graphic>
          <a:graphicData uri="http://schemas.openxmlformats.org/drawingml/2006/table">
            <a:tbl>
              <a:tblPr firstRow="1" firstCol="1" bandRow="1">
                <a:tableStyleId>{5C22544A-7EE6-4342-B048-85BDC9FD1C3A}</a:tableStyleId>
              </a:tblPr>
              <a:tblGrid>
                <a:gridCol w="696938">
                  <a:extLst>
                    <a:ext uri="{9D8B030D-6E8A-4147-A177-3AD203B41FA5}">
                      <a16:colId xmlns:a16="http://schemas.microsoft.com/office/drawing/2014/main" val="3978223264"/>
                    </a:ext>
                  </a:extLst>
                </a:gridCol>
                <a:gridCol w="544010">
                  <a:extLst>
                    <a:ext uri="{9D8B030D-6E8A-4147-A177-3AD203B41FA5}">
                      <a16:colId xmlns:a16="http://schemas.microsoft.com/office/drawing/2014/main" val="358278092"/>
                    </a:ext>
                  </a:extLst>
                </a:gridCol>
                <a:gridCol w="505325">
                  <a:extLst>
                    <a:ext uri="{9D8B030D-6E8A-4147-A177-3AD203B41FA5}">
                      <a16:colId xmlns:a16="http://schemas.microsoft.com/office/drawing/2014/main" val="3461456284"/>
                    </a:ext>
                  </a:extLst>
                </a:gridCol>
                <a:gridCol w="530108">
                  <a:extLst>
                    <a:ext uri="{9D8B030D-6E8A-4147-A177-3AD203B41FA5}">
                      <a16:colId xmlns:a16="http://schemas.microsoft.com/office/drawing/2014/main" val="4107912839"/>
                    </a:ext>
                  </a:extLst>
                </a:gridCol>
                <a:gridCol w="489609">
                  <a:extLst>
                    <a:ext uri="{9D8B030D-6E8A-4147-A177-3AD203B41FA5}">
                      <a16:colId xmlns:a16="http://schemas.microsoft.com/office/drawing/2014/main" val="2137520069"/>
                    </a:ext>
                  </a:extLst>
                </a:gridCol>
                <a:gridCol w="449110">
                  <a:extLst>
                    <a:ext uri="{9D8B030D-6E8A-4147-A177-3AD203B41FA5}">
                      <a16:colId xmlns:a16="http://schemas.microsoft.com/office/drawing/2014/main" val="3393240373"/>
                    </a:ext>
                  </a:extLst>
                </a:gridCol>
                <a:gridCol w="582696">
                  <a:extLst>
                    <a:ext uri="{9D8B030D-6E8A-4147-A177-3AD203B41FA5}">
                      <a16:colId xmlns:a16="http://schemas.microsoft.com/office/drawing/2014/main" val="2729908188"/>
                    </a:ext>
                  </a:extLst>
                </a:gridCol>
                <a:gridCol w="544010">
                  <a:extLst>
                    <a:ext uri="{9D8B030D-6E8A-4147-A177-3AD203B41FA5}">
                      <a16:colId xmlns:a16="http://schemas.microsoft.com/office/drawing/2014/main" val="3322883111"/>
                    </a:ext>
                  </a:extLst>
                </a:gridCol>
                <a:gridCol w="544010">
                  <a:extLst>
                    <a:ext uri="{9D8B030D-6E8A-4147-A177-3AD203B41FA5}">
                      <a16:colId xmlns:a16="http://schemas.microsoft.com/office/drawing/2014/main" val="198682165"/>
                    </a:ext>
                  </a:extLst>
                </a:gridCol>
                <a:gridCol w="544010">
                  <a:extLst>
                    <a:ext uri="{9D8B030D-6E8A-4147-A177-3AD203B41FA5}">
                      <a16:colId xmlns:a16="http://schemas.microsoft.com/office/drawing/2014/main" val="3845928156"/>
                    </a:ext>
                  </a:extLst>
                </a:gridCol>
                <a:gridCol w="544010">
                  <a:extLst>
                    <a:ext uri="{9D8B030D-6E8A-4147-A177-3AD203B41FA5}">
                      <a16:colId xmlns:a16="http://schemas.microsoft.com/office/drawing/2014/main" val="3707219036"/>
                    </a:ext>
                  </a:extLst>
                </a:gridCol>
                <a:gridCol w="598412">
                  <a:extLst>
                    <a:ext uri="{9D8B030D-6E8A-4147-A177-3AD203B41FA5}">
                      <a16:colId xmlns:a16="http://schemas.microsoft.com/office/drawing/2014/main" val="459198246"/>
                    </a:ext>
                  </a:extLst>
                </a:gridCol>
              </a:tblGrid>
              <a:tr h="719733">
                <a:tc>
                  <a:txBody>
                    <a:bodyPr/>
                    <a:lstStyle/>
                    <a:p>
                      <a:pPr marL="0" marR="0">
                        <a:lnSpc>
                          <a:spcPct val="107000"/>
                        </a:lnSpc>
                        <a:spcBef>
                          <a:spcPts val="0"/>
                        </a:spcBef>
                        <a:spcAft>
                          <a:spcPts val="0"/>
                        </a:spcAft>
                      </a:pPr>
                      <a:r>
                        <a:rPr lang="en-US" sz="800">
                          <a:effectLst/>
                        </a:rPr>
                        <a:t>School</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Grade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%3-5 2023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%3-5 2022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%3-5 2021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%3-5 2019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%3-5 2018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Level 1 2023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Level 1 2022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Level 1 2021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Level 1 2019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Level 1 2018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extLst>
                  <a:ext uri="{0D108BD9-81ED-4DB2-BD59-A6C34878D82A}">
                    <a16:rowId xmlns:a16="http://schemas.microsoft.com/office/drawing/2014/main" val="3031109146"/>
                  </a:ext>
                </a:extLst>
              </a:tr>
              <a:tr h="342729">
                <a:tc>
                  <a:txBody>
                    <a:bodyPr/>
                    <a:lstStyle/>
                    <a:p>
                      <a:pPr marL="0" marR="0">
                        <a:lnSpc>
                          <a:spcPct val="107000"/>
                        </a:lnSpc>
                        <a:spcBef>
                          <a:spcPts val="0"/>
                        </a:spcBef>
                        <a:spcAft>
                          <a:spcPts val="0"/>
                        </a:spcAft>
                      </a:pPr>
                      <a:r>
                        <a:rPr lang="en-US" sz="800">
                          <a:effectLst/>
                        </a:rPr>
                        <a:t>MILA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22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41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dirty="0">
                          <a:effectLst/>
                        </a:rPr>
                        <a:t>39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57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42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49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33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29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13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22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extLst>
                  <a:ext uri="{0D108BD9-81ED-4DB2-BD59-A6C34878D82A}">
                    <a16:rowId xmlns:a16="http://schemas.microsoft.com/office/drawing/2014/main" val="3405983125"/>
                  </a:ext>
                </a:extLst>
              </a:tr>
              <a:tr h="342729">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58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48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43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41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15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28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extLst>
                  <a:ext uri="{0D108BD9-81ED-4DB2-BD59-A6C34878D82A}">
                    <a16:rowId xmlns:a16="http://schemas.microsoft.com/office/drawing/2014/main" val="2892220265"/>
                  </a:ext>
                </a:extLst>
              </a:tr>
              <a:tr h="342729">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56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33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48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27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21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38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extLst>
                  <a:ext uri="{0D108BD9-81ED-4DB2-BD59-A6C34878D82A}">
                    <a16:rowId xmlns:a16="http://schemas.microsoft.com/office/drawing/2014/main" val="4117178227"/>
                  </a:ext>
                </a:extLst>
              </a:tr>
              <a:tr h="325290">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56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52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50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54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48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15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26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tc>
                <a:tc>
                  <a:txBody>
                    <a:bodyPr/>
                    <a:lstStyle/>
                    <a:p>
                      <a:pPr marL="0" marR="0" algn="ctr">
                        <a:lnSpc>
                          <a:spcPct val="107000"/>
                        </a:lnSpc>
                        <a:spcBef>
                          <a:spcPts val="0"/>
                        </a:spcBef>
                        <a:spcAft>
                          <a:spcPts val="0"/>
                        </a:spcAft>
                      </a:pPr>
                      <a:r>
                        <a:rPr lang="en-US" sz="800">
                          <a:effectLst/>
                        </a:rPr>
                        <a:t>13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a:effectLst/>
                        </a:rPr>
                        <a:t>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tc>
                  <a:txBody>
                    <a:bodyPr/>
                    <a:lstStyle/>
                    <a:p>
                      <a:pPr marL="0" marR="0" algn="ctr">
                        <a:lnSpc>
                          <a:spcPct val="107000"/>
                        </a:lnSpc>
                        <a:spcBef>
                          <a:spcPts val="0"/>
                        </a:spcBef>
                        <a:spcAft>
                          <a:spcPts val="0"/>
                        </a:spcAft>
                      </a:pPr>
                      <a:r>
                        <a:rPr lang="en-US" sz="800" dirty="0">
                          <a:effectLst/>
                        </a:rPr>
                        <a:t>16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6991" marR="46991" marT="0" marB="0" anchor="b"/>
                </a:tc>
                <a:extLst>
                  <a:ext uri="{0D108BD9-81ED-4DB2-BD59-A6C34878D82A}">
                    <a16:rowId xmlns:a16="http://schemas.microsoft.com/office/drawing/2014/main" val="347163896"/>
                  </a:ext>
                </a:extLst>
              </a:tr>
            </a:tbl>
          </a:graphicData>
        </a:graphic>
      </p:graphicFrame>
      <p:pic>
        <p:nvPicPr>
          <p:cNvPr id="5" name="Audio 4">
            <a:hlinkClick r:id="" action="ppaction://media"/>
            <a:extLst>
              <a:ext uri="{FF2B5EF4-FFF2-40B4-BE49-F238E27FC236}">
                <a16:creationId xmlns:a16="http://schemas.microsoft.com/office/drawing/2014/main" id="{CDE59712-98F7-C1DB-A1BC-743568B6807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958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7ae35bc0db_2_0"/>
          <p:cNvSpPr txBox="1">
            <a:spLocks noGrp="1"/>
          </p:cNvSpPr>
          <p:nvPr>
            <p:ph type="title"/>
          </p:nvPr>
        </p:nvSpPr>
        <p:spPr>
          <a:xfrm>
            <a:off x="1443491" y="804520"/>
            <a:ext cx="6571200" cy="10491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SCHOOL ASSESSESSENT RESULTS</a:t>
            </a:r>
            <a:endParaRPr/>
          </a:p>
        </p:txBody>
      </p:sp>
      <p:sp>
        <p:nvSpPr>
          <p:cNvPr id="165" name="Google Shape;165;g27ae35bc0db_2_0"/>
          <p:cNvSpPr txBox="1">
            <a:spLocks noGrp="1"/>
          </p:cNvSpPr>
          <p:nvPr>
            <p:ph type="body" idx="1"/>
          </p:nvPr>
        </p:nvSpPr>
        <p:spPr>
          <a:xfrm>
            <a:off x="2259650" y="2015725"/>
            <a:ext cx="3834300" cy="2068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MATH Proficiency </a:t>
            </a:r>
            <a:endParaRPr dirty="0"/>
          </a:p>
        </p:txBody>
      </p:sp>
      <p:sp>
        <p:nvSpPr>
          <p:cNvPr id="166" name="Google Shape;166;g27ae35bc0db_2_0"/>
          <p:cNvSpPr txBox="1">
            <a:spLocks noGrp="1"/>
          </p:cNvSpPr>
          <p:nvPr>
            <p:ph type="sldNum" idx="12"/>
          </p:nvPr>
        </p:nvSpPr>
        <p:spPr>
          <a:xfrm>
            <a:off x="487725" y="798973"/>
            <a:ext cx="795600" cy="5037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800"/>
              <a:buFont typeface="Arial"/>
              <a:buNone/>
            </a:pPr>
            <a:r>
              <a:rPr lang="en-US" dirty="0"/>
              <a:t>8</a:t>
            </a:r>
            <a:endParaRPr dirty="0"/>
          </a:p>
        </p:txBody>
      </p:sp>
      <p:graphicFrame>
        <p:nvGraphicFramePr>
          <p:cNvPr id="2" name="Table 1">
            <a:extLst>
              <a:ext uri="{FF2B5EF4-FFF2-40B4-BE49-F238E27FC236}">
                <a16:creationId xmlns:a16="http://schemas.microsoft.com/office/drawing/2014/main" id="{DC030663-578E-58B0-8CCD-731CE1447105}"/>
              </a:ext>
            </a:extLst>
          </p:cNvPr>
          <p:cNvGraphicFramePr>
            <a:graphicFrameLocks noGrp="1"/>
          </p:cNvGraphicFramePr>
          <p:nvPr>
            <p:extLst>
              <p:ext uri="{D42A27DB-BD31-4B8C-83A1-F6EECF244321}">
                <p14:modId xmlns:p14="http://schemas.microsoft.com/office/powerpoint/2010/main" val="2018892374"/>
              </p:ext>
            </p:extLst>
          </p:nvPr>
        </p:nvGraphicFramePr>
        <p:xfrm>
          <a:off x="1443038" y="2670771"/>
          <a:ext cx="6572251" cy="1683947"/>
        </p:xfrm>
        <a:graphic>
          <a:graphicData uri="http://schemas.openxmlformats.org/drawingml/2006/table">
            <a:tbl>
              <a:tblPr firstRow="1" firstCol="1" bandRow="1">
                <a:tableStyleId>{5C22544A-7EE6-4342-B048-85BDC9FD1C3A}</a:tableStyleId>
              </a:tblPr>
              <a:tblGrid>
                <a:gridCol w="744639">
                  <a:extLst>
                    <a:ext uri="{9D8B030D-6E8A-4147-A177-3AD203B41FA5}">
                      <a16:colId xmlns:a16="http://schemas.microsoft.com/office/drawing/2014/main" val="972032743"/>
                    </a:ext>
                  </a:extLst>
                </a:gridCol>
                <a:gridCol w="539594">
                  <a:extLst>
                    <a:ext uri="{9D8B030D-6E8A-4147-A177-3AD203B41FA5}">
                      <a16:colId xmlns:a16="http://schemas.microsoft.com/office/drawing/2014/main" val="3284373214"/>
                    </a:ext>
                  </a:extLst>
                </a:gridCol>
                <a:gridCol w="532399">
                  <a:extLst>
                    <a:ext uri="{9D8B030D-6E8A-4147-A177-3AD203B41FA5}">
                      <a16:colId xmlns:a16="http://schemas.microsoft.com/office/drawing/2014/main" val="1470698535"/>
                    </a:ext>
                  </a:extLst>
                </a:gridCol>
                <a:gridCol w="494627">
                  <a:extLst>
                    <a:ext uri="{9D8B030D-6E8A-4147-A177-3AD203B41FA5}">
                      <a16:colId xmlns:a16="http://schemas.microsoft.com/office/drawing/2014/main" val="2440401921"/>
                    </a:ext>
                  </a:extLst>
                </a:gridCol>
                <a:gridCol w="485634">
                  <a:extLst>
                    <a:ext uri="{9D8B030D-6E8A-4147-A177-3AD203B41FA5}">
                      <a16:colId xmlns:a16="http://schemas.microsoft.com/office/drawing/2014/main" val="1138038169"/>
                    </a:ext>
                  </a:extLst>
                </a:gridCol>
                <a:gridCol w="431675">
                  <a:extLst>
                    <a:ext uri="{9D8B030D-6E8A-4147-A177-3AD203B41FA5}">
                      <a16:colId xmlns:a16="http://schemas.microsoft.com/office/drawing/2014/main" val="305163255"/>
                    </a:ext>
                  </a:extLst>
                </a:gridCol>
                <a:gridCol w="591754">
                  <a:extLst>
                    <a:ext uri="{9D8B030D-6E8A-4147-A177-3AD203B41FA5}">
                      <a16:colId xmlns:a16="http://schemas.microsoft.com/office/drawing/2014/main" val="3907119879"/>
                    </a:ext>
                  </a:extLst>
                </a:gridCol>
                <a:gridCol w="539594">
                  <a:extLst>
                    <a:ext uri="{9D8B030D-6E8A-4147-A177-3AD203B41FA5}">
                      <a16:colId xmlns:a16="http://schemas.microsoft.com/office/drawing/2014/main" val="1636616276"/>
                    </a:ext>
                  </a:extLst>
                </a:gridCol>
                <a:gridCol w="539594">
                  <a:extLst>
                    <a:ext uri="{9D8B030D-6E8A-4147-A177-3AD203B41FA5}">
                      <a16:colId xmlns:a16="http://schemas.microsoft.com/office/drawing/2014/main" val="1549561079"/>
                    </a:ext>
                  </a:extLst>
                </a:gridCol>
                <a:gridCol w="539594">
                  <a:extLst>
                    <a:ext uri="{9D8B030D-6E8A-4147-A177-3AD203B41FA5}">
                      <a16:colId xmlns:a16="http://schemas.microsoft.com/office/drawing/2014/main" val="380762195"/>
                    </a:ext>
                  </a:extLst>
                </a:gridCol>
                <a:gridCol w="539594">
                  <a:extLst>
                    <a:ext uri="{9D8B030D-6E8A-4147-A177-3AD203B41FA5}">
                      <a16:colId xmlns:a16="http://schemas.microsoft.com/office/drawing/2014/main" val="2368951059"/>
                    </a:ext>
                  </a:extLst>
                </a:gridCol>
                <a:gridCol w="593553">
                  <a:extLst>
                    <a:ext uri="{9D8B030D-6E8A-4147-A177-3AD203B41FA5}">
                      <a16:colId xmlns:a16="http://schemas.microsoft.com/office/drawing/2014/main" val="46889248"/>
                    </a:ext>
                  </a:extLst>
                </a:gridCol>
              </a:tblGrid>
              <a:tr h="589381">
                <a:tc>
                  <a:txBody>
                    <a:bodyPr/>
                    <a:lstStyle/>
                    <a:p>
                      <a:pPr marL="0" marR="0">
                        <a:lnSpc>
                          <a:spcPct val="107000"/>
                        </a:lnSpc>
                        <a:spcBef>
                          <a:spcPts val="0"/>
                        </a:spcBef>
                        <a:spcAft>
                          <a:spcPts val="0"/>
                        </a:spcAft>
                      </a:pPr>
                      <a:r>
                        <a:rPr lang="en-US" sz="800">
                          <a:effectLst/>
                        </a:rPr>
                        <a:t>School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800" dirty="0">
                          <a:effectLst/>
                        </a:rPr>
                        <a:t>Grade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800">
                          <a:effectLst/>
                        </a:rPr>
                        <a:t>%3-5 2023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800">
                          <a:effectLst/>
                        </a:rPr>
                        <a:t>%3-5 2022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800">
                          <a:effectLst/>
                        </a:rPr>
                        <a:t>%3-5 2021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800">
                          <a:effectLst/>
                        </a:rPr>
                        <a:t>%3-5 2019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800">
                          <a:effectLst/>
                        </a:rPr>
                        <a:t>%3-5 2018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Level 1 2023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Level 1 2022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Level 1 2021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Level 1 2019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Level 1 2018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extLst>
                  <a:ext uri="{0D108BD9-81ED-4DB2-BD59-A6C34878D82A}">
                    <a16:rowId xmlns:a16="http://schemas.microsoft.com/office/drawing/2014/main" val="1430697529"/>
                  </a:ext>
                </a:extLst>
              </a:tr>
              <a:tr h="280658">
                <a:tc>
                  <a:txBody>
                    <a:bodyPr/>
                    <a:lstStyle/>
                    <a:p>
                      <a:pPr marL="0" marR="0">
                        <a:lnSpc>
                          <a:spcPct val="107000"/>
                        </a:lnSpc>
                        <a:spcBef>
                          <a:spcPts val="0"/>
                        </a:spcBef>
                        <a:spcAft>
                          <a:spcPts val="0"/>
                        </a:spcAft>
                      </a:pPr>
                      <a:r>
                        <a:rPr lang="en-US" sz="700">
                          <a:effectLst/>
                        </a:rPr>
                        <a:t>MILA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37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46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33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63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66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45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29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40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14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extLst>
                  <a:ext uri="{0D108BD9-81ED-4DB2-BD59-A6C34878D82A}">
                    <a16:rowId xmlns:a16="http://schemas.microsoft.com/office/drawing/2014/main" val="950617876"/>
                  </a:ext>
                </a:extLst>
              </a:tr>
              <a:tr h="280658">
                <a:tc>
                  <a:txBody>
                    <a:bodyPr/>
                    <a:lstStyle/>
                    <a:p>
                      <a:pPr marL="0" marR="0">
                        <a:lnSpc>
                          <a:spcPct val="107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33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47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51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47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52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46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33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19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19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24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extLst>
                  <a:ext uri="{0D108BD9-81ED-4DB2-BD59-A6C34878D82A}">
                    <a16:rowId xmlns:a16="http://schemas.microsoft.com/office/drawing/2014/main" val="1053620760"/>
                  </a:ext>
                </a:extLst>
              </a:tr>
              <a:tr h="280658">
                <a:tc>
                  <a:txBody>
                    <a:bodyPr/>
                    <a:lstStyle/>
                    <a:p>
                      <a:pPr marL="0" marR="0">
                        <a:lnSpc>
                          <a:spcPct val="107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29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36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44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48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47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34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53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31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extLst>
                  <a:ext uri="{0D108BD9-81ED-4DB2-BD59-A6C34878D82A}">
                    <a16:rowId xmlns:a16="http://schemas.microsoft.com/office/drawing/2014/main" val="259135281"/>
                  </a:ext>
                </a:extLst>
              </a:tr>
              <a:tr h="252592">
                <a:tc>
                  <a:txBody>
                    <a:bodyPr/>
                    <a:lstStyle/>
                    <a:p>
                      <a:pPr marL="0" marR="0">
                        <a:lnSpc>
                          <a:spcPct val="107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71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61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49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76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82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14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tc>
                <a:tc>
                  <a:txBody>
                    <a:bodyPr/>
                    <a:lstStyle/>
                    <a:p>
                      <a:pPr marL="0" marR="0" algn="ctr">
                        <a:lnSpc>
                          <a:spcPct val="107000"/>
                        </a:lnSpc>
                        <a:spcBef>
                          <a:spcPts val="0"/>
                        </a:spcBef>
                        <a:spcAft>
                          <a:spcPts val="0"/>
                        </a:spcAft>
                      </a:pPr>
                      <a:r>
                        <a:rPr lang="en-US" sz="700">
                          <a:effectLst/>
                        </a:rPr>
                        <a:t>16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a:effectLst/>
                        </a:rPr>
                        <a:t>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tc>
                  <a:txBody>
                    <a:bodyPr/>
                    <a:lstStyle/>
                    <a:p>
                      <a:pPr marL="0" marR="0" algn="ctr">
                        <a:lnSpc>
                          <a:spcPct val="107000"/>
                        </a:lnSpc>
                        <a:spcBef>
                          <a:spcPts val="0"/>
                        </a:spcBef>
                        <a:spcAft>
                          <a:spcPts val="0"/>
                        </a:spcAft>
                      </a:pPr>
                      <a:r>
                        <a:rPr lang="en-US" sz="700" dirty="0">
                          <a:effectLst/>
                        </a:rPr>
                        <a:t>7</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713" marR="46713" marT="0" marB="0" anchor="b"/>
                </a:tc>
                <a:extLst>
                  <a:ext uri="{0D108BD9-81ED-4DB2-BD59-A6C34878D82A}">
                    <a16:rowId xmlns:a16="http://schemas.microsoft.com/office/drawing/2014/main" val="3350177655"/>
                  </a:ext>
                </a:extLst>
              </a:tr>
            </a:tbl>
          </a:graphicData>
        </a:graphic>
      </p:graphicFrame>
      <p:pic>
        <p:nvPicPr>
          <p:cNvPr id="5" name="Audio 4">
            <a:hlinkClick r:id="" action="ppaction://media"/>
            <a:extLst>
              <a:ext uri="{FF2B5EF4-FFF2-40B4-BE49-F238E27FC236}">
                <a16:creationId xmlns:a16="http://schemas.microsoft.com/office/drawing/2014/main" id="{BF8028A4-2BEF-2986-C639-782E6D34B3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607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7ae35bc0db_2_8"/>
          <p:cNvSpPr txBox="1">
            <a:spLocks noGrp="1"/>
          </p:cNvSpPr>
          <p:nvPr>
            <p:ph type="title"/>
          </p:nvPr>
        </p:nvSpPr>
        <p:spPr>
          <a:xfrm>
            <a:off x="1443491" y="804520"/>
            <a:ext cx="6571200" cy="10491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SCHOOL ASSESSMENT RESULTS</a:t>
            </a:r>
            <a:endParaRPr dirty="0"/>
          </a:p>
        </p:txBody>
      </p:sp>
      <p:pic>
        <p:nvPicPr>
          <p:cNvPr id="4" name="Picture 3">
            <a:extLst>
              <a:ext uri="{FF2B5EF4-FFF2-40B4-BE49-F238E27FC236}">
                <a16:creationId xmlns:a16="http://schemas.microsoft.com/office/drawing/2014/main" id="{54CE583B-A99D-6B79-1C71-46FEAB8AA847}"/>
              </a:ext>
            </a:extLst>
          </p:cNvPr>
          <p:cNvPicPr>
            <a:picLocks noChangeAspect="1"/>
          </p:cNvPicPr>
          <p:nvPr/>
        </p:nvPicPr>
        <p:blipFill>
          <a:blip r:embed="rId5"/>
          <a:stretch>
            <a:fillRect/>
          </a:stretch>
        </p:blipFill>
        <p:spPr>
          <a:xfrm>
            <a:off x="1822465" y="1822565"/>
            <a:ext cx="5499069" cy="3212870"/>
          </a:xfrm>
          <a:prstGeom prst="rect">
            <a:avLst/>
          </a:prstGeom>
        </p:spPr>
      </p:pic>
      <p:sp>
        <p:nvSpPr>
          <p:cNvPr id="174" name="Google Shape;174;g27ae35bc0db_2_8"/>
          <p:cNvSpPr txBox="1">
            <a:spLocks noGrp="1"/>
          </p:cNvSpPr>
          <p:nvPr>
            <p:ph type="body" idx="1"/>
          </p:nvPr>
        </p:nvSpPr>
        <p:spPr>
          <a:xfrm>
            <a:off x="3524525" y="2015725"/>
            <a:ext cx="2351700" cy="265748"/>
          </a:xfrm>
          <a:prstGeom prst="rect">
            <a:avLst/>
          </a:prstGeom>
        </p:spPr>
        <p:txBody>
          <a:bodyPr spcFirstLastPara="1" wrap="square" lIns="91425" tIns="45700" rIns="91425" bIns="45700" anchor="t" anchorCtr="0">
            <a:normAutofit fontScale="25000" lnSpcReduction="20000"/>
          </a:bodyPr>
          <a:lstStyle/>
          <a:p>
            <a:pPr marL="0" lvl="0" indent="0" algn="l" rtl="0">
              <a:spcBef>
                <a:spcPts val="1000"/>
              </a:spcBef>
              <a:spcAft>
                <a:spcPts val="0"/>
              </a:spcAft>
              <a:buNone/>
            </a:pPr>
            <a:endParaRPr dirty="0"/>
          </a:p>
        </p:txBody>
      </p:sp>
      <p:sp>
        <p:nvSpPr>
          <p:cNvPr id="175" name="Google Shape;175;g27ae35bc0db_2_8"/>
          <p:cNvSpPr txBox="1">
            <a:spLocks noGrp="1"/>
          </p:cNvSpPr>
          <p:nvPr>
            <p:ph type="sldNum" idx="12"/>
          </p:nvPr>
        </p:nvSpPr>
        <p:spPr>
          <a:xfrm>
            <a:off x="487725" y="798973"/>
            <a:ext cx="795600" cy="5037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800"/>
              <a:buFont typeface="Arial"/>
              <a:buNone/>
            </a:pPr>
            <a:fld id="{00000000-1234-1234-1234-123412341234}" type="slidenum">
              <a:rPr lang="en-US"/>
              <a:t>9</a:t>
            </a:fld>
            <a:endParaRPr/>
          </a:p>
        </p:txBody>
      </p:sp>
      <p:pic>
        <p:nvPicPr>
          <p:cNvPr id="5" name="Audio 4">
            <a:hlinkClick r:id="" action="ppaction://media"/>
            <a:extLst>
              <a:ext uri="{FF2B5EF4-FFF2-40B4-BE49-F238E27FC236}">
                <a16:creationId xmlns:a16="http://schemas.microsoft.com/office/drawing/2014/main" id="{F7A618BE-F8B8-97C8-A70D-BEF269ADE8F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669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2868</TotalTime>
  <Words>2080</Words>
  <Application>Microsoft Office PowerPoint</Application>
  <PresentationFormat>On-screen Show (4:3)</PresentationFormat>
  <Paragraphs>328</Paragraphs>
  <Slides>25</Slides>
  <Notes>25</Notes>
  <HiddenSlides>0</HiddenSlides>
  <MMClips>25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Gill Sans</vt:lpstr>
      <vt:lpstr>Tahoma</vt:lpstr>
      <vt:lpstr>Arial</vt:lpstr>
      <vt:lpstr>Calibri</vt:lpstr>
      <vt:lpstr>Arial Narrow</vt:lpstr>
      <vt:lpstr>Noto Sans Symbols</vt:lpstr>
      <vt:lpstr>Franklin Gothic</vt:lpstr>
      <vt:lpstr>Gallery</vt:lpstr>
      <vt:lpstr>2023-24  TITLE  I    ANNUAL MEETING  </vt:lpstr>
      <vt:lpstr>PowerPoint Presentation</vt:lpstr>
      <vt:lpstr>WHAT IS TITLE I?</vt:lpstr>
      <vt:lpstr>TITLE I FUNDING</vt:lpstr>
      <vt:lpstr>WHO DECIDES HOW FUNDS ARE USED?</vt:lpstr>
      <vt:lpstr>TITLE I PROGRAMS</vt:lpstr>
      <vt:lpstr>SCHOOL  ASSESSMENT RESULTS</vt:lpstr>
      <vt:lpstr>SCHOOL ASSESSESSENT RESULTS</vt:lpstr>
      <vt:lpstr>SCHOOL ASSESSMENT RESULTS</vt:lpstr>
      <vt:lpstr>2023-24  SCHOOL IMPROVEMENT PLAN GOALS</vt:lpstr>
      <vt:lpstr>MILA Elementary TITLE I PLAN FOR 2023-24 SCHOOL YEAR</vt:lpstr>
      <vt:lpstr>EDUCATIONAL STANDARDS</vt:lpstr>
      <vt:lpstr>TESTING</vt:lpstr>
      <vt:lpstr>2023-24 SCHOOL ASSESSMENTS</vt:lpstr>
      <vt:lpstr>PARENT AND FAMILY ENGAGEMENT PLAN (PFEP)</vt:lpstr>
      <vt:lpstr>PARENT AND FAMILY ENGAGEMENT REQUIREMENTS</vt:lpstr>
      <vt:lpstr>2022-2023 PARENT SURVEY RESULTS</vt:lpstr>
      <vt:lpstr>SCHOOL-PARENT COMPACT</vt:lpstr>
      <vt:lpstr>2023-24   SCHOOL-PARENT COMPACT</vt:lpstr>
      <vt:lpstr>PARENTS’ RIGHT TO KNOW</vt:lpstr>
      <vt:lpstr>TITLE I COMPLAINT PROCEDURE</vt:lpstr>
      <vt:lpstr>RESEARCH SHOWS… </vt:lpstr>
      <vt:lpstr>TIPS FOR SUCCESS:</vt:lpstr>
      <vt:lpstr>WAYS TO STAY INFORMED</vt:lpstr>
      <vt:lpstr>BEFORE YOU LEAVE!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2023-24  TITLE  I    ANNUAL MEETING  </dc:title>
  <dc:creator>Terry Pitchford</dc:creator>
  <cp:lastModifiedBy>Lenck.Elizabeth@ISS-Mila</cp:lastModifiedBy>
  <cp:revision>4</cp:revision>
  <dcterms:modified xsi:type="dcterms:W3CDTF">2023-10-05T15:07:26Z</dcterms:modified>
</cp:coreProperties>
</file>