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7"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987" autoAdjust="0"/>
    <p:restoredTop sz="94660"/>
  </p:normalViewPr>
  <p:slideViewPr>
    <p:cSldViewPr snapToGrid="0">
      <p:cViewPr varScale="1">
        <p:scale>
          <a:sx n="77" d="100"/>
          <a:sy n="77" d="100"/>
        </p:scale>
        <p:origin x="232" y="72"/>
      </p:cViewPr>
      <p:guideLst/>
    </p:cSldViewPr>
  </p:slideViewPr>
  <p:notesTextViewPr>
    <p:cViewPr>
      <p:scale>
        <a:sx n="1" d="1"/>
        <a:sy n="1" d="1"/>
      </p:scale>
      <p:origin x="0" y="0"/>
    </p:cViewPr>
  </p:notesTextViewPr>
  <p:notesViewPr>
    <p:cSldViewPr snapToGrid="0">
      <p:cViewPr varScale="1">
        <p:scale>
          <a:sx n="47" d="100"/>
          <a:sy n="47" d="100"/>
        </p:scale>
        <p:origin x="2239" y="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A614C0-9214-4C11-A605-D193C01F354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C1E19D2F-8DDF-4B6E-81EF-DDC83D87C3EF}">
      <dgm:prSet custT="1"/>
      <dgm:spPr/>
      <dgm:t>
        <a:bodyPr/>
        <a:lstStyle/>
        <a:p>
          <a:r>
            <a:rPr lang="en-US" sz="2400" baseline="0" dirty="0">
              <a:solidFill>
                <a:schemeClr val="tx1"/>
              </a:solidFill>
            </a:rPr>
            <a:t>By asking thought provoking questions:</a:t>
          </a:r>
        </a:p>
      </dgm:t>
    </dgm:pt>
    <dgm:pt modelId="{565D44AF-01EB-4E6A-9717-E1DF873DA76D}" type="parTrans" cxnId="{91B53A43-908C-4CDC-8CCA-7CB9DD587E37}">
      <dgm:prSet/>
      <dgm:spPr/>
      <dgm:t>
        <a:bodyPr/>
        <a:lstStyle/>
        <a:p>
          <a:endParaRPr lang="en-US"/>
        </a:p>
      </dgm:t>
    </dgm:pt>
    <dgm:pt modelId="{9EA89749-2E25-44E5-9FA4-02E6DA94DA6F}" type="sibTrans" cxnId="{91B53A43-908C-4CDC-8CCA-7CB9DD587E37}">
      <dgm:prSet/>
      <dgm:spPr/>
      <dgm:t>
        <a:bodyPr/>
        <a:lstStyle/>
        <a:p>
          <a:endParaRPr lang="en-US"/>
        </a:p>
      </dgm:t>
    </dgm:pt>
    <dgm:pt modelId="{610E168F-F78A-4873-9504-AA620B4E5EDC}">
      <dgm:prSet custT="1"/>
      <dgm:spPr/>
      <dgm:t>
        <a:bodyPr/>
        <a:lstStyle/>
        <a:p>
          <a:r>
            <a:rPr lang="en-US" sz="2400" baseline="0" dirty="0">
              <a:solidFill>
                <a:schemeClr val="tx1"/>
              </a:solidFill>
            </a:rPr>
            <a:t>What is going on in the problem?</a:t>
          </a:r>
        </a:p>
      </dgm:t>
    </dgm:pt>
    <dgm:pt modelId="{0728F631-5F1F-44C0-92FF-1E49A910CE0B}" type="parTrans" cxnId="{49B2FF59-9AC3-4C65-8F55-08FBD0288A02}">
      <dgm:prSet/>
      <dgm:spPr/>
      <dgm:t>
        <a:bodyPr/>
        <a:lstStyle/>
        <a:p>
          <a:endParaRPr lang="en-US"/>
        </a:p>
      </dgm:t>
    </dgm:pt>
    <dgm:pt modelId="{E963D4FB-F4E9-4DA9-BE5A-AAC8BD31B912}" type="sibTrans" cxnId="{49B2FF59-9AC3-4C65-8F55-08FBD0288A02}">
      <dgm:prSet/>
      <dgm:spPr/>
      <dgm:t>
        <a:bodyPr/>
        <a:lstStyle/>
        <a:p>
          <a:endParaRPr lang="en-US"/>
        </a:p>
      </dgm:t>
    </dgm:pt>
    <dgm:pt modelId="{37183C15-25E4-44A2-B637-AD790D7B277C}">
      <dgm:prSet custT="1"/>
      <dgm:spPr/>
      <dgm:t>
        <a:bodyPr/>
        <a:lstStyle/>
        <a:p>
          <a:r>
            <a:rPr lang="en-US" sz="2400" baseline="0" dirty="0">
              <a:solidFill>
                <a:schemeClr val="tx1"/>
              </a:solidFill>
            </a:rPr>
            <a:t>What do you know?</a:t>
          </a:r>
        </a:p>
      </dgm:t>
    </dgm:pt>
    <dgm:pt modelId="{F98A8101-BA15-40F1-A162-B5375F5A8AFC}" type="parTrans" cxnId="{411A26D2-8A4D-4A83-B075-BB0A22AF7119}">
      <dgm:prSet/>
      <dgm:spPr/>
      <dgm:t>
        <a:bodyPr/>
        <a:lstStyle/>
        <a:p>
          <a:endParaRPr lang="en-US"/>
        </a:p>
      </dgm:t>
    </dgm:pt>
    <dgm:pt modelId="{1DF61DE1-FA20-49CE-B47A-9B74C2A02386}" type="sibTrans" cxnId="{411A26D2-8A4D-4A83-B075-BB0A22AF7119}">
      <dgm:prSet/>
      <dgm:spPr/>
      <dgm:t>
        <a:bodyPr/>
        <a:lstStyle/>
        <a:p>
          <a:endParaRPr lang="en-US"/>
        </a:p>
      </dgm:t>
    </dgm:pt>
    <dgm:pt modelId="{CAFAD5D3-1AD7-4B77-8BF8-7A0839F93C7D}">
      <dgm:prSet custT="1"/>
      <dgm:spPr/>
      <dgm:t>
        <a:bodyPr/>
        <a:lstStyle/>
        <a:p>
          <a:r>
            <a:rPr lang="en-US" sz="2400" baseline="0" dirty="0">
              <a:solidFill>
                <a:schemeClr val="tx1"/>
              </a:solidFill>
            </a:rPr>
            <a:t>What are you trying to find?</a:t>
          </a:r>
        </a:p>
      </dgm:t>
    </dgm:pt>
    <dgm:pt modelId="{101E601B-335B-499D-A5A5-56BCCEFC23F2}" type="parTrans" cxnId="{4BD1E0C6-6AA3-42DE-978C-7C7753EB7E49}">
      <dgm:prSet/>
      <dgm:spPr/>
      <dgm:t>
        <a:bodyPr/>
        <a:lstStyle/>
        <a:p>
          <a:endParaRPr lang="en-US"/>
        </a:p>
      </dgm:t>
    </dgm:pt>
    <dgm:pt modelId="{26A9B8CC-E609-477C-8EB2-1E9592B740AD}" type="sibTrans" cxnId="{4BD1E0C6-6AA3-42DE-978C-7C7753EB7E49}">
      <dgm:prSet/>
      <dgm:spPr/>
      <dgm:t>
        <a:bodyPr/>
        <a:lstStyle/>
        <a:p>
          <a:endParaRPr lang="en-US"/>
        </a:p>
      </dgm:t>
    </dgm:pt>
    <dgm:pt modelId="{7A83DAD6-E923-4AA8-AB1F-AA080C475054}">
      <dgm:prSet custT="1"/>
      <dgm:spPr/>
      <dgm:t>
        <a:bodyPr/>
        <a:lstStyle/>
        <a:p>
          <a:r>
            <a:rPr lang="en-US" sz="2200" dirty="0">
              <a:solidFill>
                <a:schemeClr val="tx1"/>
              </a:solidFill>
            </a:rPr>
            <a:t>Once they know the context of the problem ask:</a:t>
          </a:r>
        </a:p>
      </dgm:t>
    </dgm:pt>
    <dgm:pt modelId="{7BAEA83F-4639-42DA-80C9-1213F1C149D0}" type="parTrans" cxnId="{E6D5F6D5-456D-46CE-91D5-35DAD9497886}">
      <dgm:prSet/>
      <dgm:spPr/>
      <dgm:t>
        <a:bodyPr/>
        <a:lstStyle/>
        <a:p>
          <a:endParaRPr lang="en-US"/>
        </a:p>
      </dgm:t>
    </dgm:pt>
    <dgm:pt modelId="{1C6DEC53-22E7-401C-9E54-DFDF3B51537A}" type="sibTrans" cxnId="{E6D5F6D5-456D-46CE-91D5-35DAD9497886}">
      <dgm:prSet/>
      <dgm:spPr/>
      <dgm:t>
        <a:bodyPr/>
        <a:lstStyle/>
        <a:p>
          <a:endParaRPr lang="en-US"/>
        </a:p>
      </dgm:t>
    </dgm:pt>
    <dgm:pt modelId="{010413E5-B085-4E11-AA2A-15E87A73299A}">
      <dgm:prSet custT="1"/>
      <dgm:spPr/>
      <dgm:t>
        <a:bodyPr/>
        <a:lstStyle/>
        <a:p>
          <a:r>
            <a:rPr lang="en-US" sz="2200" dirty="0">
              <a:solidFill>
                <a:schemeClr val="tx1"/>
              </a:solidFill>
            </a:rPr>
            <a:t>Can you use a model or drawing to represent the problem?</a:t>
          </a:r>
        </a:p>
      </dgm:t>
    </dgm:pt>
    <dgm:pt modelId="{0F776EE5-4D43-4BDA-B10F-836FD6824709}" type="parTrans" cxnId="{931D0B4C-4200-47EE-8097-DC1411804674}">
      <dgm:prSet/>
      <dgm:spPr/>
      <dgm:t>
        <a:bodyPr/>
        <a:lstStyle/>
        <a:p>
          <a:endParaRPr lang="en-US"/>
        </a:p>
      </dgm:t>
    </dgm:pt>
    <dgm:pt modelId="{4C581B31-6579-4E23-846B-5FFB857E5D23}" type="sibTrans" cxnId="{931D0B4C-4200-47EE-8097-DC1411804674}">
      <dgm:prSet/>
      <dgm:spPr/>
      <dgm:t>
        <a:bodyPr/>
        <a:lstStyle/>
        <a:p>
          <a:endParaRPr lang="en-US"/>
        </a:p>
      </dgm:t>
    </dgm:pt>
    <dgm:pt modelId="{63B4CED8-4BB5-4628-A6A5-1AE356EEAAF6}">
      <dgm:prSet custT="1"/>
      <dgm:spPr/>
      <dgm:t>
        <a:bodyPr/>
        <a:lstStyle/>
        <a:p>
          <a:r>
            <a:rPr lang="en-US" sz="2200" dirty="0">
              <a:solidFill>
                <a:schemeClr val="tx1"/>
              </a:solidFill>
            </a:rPr>
            <a:t>Are there any tools you can use? </a:t>
          </a:r>
        </a:p>
      </dgm:t>
    </dgm:pt>
    <dgm:pt modelId="{2C5AD3E6-5301-49BF-B741-A34373E307FB}" type="parTrans" cxnId="{558C500F-7C01-427A-8CC0-A073861938C6}">
      <dgm:prSet/>
      <dgm:spPr/>
      <dgm:t>
        <a:bodyPr/>
        <a:lstStyle/>
        <a:p>
          <a:endParaRPr lang="en-US"/>
        </a:p>
      </dgm:t>
    </dgm:pt>
    <dgm:pt modelId="{15F3FFBD-8022-4AD4-B257-64CF57281FFE}" type="sibTrans" cxnId="{558C500F-7C01-427A-8CC0-A073861938C6}">
      <dgm:prSet/>
      <dgm:spPr/>
      <dgm:t>
        <a:bodyPr/>
        <a:lstStyle/>
        <a:p>
          <a:endParaRPr lang="en-US"/>
        </a:p>
      </dgm:t>
    </dgm:pt>
    <dgm:pt modelId="{19BE8EF2-ED48-4318-BD15-00849AE004FC}">
      <dgm:prSet custT="1"/>
      <dgm:spPr/>
      <dgm:t>
        <a:bodyPr/>
        <a:lstStyle/>
        <a:p>
          <a:r>
            <a:rPr lang="en-US" sz="2200" dirty="0">
              <a:solidFill>
                <a:schemeClr val="tx1"/>
              </a:solidFill>
            </a:rPr>
            <a:t>Do you see a pattern?</a:t>
          </a:r>
        </a:p>
      </dgm:t>
    </dgm:pt>
    <dgm:pt modelId="{D284AF36-B152-4685-AFFC-3EECED729EDF}" type="parTrans" cxnId="{2EF7DCA9-B057-4F5D-ADC1-E7B43C2D9CB3}">
      <dgm:prSet/>
      <dgm:spPr/>
      <dgm:t>
        <a:bodyPr/>
        <a:lstStyle/>
        <a:p>
          <a:endParaRPr lang="en-US"/>
        </a:p>
      </dgm:t>
    </dgm:pt>
    <dgm:pt modelId="{D0BB2763-DB59-4D51-8685-D5734BC97D0B}" type="sibTrans" cxnId="{2EF7DCA9-B057-4F5D-ADC1-E7B43C2D9CB3}">
      <dgm:prSet/>
      <dgm:spPr/>
      <dgm:t>
        <a:bodyPr/>
        <a:lstStyle/>
        <a:p>
          <a:endParaRPr lang="en-US"/>
        </a:p>
      </dgm:t>
    </dgm:pt>
    <dgm:pt modelId="{0B1AF890-6BF5-4541-9EB0-B825C69D04A2}">
      <dgm:prSet custT="1"/>
      <dgm:spPr/>
      <dgm:t>
        <a:bodyPr/>
        <a:lstStyle/>
        <a:p>
          <a:r>
            <a:rPr lang="en-US" sz="2200" dirty="0">
              <a:solidFill>
                <a:schemeClr val="tx1"/>
              </a:solidFill>
            </a:rPr>
            <a:t>What strategy/operation could you use?</a:t>
          </a:r>
        </a:p>
      </dgm:t>
    </dgm:pt>
    <dgm:pt modelId="{2BC0BA2E-26EA-44E4-BCCB-F2CC60FF0579}" type="parTrans" cxnId="{AFCE52B6-C97F-4B54-A341-3FC20FC876CD}">
      <dgm:prSet/>
      <dgm:spPr/>
      <dgm:t>
        <a:bodyPr/>
        <a:lstStyle/>
        <a:p>
          <a:endParaRPr lang="en-US"/>
        </a:p>
      </dgm:t>
    </dgm:pt>
    <dgm:pt modelId="{4AAB9951-2831-45F7-9CCD-90BD8600D6A1}" type="sibTrans" cxnId="{AFCE52B6-C97F-4B54-A341-3FC20FC876CD}">
      <dgm:prSet/>
      <dgm:spPr/>
      <dgm:t>
        <a:bodyPr/>
        <a:lstStyle/>
        <a:p>
          <a:endParaRPr lang="en-US"/>
        </a:p>
      </dgm:t>
    </dgm:pt>
    <dgm:pt modelId="{CC3E57DA-DE21-406A-BED3-FEB2E0B986F2}">
      <dgm:prSet custT="1"/>
      <dgm:spPr/>
      <dgm:t>
        <a:bodyPr/>
        <a:lstStyle/>
        <a:p>
          <a:r>
            <a:rPr lang="en-US" sz="2400" dirty="0">
              <a:solidFill>
                <a:schemeClr val="tx1"/>
              </a:solidFill>
            </a:rPr>
            <a:t>After I solve the problem ask:</a:t>
          </a:r>
        </a:p>
      </dgm:t>
    </dgm:pt>
    <dgm:pt modelId="{B30163CE-2524-4DD3-BD65-21AA01A8F79B}" type="parTrans" cxnId="{4698E448-FB36-4F3D-97BC-E4B71F21179E}">
      <dgm:prSet/>
      <dgm:spPr/>
      <dgm:t>
        <a:bodyPr/>
        <a:lstStyle/>
        <a:p>
          <a:endParaRPr lang="en-US"/>
        </a:p>
      </dgm:t>
    </dgm:pt>
    <dgm:pt modelId="{E87F83A4-0211-47A9-B5BA-BC4AA7D3E8A6}" type="sibTrans" cxnId="{4698E448-FB36-4F3D-97BC-E4B71F21179E}">
      <dgm:prSet/>
      <dgm:spPr/>
      <dgm:t>
        <a:bodyPr/>
        <a:lstStyle/>
        <a:p>
          <a:endParaRPr lang="en-US"/>
        </a:p>
      </dgm:t>
    </dgm:pt>
    <dgm:pt modelId="{D52BDECA-C572-49F5-8187-A78864680CE6}">
      <dgm:prSet custT="1"/>
      <dgm:spPr/>
      <dgm:t>
        <a:bodyPr/>
        <a:lstStyle/>
        <a:p>
          <a:r>
            <a:rPr lang="en-US" sz="2400" dirty="0">
              <a:solidFill>
                <a:schemeClr val="tx1"/>
              </a:solidFill>
            </a:rPr>
            <a:t>Did I answer the question?</a:t>
          </a:r>
        </a:p>
      </dgm:t>
    </dgm:pt>
    <dgm:pt modelId="{CC5A991E-4503-473E-B64D-27DAEB813735}" type="parTrans" cxnId="{48870920-F652-4B74-9BEE-526A3F9690F2}">
      <dgm:prSet/>
      <dgm:spPr/>
      <dgm:t>
        <a:bodyPr/>
        <a:lstStyle/>
        <a:p>
          <a:endParaRPr lang="en-US"/>
        </a:p>
      </dgm:t>
    </dgm:pt>
    <dgm:pt modelId="{9FDD4E02-2E64-466B-B753-AE430E9CC7F7}" type="sibTrans" cxnId="{48870920-F652-4B74-9BEE-526A3F9690F2}">
      <dgm:prSet/>
      <dgm:spPr/>
      <dgm:t>
        <a:bodyPr/>
        <a:lstStyle/>
        <a:p>
          <a:endParaRPr lang="en-US"/>
        </a:p>
      </dgm:t>
    </dgm:pt>
    <dgm:pt modelId="{22649B20-0534-4BB6-B885-E91A47C12A36}">
      <dgm:prSet custT="1"/>
      <dgm:spPr/>
      <dgm:t>
        <a:bodyPr/>
        <a:lstStyle/>
        <a:p>
          <a:r>
            <a:rPr lang="en-US" sz="2400" dirty="0">
              <a:solidFill>
                <a:schemeClr val="tx1"/>
              </a:solidFill>
            </a:rPr>
            <a:t>Does my answer make sense?</a:t>
          </a:r>
        </a:p>
      </dgm:t>
    </dgm:pt>
    <dgm:pt modelId="{53BC7DA5-A561-49A3-A59A-75B02ABBB119}" type="parTrans" cxnId="{EBC2ABE0-5E5D-46BB-A156-5735BF5FEC1E}">
      <dgm:prSet/>
      <dgm:spPr/>
      <dgm:t>
        <a:bodyPr/>
        <a:lstStyle/>
        <a:p>
          <a:endParaRPr lang="en-US"/>
        </a:p>
      </dgm:t>
    </dgm:pt>
    <dgm:pt modelId="{9AEF39A4-4E78-4496-AE8D-FB01864A447D}" type="sibTrans" cxnId="{EBC2ABE0-5E5D-46BB-A156-5735BF5FEC1E}">
      <dgm:prSet/>
      <dgm:spPr/>
      <dgm:t>
        <a:bodyPr/>
        <a:lstStyle/>
        <a:p>
          <a:endParaRPr lang="en-US"/>
        </a:p>
      </dgm:t>
    </dgm:pt>
    <dgm:pt modelId="{B649F3D5-A14A-4BDB-B420-33EA7DC6F9BB}" type="pres">
      <dgm:prSet presAssocID="{C9A614C0-9214-4C11-A605-D193C01F3540}" presName="diagram" presStyleCnt="0">
        <dgm:presLayoutVars>
          <dgm:dir/>
          <dgm:resizeHandles val="exact"/>
        </dgm:presLayoutVars>
      </dgm:prSet>
      <dgm:spPr/>
    </dgm:pt>
    <dgm:pt modelId="{4B8164B5-D835-445F-A3FF-BB14B5D62659}" type="pres">
      <dgm:prSet presAssocID="{C1E19D2F-8DDF-4B6E-81EF-DDC83D87C3EF}" presName="node" presStyleLbl="node1" presStyleIdx="0" presStyleCnt="3" custScaleX="95536" custScaleY="89936" custLinFactNeighborX="-24" custLinFactNeighborY="-1187">
        <dgm:presLayoutVars>
          <dgm:bulletEnabled val="1"/>
        </dgm:presLayoutVars>
      </dgm:prSet>
      <dgm:spPr/>
    </dgm:pt>
    <dgm:pt modelId="{9C22967C-4E87-4507-B4CE-2B9D40925097}" type="pres">
      <dgm:prSet presAssocID="{9EA89749-2E25-44E5-9FA4-02E6DA94DA6F}" presName="sibTrans" presStyleCnt="0"/>
      <dgm:spPr/>
    </dgm:pt>
    <dgm:pt modelId="{BF4848E5-3128-4175-9447-90A7CC5EFCCA}" type="pres">
      <dgm:prSet presAssocID="{7A83DAD6-E923-4AA8-AB1F-AA080C475054}" presName="node" presStyleLbl="node1" presStyleIdx="1" presStyleCnt="3" custScaleX="101961" custScaleY="89288">
        <dgm:presLayoutVars>
          <dgm:bulletEnabled val="1"/>
        </dgm:presLayoutVars>
      </dgm:prSet>
      <dgm:spPr/>
    </dgm:pt>
    <dgm:pt modelId="{D822D5E4-F553-4D1F-9B9C-9E1D9FE2F9F7}" type="pres">
      <dgm:prSet presAssocID="{1C6DEC53-22E7-401C-9E54-DFDF3B51537A}" presName="sibTrans" presStyleCnt="0"/>
      <dgm:spPr/>
    </dgm:pt>
    <dgm:pt modelId="{0013D99D-E38E-4D39-A706-0F4436704725}" type="pres">
      <dgm:prSet presAssocID="{CC3E57DA-DE21-406A-BED3-FEB2E0B986F2}" presName="node" presStyleLbl="node1" presStyleIdx="2" presStyleCnt="3" custScaleY="60997">
        <dgm:presLayoutVars>
          <dgm:bulletEnabled val="1"/>
        </dgm:presLayoutVars>
      </dgm:prSet>
      <dgm:spPr/>
    </dgm:pt>
  </dgm:ptLst>
  <dgm:cxnLst>
    <dgm:cxn modelId="{558C500F-7C01-427A-8CC0-A073861938C6}" srcId="{7A83DAD6-E923-4AA8-AB1F-AA080C475054}" destId="{63B4CED8-4BB5-4628-A6A5-1AE356EEAAF6}" srcOrd="1" destOrd="0" parTransId="{2C5AD3E6-5301-49BF-B741-A34373E307FB}" sibTransId="{15F3FFBD-8022-4AD4-B257-64CF57281FFE}"/>
    <dgm:cxn modelId="{6A26E11C-0D69-4E88-B46D-9746168915F6}" type="presOf" srcId="{010413E5-B085-4E11-AA2A-15E87A73299A}" destId="{BF4848E5-3128-4175-9447-90A7CC5EFCCA}" srcOrd="0" destOrd="1" presId="urn:microsoft.com/office/officeart/2005/8/layout/default"/>
    <dgm:cxn modelId="{48870920-F652-4B74-9BEE-526A3F9690F2}" srcId="{CC3E57DA-DE21-406A-BED3-FEB2E0B986F2}" destId="{D52BDECA-C572-49F5-8187-A78864680CE6}" srcOrd="0" destOrd="0" parTransId="{CC5A991E-4503-473E-B64D-27DAEB813735}" sibTransId="{9FDD4E02-2E64-466B-B753-AE430E9CC7F7}"/>
    <dgm:cxn modelId="{FFAFCA28-679D-47B8-865E-14828F702231}" type="presOf" srcId="{610E168F-F78A-4873-9504-AA620B4E5EDC}" destId="{4B8164B5-D835-445F-A3FF-BB14B5D62659}" srcOrd="0" destOrd="1" presId="urn:microsoft.com/office/officeart/2005/8/layout/default"/>
    <dgm:cxn modelId="{3B10CB3D-4686-4404-A62D-C1192DDFF270}" type="presOf" srcId="{C1E19D2F-8DDF-4B6E-81EF-DDC83D87C3EF}" destId="{4B8164B5-D835-445F-A3FF-BB14B5D62659}" srcOrd="0" destOrd="0" presId="urn:microsoft.com/office/officeart/2005/8/layout/default"/>
    <dgm:cxn modelId="{1AF00D5C-107A-485E-AED3-E8BBB3E05F73}" type="presOf" srcId="{CC3E57DA-DE21-406A-BED3-FEB2E0B986F2}" destId="{0013D99D-E38E-4D39-A706-0F4436704725}" srcOrd="0" destOrd="0" presId="urn:microsoft.com/office/officeart/2005/8/layout/default"/>
    <dgm:cxn modelId="{91B53A43-908C-4CDC-8CCA-7CB9DD587E37}" srcId="{C9A614C0-9214-4C11-A605-D193C01F3540}" destId="{C1E19D2F-8DDF-4B6E-81EF-DDC83D87C3EF}" srcOrd="0" destOrd="0" parTransId="{565D44AF-01EB-4E6A-9717-E1DF873DA76D}" sibTransId="{9EA89749-2E25-44E5-9FA4-02E6DA94DA6F}"/>
    <dgm:cxn modelId="{DC4E4463-B352-409F-AABB-CB43290A12F6}" type="presOf" srcId="{37183C15-25E4-44A2-B637-AD790D7B277C}" destId="{4B8164B5-D835-445F-A3FF-BB14B5D62659}" srcOrd="0" destOrd="2" presId="urn:microsoft.com/office/officeart/2005/8/layout/default"/>
    <dgm:cxn modelId="{4698E448-FB36-4F3D-97BC-E4B71F21179E}" srcId="{C9A614C0-9214-4C11-A605-D193C01F3540}" destId="{CC3E57DA-DE21-406A-BED3-FEB2E0B986F2}" srcOrd="2" destOrd="0" parTransId="{B30163CE-2524-4DD3-BD65-21AA01A8F79B}" sibTransId="{E87F83A4-0211-47A9-B5BA-BC4AA7D3E8A6}"/>
    <dgm:cxn modelId="{931D0B4C-4200-47EE-8097-DC1411804674}" srcId="{7A83DAD6-E923-4AA8-AB1F-AA080C475054}" destId="{010413E5-B085-4E11-AA2A-15E87A73299A}" srcOrd="0" destOrd="0" parTransId="{0F776EE5-4D43-4BDA-B10F-836FD6824709}" sibTransId="{4C581B31-6579-4E23-846B-5FFB857E5D23}"/>
    <dgm:cxn modelId="{4D639754-85A0-4E7C-B1F9-4C8D346C3F08}" type="presOf" srcId="{63B4CED8-4BB5-4628-A6A5-1AE356EEAAF6}" destId="{BF4848E5-3128-4175-9447-90A7CC5EFCCA}" srcOrd="0" destOrd="2" presId="urn:microsoft.com/office/officeart/2005/8/layout/default"/>
    <dgm:cxn modelId="{49B2FF59-9AC3-4C65-8F55-08FBD0288A02}" srcId="{C1E19D2F-8DDF-4B6E-81EF-DDC83D87C3EF}" destId="{610E168F-F78A-4873-9504-AA620B4E5EDC}" srcOrd="0" destOrd="0" parTransId="{0728F631-5F1F-44C0-92FF-1E49A910CE0B}" sibTransId="{E963D4FB-F4E9-4DA9-BE5A-AAC8BD31B912}"/>
    <dgm:cxn modelId="{2BDC3482-F029-45AB-BCC9-6DAC615C384E}" type="presOf" srcId="{CAFAD5D3-1AD7-4B77-8BF8-7A0839F93C7D}" destId="{4B8164B5-D835-445F-A3FF-BB14B5D62659}" srcOrd="0" destOrd="3" presId="urn:microsoft.com/office/officeart/2005/8/layout/default"/>
    <dgm:cxn modelId="{7C5BDD8A-1D1F-493B-A757-8354034F947D}" type="presOf" srcId="{0B1AF890-6BF5-4541-9EB0-B825C69D04A2}" destId="{BF4848E5-3128-4175-9447-90A7CC5EFCCA}" srcOrd="0" destOrd="4" presId="urn:microsoft.com/office/officeart/2005/8/layout/default"/>
    <dgm:cxn modelId="{83E7828D-7E18-4A5C-8AD2-73B53F7BAFC6}" type="presOf" srcId="{7A83DAD6-E923-4AA8-AB1F-AA080C475054}" destId="{BF4848E5-3128-4175-9447-90A7CC5EFCCA}" srcOrd="0" destOrd="0" presId="urn:microsoft.com/office/officeart/2005/8/layout/default"/>
    <dgm:cxn modelId="{2EF7DCA9-B057-4F5D-ADC1-E7B43C2D9CB3}" srcId="{7A83DAD6-E923-4AA8-AB1F-AA080C475054}" destId="{19BE8EF2-ED48-4318-BD15-00849AE004FC}" srcOrd="2" destOrd="0" parTransId="{D284AF36-B152-4685-AFFC-3EECED729EDF}" sibTransId="{D0BB2763-DB59-4D51-8685-D5734BC97D0B}"/>
    <dgm:cxn modelId="{F1647BAB-8E28-4F46-904A-8B0C46C93496}" type="presOf" srcId="{D52BDECA-C572-49F5-8187-A78864680CE6}" destId="{0013D99D-E38E-4D39-A706-0F4436704725}" srcOrd="0" destOrd="1" presId="urn:microsoft.com/office/officeart/2005/8/layout/default"/>
    <dgm:cxn modelId="{AFCE52B6-C97F-4B54-A341-3FC20FC876CD}" srcId="{7A83DAD6-E923-4AA8-AB1F-AA080C475054}" destId="{0B1AF890-6BF5-4541-9EB0-B825C69D04A2}" srcOrd="3" destOrd="0" parTransId="{2BC0BA2E-26EA-44E4-BCCB-F2CC60FF0579}" sibTransId="{4AAB9951-2831-45F7-9CCD-90BD8600D6A1}"/>
    <dgm:cxn modelId="{DD4309B7-A759-4B3F-B169-97A0C4D50417}" type="presOf" srcId="{22649B20-0534-4BB6-B885-E91A47C12A36}" destId="{0013D99D-E38E-4D39-A706-0F4436704725}" srcOrd="0" destOrd="2" presId="urn:microsoft.com/office/officeart/2005/8/layout/default"/>
    <dgm:cxn modelId="{4BD1E0C6-6AA3-42DE-978C-7C7753EB7E49}" srcId="{C1E19D2F-8DDF-4B6E-81EF-DDC83D87C3EF}" destId="{CAFAD5D3-1AD7-4B77-8BF8-7A0839F93C7D}" srcOrd="2" destOrd="0" parTransId="{101E601B-335B-499D-A5A5-56BCCEFC23F2}" sibTransId="{26A9B8CC-E609-477C-8EB2-1E9592B740AD}"/>
    <dgm:cxn modelId="{411A26D2-8A4D-4A83-B075-BB0A22AF7119}" srcId="{C1E19D2F-8DDF-4B6E-81EF-DDC83D87C3EF}" destId="{37183C15-25E4-44A2-B637-AD790D7B277C}" srcOrd="1" destOrd="0" parTransId="{F98A8101-BA15-40F1-A162-B5375F5A8AFC}" sibTransId="{1DF61DE1-FA20-49CE-B47A-9B74C2A02386}"/>
    <dgm:cxn modelId="{E6D5F6D5-456D-46CE-91D5-35DAD9497886}" srcId="{C9A614C0-9214-4C11-A605-D193C01F3540}" destId="{7A83DAD6-E923-4AA8-AB1F-AA080C475054}" srcOrd="1" destOrd="0" parTransId="{7BAEA83F-4639-42DA-80C9-1213F1C149D0}" sibTransId="{1C6DEC53-22E7-401C-9E54-DFDF3B51537A}"/>
    <dgm:cxn modelId="{EBC2ABE0-5E5D-46BB-A156-5735BF5FEC1E}" srcId="{CC3E57DA-DE21-406A-BED3-FEB2E0B986F2}" destId="{22649B20-0534-4BB6-B885-E91A47C12A36}" srcOrd="1" destOrd="0" parTransId="{53BC7DA5-A561-49A3-A59A-75B02ABBB119}" sibTransId="{9AEF39A4-4E78-4496-AE8D-FB01864A447D}"/>
    <dgm:cxn modelId="{9F045EE3-C546-4267-BDFE-84BF9940259C}" type="presOf" srcId="{19BE8EF2-ED48-4318-BD15-00849AE004FC}" destId="{BF4848E5-3128-4175-9447-90A7CC5EFCCA}" srcOrd="0" destOrd="3" presId="urn:microsoft.com/office/officeart/2005/8/layout/default"/>
    <dgm:cxn modelId="{0EA1DDE8-7833-4358-AEE9-4B538AFD2B5E}" type="presOf" srcId="{C9A614C0-9214-4C11-A605-D193C01F3540}" destId="{B649F3D5-A14A-4BDB-B420-33EA7DC6F9BB}" srcOrd="0" destOrd="0" presId="urn:microsoft.com/office/officeart/2005/8/layout/default"/>
    <dgm:cxn modelId="{DB7EBD78-DF91-4831-836E-E60C4F3B03E1}" type="presParOf" srcId="{B649F3D5-A14A-4BDB-B420-33EA7DC6F9BB}" destId="{4B8164B5-D835-445F-A3FF-BB14B5D62659}" srcOrd="0" destOrd="0" presId="urn:microsoft.com/office/officeart/2005/8/layout/default"/>
    <dgm:cxn modelId="{4BFE3F9F-5B7B-4492-8C6E-5D616415FE89}" type="presParOf" srcId="{B649F3D5-A14A-4BDB-B420-33EA7DC6F9BB}" destId="{9C22967C-4E87-4507-B4CE-2B9D40925097}" srcOrd="1" destOrd="0" presId="urn:microsoft.com/office/officeart/2005/8/layout/default"/>
    <dgm:cxn modelId="{69C0AC77-A96C-4AD9-8E2E-B24B7ADAA59F}" type="presParOf" srcId="{B649F3D5-A14A-4BDB-B420-33EA7DC6F9BB}" destId="{BF4848E5-3128-4175-9447-90A7CC5EFCCA}" srcOrd="2" destOrd="0" presId="urn:microsoft.com/office/officeart/2005/8/layout/default"/>
    <dgm:cxn modelId="{B608224E-B54F-4AD2-A30C-CA2F8DD0B747}" type="presParOf" srcId="{B649F3D5-A14A-4BDB-B420-33EA7DC6F9BB}" destId="{D822D5E4-F553-4D1F-9B9C-9E1D9FE2F9F7}" srcOrd="3" destOrd="0" presId="urn:microsoft.com/office/officeart/2005/8/layout/default"/>
    <dgm:cxn modelId="{618B3360-1246-44F1-B7CA-19D46DABC795}" type="presParOf" srcId="{B649F3D5-A14A-4BDB-B420-33EA7DC6F9BB}" destId="{0013D99D-E38E-4D39-A706-0F4436704725}"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8164B5-D835-445F-A3FF-BB14B5D62659}">
      <dsp:nvSpPr>
        <dsp:cNvPr id="0" name=""/>
        <dsp:cNvSpPr/>
      </dsp:nvSpPr>
      <dsp:spPr>
        <a:xfrm>
          <a:off x="64435" y="0"/>
          <a:ext cx="4912383" cy="277466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baseline="0" dirty="0">
              <a:solidFill>
                <a:schemeClr val="tx1"/>
              </a:solidFill>
            </a:rPr>
            <a:t>By asking thought provoking questions:</a:t>
          </a:r>
        </a:p>
        <a:p>
          <a:pPr marL="228600" lvl="1" indent="-228600" algn="l" defTabSz="1066800">
            <a:lnSpc>
              <a:spcPct val="90000"/>
            </a:lnSpc>
            <a:spcBef>
              <a:spcPct val="0"/>
            </a:spcBef>
            <a:spcAft>
              <a:spcPct val="15000"/>
            </a:spcAft>
            <a:buChar char="•"/>
          </a:pPr>
          <a:r>
            <a:rPr lang="en-US" sz="2400" kern="1200" baseline="0" dirty="0">
              <a:solidFill>
                <a:schemeClr val="tx1"/>
              </a:solidFill>
            </a:rPr>
            <a:t>What is going on in the problem?</a:t>
          </a:r>
        </a:p>
        <a:p>
          <a:pPr marL="228600" lvl="1" indent="-228600" algn="l" defTabSz="1066800">
            <a:lnSpc>
              <a:spcPct val="90000"/>
            </a:lnSpc>
            <a:spcBef>
              <a:spcPct val="0"/>
            </a:spcBef>
            <a:spcAft>
              <a:spcPct val="15000"/>
            </a:spcAft>
            <a:buChar char="•"/>
          </a:pPr>
          <a:r>
            <a:rPr lang="en-US" sz="2400" kern="1200" baseline="0" dirty="0">
              <a:solidFill>
                <a:schemeClr val="tx1"/>
              </a:solidFill>
            </a:rPr>
            <a:t>What do you know?</a:t>
          </a:r>
        </a:p>
        <a:p>
          <a:pPr marL="228600" lvl="1" indent="-228600" algn="l" defTabSz="1066800">
            <a:lnSpc>
              <a:spcPct val="90000"/>
            </a:lnSpc>
            <a:spcBef>
              <a:spcPct val="0"/>
            </a:spcBef>
            <a:spcAft>
              <a:spcPct val="15000"/>
            </a:spcAft>
            <a:buChar char="•"/>
          </a:pPr>
          <a:r>
            <a:rPr lang="en-US" sz="2400" kern="1200" baseline="0" dirty="0">
              <a:solidFill>
                <a:schemeClr val="tx1"/>
              </a:solidFill>
            </a:rPr>
            <a:t>What are you trying to find?</a:t>
          </a:r>
        </a:p>
      </dsp:txBody>
      <dsp:txXfrm>
        <a:off x="64435" y="0"/>
        <a:ext cx="4912383" cy="2774661"/>
      </dsp:txXfrm>
    </dsp:sp>
    <dsp:sp modelId="{BF4848E5-3128-4175-9447-90A7CC5EFCCA}">
      <dsp:nvSpPr>
        <dsp:cNvPr id="0" name=""/>
        <dsp:cNvSpPr/>
      </dsp:nvSpPr>
      <dsp:spPr>
        <a:xfrm>
          <a:off x="5492244" y="11221"/>
          <a:ext cx="5242751" cy="27546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Once they know the context of the problem ask:</a:t>
          </a:r>
        </a:p>
        <a:p>
          <a:pPr marL="228600" lvl="1" indent="-228600" algn="l" defTabSz="977900">
            <a:lnSpc>
              <a:spcPct val="90000"/>
            </a:lnSpc>
            <a:spcBef>
              <a:spcPct val="0"/>
            </a:spcBef>
            <a:spcAft>
              <a:spcPct val="15000"/>
            </a:spcAft>
            <a:buChar char="•"/>
          </a:pPr>
          <a:r>
            <a:rPr lang="en-US" sz="2200" kern="1200" dirty="0">
              <a:solidFill>
                <a:schemeClr val="tx1"/>
              </a:solidFill>
            </a:rPr>
            <a:t>Can you use a model or drawing to represent the problem?</a:t>
          </a:r>
        </a:p>
        <a:p>
          <a:pPr marL="228600" lvl="1" indent="-228600" algn="l" defTabSz="977900">
            <a:lnSpc>
              <a:spcPct val="90000"/>
            </a:lnSpc>
            <a:spcBef>
              <a:spcPct val="0"/>
            </a:spcBef>
            <a:spcAft>
              <a:spcPct val="15000"/>
            </a:spcAft>
            <a:buChar char="•"/>
          </a:pPr>
          <a:r>
            <a:rPr lang="en-US" sz="2200" kern="1200" dirty="0">
              <a:solidFill>
                <a:schemeClr val="tx1"/>
              </a:solidFill>
            </a:rPr>
            <a:t>Are there any tools you can use? </a:t>
          </a:r>
        </a:p>
        <a:p>
          <a:pPr marL="228600" lvl="1" indent="-228600" algn="l" defTabSz="977900">
            <a:lnSpc>
              <a:spcPct val="90000"/>
            </a:lnSpc>
            <a:spcBef>
              <a:spcPct val="0"/>
            </a:spcBef>
            <a:spcAft>
              <a:spcPct val="15000"/>
            </a:spcAft>
            <a:buChar char="•"/>
          </a:pPr>
          <a:r>
            <a:rPr lang="en-US" sz="2200" kern="1200" dirty="0">
              <a:solidFill>
                <a:schemeClr val="tx1"/>
              </a:solidFill>
            </a:rPr>
            <a:t>Do you see a pattern?</a:t>
          </a:r>
        </a:p>
        <a:p>
          <a:pPr marL="228600" lvl="1" indent="-228600" algn="l" defTabSz="977900">
            <a:lnSpc>
              <a:spcPct val="90000"/>
            </a:lnSpc>
            <a:spcBef>
              <a:spcPct val="0"/>
            </a:spcBef>
            <a:spcAft>
              <a:spcPct val="15000"/>
            </a:spcAft>
            <a:buChar char="•"/>
          </a:pPr>
          <a:r>
            <a:rPr lang="en-US" sz="2200" kern="1200" dirty="0">
              <a:solidFill>
                <a:schemeClr val="tx1"/>
              </a:solidFill>
            </a:rPr>
            <a:t>What strategy/operation could you use?</a:t>
          </a:r>
        </a:p>
      </dsp:txBody>
      <dsp:txXfrm>
        <a:off x="5492244" y="11221"/>
        <a:ext cx="5242751" cy="2754669"/>
      </dsp:txXfrm>
    </dsp:sp>
    <dsp:sp modelId="{0013D99D-E38E-4D39-A706-0F4436704725}">
      <dsp:nvSpPr>
        <dsp:cNvPr id="0" name=""/>
        <dsp:cNvSpPr/>
      </dsp:nvSpPr>
      <dsp:spPr>
        <a:xfrm>
          <a:off x="2829373" y="3290079"/>
          <a:ext cx="5141918" cy="1881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tx1"/>
              </a:solidFill>
            </a:rPr>
            <a:t>After I solve the problem ask:</a:t>
          </a:r>
        </a:p>
        <a:p>
          <a:pPr marL="228600" lvl="1" indent="-228600" algn="l" defTabSz="1066800">
            <a:lnSpc>
              <a:spcPct val="90000"/>
            </a:lnSpc>
            <a:spcBef>
              <a:spcPct val="0"/>
            </a:spcBef>
            <a:spcAft>
              <a:spcPct val="15000"/>
            </a:spcAft>
            <a:buChar char="•"/>
          </a:pPr>
          <a:r>
            <a:rPr lang="en-US" sz="2400" kern="1200" dirty="0">
              <a:solidFill>
                <a:schemeClr val="tx1"/>
              </a:solidFill>
            </a:rPr>
            <a:t>Did I answer the question?</a:t>
          </a:r>
        </a:p>
        <a:p>
          <a:pPr marL="228600" lvl="1" indent="-228600" algn="l" defTabSz="1066800">
            <a:lnSpc>
              <a:spcPct val="90000"/>
            </a:lnSpc>
            <a:spcBef>
              <a:spcPct val="0"/>
            </a:spcBef>
            <a:spcAft>
              <a:spcPct val="15000"/>
            </a:spcAft>
            <a:buChar char="•"/>
          </a:pPr>
          <a:r>
            <a:rPr lang="en-US" sz="2400" kern="1200" dirty="0">
              <a:solidFill>
                <a:schemeClr val="tx1"/>
              </a:solidFill>
            </a:rPr>
            <a:t>Does my answer make sense?</a:t>
          </a:r>
        </a:p>
      </dsp:txBody>
      <dsp:txXfrm>
        <a:off x="2829373" y="3290079"/>
        <a:ext cx="5141918" cy="188184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3528E4-D950-46DA-8D38-06BA709A4E95}" type="datetimeFigureOut">
              <a:rPr lang="en-US" smtClean="0"/>
              <a:t>4/23/2023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46B2-9EC7-4650-A899-B3641B195116}" type="slidenum">
              <a:rPr lang="en-US" smtClean="0"/>
              <a:t>‹#›</a:t>
            </a:fld>
            <a:endParaRPr lang="en-US"/>
          </a:p>
        </p:txBody>
      </p:sp>
    </p:spTree>
    <p:extLst>
      <p:ext uri="{BB962C8B-B14F-4D97-AF65-F5344CB8AC3E}">
        <p14:creationId xmlns:p14="http://schemas.microsoft.com/office/powerpoint/2010/main" val="1014317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r>
              <a:rPr lang="en-US" dirty="0"/>
              <a:t>Tonight we are going to take a look at what does it mean to be good at math?</a:t>
            </a:r>
          </a:p>
          <a:p>
            <a:r>
              <a:rPr lang="en-US" dirty="0"/>
              <a:t>How do we get our kids to see they can be good at math?</a:t>
            </a:r>
          </a:p>
          <a:p>
            <a:r>
              <a:rPr lang="en-US" dirty="0"/>
              <a:t>I’m Ms. Hume and I am the math coach here at Palm Bay Elementary.</a:t>
            </a:r>
          </a:p>
          <a:p>
            <a:r>
              <a:rPr lang="en-US" dirty="0"/>
              <a:t>Let get started.</a:t>
            </a:r>
          </a:p>
        </p:txBody>
      </p:sp>
      <p:sp>
        <p:nvSpPr>
          <p:cNvPr id="4" name="Slide Number Placeholder 3"/>
          <p:cNvSpPr>
            <a:spLocks noGrp="1"/>
          </p:cNvSpPr>
          <p:nvPr>
            <p:ph type="sldNum" sz="quarter" idx="5"/>
          </p:nvPr>
        </p:nvSpPr>
        <p:spPr/>
        <p:txBody>
          <a:bodyPr/>
          <a:lstStyle/>
          <a:p>
            <a:fld id="{AACF46B2-9EC7-4650-A899-B3641B195116}" type="slidenum">
              <a:rPr lang="en-US" smtClean="0"/>
              <a:t>1</a:t>
            </a:fld>
            <a:endParaRPr lang="en-US"/>
          </a:p>
        </p:txBody>
      </p:sp>
    </p:spTree>
    <p:extLst>
      <p:ext uri="{BB962C8B-B14F-4D97-AF65-F5344CB8AC3E}">
        <p14:creationId xmlns:p14="http://schemas.microsoft.com/office/powerpoint/2010/main" val="3785462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of you remember these?</a:t>
            </a:r>
          </a:p>
          <a:p>
            <a:r>
              <a:rPr lang="en-US" dirty="0"/>
              <a:t>Timed tests. </a:t>
            </a:r>
          </a:p>
          <a:p>
            <a:r>
              <a:rPr lang="en-US" dirty="0"/>
              <a:t>People tend to react one of two ways when they see these. </a:t>
            </a:r>
          </a:p>
          <a:p>
            <a:r>
              <a:rPr lang="en-US" dirty="0"/>
              <a:t>They either groan and say I hated those, or they put a smile on their face and say yeah, I remember those. </a:t>
            </a:r>
          </a:p>
          <a:p>
            <a:r>
              <a:rPr lang="en-US" dirty="0"/>
              <a:t>It all depends are how these tests made you feel.</a:t>
            </a:r>
          </a:p>
          <a:p>
            <a:r>
              <a:rPr lang="en-US" dirty="0"/>
              <a:t>Many people believe being good at math as being able to complete one of these tests quickly and accurately.</a:t>
            </a:r>
          </a:p>
          <a:p>
            <a:endParaRPr lang="en-US" dirty="0"/>
          </a:p>
          <a:p>
            <a:r>
              <a:rPr lang="en-US" dirty="0"/>
              <a:t>Don’t get me wrong there is definitely a need to be fluent in basic math facts, however that is only one piece of the puzzle.  Let’s dig a little deeper.</a:t>
            </a:r>
          </a:p>
        </p:txBody>
      </p:sp>
      <p:sp>
        <p:nvSpPr>
          <p:cNvPr id="4" name="Slide Number Placeholder 3"/>
          <p:cNvSpPr>
            <a:spLocks noGrp="1"/>
          </p:cNvSpPr>
          <p:nvPr>
            <p:ph type="sldNum" sz="quarter" idx="5"/>
          </p:nvPr>
        </p:nvSpPr>
        <p:spPr/>
        <p:txBody>
          <a:bodyPr/>
          <a:lstStyle/>
          <a:p>
            <a:fld id="{AACF46B2-9EC7-4650-A899-B3641B195116}" type="slidenum">
              <a:rPr lang="en-US" smtClean="0"/>
              <a:t>2</a:t>
            </a:fld>
            <a:endParaRPr lang="en-US"/>
          </a:p>
        </p:txBody>
      </p:sp>
    </p:spTree>
    <p:extLst>
      <p:ext uri="{BB962C8B-B14F-4D97-AF65-F5344CB8AC3E}">
        <p14:creationId xmlns:p14="http://schemas.microsoft.com/office/powerpoint/2010/main" val="4089116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brief video by Mike Flynn about redefining what it means to be good at math.</a:t>
            </a:r>
          </a:p>
          <a:p>
            <a:endParaRPr lang="en-US" dirty="0"/>
          </a:p>
          <a:p>
            <a:r>
              <a:rPr lang="en-US" dirty="0"/>
              <a:t>Mike Flynn is a teacher that work with the National Council of Teachers of Mathematics to bring Professional Development in math to other teachers.</a:t>
            </a:r>
          </a:p>
          <a:p>
            <a:endParaRPr lang="en-US" dirty="0"/>
          </a:p>
          <a:p>
            <a:r>
              <a:rPr lang="en-US" dirty="0"/>
              <a:t>Things I heard:</a:t>
            </a:r>
          </a:p>
          <a:p>
            <a:r>
              <a:rPr lang="en-US" dirty="0"/>
              <a:t>Being good at math is means you are a flexible thinker.</a:t>
            </a:r>
          </a:p>
          <a:p>
            <a:endParaRPr lang="en-US" dirty="0"/>
          </a:p>
          <a:p>
            <a:r>
              <a:rPr lang="en-US" dirty="0"/>
              <a:t>It is okay to move back and forth through the strategies of making model, representations and solving with equations. </a:t>
            </a:r>
          </a:p>
          <a:p>
            <a:endParaRPr lang="en-US" dirty="0"/>
          </a:p>
          <a:p>
            <a:r>
              <a:rPr lang="en-US" dirty="0"/>
              <a:t>It is important to make connects between the strategies.</a:t>
            </a:r>
          </a:p>
          <a:p>
            <a:endParaRPr lang="en-US" dirty="0"/>
          </a:p>
          <a:p>
            <a:endParaRPr lang="en-US" dirty="0"/>
          </a:p>
        </p:txBody>
      </p:sp>
      <p:sp>
        <p:nvSpPr>
          <p:cNvPr id="4" name="Slide Number Placeholder 3"/>
          <p:cNvSpPr>
            <a:spLocks noGrp="1"/>
          </p:cNvSpPr>
          <p:nvPr>
            <p:ph type="sldNum" sz="quarter" idx="5"/>
          </p:nvPr>
        </p:nvSpPr>
        <p:spPr/>
        <p:txBody>
          <a:bodyPr/>
          <a:lstStyle/>
          <a:p>
            <a:fld id="{AACF46B2-9EC7-4650-A899-B3641B195116}" type="slidenum">
              <a:rPr lang="en-US" smtClean="0"/>
              <a:t>3</a:t>
            </a:fld>
            <a:endParaRPr lang="en-US"/>
          </a:p>
        </p:txBody>
      </p:sp>
    </p:spTree>
    <p:extLst>
      <p:ext uri="{BB962C8B-B14F-4D97-AF65-F5344CB8AC3E}">
        <p14:creationId xmlns:p14="http://schemas.microsoft.com/office/powerpoint/2010/main" val="166505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fifth grade problem.</a:t>
            </a:r>
          </a:p>
          <a:p>
            <a:r>
              <a:rPr lang="en-US" dirty="0"/>
              <a:t>Many students are able to do the math and come up with the correct answer of 2 remainder 16 and they stop there or they say the answer is 2 buses.</a:t>
            </a:r>
          </a:p>
          <a:p>
            <a:endParaRPr lang="en-US" dirty="0"/>
          </a:p>
          <a:p>
            <a:r>
              <a:rPr lang="en-US" dirty="0"/>
              <a:t>As a teacher or parent, we then have to guide the students to look back at the problem. </a:t>
            </a:r>
          </a:p>
          <a:p>
            <a:endParaRPr lang="en-US" dirty="0"/>
          </a:p>
          <a:p>
            <a:r>
              <a:rPr lang="en-US" dirty="0"/>
              <a:t>Asking questions like what does the remainder of 16 represent.</a:t>
            </a:r>
          </a:p>
          <a:p>
            <a:endParaRPr lang="en-US" dirty="0"/>
          </a:p>
          <a:p>
            <a:r>
              <a:rPr lang="en-US" dirty="0"/>
              <a:t>Ask students what are you going to do with the 16 students that are left over. </a:t>
            </a:r>
          </a:p>
          <a:p>
            <a:r>
              <a:rPr lang="en-US" dirty="0"/>
              <a:t>Are they coming to the field trip? Are they staying at school?</a:t>
            </a:r>
          </a:p>
          <a:p>
            <a:endParaRPr lang="en-US" dirty="0"/>
          </a:p>
          <a:p>
            <a:r>
              <a:rPr lang="en-US" dirty="0"/>
              <a:t>Then they can see oh, I need 3 school buses. </a:t>
            </a:r>
          </a:p>
          <a:p>
            <a:endParaRPr lang="en-US" dirty="0"/>
          </a:p>
          <a:p>
            <a:r>
              <a:rPr lang="en-US" dirty="0"/>
              <a:t>Going back to our video, we need students to look back at the task and see if their answer makes sense.</a:t>
            </a:r>
          </a:p>
        </p:txBody>
      </p:sp>
      <p:sp>
        <p:nvSpPr>
          <p:cNvPr id="4" name="Slide Number Placeholder 3"/>
          <p:cNvSpPr>
            <a:spLocks noGrp="1"/>
          </p:cNvSpPr>
          <p:nvPr>
            <p:ph type="sldNum" sz="quarter" idx="5"/>
          </p:nvPr>
        </p:nvSpPr>
        <p:spPr/>
        <p:txBody>
          <a:bodyPr/>
          <a:lstStyle/>
          <a:p>
            <a:fld id="{AACF46B2-9EC7-4650-A899-B3641B195116}" type="slidenum">
              <a:rPr lang="en-US" smtClean="0"/>
              <a:t>4</a:t>
            </a:fld>
            <a:endParaRPr lang="en-US"/>
          </a:p>
        </p:txBody>
      </p:sp>
    </p:spTree>
    <p:extLst>
      <p:ext uri="{BB962C8B-B14F-4D97-AF65-F5344CB8AC3E}">
        <p14:creationId xmlns:p14="http://schemas.microsoft.com/office/powerpoint/2010/main" val="2125150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students will read this problem and say okay I need to use the 10 and 4 and if I divide 10 by 4, each person will get 2 cookies with two cookies left over.</a:t>
            </a:r>
          </a:p>
          <a:p>
            <a:endParaRPr lang="en-US" dirty="0"/>
          </a:p>
          <a:p>
            <a:r>
              <a:rPr lang="en-US" dirty="0"/>
              <a:t>We need to teach our kids to read carefully and think about the problem posed. Not just look at the numbers and perform some operation. The real world does not work that way. We add, subtract, multiply or divide for a reason. I may be buying party favors for a birthday party or balancing my checkbook. There is context to math in the real world. </a:t>
            </a:r>
          </a:p>
          <a:p>
            <a:endParaRPr lang="en-US" dirty="0"/>
          </a:p>
          <a:p>
            <a:r>
              <a:rPr lang="en-US" dirty="0"/>
              <a:t>So we might ask this student, what is going on in the problem and through asking these questions. Students can identify their own mistake. Oh, it is Blossom and her 4 friends. There are 5 people sharing cookies and they will correct themselves. </a:t>
            </a:r>
          </a:p>
          <a:p>
            <a:endParaRPr lang="en-US" dirty="0"/>
          </a:p>
          <a:p>
            <a:r>
              <a:rPr lang="en-US" dirty="0"/>
              <a:t>Asking questions allows students to grow. </a:t>
            </a:r>
          </a:p>
        </p:txBody>
      </p:sp>
      <p:sp>
        <p:nvSpPr>
          <p:cNvPr id="4" name="Slide Number Placeholder 3"/>
          <p:cNvSpPr>
            <a:spLocks noGrp="1"/>
          </p:cNvSpPr>
          <p:nvPr>
            <p:ph type="sldNum" sz="quarter" idx="5"/>
          </p:nvPr>
        </p:nvSpPr>
        <p:spPr/>
        <p:txBody>
          <a:bodyPr/>
          <a:lstStyle/>
          <a:p>
            <a:fld id="{AACF46B2-9EC7-4650-A899-B3641B195116}" type="slidenum">
              <a:rPr lang="en-US" smtClean="0"/>
              <a:t>5</a:t>
            </a:fld>
            <a:endParaRPr lang="en-US"/>
          </a:p>
        </p:txBody>
      </p:sp>
    </p:spTree>
    <p:extLst>
      <p:ext uri="{BB962C8B-B14F-4D97-AF65-F5344CB8AC3E}">
        <p14:creationId xmlns:p14="http://schemas.microsoft.com/office/powerpoint/2010/main" val="1277925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endParaRPr lang="en-US" dirty="0"/>
          </a:p>
          <a:p>
            <a:r>
              <a:rPr lang="en-US" dirty="0"/>
              <a:t>You were given a handout when you came in that gives you some questions to ask during the problem solving process.</a:t>
            </a:r>
          </a:p>
          <a:p>
            <a:endParaRPr lang="en-US" dirty="0"/>
          </a:p>
          <a:p>
            <a:r>
              <a:rPr lang="en-US" dirty="0"/>
              <a:t>Read each section.</a:t>
            </a:r>
          </a:p>
          <a:p>
            <a:r>
              <a:rPr lang="en-US" dirty="0"/>
              <a:t>Tool can be a ruler, number line, or objects to help you count. </a:t>
            </a:r>
          </a:p>
          <a:p>
            <a:endParaRPr lang="en-US" dirty="0"/>
          </a:p>
          <a:p>
            <a:r>
              <a:rPr lang="en-US" dirty="0"/>
              <a:t>Being good at math does not mean a student has memorized all their facts. Although fluency of basic facts is important. </a:t>
            </a:r>
          </a:p>
          <a:p>
            <a:endParaRPr lang="en-US" dirty="0"/>
          </a:p>
          <a:p>
            <a:r>
              <a:rPr lang="en-US" dirty="0"/>
              <a:t>It means you are a problem solver a thinker. That you can use a variety of strategies to solve problems.</a:t>
            </a:r>
          </a:p>
          <a:p>
            <a:endParaRPr lang="en-US" dirty="0"/>
          </a:p>
          <a:p>
            <a:r>
              <a:rPr lang="en-US" dirty="0"/>
              <a:t>Let’s grow problem solvers.</a:t>
            </a:r>
          </a:p>
          <a:p>
            <a:endParaRPr lang="en-US" dirty="0"/>
          </a:p>
          <a:p>
            <a:r>
              <a:rPr lang="en-US" dirty="0"/>
              <a:t>I hope you found today’s information helpful. Now lets have some fun with our kids. On your agenda you picked up on the way in, you can find location based on your child’s grade level to go play a game tonight. There are two sessions so you can visit more than one grade level. At the end of the your visit please turn in your survey to get a take home game. In center court you will find Kona Ice for sale it is a fund raiser for our attendance incentive program and free books to take home.</a:t>
            </a:r>
          </a:p>
          <a:p>
            <a:endParaRPr lang="en-US" dirty="0"/>
          </a:p>
          <a:p>
            <a:r>
              <a:rPr lang="en-US"/>
              <a:t>Enjoy your night.</a:t>
            </a:r>
            <a:endParaRPr lang="en-US" dirty="0"/>
          </a:p>
        </p:txBody>
      </p:sp>
      <p:sp>
        <p:nvSpPr>
          <p:cNvPr id="4" name="Slide Number Placeholder 3"/>
          <p:cNvSpPr>
            <a:spLocks noGrp="1"/>
          </p:cNvSpPr>
          <p:nvPr>
            <p:ph type="sldNum" sz="quarter" idx="5"/>
          </p:nvPr>
        </p:nvSpPr>
        <p:spPr/>
        <p:txBody>
          <a:bodyPr/>
          <a:lstStyle/>
          <a:p>
            <a:fld id="{AACF46B2-9EC7-4650-A899-B3641B195116}" type="slidenum">
              <a:rPr lang="en-US" smtClean="0"/>
              <a:t>6</a:t>
            </a:fld>
            <a:endParaRPr lang="en-US"/>
          </a:p>
        </p:txBody>
      </p:sp>
    </p:spTree>
    <p:extLst>
      <p:ext uri="{BB962C8B-B14F-4D97-AF65-F5344CB8AC3E}">
        <p14:creationId xmlns:p14="http://schemas.microsoft.com/office/powerpoint/2010/main" val="2290358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r>
              <a:rPr lang="en-US" dirty="0"/>
              <a:t>Tonight we are going to take a look at what does it mean to be good at math?</a:t>
            </a:r>
          </a:p>
          <a:p>
            <a:r>
              <a:rPr lang="en-US" dirty="0"/>
              <a:t>How do we get our kids to see they can be good at math?</a:t>
            </a:r>
          </a:p>
          <a:p>
            <a:r>
              <a:rPr lang="en-US" dirty="0"/>
              <a:t>I’m Ms. Hume and I am the math coach here at Palm Bay Elementary.</a:t>
            </a:r>
          </a:p>
          <a:p>
            <a:r>
              <a:rPr lang="en-US" dirty="0"/>
              <a:t>Let get started.</a:t>
            </a:r>
          </a:p>
        </p:txBody>
      </p:sp>
      <p:sp>
        <p:nvSpPr>
          <p:cNvPr id="4" name="Slide Number Placeholder 3"/>
          <p:cNvSpPr>
            <a:spLocks noGrp="1"/>
          </p:cNvSpPr>
          <p:nvPr>
            <p:ph type="sldNum" sz="quarter" idx="5"/>
          </p:nvPr>
        </p:nvSpPr>
        <p:spPr/>
        <p:txBody>
          <a:bodyPr/>
          <a:lstStyle/>
          <a:p>
            <a:fld id="{AACF46B2-9EC7-4650-A899-B3641B195116}" type="slidenum">
              <a:rPr lang="en-US" smtClean="0"/>
              <a:t>7</a:t>
            </a:fld>
            <a:endParaRPr lang="en-US"/>
          </a:p>
        </p:txBody>
      </p:sp>
    </p:spTree>
    <p:extLst>
      <p:ext uri="{BB962C8B-B14F-4D97-AF65-F5344CB8AC3E}">
        <p14:creationId xmlns:p14="http://schemas.microsoft.com/office/powerpoint/2010/main" val="2469987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76647-A0BF-C049-05B7-ED7CE3EE80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6768AB-591E-D58C-5803-2B24E2CBA8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9A8378-B356-C985-107A-5F8448F1FC87}"/>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5" name="Footer Placeholder 4">
            <a:extLst>
              <a:ext uri="{FF2B5EF4-FFF2-40B4-BE49-F238E27FC236}">
                <a16:creationId xmlns:a16="http://schemas.microsoft.com/office/drawing/2014/main" id="{72536665-6D49-7653-ED6B-EB8D480B7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6C7D4-499C-421F-C5D2-EE64D2350205}"/>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304542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EA658-24AE-B966-42F9-6E74162B06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7DD325-2529-F8F0-730B-2BDDC5E904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0633F-8F06-049F-8A85-6798D2C722CE}"/>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5" name="Footer Placeholder 4">
            <a:extLst>
              <a:ext uri="{FF2B5EF4-FFF2-40B4-BE49-F238E27FC236}">
                <a16:creationId xmlns:a16="http://schemas.microsoft.com/office/drawing/2014/main" id="{F9A026B3-83AF-16D2-6F13-918BE3639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894510-08E4-9BF1-C09F-D54586E89E29}"/>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284722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43859-1927-0C05-EC43-374087D55F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0CB25E-FDB7-B3E2-43CE-70B15A8419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FB28DD-4BF9-B7F5-F87A-4A3A13F48E43}"/>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5" name="Footer Placeholder 4">
            <a:extLst>
              <a:ext uri="{FF2B5EF4-FFF2-40B4-BE49-F238E27FC236}">
                <a16:creationId xmlns:a16="http://schemas.microsoft.com/office/drawing/2014/main" id="{C5E17270-60F7-A39F-8648-F65F16608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26F95C-85BF-7B36-786B-D3707A0DB9B3}"/>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2543952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C819F-4919-B1F7-7E75-68D80AD5F7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75E02B-A106-F77F-746C-11A0D86845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5C2E2-4263-01DF-E36F-A5CE5F5417A4}"/>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5" name="Footer Placeholder 4">
            <a:extLst>
              <a:ext uri="{FF2B5EF4-FFF2-40B4-BE49-F238E27FC236}">
                <a16:creationId xmlns:a16="http://schemas.microsoft.com/office/drawing/2014/main" id="{28DF714C-F236-7471-2419-366D7E963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8EFDA6-5D78-A1DC-7729-89BBA5596136}"/>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211727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F264D-D111-25C2-A67E-24B0380891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3B65D2-1618-70A2-32C2-800D179728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F1B09A-32A4-A772-CB73-FE21E87DD817}"/>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5" name="Footer Placeholder 4">
            <a:extLst>
              <a:ext uri="{FF2B5EF4-FFF2-40B4-BE49-F238E27FC236}">
                <a16:creationId xmlns:a16="http://schemas.microsoft.com/office/drawing/2014/main" id="{B0951E46-8139-0AD3-A432-D252C1CE8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76D16E-5CF8-4066-7D3B-1DF60A313996}"/>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389764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1A93E-6F97-A932-0061-989532ACE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573CF7-CB5D-C789-5DDB-94B3B9C222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F9D3A0-8868-B4D9-3787-AA7DE5D74C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0648F2-0099-F7B5-51A5-8B2A38AA3109}"/>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6" name="Footer Placeholder 5">
            <a:extLst>
              <a:ext uri="{FF2B5EF4-FFF2-40B4-BE49-F238E27FC236}">
                <a16:creationId xmlns:a16="http://schemas.microsoft.com/office/drawing/2014/main" id="{133867D0-A4B6-2AFA-17DE-6587344E04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993FA4-C243-1F54-0089-F337D4E38D4F}"/>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393087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5531-9EB5-108C-04CF-EDB60CD433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9AAD22-6AF6-9408-718C-9BA41DDD83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5F152D-E686-64A0-FF01-DBC4F284D9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BEB3B3-F708-3541-B700-15AB7812F1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830A34-5FF2-22E5-7AA9-CED9459C4C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FC4147-9DF7-D23C-CD59-55ABD03D3E45}"/>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8" name="Footer Placeholder 7">
            <a:extLst>
              <a:ext uri="{FF2B5EF4-FFF2-40B4-BE49-F238E27FC236}">
                <a16:creationId xmlns:a16="http://schemas.microsoft.com/office/drawing/2014/main" id="{5FA807CF-3FBC-E676-9D57-CD53B0F0F5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466B9B-5037-663F-0F77-3F32F3472C09}"/>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112309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F4AEC-1AAF-29EF-0942-5C0150A69B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54ABF-DA8F-156B-10CA-02A22CC125E2}"/>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4" name="Footer Placeholder 3">
            <a:extLst>
              <a:ext uri="{FF2B5EF4-FFF2-40B4-BE49-F238E27FC236}">
                <a16:creationId xmlns:a16="http://schemas.microsoft.com/office/drawing/2014/main" id="{64195904-C8E1-0CA9-8196-C5D3E49E7E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A7341A-74EE-911A-3AC1-1301F022F735}"/>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4136001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816F6F-99E8-FA40-9659-3BE61BF1BD77}"/>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3" name="Footer Placeholder 2">
            <a:extLst>
              <a:ext uri="{FF2B5EF4-FFF2-40B4-BE49-F238E27FC236}">
                <a16:creationId xmlns:a16="http://schemas.microsoft.com/office/drawing/2014/main" id="{083124D7-A72E-5F64-2676-6C7FF82054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234DF7-88CE-A40E-E008-6A499479E4C4}"/>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13246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AC8B9-93EC-A1EB-6A69-0BB781264C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312FED-6959-180E-5A4A-60DC41155C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46075-9485-6307-69BA-446E0BDA2F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ABB8EA-1A4B-280C-A566-154E1705FE16}"/>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6" name="Footer Placeholder 5">
            <a:extLst>
              <a:ext uri="{FF2B5EF4-FFF2-40B4-BE49-F238E27FC236}">
                <a16:creationId xmlns:a16="http://schemas.microsoft.com/office/drawing/2014/main" id="{87F53CAF-BCA6-D1DA-BD1F-4E9C602CA8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F5709-48FD-6B68-D427-DD20268858DB}"/>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299752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A972-5403-022F-2079-4E8061F68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3B0E36-282B-EC37-CD55-7AC2A19E91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372103-C827-5FA0-59F4-857C241E4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1D6AA4-0A8D-40E1-A366-B0C8E99C8B33}"/>
              </a:ext>
            </a:extLst>
          </p:cNvPr>
          <p:cNvSpPr>
            <a:spLocks noGrp="1"/>
          </p:cNvSpPr>
          <p:nvPr>
            <p:ph type="dt" sz="half" idx="10"/>
          </p:nvPr>
        </p:nvSpPr>
        <p:spPr/>
        <p:txBody>
          <a:bodyPr/>
          <a:lstStyle/>
          <a:p>
            <a:fld id="{F2EDE644-5200-484E-9389-0DF1E3C88E39}" type="datetimeFigureOut">
              <a:rPr lang="en-US" smtClean="0"/>
              <a:t>4/23/2023</a:t>
            </a:fld>
            <a:endParaRPr lang="en-US"/>
          </a:p>
        </p:txBody>
      </p:sp>
      <p:sp>
        <p:nvSpPr>
          <p:cNvPr id="6" name="Footer Placeholder 5">
            <a:extLst>
              <a:ext uri="{FF2B5EF4-FFF2-40B4-BE49-F238E27FC236}">
                <a16:creationId xmlns:a16="http://schemas.microsoft.com/office/drawing/2014/main" id="{FF54B45F-2A3A-7818-FE14-743511798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FD30C6-486D-0FBB-2B55-EB9BE47CAA3E}"/>
              </a:ext>
            </a:extLst>
          </p:cNvPr>
          <p:cNvSpPr>
            <a:spLocks noGrp="1"/>
          </p:cNvSpPr>
          <p:nvPr>
            <p:ph type="sldNum" sz="quarter" idx="12"/>
          </p:nvPr>
        </p:nvSpPr>
        <p:spPr/>
        <p:txBody>
          <a:bodyPr/>
          <a:lstStyle/>
          <a:p>
            <a:fld id="{87A7411A-7EBE-4866-B100-25E6DDA73D6A}" type="slidenum">
              <a:rPr lang="en-US" smtClean="0"/>
              <a:t>‹#›</a:t>
            </a:fld>
            <a:endParaRPr lang="en-US"/>
          </a:p>
        </p:txBody>
      </p:sp>
    </p:spTree>
    <p:extLst>
      <p:ext uri="{BB962C8B-B14F-4D97-AF65-F5344CB8AC3E}">
        <p14:creationId xmlns:p14="http://schemas.microsoft.com/office/powerpoint/2010/main" val="165117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7297E4-A1A8-1D87-F87C-A9D589761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A6BBA6-FAEE-88BF-88AA-7A5A3CBE9B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078423-90ED-0A13-DFA6-37518B37B3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DE644-5200-484E-9389-0DF1E3C88E39}" type="datetimeFigureOut">
              <a:rPr lang="en-US" smtClean="0"/>
              <a:t>4/23/2023</a:t>
            </a:fld>
            <a:endParaRPr lang="en-US"/>
          </a:p>
        </p:txBody>
      </p:sp>
      <p:sp>
        <p:nvSpPr>
          <p:cNvPr id="5" name="Footer Placeholder 4">
            <a:extLst>
              <a:ext uri="{FF2B5EF4-FFF2-40B4-BE49-F238E27FC236}">
                <a16:creationId xmlns:a16="http://schemas.microsoft.com/office/drawing/2014/main" id="{7255BC51-1210-4C27-DE9D-0E101580D9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2A0961-A97C-6EFA-9E9D-630BF67EE9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7411A-7EBE-4866-B100-25E6DDA73D6A}" type="slidenum">
              <a:rPr lang="en-US" smtClean="0"/>
              <a:t>‹#›</a:t>
            </a:fld>
            <a:endParaRPr lang="en-US"/>
          </a:p>
        </p:txBody>
      </p:sp>
    </p:spTree>
    <p:extLst>
      <p:ext uri="{BB962C8B-B14F-4D97-AF65-F5344CB8AC3E}">
        <p14:creationId xmlns:p14="http://schemas.microsoft.com/office/powerpoint/2010/main" val="1180521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bing.com/videos/search?q=what+does+it+mean+to+be+good+at+math&amp;docid=608023526973254773&amp;mid=7A202C5183A86123BED37A202C5183A86123BED3&amp;view=detail&amp;FORM=VIR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creativecommons.org/licenses/by-nc/3.0/" TargetMode="External"/><Relationship Id="rId5" Type="http://schemas.openxmlformats.org/officeDocument/2006/relationships/hyperlink" Target="https://www.freepngimg.com/png/47294-school-bus-png-image-high-quality"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7050FEF8-99B6-0F5F-397A-74697F692711}"/>
              </a:ext>
            </a:extLst>
          </p:cNvPr>
          <p:cNvSpPr>
            <a:spLocks noGrp="1"/>
          </p:cNvSpPr>
          <p:nvPr>
            <p:ph type="subTitle" idx="1"/>
          </p:nvPr>
        </p:nvSpPr>
        <p:spPr>
          <a:xfrm>
            <a:off x="4439633" y="4518923"/>
            <a:ext cx="3312734" cy="1141851"/>
          </a:xfrm>
          <a:noFill/>
        </p:spPr>
        <p:txBody>
          <a:bodyPr>
            <a:normAutofit/>
          </a:bodyPr>
          <a:lstStyle/>
          <a:p>
            <a:r>
              <a:rPr lang="en-US" sz="2000">
                <a:solidFill>
                  <a:srgbClr val="080808"/>
                </a:solidFill>
              </a:rPr>
              <a:t>Palm Bay Elementary</a:t>
            </a:r>
          </a:p>
          <a:p>
            <a:r>
              <a:rPr lang="en-US" sz="2000">
                <a:solidFill>
                  <a:srgbClr val="080808"/>
                </a:solidFill>
              </a:rPr>
              <a:t>Michelle Hume Math Coach</a:t>
            </a:r>
          </a:p>
        </p:txBody>
      </p:sp>
      <p:sp>
        <p:nvSpPr>
          <p:cNvPr id="2" name="Title 1">
            <a:extLst>
              <a:ext uri="{FF2B5EF4-FFF2-40B4-BE49-F238E27FC236}">
                <a16:creationId xmlns:a16="http://schemas.microsoft.com/office/drawing/2014/main" id="{7C5AB198-921F-51C4-1CBE-427226962C5A}"/>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Math Night</a:t>
            </a:r>
            <a:br>
              <a:rPr lang="en-US" sz="3600" dirty="0">
                <a:solidFill>
                  <a:srgbClr val="080808"/>
                </a:solidFill>
              </a:rPr>
            </a:br>
            <a:r>
              <a:rPr lang="en-US" sz="3600" dirty="0">
                <a:solidFill>
                  <a:srgbClr val="080808"/>
                </a:solidFill>
              </a:rPr>
              <a:t>What does it mean to be good at math?</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5910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6" name="Rectangle 1045">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48" name="Group 1047">
            <a:extLst>
              <a:ext uri="{FF2B5EF4-FFF2-40B4-BE49-F238E27FC236}">
                <a16:creationId xmlns:a16="http://schemas.microsoft.com/office/drawing/2014/main" id="{287F69AB-2350-44E3-9076-00265B93F3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1"/>
            <a:ext cx="972709" cy="1935307"/>
            <a:chOff x="10918968" y="713127"/>
            <a:chExt cx="1273032" cy="2532832"/>
          </a:xfrm>
        </p:grpSpPr>
        <p:sp>
          <p:nvSpPr>
            <p:cNvPr id="1049" name="Rectangle 1048">
              <a:extLst>
                <a:ext uri="{FF2B5EF4-FFF2-40B4-BE49-F238E27FC236}">
                  <a16:creationId xmlns:a16="http://schemas.microsoft.com/office/drawing/2014/main" id="{D70652AA-1C81-481C-856B-903714375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Isosceles Triangle 1049">
              <a:extLst>
                <a:ext uri="{FF2B5EF4-FFF2-40B4-BE49-F238E27FC236}">
                  <a16:creationId xmlns:a16="http://schemas.microsoft.com/office/drawing/2014/main" id="{A2FF99B6-37BA-4650-B01D-799F02E31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D3A6220B-B9CE-4C5B-88F7-F4C989137826}"/>
              </a:ext>
            </a:extLst>
          </p:cNvPr>
          <p:cNvSpPr>
            <a:spLocks noGrp="1"/>
          </p:cNvSpPr>
          <p:nvPr>
            <p:ph type="title"/>
          </p:nvPr>
        </p:nvSpPr>
        <p:spPr>
          <a:xfrm>
            <a:off x="643467" y="321734"/>
            <a:ext cx="10905066" cy="1135737"/>
          </a:xfrm>
        </p:spPr>
        <p:txBody>
          <a:bodyPr vert="horz" lIns="91440" tIns="45720" rIns="91440" bIns="45720" rtlCol="0">
            <a:normAutofit/>
          </a:bodyPr>
          <a:lstStyle/>
          <a:p>
            <a:r>
              <a:rPr lang="en-US" sz="3600"/>
              <a:t>Timed Tests</a:t>
            </a:r>
          </a:p>
        </p:txBody>
      </p:sp>
      <p:pic>
        <p:nvPicPr>
          <p:cNvPr id="1028" name="Picture 4" descr="Multiplication Com Test | Times Tables Worksheets">
            <a:extLst>
              <a:ext uri="{FF2B5EF4-FFF2-40B4-BE49-F238E27FC236}">
                <a16:creationId xmlns:a16="http://schemas.microsoft.com/office/drawing/2014/main" id="{867BA0C1-A1C9-8AE2-F144-A90C828E418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70701" y="218411"/>
            <a:ext cx="4624398" cy="598397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ce Cream Math Timed Test Pack (addition) by First Grade Fanatics">
            <a:extLst>
              <a:ext uri="{FF2B5EF4-FFF2-40B4-BE49-F238E27FC236}">
                <a16:creationId xmlns:a16="http://schemas.microsoft.com/office/drawing/2014/main" id="{66B76E88-A1ED-4A11-5684-05DA8ED263C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126768" y="1779204"/>
            <a:ext cx="3047033" cy="4054986"/>
          </a:xfrm>
          <a:prstGeom prst="rect">
            <a:avLst/>
          </a:prstGeom>
          <a:noFill/>
          <a:extLst>
            <a:ext uri="{909E8E84-426E-40DD-AFC4-6F175D3DCCD1}">
              <a14:hiddenFill xmlns:a14="http://schemas.microsoft.com/office/drawing/2010/main">
                <a:solidFill>
                  <a:srgbClr val="FFFFFF"/>
                </a:solidFill>
              </a14:hiddenFill>
            </a:ext>
          </a:extLst>
        </p:spPr>
      </p:pic>
      <p:grpSp>
        <p:nvGrpSpPr>
          <p:cNvPr id="1052" name="Group 1051">
            <a:extLst>
              <a:ext uri="{FF2B5EF4-FFF2-40B4-BE49-F238E27FC236}">
                <a16:creationId xmlns:a16="http://schemas.microsoft.com/office/drawing/2014/main" id="{3EA7D759-6BEF-4CBD-A325-BCFA77832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1053" name="Isosceles Triangle 1052">
              <a:extLst>
                <a:ext uri="{FF2B5EF4-FFF2-40B4-BE49-F238E27FC236}">
                  <a16:creationId xmlns:a16="http://schemas.microsoft.com/office/drawing/2014/main" id="{317405EC-53E3-473A-8B42-B9475D057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 name="Rectangle 1053">
              <a:extLst>
                <a:ext uri="{FF2B5EF4-FFF2-40B4-BE49-F238E27FC236}">
                  <a16:creationId xmlns:a16="http://schemas.microsoft.com/office/drawing/2014/main" id="{C03F2370-11B5-4E16-8AE5-B4854408B4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5332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32">
            <a:extLst>
              <a:ext uri="{FF2B5EF4-FFF2-40B4-BE49-F238E27FC236}">
                <a16:creationId xmlns:a16="http://schemas.microsoft.com/office/drawing/2014/main" id="{AD9CD2E3-DBE5-42F9-BEAE-FE74BCB8C7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34">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828180"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6" name="Freeform: Shape 36">
            <a:extLst>
              <a:ext uri="{FF2B5EF4-FFF2-40B4-BE49-F238E27FC236}">
                <a16:creationId xmlns:a16="http://schemas.microsoft.com/office/drawing/2014/main" id="{A77100AA-BF68-4139-8224-79EA1F916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274247" y="753374"/>
            <a:ext cx="5353835" cy="5353836"/>
          </a:xfrm>
          <a:custGeom>
            <a:avLst/>
            <a:gdLst>
              <a:gd name="connsiteX0" fmla="*/ 5273742 w 5353835"/>
              <a:gd name="connsiteY0" fmla="*/ 690509 h 5353836"/>
              <a:gd name="connsiteX1" fmla="*/ 5353835 w 5353835"/>
              <a:gd name="connsiteY1" fmla="*/ 770602 h 5353836"/>
              <a:gd name="connsiteX2" fmla="*/ 5353835 w 5353835"/>
              <a:gd name="connsiteY2" fmla="*/ 4854514 h 5353836"/>
              <a:gd name="connsiteX3" fmla="*/ 5273742 w 5353835"/>
              <a:gd name="connsiteY3" fmla="*/ 4934608 h 5353836"/>
              <a:gd name="connsiteX4" fmla="*/ 502667 w 5353835"/>
              <a:gd name="connsiteY4" fmla="*/ 0 h 5353836"/>
              <a:gd name="connsiteX5" fmla="*/ 4583234 w 5353835"/>
              <a:gd name="connsiteY5" fmla="*/ 1 h 5353836"/>
              <a:gd name="connsiteX6" fmla="*/ 4663327 w 5353835"/>
              <a:gd name="connsiteY6" fmla="*/ 80094 h 5353836"/>
              <a:gd name="connsiteX7" fmla="*/ 422574 w 5353835"/>
              <a:gd name="connsiteY7" fmla="*/ 80094 h 5353836"/>
              <a:gd name="connsiteX8" fmla="*/ 0 w 5353835"/>
              <a:gd name="connsiteY8" fmla="*/ 502667 h 5353836"/>
              <a:gd name="connsiteX9" fmla="*/ 80093 w 5353835"/>
              <a:gd name="connsiteY9" fmla="*/ 422574 h 5353836"/>
              <a:gd name="connsiteX10" fmla="*/ 80093 w 5353835"/>
              <a:gd name="connsiteY10" fmla="*/ 5273743 h 5353836"/>
              <a:gd name="connsiteX11" fmla="*/ 4934607 w 5353835"/>
              <a:gd name="connsiteY11" fmla="*/ 5273743 h 5353836"/>
              <a:gd name="connsiteX12" fmla="*/ 4854514 w 5353835"/>
              <a:gd name="connsiteY12" fmla="*/ 5353836 h 5353836"/>
              <a:gd name="connsiteX13" fmla="*/ 0 w 5353835"/>
              <a:gd name="connsiteY13" fmla="*/ 5353836 h 5353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6">
                <a:moveTo>
                  <a:pt x="5273742" y="690509"/>
                </a:moveTo>
                <a:lnTo>
                  <a:pt x="5353835" y="770602"/>
                </a:lnTo>
                <a:lnTo>
                  <a:pt x="5353835" y="4854514"/>
                </a:lnTo>
                <a:lnTo>
                  <a:pt x="5273742" y="4934608"/>
                </a:lnTo>
                <a:close/>
                <a:moveTo>
                  <a:pt x="502667" y="0"/>
                </a:moveTo>
                <a:lnTo>
                  <a:pt x="4583234" y="1"/>
                </a:lnTo>
                <a:lnTo>
                  <a:pt x="4663327" y="80094"/>
                </a:lnTo>
                <a:lnTo>
                  <a:pt x="422574" y="80094"/>
                </a:lnTo>
                <a:close/>
                <a:moveTo>
                  <a:pt x="0" y="502667"/>
                </a:moveTo>
                <a:lnTo>
                  <a:pt x="80093" y="422574"/>
                </a:lnTo>
                <a:lnTo>
                  <a:pt x="80093" y="5273743"/>
                </a:lnTo>
                <a:lnTo>
                  <a:pt x="4934607" y="5273743"/>
                </a:lnTo>
                <a:lnTo>
                  <a:pt x="4854514" y="5353836"/>
                </a:lnTo>
                <a:lnTo>
                  <a:pt x="0" y="53538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0817ABBF-9EB1-9E8D-2330-215B5B8B3ADC}"/>
              </a:ext>
            </a:extLst>
          </p:cNvPr>
          <p:cNvSpPr>
            <a:spLocks noGrp="1"/>
          </p:cNvSpPr>
          <p:nvPr>
            <p:ph type="title"/>
          </p:nvPr>
        </p:nvSpPr>
        <p:spPr>
          <a:xfrm>
            <a:off x="6826981" y="2452526"/>
            <a:ext cx="4248318" cy="1952947"/>
          </a:xfrm>
          <a:noFill/>
        </p:spPr>
        <p:txBody>
          <a:bodyPr vert="horz" lIns="91440" tIns="45720" rIns="91440" bIns="45720" rtlCol="0" anchor="ctr">
            <a:normAutofit/>
          </a:bodyPr>
          <a:lstStyle/>
          <a:p>
            <a:pPr algn="ctr"/>
            <a:r>
              <a:rPr lang="en-US" sz="3600" kern="1200">
                <a:solidFill>
                  <a:srgbClr val="080808"/>
                </a:solidFill>
                <a:latin typeface="+mj-lt"/>
                <a:ea typeface="+mj-ea"/>
                <a:cs typeface="+mj-cs"/>
              </a:rPr>
              <a:t>What does it mean to be good at math?</a:t>
            </a:r>
          </a:p>
        </p:txBody>
      </p:sp>
      <p:sp>
        <p:nvSpPr>
          <p:cNvPr id="3" name="Content Placeholder 2">
            <a:extLst>
              <a:ext uri="{FF2B5EF4-FFF2-40B4-BE49-F238E27FC236}">
                <a16:creationId xmlns:a16="http://schemas.microsoft.com/office/drawing/2014/main" id="{04082FD7-99C3-4EE1-18E9-06657FD261FA}"/>
              </a:ext>
            </a:extLst>
          </p:cNvPr>
          <p:cNvSpPr>
            <a:spLocks noGrp="1"/>
          </p:cNvSpPr>
          <p:nvPr>
            <p:ph idx="1"/>
          </p:nvPr>
        </p:nvSpPr>
        <p:spPr>
          <a:xfrm>
            <a:off x="7757565" y="4557900"/>
            <a:ext cx="2442690" cy="915772"/>
          </a:xfrm>
          <a:noFill/>
        </p:spPr>
        <p:txBody>
          <a:bodyPr vert="horz" lIns="91440" tIns="45720" rIns="91440" bIns="45720" rtlCol="0">
            <a:normAutofit/>
          </a:bodyPr>
          <a:lstStyle/>
          <a:p>
            <a:pPr marL="0" indent="0" algn="ctr">
              <a:buNone/>
            </a:pPr>
            <a:r>
              <a:rPr lang="en-US" sz="2000" kern="1200">
                <a:solidFill>
                  <a:srgbClr val="080808"/>
                </a:solidFill>
                <a:latin typeface="+mn-lt"/>
                <a:ea typeface="+mn-ea"/>
                <a:cs typeface="+mn-cs"/>
                <a:hlinkClick r:id="rId3"/>
              </a:rPr>
              <a:t>Redefining What It Means to Be Good at Math - Bing video</a:t>
            </a:r>
            <a:endParaRPr lang="en-US" sz="2000" kern="1200">
              <a:solidFill>
                <a:srgbClr val="080808"/>
              </a:solidFill>
              <a:latin typeface="+mn-lt"/>
              <a:ea typeface="+mn-ea"/>
              <a:cs typeface="+mn-cs"/>
            </a:endParaRPr>
          </a:p>
        </p:txBody>
      </p:sp>
      <p:sp>
        <p:nvSpPr>
          <p:cNvPr id="57" name="Rectangle 38">
            <a:extLst>
              <a:ext uri="{FF2B5EF4-FFF2-40B4-BE49-F238E27FC236}">
                <a16:creationId xmlns:a16="http://schemas.microsoft.com/office/drawing/2014/main" id="{EEF31B1A-1BB2-47DE-B18A-424413A9D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192310" y="1189367"/>
            <a:ext cx="1827638" cy="182763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40">
            <a:extLst>
              <a:ext uri="{FF2B5EF4-FFF2-40B4-BE49-F238E27FC236}">
                <a16:creationId xmlns:a16="http://schemas.microsoft.com/office/drawing/2014/main" id="{B9FDBB0E-6648-40FA-8EA9-F5E39D798C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47455" y="1361513"/>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42">
            <a:extLst>
              <a:ext uri="{FF2B5EF4-FFF2-40B4-BE49-F238E27FC236}">
                <a16:creationId xmlns:a16="http://schemas.microsoft.com/office/drawing/2014/main" id="{52329D9A-3D48-4B69-939D-2A480F14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50499" y="3345077"/>
            <a:ext cx="1316404" cy="1316404"/>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44">
            <a:extLst>
              <a:ext uri="{FF2B5EF4-FFF2-40B4-BE49-F238E27FC236}">
                <a16:creationId xmlns:a16="http://schemas.microsoft.com/office/drawing/2014/main" id="{2D5CC4CB-7B78-480A-A0AE-A8A35C08E1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88353" y="4226109"/>
            <a:ext cx="586534" cy="586534"/>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D9E8922-1B3D-4020-A05C-C539C0C55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977010" y="4167722"/>
            <a:ext cx="1079965" cy="107996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Rectangle 48">
            <a:extLst>
              <a:ext uri="{FF2B5EF4-FFF2-40B4-BE49-F238E27FC236}">
                <a16:creationId xmlns:a16="http://schemas.microsoft.com/office/drawing/2014/main" id="{A8064EBB-920B-4259-AC3A-6F286FAF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694501" y="4095164"/>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1" name="Group 50">
            <a:extLst>
              <a:ext uri="{FF2B5EF4-FFF2-40B4-BE49-F238E27FC236}">
                <a16:creationId xmlns:a16="http://schemas.microsoft.com/office/drawing/2014/main" id="{71818994-AAC6-44DA-B357-6002F63CA8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2160" y="-992887"/>
            <a:ext cx="3997511" cy="7850887"/>
            <a:chOff x="8085870" y="-985323"/>
            <a:chExt cx="3997511" cy="7850887"/>
          </a:xfrm>
        </p:grpSpPr>
        <p:sp>
          <p:nvSpPr>
            <p:cNvPr id="52" name="Freeform: Shape 51">
              <a:extLst>
                <a:ext uri="{FF2B5EF4-FFF2-40B4-BE49-F238E27FC236}">
                  <a16:creationId xmlns:a16="http://schemas.microsoft.com/office/drawing/2014/main" id="{A7C11FE8-4063-4289-B23E-56DE1D043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9951582" y="-621194"/>
              <a:ext cx="2495927" cy="1767670"/>
            </a:xfrm>
            <a:custGeom>
              <a:avLst/>
              <a:gdLst>
                <a:gd name="connsiteX0" fmla="*/ 0 w 2495927"/>
                <a:gd name="connsiteY0" fmla="*/ 1767670 h 1767670"/>
                <a:gd name="connsiteX1" fmla="*/ 1767670 w 2495927"/>
                <a:gd name="connsiteY1" fmla="*/ 0 h 1767670"/>
                <a:gd name="connsiteX2" fmla="*/ 2495927 w 2495927"/>
                <a:gd name="connsiteY2" fmla="*/ 728256 h 1767670"/>
                <a:gd name="connsiteX3" fmla="*/ 2495927 w 2495927"/>
                <a:gd name="connsiteY3" fmla="*/ 1767670 h 1767670"/>
              </a:gdLst>
              <a:ahLst/>
              <a:cxnLst>
                <a:cxn ang="0">
                  <a:pos x="connsiteX0" y="connsiteY0"/>
                </a:cxn>
                <a:cxn ang="0">
                  <a:pos x="connsiteX1" y="connsiteY1"/>
                </a:cxn>
                <a:cxn ang="0">
                  <a:pos x="connsiteX2" y="connsiteY2"/>
                </a:cxn>
                <a:cxn ang="0">
                  <a:pos x="connsiteX3" y="connsiteY3"/>
                </a:cxn>
              </a:cxnLst>
              <a:rect l="l" t="t" r="r" b="b"/>
              <a:pathLst>
                <a:path w="2495927" h="1767670">
                  <a:moveTo>
                    <a:pt x="0" y="1767670"/>
                  </a:moveTo>
                  <a:lnTo>
                    <a:pt x="1767670" y="0"/>
                  </a:lnTo>
                  <a:lnTo>
                    <a:pt x="2495927" y="728256"/>
                  </a:lnTo>
                  <a:lnTo>
                    <a:pt x="2495927" y="176767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Rectangle 52">
              <a:extLst>
                <a:ext uri="{FF2B5EF4-FFF2-40B4-BE49-F238E27FC236}">
                  <a16:creationId xmlns:a16="http://schemas.microsoft.com/office/drawing/2014/main" id="{A66E784F-CED4-455B-9760-51E0C72518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9241090" y="5965012"/>
              <a:ext cx="696678" cy="6966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Rectangle 53">
              <a:extLst>
                <a:ext uri="{FF2B5EF4-FFF2-40B4-BE49-F238E27FC236}">
                  <a16:creationId xmlns:a16="http://schemas.microsoft.com/office/drawing/2014/main" id="{67BC543F-9829-44D9-B98C-C6ABDBD3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0136578" y="419910"/>
              <a:ext cx="1130961" cy="113096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Isosceles Triangle 54">
              <a:extLst>
                <a:ext uri="{FF2B5EF4-FFF2-40B4-BE49-F238E27FC236}">
                  <a16:creationId xmlns:a16="http://schemas.microsoft.com/office/drawing/2014/main" id="{FD9E86F1-3F60-4D1E-AEBE-23B5D3B53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85870" y="5837885"/>
              <a:ext cx="2055357" cy="102767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822133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DBFA3-DF71-1E23-8F61-34A00F0F4548}"/>
              </a:ext>
            </a:extLst>
          </p:cNvPr>
          <p:cNvSpPr>
            <a:spLocks noGrp="1"/>
          </p:cNvSpPr>
          <p:nvPr>
            <p:ph type="title"/>
          </p:nvPr>
        </p:nvSpPr>
        <p:spPr/>
        <p:txBody>
          <a:bodyPr/>
          <a:lstStyle/>
          <a:p>
            <a:r>
              <a:rPr lang="en-US" dirty="0"/>
              <a:t>Let look at the following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BBBBCB1-389D-11D4-98C1-D7C634D107D5}"/>
                  </a:ext>
                </a:extLst>
              </p:cNvPr>
              <p:cNvSpPr>
                <a:spLocks noGrp="1"/>
              </p:cNvSpPr>
              <p:nvPr>
                <p:ph idx="1"/>
              </p:nvPr>
            </p:nvSpPr>
            <p:spPr>
              <a:xfrm>
                <a:off x="838201" y="1825625"/>
                <a:ext cx="7543800" cy="4351338"/>
              </a:xfrm>
            </p:spPr>
            <p:txBody>
              <a:bodyPr/>
              <a:lstStyle/>
              <a:p>
                <a:pPr marL="0" indent="0">
                  <a:buNone/>
                </a:pPr>
                <a:endParaRPr lang="en-US" dirty="0"/>
              </a:p>
              <a:p>
                <a:pPr marL="0" indent="0">
                  <a:buNone/>
                </a:pPr>
                <a:r>
                  <a:rPr lang="en-US" dirty="0"/>
                  <a:t>Palm Bay Elementary has 76 students that are going on a fieldtrip. Each bus can hold 30 students. How many buses does Palm Bay Elementary need to have all students go on the fieldtrip?</a:t>
                </a:r>
              </a:p>
              <a:p>
                <a:pPr marL="0" indent="0">
                  <a:buNone/>
                </a:pPr>
                <a:endParaRPr lang="en-US" dirty="0"/>
              </a:p>
              <a:p>
                <a:pPr marL="0" indent="0">
                  <a:buNone/>
                </a:pPr>
                <a:r>
                  <a:rPr lang="en-US" dirty="0"/>
                  <a:t>76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30=2 </m:t>
                    </m:r>
                    <m:r>
                      <a:rPr lang="en-US" b="0" i="1" smtClean="0">
                        <a:latin typeface="Cambria Math" panose="02040503050406030204" pitchFamily="18" charset="0"/>
                        <a:ea typeface="Cambria Math" panose="02040503050406030204" pitchFamily="18" charset="0"/>
                      </a:rPr>
                      <m:t>𝑟𝑒𝑚𝑎𝑖𝑛𝑑𝑒𝑟</m:t>
                    </m:r>
                    <m:r>
                      <a:rPr lang="en-US" b="0" i="1" smtClean="0">
                        <a:latin typeface="Cambria Math" panose="02040503050406030204" pitchFamily="18" charset="0"/>
                        <a:ea typeface="Cambria Math" panose="02040503050406030204" pitchFamily="18" charset="0"/>
                      </a:rPr>
                      <m:t> 16</m:t>
                    </m:r>
                  </m:oMath>
                </a14:m>
                <a:endParaRPr lang="en-US" dirty="0"/>
              </a:p>
            </p:txBody>
          </p:sp>
        </mc:Choice>
        <mc:Fallback xmlns="">
          <p:sp>
            <p:nvSpPr>
              <p:cNvPr id="3" name="Content Placeholder 2">
                <a:extLst>
                  <a:ext uri="{FF2B5EF4-FFF2-40B4-BE49-F238E27FC236}">
                    <a16:creationId xmlns:a16="http://schemas.microsoft.com/office/drawing/2014/main" id="{9BBBBCB1-389D-11D4-98C1-D7C634D107D5}"/>
                  </a:ext>
                </a:extLst>
              </p:cNvPr>
              <p:cNvSpPr>
                <a:spLocks noGrp="1" noRot="1" noChangeAspect="1" noMove="1" noResize="1" noEditPoints="1" noAdjustHandles="1" noChangeArrowheads="1" noChangeShapeType="1" noTextEdit="1"/>
              </p:cNvSpPr>
              <p:nvPr>
                <p:ph idx="1"/>
              </p:nvPr>
            </p:nvSpPr>
            <p:spPr>
              <a:xfrm>
                <a:off x="838201" y="1825625"/>
                <a:ext cx="7543800" cy="4351338"/>
              </a:xfrm>
              <a:blipFill>
                <a:blip r:embed="rId3"/>
                <a:stretch>
                  <a:fillRect l="-1698" r="-2344"/>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E30F4F7F-D85E-1C2C-BD15-1F2103C3AA5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219440" y="2685243"/>
            <a:ext cx="3134360" cy="2883906"/>
          </a:xfrm>
          <a:prstGeom prst="rect">
            <a:avLst/>
          </a:prstGeom>
        </p:spPr>
      </p:pic>
      <p:sp>
        <p:nvSpPr>
          <p:cNvPr id="6" name="TextBox 5">
            <a:extLst>
              <a:ext uri="{FF2B5EF4-FFF2-40B4-BE49-F238E27FC236}">
                <a16:creationId xmlns:a16="http://schemas.microsoft.com/office/drawing/2014/main" id="{18EF27F2-C9DD-C239-E3B1-797A2D5BDEF0}"/>
              </a:ext>
            </a:extLst>
          </p:cNvPr>
          <p:cNvSpPr txBox="1"/>
          <p:nvPr/>
        </p:nvSpPr>
        <p:spPr>
          <a:xfrm>
            <a:off x="8219440" y="6081068"/>
            <a:ext cx="3134360" cy="230832"/>
          </a:xfrm>
          <a:prstGeom prst="rect">
            <a:avLst/>
          </a:prstGeom>
          <a:noFill/>
        </p:spPr>
        <p:txBody>
          <a:bodyPr wrap="square" rtlCol="0">
            <a:spAutoFit/>
          </a:bodyPr>
          <a:lstStyle/>
          <a:p>
            <a:r>
              <a:rPr lang="en-US" sz="900">
                <a:hlinkClick r:id="rId5" tooltip="https://www.freepngimg.com/png/47294-school-bus-png-image-high-quality"/>
              </a:rPr>
              <a:t>This Photo</a:t>
            </a:r>
            <a:r>
              <a:rPr lang="en-US" sz="900"/>
              <a:t> by Unknown Author is licensed under </a:t>
            </a:r>
            <a:r>
              <a:rPr lang="en-US" sz="900">
                <a:hlinkClick r:id="rId6" tooltip="https://creativecommons.org/licenses/by-nc/3.0/"/>
              </a:rPr>
              <a:t>CC BY-NC</a:t>
            </a:r>
            <a:endParaRPr lang="en-US" sz="900"/>
          </a:p>
        </p:txBody>
      </p:sp>
    </p:spTree>
    <p:extLst>
      <p:ext uri="{BB962C8B-B14F-4D97-AF65-F5344CB8AC3E}">
        <p14:creationId xmlns:p14="http://schemas.microsoft.com/office/powerpoint/2010/main" val="3350194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D688D5-4316-74BF-A604-33C30AECCB57}"/>
              </a:ext>
            </a:extLst>
          </p:cNvPr>
          <p:cNvSpPr>
            <a:spLocks noGrp="1"/>
          </p:cNvSpPr>
          <p:nvPr>
            <p:ph type="title"/>
          </p:nvPr>
        </p:nvSpPr>
        <p:spPr>
          <a:xfrm>
            <a:off x="640080" y="325369"/>
            <a:ext cx="4368602" cy="1956841"/>
          </a:xfrm>
        </p:spPr>
        <p:txBody>
          <a:bodyPr anchor="b">
            <a:normAutofit/>
          </a:bodyPr>
          <a:lstStyle/>
          <a:p>
            <a:r>
              <a:rPr lang="en-US" sz="5400" dirty="0"/>
              <a:t>Let’s look at another:</a:t>
            </a:r>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C89353-CBE7-C584-3DB1-716002E350CB}"/>
              </a:ext>
            </a:extLst>
          </p:cNvPr>
          <p:cNvSpPr>
            <a:spLocks noGrp="1"/>
          </p:cNvSpPr>
          <p:nvPr>
            <p:ph idx="1"/>
          </p:nvPr>
        </p:nvSpPr>
        <p:spPr>
          <a:xfrm>
            <a:off x="640080" y="2872899"/>
            <a:ext cx="4243589" cy="3320668"/>
          </a:xfrm>
        </p:spPr>
        <p:txBody>
          <a:bodyPr>
            <a:normAutofit/>
          </a:bodyPr>
          <a:lstStyle/>
          <a:p>
            <a:pPr marL="0" indent="0">
              <a:buNone/>
            </a:pPr>
            <a:r>
              <a:rPr lang="en-US" dirty="0"/>
              <a:t>Blossom and her 4 friends want a snack. Blossom’s mom brings them a plate of 10 cookies. How many cookies does each person receive?</a:t>
            </a:r>
          </a:p>
          <a:p>
            <a:pPr marL="0" indent="0">
              <a:buNone/>
            </a:pPr>
            <a:endParaRPr lang="en-US" dirty="0"/>
          </a:p>
          <a:p>
            <a:pPr marL="0" indent="0">
              <a:buNone/>
            </a:pPr>
            <a:endParaRPr lang="en-US" sz="1600" dirty="0"/>
          </a:p>
          <a:p>
            <a:pPr marL="0" indent="0">
              <a:buNone/>
            </a:pPr>
            <a:endParaRPr lang="en-US" sz="2200" dirty="0"/>
          </a:p>
          <a:p>
            <a:pPr marL="0" indent="0">
              <a:buNone/>
            </a:pPr>
            <a:endParaRPr lang="en-US" sz="2200" dirty="0"/>
          </a:p>
          <a:p>
            <a:pPr marL="0" indent="0">
              <a:buNone/>
            </a:pPr>
            <a:endParaRPr lang="en-US" sz="2200" dirty="0"/>
          </a:p>
        </p:txBody>
      </p:sp>
      <p:pic>
        <p:nvPicPr>
          <p:cNvPr id="5" name="Picture 4" descr="Cookie cutter and dough cut-outs in the shape of stars and hearts">
            <a:extLst>
              <a:ext uri="{FF2B5EF4-FFF2-40B4-BE49-F238E27FC236}">
                <a16:creationId xmlns:a16="http://schemas.microsoft.com/office/drawing/2014/main" id="{2E517E2D-7E07-B3AB-76D4-677F492645B1}"/>
              </a:ext>
            </a:extLst>
          </p:cNvPr>
          <p:cNvPicPr>
            <a:picLocks noChangeAspect="1"/>
          </p:cNvPicPr>
          <p:nvPr/>
        </p:nvPicPr>
        <p:blipFill rotWithShape="1">
          <a:blip r:embed="rId3"/>
          <a:srcRect r="2477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914073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2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2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2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2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Isosceles Triangle 3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3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96C84C-4708-B050-30A3-3A657C971038}"/>
              </a:ext>
            </a:extLst>
          </p:cNvPr>
          <p:cNvSpPr>
            <a:spLocks noGrp="1"/>
          </p:cNvSpPr>
          <p:nvPr>
            <p:ph type="title"/>
          </p:nvPr>
        </p:nvSpPr>
        <p:spPr>
          <a:xfrm>
            <a:off x="1188069" y="381935"/>
            <a:ext cx="9356106" cy="1200329"/>
          </a:xfrm>
        </p:spPr>
        <p:txBody>
          <a:bodyPr anchor="t">
            <a:normAutofit/>
          </a:bodyPr>
          <a:lstStyle/>
          <a:p>
            <a:r>
              <a:rPr lang="en-US" sz="5000"/>
              <a:t>How do we grow problem solvers?</a:t>
            </a:r>
          </a:p>
        </p:txBody>
      </p:sp>
      <p:graphicFrame>
        <p:nvGraphicFramePr>
          <p:cNvPr id="5" name="Content Placeholder 2">
            <a:extLst>
              <a:ext uri="{FF2B5EF4-FFF2-40B4-BE49-F238E27FC236}">
                <a16:creationId xmlns:a16="http://schemas.microsoft.com/office/drawing/2014/main" id="{00A508A3-4A81-1476-7227-50849E6E6BB3}"/>
              </a:ext>
            </a:extLst>
          </p:cNvPr>
          <p:cNvGraphicFramePr>
            <a:graphicFrameLocks noGrp="1"/>
          </p:cNvGraphicFramePr>
          <p:nvPr>
            <p:ph idx="1"/>
            <p:extLst>
              <p:ext uri="{D42A27DB-BD31-4B8C-83A1-F6EECF244321}">
                <p14:modId xmlns:p14="http://schemas.microsoft.com/office/powerpoint/2010/main" val="1646366867"/>
              </p:ext>
            </p:extLst>
          </p:nvPr>
        </p:nvGraphicFramePr>
        <p:xfrm>
          <a:off x="212702" y="1178560"/>
          <a:ext cx="10800666" cy="51731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0159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7050FEF8-99B6-0F5F-397A-74697F692711}"/>
              </a:ext>
            </a:extLst>
          </p:cNvPr>
          <p:cNvSpPr>
            <a:spLocks noGrp="1"/>
          </p:cNvSpPr>
          <p:nvPr>
            <p:ph type="subTitle" idx="1"/>
          </p:nvPr>
        </p:nvSpPr>
        <p:spPr>
          <a:xfrm>
            <a:off x="4439633" y="4518923"/>
            <a:ext cx="3312734" cy="1141851"/>
          </a:xfrm>
          <a:noFill/>
        </p:spPr>
        <p:txBody>
          <a:bodyPr>
            <a:normAutofit/>
          </a:bodyPr>
          <a:lstStyle/>
          <a:p>
            <a:endParaRPr lang="en-US" sz="2000" dirty="0">
              <a:solidFill>
                <a:srgbClr val="080808"/>
              </a:solidFill>
            </a:endParaRPr>
          </a:p>
        </p:txBody>
      </p:sp>
      <p:sp>
        <p:nvSpPr>
          <p:cNvPr id="2" name="Title 1">
            <a:extLst>
              <a:ext uri="{FF2B5EF4-FFF2-40B4-BE49-F238E27FC236}">
                <a16:creationId xmlns:a16="http://schemas.microsoft.com/office/drawing/2014/main" id="{7C5AB198-921F-51C4-1CBE-427226962C5A}"/>
              </a:ext>
            </a:extLst>
          </p:cNvPr>
          <p:cNvSpPr>
            <a:spLocks noGrp="1"/>
          </p:cNvSpPr>
          <p:nvPr>
            <p:ph type="ctrTitle"/>
          </p:nvPr>
        </p:nvSpPr>
        <p:spPr>
          <a:xfrm>
            <a:off x="3204642" y="2353641"/>
            <a:ext cx="5782716" cy="2150719"/>
          </a:xfrm>
          <a:noFill/>
        </p:spPr>
        <p:txBody>
          <a:bodyPr anchor="ctr">
            <a:normAutofit/>
          </a:bodyPr>
          <a:lstStyle/>
          <a:p>
            <a:r>
              <a:rPr lang="en-US" sz="3600" dirty="0">
                <a:solidFill>
                  <a:srgbClr val="080808"/>
                </a:solidFill>
              </a:rPr>
              <a:t>Let’s grow problem solvers.</a:t>
            </a:r>
            <a:br>
              <a:rPr lang="en-US" sz="3600" dirty="0">
                <a:solidFill>
                  <a:srgbClr val="080808"/>
                </a:solidFill>
              </a:rPr>
            </a:br>
            <a:br>
              <a:rPr lang="en-US" sz="3600" dirty="0">
                <a:solidFill>
                  <a:srgbClr val="080808"/>
                </a:solidFill>
              </a:rPr>
            </a:br>
            <a:r>
              <a:rPr lang="en-US" sz="3600" dirty="0">
                <a:solidFill>
                  <a:srgbClr val="080808"/>
                </a:solidFill>
              </a:rPr>
              <a:t>Thank you</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49022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1063</Words>
  <Application>Microsoft Office PowerPoint</Application>
  <PresentationFormat>Widescreen</PresentationFormat>
  <Paragraphs>101</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Cambria Math</vt:lpstr>
      <vt:lpstr>Office Theme</vt:lpstr>
      <vt:lpstr>Math Night What does it mean to be good at math?</vt:lpstr>
      <vt:lpstr>Timed Tests</vt:lpstr>
      <vt:lpstr>What does it mean to be good at math?</vt:lpstr>
      <vt:lpstr>Let look at the following problem:</vt:lpstr>
      <vt:lpstr>Let’s look at another:</vt:lpstr>
      <vt:lpstr>How do we grow problem solvers?</vt:lpstr>
      <vt:lpstr>Let’s grow problem solvers.  Thank you</vt:lpstr>
    </vt:vector>
  </TitlesOfParts>
  <Company>Brevard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Night What does it mean to be good at math?</dc:title>
  <dc:creator>Hume.Michelle@Palm Bay Elementary</dc:creator>
  <cp:lastModifiedBy>Reid.Karen@Palm Bay Elementary</cp:lastModifiedBy>
  <cp:revision>4</cp:revision>
  <dcterms:created xsi:type="dcterms:W3CDTF">2023-02-05T20:30:49Z</dcterms:created>
  <dcterms:modified xsi:type="dcterms:W3CDTF">2023-04-24T00:16:43Z</dcterms:modified>
</cp:coreProperties>
</file>