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62" r:id="rId3"/>
    <p:sldId id="263" r:id="rId4"/>
    <p:sldId id="268" r:id="rId5"/>
    <p:sldId id="269" r:id="rId6"/>
    <p:sldId id="288" r:id="rId7"/>
    <p:sldId id="271" r:id="rId8"/>
    <p:sldId id="276" r:id="rId9"/>
    <p:sldId id="289" r:id="rId10"/>
    <p:sldId id="290" r:id="rId11"/>
    <p:sldId id="270" r:id="rId12"/>
    <p:sldId id="272" r:id="rId13"/>
    <p:sldId id="282" r:id="rId14"/>
    <p:sldId id="281" r:id="rId15"/>
    <p:sldId id="280" r:id="rId16"/>
    <p:sldId id="273" r:id="rId17"/>
    <p:sldId id="274" r:id="rId18"/>
    <p:sldId id="279" r:id="rId19"/>
    <p:sldId id="264" r:id="rId20"/>
    <p:sldId id="266" r:id="rId2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9" autoAdjust="0"/>
    <p:restoredTop sz="94660"/>
  </p:normalViewPr>
  <p:slideViewPr>
    <p:cSldViewPr snapToGrid="0">
      <p:cViewPr varScale="1">
        <p:scale>
          <a:sx n="70" d="100"/>
          <a:sy n="70" d="100"/>
        </p:scale>
        <p:origin x="534" y="60"/>
      </p:cViewPr>
      <p:guideLst/>
    </p:cSldViewPr>
  </p:slideViewPr>
  <p:notesTextViewPr>
    <p:cViewPr>
      <p:scale>
        <a:sx n="1" d="1"/>
        <a:sy n="1" d="1"/>
      </p:scale>
      <p:origin x="0" y="0"/>
    </p:cViewPr>
  </p:notesTextViewPr>
  <p:notesViewPr>
    <p:cSldViewPr snapToGrid="0">
      <p:cViewPr varScale="1">
        <p:scale>
          <a:sx n="52" d="100"/>
          <a:sy n="52" d="100"/>
        </p:scale>
        <p:origin x="2922"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BBA91881-1ED6-449E-B1C3-5981BED36DD5}" type="datetimeFigureOut">
              <a:rPr lang="en-US" smtClean="0"/>
              <a:t>5/17/2022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B524D718-EAC5-404F-B535-3F7B2748D9A0}" type="slidenum">
              <a:rPr lang="en-US" smtClean="0"/>
              <a:t>‹#›</a:t>
            </a:fld>
            <a:endParaRPr lang="en-US"/>
          </a:p>
        </p:txBody>
      </p:sp>
    </p:spTree>
    <p:extLst>
      <p:ext uri="{BB962C8B-B14F-4D97-AF65-F5344CB8AC3E}">
        <p14:creationId xmlns:p14="http://schemas.microsoft.com/office/powerpoint/2010/main" val="2097594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using the title </a:t>
            </a:r>
            <a:r>
              <a:rPr lang="en-US" i="1" dirty="0"/>
              <a:t>Framework Evaluation </a:t>
            </a:r>
            <a:r>
              <a:rPr lang="en-US" dirty="0"/>
              <a:t>with stakeholders, please use something that is more transparent like </a:t>
            </a:r>
            <a:r>
              <a:rPr lang="en-US" i="1" dirty="0"/>
              <a:t>Evaluation of our FY21 Title I Program</a:t>
            </a:r>
            <a:r>
              <a:rPr lang="en-US" dirty="0"/>
              <a:t>. </a:t>
            </a:r>
          </a:p>
          <a:p>
            <a:endParaRPr lang="en-US" dirty="0"/>
          </a:p>
          <a:p>
            <a:r>
              <a:rPr lang="en-US" dirty="0"/>
              <a:t>This sample PPT is just one way a presentation could be designed.  Your school data and how you present it is an individual school decision.  As you create it, always put yourself in the place of the least informed person that would be viewing it to ensure you do not use confusing language or acronyms without explanation.  I have not written a script in the notes section on these slides since this is just a sample, if you are recording the presentation and will have audio available, then notes are not necessary.  If you are not recording it and just posting it on your school website, I would post it with a script in the notes and the notes pages visible when it opens.</a:t>
            </a:r>
          </a:p>
        </p:txBody>
      </p:sp>
      <p:sp>
        <p:nvSpPr>
          <p:cNvPr id="4" name="Slide Number Placeholder 3"/>
          <p:cNvSpPr>
            <a:spLocks noGrp="1"/>
          </p:cNvSpPr>
          <p:nvPr>
            <p:ph type="sldNum" sz="quarter" idx="5"/>
          </p:nvPr>
        </p:nvSpPr>
        <p:spPr/>
        <p:txBody>
          <a:bodyPr/>
          <a:lstStyle/>
          <a:p>
            <a:fld id="{B524D718-EAC5-404F-B535-3F7B2748D9A0}" type="slidenum">
              <a:rPr lang="en-US" smtClean="0"/>
              <a:t>1</a:t>
            </a:fld>
            <a:endParaRPr lang="en-US"/>
          </a:p>
        </p:txBody>
      </p:sp>
    </p:spTree>
    <p:extLst>
      <p:ext uri="{BB962C8B-B14F-4D97-AF65-F5344CB8AC3E}">
        <p14:creationId xmlns:p14="http://schemas.microsoft.com/office/powerpoint/2010/main" val="1532101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need to further explain details if you use acronyms or talk about certain curriculum.  In this slide we present the PATH curriculum and when presenting you may want to just briefly explain how the curriculum is used (e.g. grades, time during the day, etc.)</a:t>
            </a:r>
          </a:p>
        </p:txBody>
      </p:sp>
      <p:sp>
        <p:nvSpPr>
          <p:cNvPr id="4" name="Slide Number Placeholder 3"/>
          <p:cNvSpPr>
            <a:spLocks noGrp="1"/>
          </p:cNvSpPr>
          <p:nvPr>
            <p:ph type="sldNum" sz="quarter" idx="5"/>
          </p:nvPr>
        </p:nvSpPr>
        <p:spPr/>
        <p:txBody>
          <a:bodyPr/>
          <a:lstStyle/>
          <a:p>
            <a:fld id="{B524D718-EAC5-404F-B535-3F7B2748D9A0}" type="slidenum">
              <a:rPr lang="en-US" smtClean="0"/>
              <a:t>12</a:t>
            </a:fld>
            <a:endParaRPr lang="en-US"/>
          </a:p>
        </p:txBody>
      </p:sp>
    </p:spTree>
    <p:extLst>
      <p:ext uri="{BB962C8B-B14F-4D97-AF65-F5344CB8AC3E}">
        <p14:creationId xmlns:p14="http://schemas.microsoft.com/office/powerpoint/2010/main" val="2616315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Informing parents and staff what data sources the school used to inform decision making is important.  Again, if I’m a parent and am always receiving opportunities to complete yet another survey, I really want to know it gets reviewed and considered.  This may encourage more parents to participate in future feedback opportunities.</a:t>
            </a:r>
          </a:p>
        </p:txBody>
      </p:sp>
      <p:sp>
        <p:nvSpPr>
          <p:cNvPr id="4" name="Slide Number Placeholder 3"/>
          <p:cNvSpPr>
            <a:spLocks noGrp="1"/>
          </p:cNvSpPr>
          <p:nvPr>
            <p:ph type="sldNum" sz="quarter" idx="5"/>
          </p:nvPr>
        </p:nvSpPr>
        <p:spPr/>
        <p:txBody>
          <a:bodyPr/>
          <a:lstStyle/>
          <a:p>
            <a:fld id="{B524D718-EAC5-404F-B535-3F7B2748D9A0}" type="slidenum">
              <a:rPr lang="en-US" smtClean="0"/>
              <a:t>13</a:t>
            </a:fld>
            <a:endParaRPr lang="en-US"/>
          </a:p>
        </p:txBody>
      </p:sp>
    </p:spTree>
    <p:extLst>
      <p:ext uri="{BB962C8B-B14F-4D97-AF65-F5344CB8AC3E}">
        <p14:creationId xmlns:p14="http://schemas.microsoft.com/office/powerpoint/2010/main" val="3206723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Including the district parent survey results is a great way to let parents see what other parents think about the various questions asked.</a:t>
            </a:r>
          </a:p>
        </p:txBody>
      </p:sp>
      <p:sp>
        <p:nvSpPr>
          <p:cNvPr id="4" name="Slide Number Placeholder 3"/>
          <p:cNvSpPr>
            <a:spLocks noGrp="1"/>
          </p:cNvSpPr>
          <p:nvPr>
            <p:ph type="sldNum" sz="quarter" idx="5"/>
          </p:nvPr>
        </p:nvSpPr>
        <p:spPr/>
        <p:txBody>
          <a:bodyPr/>
          <a:lstStyle/>
          <a:p>
            <a:fld id="{B524D718-EAC5-404F-B535-3F7B2748D9A0}" type="slidenum">
              <a:rPr lang="en-US" smtClean="0"/>
              <a:t>14</a:t>
            </a:fld>
            <a:endParaRPr lang="en-US"/>
          </a:p>
        </p:txBody>
      </p:sp>
    </p:spTree>
    <p:extLst>
      <p:ext uri="{BB962C8B-B14F-4D97-AF65-F5344CB8AC3E}">
        <p14:creationId xmlns:p14="http://schemas.microsoft.com/office/powerpoint/2010/main" val="3785669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24D718-EAC5-404F-B535-3F7B2748D9A0}" type="slidenum">
              <a:rPr lang="en-US" smtClean="0"/>
              <a:t>15</a:t>
            </a:fld>
            <a:endParaRPr lang="en-US"/>
          </a:p>
        </p:txBody>
      </p:sp>
    </p:spTree>
    <p:extLst>
      <p:ext uri="{BB962C8B-B14F-4D97-AF65-F5344CB8AC3E}">
        <p14:creationId xmlns:p14="http://schemas.microsoft.com/office/powerpoint/2010/main" val="2282283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colored-coded this to try to show the same information for each event, I shared the attendance, why the event was planned in the first place, and what general feedback was received from the participants.  You may have a better idea of what you want to share and how to do it.  I think sometimes parents need to see if an event was requested by parents and what kind of turn out the school experienced.  If they see dollars attached, maybe that will inspire change.  Some of you may want to include RSVLP numbers versus actual attendance if you have a consistent problem in that area.  There is a fine line to walk with wanting to inspire but not irritate. If you are buying materials in large quantities and then not many parents show up for the activity, that isn’t fiscally responsible.  Maybe that is a great kickstart to a  bit of brainstorming on how to get more parents participating.</a:t>
            </a:r>
          </a:p>
        </p:txBody>
      </p:sp>
      <p:sp>
        <p:nvSpPr>
          <p:cNvPr id="4" name="Slide Number Placeholder 3"/>
          <p:cNvSpPr>
            <a:spLocks noGrp="1"/>
          </p:cNvSpPr>
          <p:nvPr>
            <p:ph type="sldNum" sz="quarter" idx="5"/>
          </p:nvPr>
        </p:nvSpPr>
        <p:spPr/>
        <p:txBody>
          <a:bodyPr/>
          <a:lstStyle/>
          <a:p>
            <a:fld id="{B524D718-EAC5-404F-B535-3F7B2748D9A0}" type="slidenum">
              <a:rPr lang="en-US" smtClean="0"/>
              <a:t>16</a:t>
            </a:fld>
            <a:endParaRPr lang="en-US"/>
          </a:p>
        </p:txBody>
      </p:sp>
    </p:spTree>
    <p:extLst>
      <p:ext uri="{BB962C8B-B14F-4D97-AF65-F5344CB8AC3E}">
        <p14:creationId xmlns:p14="http://schemas.microsoft.com/office/powerpoint/2010/main" val="4133969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24D718-EAC5-404F-B535-3F7B2748D9A0}" type="slidenum">
              <a:rPr lang="en-US" smtClean="0"/>
              <a:t>17</a:t>
            </a:fld>
            <a:endParaRPr lang="en-US"/>
          </a:p>
        </p:txBody>
      </p:sp>
    </p:spTree>
    <p:extLst>
      <p:ext uri="{BB962C8B-B14F-4D97-AF65-F5344CB8AC3E}">
        <p14:creationId xmlns:p14="http://schemas.microsoft.com/office/powerpoint/2010/main" val="1605961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24D718-EAC5-404F-B535-3F7B2748D9A0}" type="slidenum">
              <a:rPr lang="en-US" smtClean="0"/>
              <a:t>18</a:t>
            </a:fld>
            <a:endParaRPr lang="en-US"/>
          </a:p>
        </p:txBody>
      </p:sp>
    </p:spTree>
    <p:extLst>
      <p:ext uri="{BB962C8B-B14F-4D97-AF65-F5344CB8AC3E}">
        <p14:creationId xmlns:p14="http://schemas.microsoft.com/office/powerpoint/2010/main" val="2701894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appeal for input.</a:t>
            </a:r>
          </a:p>
        </p:txBody>
      </p:sp>
      <p:sp>
        <p:nvSpPr>
          <p:cNvPr id="4" name="Slide Number Placeholder 3"/>
          <p:cNvSpPr>
            <a:spLocks noGrp="1"/>
          </p:cNvSpPr>
          <p:nvPr>
            <p:ph type="sldNum" sz="quarter" idx="5"/>
          </p:nvPr>
        </p:nvSpPr>
        <p:spPr/>
        <p:txBody>
          <a:bodyPr/>
          <a:lstStyle/>
          <a:p>
            <a:fld id="{B524D718-EAC5-404F-B535-3F7B2748D9A0}" type="slidenum">
              <a:rPr lang="en-US" smtClean="0"/>
              <a:t>19</a:t>
            </a:fld>
            <a:endParaRPr lang="en-US"/>
          </a:p>
        </p:txBody>
      </p:sp>
    </p:spTree>
    <p:extLst>
      <p:ext uri="{BB962C8B-B14F-4D97-AF65-F5344CB8AC3E}">
        <p14:creationId xmlns:p14="http://schemas.microsoft.com/office/powerpoint/2010/main" val="710994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24D718-EAC5-404F-B535-3F7B2748D9A0}" type="slidenum">
              <a:rPr lang="en-US" smtClean="0"/>
              <a:t>20</a:t>
            </a:fld>
            <a:endParaRPr lang="en-US"/>
          </a:p>
        </p:txBody>
      </p:sp>
    </p:spTree>
    <p:extLst>
      <p:ext uri="{BB962C8B-B14F-4D97-AF65-F5344CB8AC3E}">
        <p14:creationId xmlns:p14="http://schemas.microsoft.com/office/powerpoint/2010/main" val="3977457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24D718-EAC5-404F-B535-3F7B2748D9A0}" type="slidenum">
              <a:rPr lang="en-US" smtClean="0"/>
              <a:t>2</a:t>
            </a:fld>
            <a:endParaRPr lang="en-US"/>
          </a:p>
        </p:txBody>
      </p:sp>
    </p:spTree>
    <p:extLst>
      <p:ext uri="{BB962C8B-B14F-4D97-AF65-F5344CB8AC3E}">
        <p14:creationId xmlns:p14="http://schemas.microsoft.com/office/powerpoint/2010/main" val="2437927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24D718-EAC5-404F-B535-3F7B2748D9A0}" type="slidenum">
              <a:rPr lang="en-US" smtClean="0"/>
              <a:t>3</a:t>
            </a:fld>
            <a:endParaRPr lang="en-US"/>
          </a:p>
        </p:txBody>
      </p:sp>
    </p:spTree>
    <p:extLst>
      <p:ext uri="{BB962C8B-B14F-4D97-AF65-F5344CB8AC3E}">
        <p14:creationId xmlns:p14="http://schemas.microsoft.com/office/powerpoint/2010/main" val="2694197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24D718-EAC5-404F-B535-3F7B2748D9A0}" type="slidenum">
              <a:rPr lang="en-US" smtClean="0"/>
              <a:t>4</a:t>
            </a:fld>
            <a:endParaRPr lang="en-US"/>
          </a:p>
        </p:txBody>
      </p:sp>
    </p:spTree>
    <p:extLst>
      <p:ext uri="{BB962C8B-B14F-4D97-AF65-F5344CB8AC3E}">
        <p14:creationId xmlns:p14="http://schemas.microsoft.com/office/powerpoint/2010/main" val="93960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may take several slides but this is just an example.  I would simply bundle the costs for employees.</a:t>
            </a:r>
          </a:p>
        </p:txBody>
      </p:sp>
      <p:sp>
        <p:nvSpPr>
          <p:cNvPr id="4" name="Slide Number Placeholder 3"/>
          <p:cNvSpPr>
            <a:spLocks noGrp="1"/>
          </p:cNvSpPr>
          <p:nvPr>
            <p:ph type="sldNum" sz="quarter" idx="5"/>
          </p:nvPr>
        </p:nvSpPr>
        <p:spPr/>
        <p:txBody>
          <a:bodyPr/>
          <a:lstStyle/>
          <a:p>
            <a:fld id="{B524D718-EAC5-404F-B535-3F7B2748D9A0}" type="slidenum">
              <a:rPr lang="en-US" smtClean="0"/>
              <a:t>5</a:t>
            </a:fld>
            <a:endParaRPr lang="en-US"/>
          </a:p>
        </p:txBody>
      </p:sp>
    </p:spTree>
    <p:extLst>
      <p:ext uri="{BB962C8B-B14F-4D97-AF65-F5344CB8AC3E}">
        <p14:creationId xmlns:p14="http://schemas.microsoft.com/office/powerpoint/2010/main" val="3916120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may take several slides but this is just an example.  I would simply bundle the costs for employees.</a:t>
            </a:r>
          </a:p>
        </p:txBody>
      </p:sp>
      <p:sp>
        <p:nvSpPr>
          <p:cNvPr id="4" name="Slide Number Placeholder 3"/>
          <p:cNvSpPr>
            <a:spLocks noGrp="1"/>
          </p:cNvSpPr>
          <p:nvPr>
            <p:ph type="sldNum" sz="quarter" idx="5"/>
          </p:nvPr>
        </p:nvSpPr>
        <p:spPr/>
        <p:txBody>
          <a:bodyPr/>
          <a:lstStyle/>
          <a:p>
            <a:fld id="{B524D718-EAC5-404F-B535-3F7B2748D9A0}" type="slidenum">
              <a:rPr lang="en-US" smtClean="0"/>
              <a:t>6</a:t>
            </a:fld>
            <a:endParaRPr lang="en-US"/>
          </a:p>
        </p:txBody>
      </p:sp>
    </p:spTree>
    <p:extLst>
      <p:ext uri="{BB962C8B-B14F-4D97-AF65-F5344CB8AC3E}">
        <p14:creationId xmlns:p14="http://schemas.microsoft.com/office/powerpoint/2010/main" val="3144456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can be presented many different ways.  Choose a method that is easily understood by your stakeholders.  You may want to add data slides when speaking to teachers in order to add more detail.  Graphs are easily understood and that may be the best way to display data.  </a:t>
            </a:r>
          </a:p>
        </p:txBody>
      </p:sp>
      <p:sp>
        <p:nvSpPr>
          <p:cNvPr id="4" name="Slide Number Placeholder 3"/>
          <p:cNvSpPr>
            <a:spLocks noGrp="1"/>
          </p:cNvSpPr>
          <p:nvPr>
            <p:ph type="sldNum" sz="quarter" idx="5"/>
          </p:nvPr>
        </p:nvSpPr>
        <p:spPr/>
        <p:txBody>
          <a:bodyPr/>
          <a:lstStyle/>
          <a:p>
            <a:fld id="{B524D718-EAC5-404F-B535-3F7B2748D9A0}" type="slidenum">
              <a:rPr lang="en-US" smtClean="0"/>
              <a:t>7</a:t>
            </a:fld>
            <a:endParaRPr lang="en-US"/>
          </a:p>
        </p:txBody>
      </p:sp>
    </p:spTree>
    <p:extLst>
      <p:ext uri="{BB962C8B-B14F-4D97-AF65-F5344CB8AC3E}">
        <p14:creationId xmlns:p14="http://schemas.microsoft.com/office/powerpoint/2010/main" val="1276529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24D718-EAC5-404F-B535-3F7B2748D9A0}" type="slidenum">
              <a:rPr lang="en-US" smtClean="0"/>
              <a:t>8</a:t>
            </a:fld>
            <a:endParaRPr lang="en-US"/>
          </a:p>
        </p:txBody>
      </p:sp>
    </p:spTree>
    <p:extLst>
      <p:ext uri="{BB962C8B-B14F-4D97-AF65-F5344CB8AC3E}">
        <p14:creationId xmlns:p14="http://schemas.microsoft.com/office/powerpoint/2010/main" val="2548682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steer them back to previously presented data or when presenting the data initially, tell parents or teachers which areas the data was used as evidence of growth.</a:t>
            </a:r>
          </a:p>
        </p:txBody>
      </p:sp>
      <p:sp>
        <p:nvSpPr>
          <p:cNvPr id="4" name="Slide Number Placeholder 3"/>
          <p:cNvSpPr>
            <a:spLocks noGrp="1"/>
          </p:cNvSpPr>
          <p:nvPr>
            <p:ph type="sldNum" sz="quarter" idx="5"/>
          </p:nvPr>
        </p:nvSpPr>
        <p:spPr/>
        <p:txBody>
          <a:bodyPr/>
          <a:lstStyle/>
          <a:p>
            <a:fld id="{B524D718-EAC5-404F-B535-3F7B2748D9A0}" type="slidenum">
              <a:rPr lang="en-US" smtClean="0"/>
              <a:t>11</a:t>
            </a:fld>
            <a:endParaRPr lang="en-US"/>
          </a:p>
        </p:txBody>
      </p:sp>
    </p:spTree>
    <p:extLst>
      <p:ext uri="{BB962C8B-B14F-4D97-AF65-F5344CB8AC3E}">
        <p14:creationId xmlns:p14="http://schemas.microsoft.com/office/powerpoint/2010/main" val="35512222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A684641E-389A-43E3-816D-E142A24B0873}" type="datetimeFigureOut">
              <a:rPr lang="en-US" smtClean="0"/>
              <a:t>5/17/2022</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83A68870-7F2C-447E-B3CC-139BB891F1EE}"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7734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84641E-389A-43E3-816D-E142A24B0873}" type="datetimeFigureOut">
              <a:rPr lang="en-US" smtClean="0"/>
              <a:t>5/17/2022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A68870-7F2C-447E-B3CC-139BB891F1EE}" type="slidenum">
              <a:rPr lang="en-US" smtClean="0"/>
              <a:t>‹#›</a:t>
            </a:fld>
            <a:endParaRPr lang="en-US" dirty="0"/>
          </a:p>
        </p:txBody>
      </p:sp>
    </p:spTree>
    <p:extLst>
      <p:ext uri="{BB962C8B-B14F-4D97-AF65-F5344CB8AC3E}">
        <p14:creationId xmlns:p14="http://schemas.microsoft.com/office/powerpoint/2010/main" val="3751931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84641E-389A-43E3-816D-E142A24B0873}" type="datetimeFigureOut">
              <a:rPr lang="en-US" smtClean="0"/>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0333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84641E-389A-43E3-816D-E142A24B0873}" type="datetimeFigureOut">
              <a:rPr lang="en-US" smtClean="0"/>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9280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84641E-389A-43E3-816D-E142A24B0873}" type="datetimeFigureOut">
              <a:rPr lang="en-US" smtClean="0"/>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dirty="0"/>
          </a:p>
        </p:txBody>
      </p:sp>
    </p:spTree>
    <p:extLst>
      <p:ext uri="{BB962C8B-B14F-4D97-AF65-F5344CB8AC3E}">
        <p14:creationId xmlns:p14="http://schemas.microsoft.com/office/powerpoint/2010/main" val="3538373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84641E-389A-43E3-816D-E142A24B0873}" type="datetimeFigureOut">
              <a:rPr lang="en-US" smtClean="0"/>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2782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84641E-389A-43E3-816D-E142A24B0873}" type="datetimeFigureOut">
              <a:rPr lang="en-US" smtClean="0"/>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4481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84641E-389A-43E3-816D-E142A24B0873}" type="datetimeFigureOut">
              <a:rPr lang="en-US" smtClean="0"/>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1684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84641E-389A-43E3-816D-E142A24B0873}" type="datetimeFigureOut">
              <a:rPr lang="en-US" smtClean="0"/>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4932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84641E-389A-43E3-816D-E142A24B0873}" type="datetimeFigureOut">
              <a:rPr lang="en-US" smtClean="0"/>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dirty="0"/>
          </a:p>
        </p:txBody>
      </p:sp>
    </p:spTree>
    <p:extLst>
      <p:ext uri="{BB962C8B-B14F-4D97-AF65-F5344CB8AC3E}">
        <p14:creationId xmlns:p14="http://schemas.microsoft.com/office/powerpoint/2010/main" val="3967843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84641E-389A-43E3-816D-E142A24B0873}" type="datetimeFigureOut">
              <a:rPr lang="en-US" smtClean="0"/>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A68870-7F2C-447E-B3CC-139BB891F1EE}"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6559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84641E-389A-43E3-816D-E142A24B0873}" type="datetimeFigureOut">
              <a:rPr lang="en-US" smtClean="0"/>
              <a:t>5/17/2022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A68870-7F2C-447E-B3CC-139BB891F1EE}" type="slidenum">
              <a:rPr lang="en-US" smtClean="0"/>
              <a:t>‹#›</a:t>
            </a:fld>
            <a:endParaRPr lang="en-US" dirty="0"/>
          </a:p>
        </p:txBody>
      </p:sp>
    </p:spTree>
    <p:extLst>
      <p:ext uri="{BB962C8B-B14F-4D97-AF65-F5344CB8AC3E}">
        <p14:creationId xmlns:p14="http://schemas.microsoft.com/office/powerpoint/2010/main" val="299814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84641E-389A-43E3-816D-E142A24B0873}" type="datetimeFigureOut">
              <a:rPr lang="en-US" smtClean="0"/>
              <a:t>5/17/2022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3A68870-7F2C-447E-B3CC-139BB891F1EE}"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346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84641E-389A-43E3-816D-E142A24B0873}" type="datetimeFigureOut">
              <a:rPr lang="en-US" smtClean="0"/>
              <a:t>5/17/2022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3A68870-7F2C-447E-B3CC-139BB891F1EE}"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0602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84641E-389A-43E3-816D-E142A24B0873}" type="datetimeFigureOut">
              <a:rPr lang="en-US" smtClean="0"/>
              <a:t>5/17/2022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3A68870-7F2C-447E-B3CC-139BB891F1EE}" type="slidenum">
              <a:rPr lang="en-US" smtClean="0"/>
              <a:t>‹#›</a:t>
            </a:fld>
            <a:endParaRPr lang="en-US" dirty="0"/>
          </a:p>
        </p:txBody>
      </p:sp>
    </p:spTree>
    <p:extLst>
      <p:ext uri="{BB962C8B-B14F-4D97-AF65-F5344CB8AC3E}">
        <p14:creationId xmlns:p14="http://schemas.microsoft.com/office/powerpoint/2010/main" val="1734336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84641E-389A-43E3-816D-E142A24B0873}" type="datetimeFigureOut">
              <a:rPr lang="en-US" smtClean="0"/>
              <a:t>5/17/2022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A68870-7F2C-447E-B3CC-139BB891F1EE}"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9041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84641E-389A-43E3-816D-E142A24B0873}" type="datetimeFigureOut">
              <a:rPr lang="en-US" smtClean="0"/>
              <a:t>5/17/2022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A68870-7F2C-447E-B3CC-139BB891F1EE}" type="slidenum">
              <a:rPr lang="en-US" smtClean="0"/>
              <a:t>‹#›</a:t>
            </a:fld>
            <a:endParaRPr lang="en-US" dirty="0"/>
          </a:p>
        </p:txBody>
      </p:sp>
    </p:spTree>
    <p:extLst>
      <p:ext uri="{BB962C8B-B14F-4D97-AF65-F5344CB8AC3E}">
        <p14:creationId xmlns:p14="http://schemas.microsoft.com/office/powerpoint/2010/main" val="573120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684641E-389A-43E3-816D-E142A24B0873}" type="datetimeFigureOut">
              <a:rPr lang="en-US" smtClean="0"/>
              <a:t>5/17/2022</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3A68870-7F2C-447E-B3CC-139BB891F1EE}" type="slidenum">
              <a:rPr lang="en-US" smtClean="0"/>
              <a:t>‹#›</a:t>
            </a:fld>
            <a:endParaRPr lang="en-US" dirty="0"/>
          </a:p>
        </p:txBody>
      </p:sp>
    </p:spTree>
    <p:extLst>
      <p:ext uri="{BB962C8B-B14F-4D97-AF65-F5344CB8AC3E}">
        <p14:creationId xmlns:p14="http://schemas.microsoft.com/office/powerpoint/2010/main" val="36595871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jpe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30E6A-7014-44BB-91EA-ED507F78EA48}"/>
              </a:ext>
            </a:extLst>
          </p:cNvPr>
          <p:cNvSpPr>
            <a:spLocks noGrp="1"/>
          </p:cNvSpPr>
          <p:nvPr>
            <p:ph type="ctrTitle"/>
          </p:nvPr>
        </p:nvSpPr>
        <p:spPr/>
        <p:txBody>
          <a:bodyPr/>
          <a:lstStyle/>
          <a:p>
            <a:r>
              <a:rPr lang="en-US" sz="3600" b="1" dirty="0"/>
              <a:t>Evaluation of Palm Bay Elementary School’s Title I Program for FY22</a:t>
            </a:r>
          </a:p>
        </p:txBody>
      </p:sp>
      <p:sp>
        <p:nvSpPr>
          <p:cNvPr id="3" name="Subtitle 2">
            <a:extLst>
              <a:ext uri="{FF2B5EF4-FFF2-40B4-BE49-F238E27FC236}">
                <a16:creationId xmlns:a16="http://schemas.microsoft.com/office/drawing/2014/main" id="{0107E3BE-DBF1-4DA2-BD3F-640A9EDE6CD3}"/>
              </a:ext>
            </a:extLst>
          </p:cNvPr>
          <p:cNvSpPr>
            <a:spLocks noGrp="1"/>
          </p:cNvSpPr>
          <p:nvPr>
            <p:ph type="subTitle" idx="1"/>
          </p:nvPr>
        </p:nvSpPr>
        <p:spPr/>
        <p:txBody>
          <a:bodyPr/>
          <a:lstStyle/>
          <a:p>
            <a:r>
              <a:rPr lang="en-US" dirty="0"/>
              <a:t>Presented by:  Michelle Hume, Title I Contact</a:t>
            </a:r>
          </a:p>
        </p:txBody>
      </p:sp>
      <p:pic>
        <p:nvPicPr>
          <p:cNvPr id="4" name="Audio 3">
            <a:hlinkClick r:id="" action="ppaction://media"/>
            <a:extLst>
              <a:ext uri="{FF2B5EF4-FFF2-40B4-BE49-F238E27FC236}">
                <a16:creationId xmlns:a16="http://schemas.microsoft.com/office/drawing/2014/main" id="{5C7B7D3D-71C8-15C0-905A-4B8C0871F9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85346031"/>
      </p:ext>
    </p:extLst>
  </p:cSld>
  <p:clrMapOvr>
    <a:masterClrMapping/>
  </p:clrMapOvr>
  <mc:AlternateContent xmlns:mc="http://schemas.openxmlformats.org/markup-compatibility/2006" xmlns:p14="http://schemas.microsoft.com/office/powerpoint/2010/main">
    <mc:Choice Requires="p14">
      <p:transition spd="slow" p14:dur="2000" advTm="14155"/>
    </mc:Choice>
    <mc:Fallback xmlns="">
      <p:transition spd="slow" advTm="14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24" name="Picture 23">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5" name="Rectangle 24">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26" name="Picture 25">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7" name="Picture 26">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9" name="Straight Connector 28">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34" name="Picture 33">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5" name="Rectangle 34">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6" name="Picture 35">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7" name="Picture 36">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16C1BF35-8D9F-9660-FC70-930BB56B0702}"/>
              </a:ext>
            </a:extLst>
          </p:cNvPr>
          <p:cNvSpPr>
            <a:spLocks noGrp="1"/>
          </p:cNvSpPr>
          <p:nvPr>
            <p:ph type="title"/>
          </p:nvPr>
        </p:nvSpPr>
        <p:spPr>
          <a:xfrm>
            <a:off x="997528" y="982132"/>
            <a:ext cx="4094017" cy="2823880"/>
          </a:xfrm>
        </p:spPr>
        <p:txBody>
          <a:bodyPr vert="horz" lIns="91440" tIns="45720" rIns="91440" bIns="45720" rtlCol="0" anchor="b">
            <a:normAutofit/>
          </a:bodyPr>
          <a:lstStyle/>
          <a:p>
            <a:r>
              <a:rPr lang="en-US" sz="4800" dirty="0">
                <a:solidFill>
                  <a:srgbClr val="262626"/>
                </a:solidFill>
              </a:rPr>
              <a:t>Student Engagement</a:t>
            </a:r>
            <a:br>
              <a:rPr lang="en-US" sz="4800" dirty="0">
                <a:solidFill>
                  <a:srgbClr val="262626"/>
                </a:solidFill>
              </a:rPr>
            </a:br>
            <a:r>
              <a:rPr lang="en-US" sz="2400" dirty="0">
                <a:solidFill>
                  <a:srgbClr val="262626"/>
                </a:solidFill>
              </a:rPr>
              <a:t>(instructional walk throughs</a:t>
            </a:r>
            <a:r>
              <a:rPr lang="en-US" sz="2700" dirty="0">
                <a:solidFill>
                  <a:srgbClr val="262626"/>
                </a:solidFill>
              </a:rPr>
              <a:t>)</a:t>
            </a:r>
          </a:p>
        </p:txBody>
      </p:sp>
      <p:graphicFrame>
        <p:nvGraphicFramePr>
          <p:cNvPr id="11" name="Table 10">
            <a:extLst>
              <a:ext uri="{FF2B5EF4-FFF2-40B4-BE49-F238E27FC236}">
                <a16:creationId xmlns:a16="http://schemas.microsoft.com/office/drawing/2014/main" id="{45122049-5E47-FBEA-1C62-477791C99645}"/>
              </a:ext>
            </a:extLst>
          </p:cNvPr>
          <p:cNvGraphicFramePr>
            <a:graphicFrameLocks noGrp="1"/>
          </p:cNvGraphicFramePr>
          <p:nvPr>
            <p:extLst>
              <p:ext uri="{D42A27DB-BD31-4B8C-83A1-F6EECF244321}">
                <p14:modId xmlns:p14="http://schemas.microsoft.com/office/powerpoint/2010/main" val="3380934561"/>
              </p:ext>
            </p:extLst>
          </p:nvPr>
        </p:nvGraphicFramePr>
        <p:xfrm>
          <a:off x="5418668" y="2588853"/>
          <a:ext cx="5469466" cy="1680291"/>
        </p:xfrm>
        <a:graphic>
          <a:graphicData uri="http://schemas.openxmlformats.org/drawingml/2006/table">
            <a:tbl>
              <a:tblPr firstRow="1" firstCol="1" bandRow="1">
                <a:tableStyleId>{5C22544A-7EE6-4342-B048-85BDC9FD1C3A}</a:tableStyleId>
              </a:tblPr>
              <a:tblGrid>
                <a:gridCol w="2734733">
                  <a:extLst>
                    <a:ext uri="{9D8B030D-6E8A-4147-A177-3AD203B41FA5}">
                      <a16:colId xmlns:a16="http://schemas.microsoft.com/office/drawing/2014/main" val="1491952672"/>
                    </a:ext>
                  </a:extLst>
                </a:gridCol>
                <a:gridCol w="2734733">
                  <a:extLst>
                    <a:ext uri="{9D8B030D-6E8A-4147-A177-3AD203B41FA5}">
                      <a16:colId xmlns:a16="http://schemas.microsoft.com/office/drawing/2014/main" val="2180736978"/>
                    </a:ext>
                  </a:extLst>
                </a:gridCol>
              </a:tblGrid>
              <a:tr h="1084632">
                <a:tc>
                  <a:txBody>
                    <a:bodyPr/>
                    <a:lstStyle/>
                    <a:p>
                      <a:pPr marL="0" marR="0">
                        <a:spcBef>
                          <a:spcPts val="0"/>
                        </a:spcBef>
                        <a:spcAft>
                          <a:spcPts val="0"/>
                        </a:spcAft>
                      </a:pPr>
                      <a:r>
                        <a:rPr lang="en-US" sz="3200">
                          <a:effectLst/>
                        </a:rPr>
                        <a:t>BOY 80%+ engaged</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200035" marR="200035" marT="0" marB="0"/>
                </a:tc>
                <a:tc>
                  <a:txBody>
                    <a:bodyPr/>
                    <a:lstStyle/>
                    <a:p>
                      <a:pPr marL="0" marR="0">
                        <a:spcBef>
                          <a:spcPts val="0"/>
                        </a:spcBef>
                        <a:spcAft>
                          <a:spcPts val="0"/>
                        </a:spcAft>
                      </a:pPr>
                      <a:r>
                        <a:rPr lang="en-US" sz="3200" dirty="0">
                          <a:effectLst/>
                        </a:rPr>
                        <a:t>EOY 80%+ engaged</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200035" marR="200035" marT="0" marB="0"/>
                </a:tc>
                <a:extLst>
                  <a:ext uri="{0D108BD9-81ED-4DB2-BD59-A6C34878D82A}">
                    <a16:rowId xmlns:a16="http://schemas.microsoft.com/office/drawing/2014/main" val="1127156485"/>
                  </a:ext>
                </a:extLst>
              </a:tr>
              <a:tr h="595659">
                <a:tc>
                  <a:txBody>
                    <a:bodyPr/>
                    <a:lstStyle/>
                    <a:p>
                      <a:pPr marL="0" marR="0">
                        <a:spcBef>
                          <a:spcPts val="0"/>
                        </a:spcBef>
                        <a:spcAft>
                          <a:spcPts val="0"/>
                        </a:spcAft>
                      </a:pPr>
                      <a:r>
                        <a:rPr lang="en-US" sz="3200">
                          <a:effectLst/>
                        </a:rPr>
                        <a:t>66%</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200035" marR="200035" marT="0" marB="0"/>
                </a:tc>
                <a:tc>
                  <a:txBody>
                    <a:bodyPr/>
                    <a:lstStyle/>
                    <a:p>
                      <a:pPr marL="0" marR="0">
                        <a:spcBef>
                          <a:spcPts val="0"/>
                        </a:spcBef>
                        <a:spcAft>
                          <a:spcPts val="0"/>
                        </a:spcAft>
                      </a:pPr>
                      <a:r>
                        <a:rPr lang="en-US" sz="3200" dirty="0">
                          <a:effectLst/>
                        </a:rPr>
                        <a:t>80%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200035" marR="200035" marT="0" marB="0"/>
                </a:tc>
                <a:extLst>
                  <a:ext uri="{0D108BD9-81ED-4DB2-BD59-A6C34878D82A}">
                    <a16:rowId xmlns:a16="http://schemas.microsoft.com/office/drawing/2014/main" val="413064472"/>
                  </a:ext>
                </a:extLst>
              </a:tr>
            </a:tbl>
          </a:graphicData>
        </a:graphic>
      </p:graphicFrame>
      <p:sp>
        <p:nvSpPr>
          <p:cNvPr id="32" name="TextBox 31">
            <a:extLst>
              <a:ext uri="{FF2B5EF4-FFF2-40B4-BE49-F238E27FC236}">
                <a16:creationId xmlns:a16="http://schemas.microsoft.com/office/drawing/2014/main" id="{D0729F90-10E8-1FE8-E29F-DB0D8313DEFA}"/>
              </a:ext>
            </a:extLst>
          </p:cNvPr>
          <p:cNvSpPr txBox="1"/>
          <p:nvPr/>
        </p:nvSpPr>
        <p:spPr>
          <a:xfrm>
            <a:off x="5329240" y="2112442"/>
            <a:ext cx="6123482" cy="369332"/>
          </a:xfrm>
          <a:prstGeom prst="rect">
            <a:avLst/>
          </a:prstGeom>
          <a:noFill/>
        </p:spPr>
        <p:txBody>
          <a:bodyPr wrap="square">
            <a:spAutoFit/>
          </a:bodyPr>
          <a:lstStyle/>
          <a:p>
            <a:pPr marL="0" marR="0">
              <a:spcBef>
                <a:spcPts val="0"/>
              </a:spcBef>
              <a:spcAft>
                <a:spcPts val="0"/>
              </a:spcAft>
            </a:pPr>
            <a:r>
              <a:rPr lang="en-US" sz="1800" dirty="0">
                <a:effectLst/>
                <a:latin typeface="Avenir Next LT Pro" panose="020B0504020202020204" pitchFamily="34" charset="0"/>
                <a:ea typeface="Calibri" panose="020F0502020204030204" pitchFamily="34" charset="0"/>
                <a:cs typeface="Times New Roman" panose="02020603050405020304" pitchFamily="18" charset="0"/>
              </a:rPr>
              <a:t>Goal: Increase student engagement by 10%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42BEC543-224C-0C7C-7795-A139FA43CE7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40617821"/>
      </p:ext>
    </p:extLst>
  </p:cSld>
  <p:clrMapOvr>
    <a:masterClrMapping/>
  </p:clrMapOvr>
  <mc:AlternateContent xmlns:mc="http://schemas.openxmlformats.org/markup-compatibility/2006" xmlns:p14="http://schemas.microsoft.com/office/powerpoint/2010/main">
    <mc:Choice Requires="p14">
      <p:transition spd="slow" p14:dur="2000" advTm="31356"/>
    </mc:Choice>
    <mc:Fallback xmlns="">
      <p:transition spd="slow" advTm="31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6A41E-F401-419D-9371-4676D84932F1}"/>
              </a:ext>
            </a:extLst>
          </p:cNvPr>
          <p:cNvSpPr>
            <a:spLocks noGrp="1"/>
          </p:cNvSpPr>
          <p:nvPr>
            <p:ph type="title"/>
          </p:nvPr>
        </p:nvSpPr>
        <p:spPr>
          <a:xfrm>
            <a:off x="1295402" y="982132"/>
            <a:ext cx="9601196" cy="1249339"/>
          </a:xfrm>
        </p:spPr>
        <p:txBody>
          <a:bodyPr>
            <a:normAutofit fontScale="90000"/>
          </a:bodyPr>
          <a:lstStyle/>
          <a:p>
            <a:r>
              <a:rPr lang="en-US" b="1" dirty="0"/>
              <a:t>Supplemental Resources </a:t>
            </a:r>
            <a:br>
              <a:rPr lang="en-US" b="1" dirty="0"/>
            </a:br>
            <a:r>
              <a:rPr lang="en-US" sz="2000" dirty="0"/>
              <a:t>(These are extra items purchased to help students and teachers be more successful in the areas the school identified as weak.  This is in addition to materials provided by the district to all schools.)</a:t>
            </a:r>
            <a:endParaRPr lang="en-US" b="1" dirty="0"/>
          </a:p>
        </p:txBody>
      </p:sp>
      <p:sp>
        <p:nvSpPr>
          <p:cNvPr id="3" name="Content Placeholder 2">
            <a:extLst>
              <a:ext uri="{FF2B5EF4-FFF2-40B4-BE49-F238E27FC236}">
                <a16:creationId xmlns:a16="http://schemas.microsoft.com/office/drawing/2014/main" id="{0DBB7D3A-320A-496C-A9D7-855A3EB04623}"/>
              </a:ext>
            </a:extLst>
          </p:cNvPr>
          <p:cNvSpPr>
            <a:spLocks noGrp="1"/>
          </p:cNvSpPr>
          <p:nvPr>
            <p:ph idx="1"/>
          </p:nvPr>
        </p:nvSpPr>
        <p:spPr/>
        <p:txBody>
          <a:bodyPr>
            <a:normAutofit fontScale="92500" lnSpcReduction="20000"/>
          </a:bodyPr>
          <a:lstStyle/>
          <a:p>
            <a:pPr marL="0" indent="0">
              <a:buNone/>
            </a:pPr>
            <a:r>
              <a:rPr lang="en-US" sz="4200" b="1" dirty="0"/>
              <a:t>Total Funds Spent:  $7,819.28</a:t>
            </a:r>
          </a:p>
          <a:p>
            <a:r>
              <a:rPr lang="en-US" sz="2300" b="1" dirty="0"/>
              <a:t>$3,199.00:  AVID licensing and materials. This program focuses on organizational skills, teaching strategies and student engagement structures to support students being successful in the classroom. See Student Engagement Data</a:t>
            </a:r>
          </a:p>
          <a:p>
            <a:r>
              <a:rPr lang="en-US" sz="2300" b="1" dirty="0"/>
              <a:t>$181.28:  Math manipulatives, dry erase boards and markers, and chart papers used to increase student engagement. See Student Engagement Data.</a:t>
            </a:r>
            <a:endParaRPr lang="en-US" sz="2300" b="1" dirty="0">
              <a:highlight>
                <a:srgbClr val="FFFF00"/>
              </a:highlight>
            </a:endParaRPr>
          </a:p>
          <a:p>
            <a:r>
              <a:rPr lang="en-US" sz="2300" b="1" dirty="0"/>
              <a:t>$4,439.00: ELA Intervention programs, assessment kits and instructional anchor charts. These supplies are used to increase student achievement in ELA. See i-Ready results.</a:t>
            </a:r>
            <a:endParaRPr lang="en-US" dirty="0"/>
          </a:p>
        </p:txBody>
      </p:sp>
      <p:pic>
        <p:nvPicPr>
          <p:cNvPr id="6" name="Audio 5">
            <a:hlinkClick r:id="" action="ppaction://media"/>
            <a:extLst>
              <a:ext uri="{FF2B5EF4-FFF2-40B4-BE49-F238E27FC236}">
                <a16:creationId xmlns:a16="http://schemas.microsoft.com/office/drawing/2014/main" id="{7C097C73-2D6C-8EBA-6753-4610785716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18348604"/>
      </p:ext>
    </p:extLst>
  </p:cSld>
  <p:clrMapOvr>
    <a:masterClrMapping/>
  </p:clrMapOvr>
  <mc:AlternateContent xmlns:mc="http://schemas.openxmlformats.org/markup-compatibility/2006" xmlns:p14="http://schemas.microsoft.com/office/powerpoint/2010/main">
    <mc:Choice Requires="p14">
      <p:transition spd="slow" p14:dur="2000" advTm="58059"/>
    </mc:Choice>
    <mc:Fallback xmlns="">
      <p:transition spd="slow" advTm="58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DC2F1-14ED-4C91-BAEC-3AB2524ADCD7}"/>
              </a:ext>
            </a:extLst>
          </p:cNvPr>
          <p:cNvSpPr>
            <a:spLocks noGrp="1"/>
          </p:cNvSpPr>
          <p:nvPr>
            <p:ph type="title"/>
          </p:nvPr>
        </p:nvSpPr>
        <p:spPr/>
        <p:txBody>
          <a:bodyPr>
            <a:normAutofit fontScale="90000"/>
          </a:bodyPr>
          <a:lstStyle/>
          <a:p>
            <a:r>
              <a:rPr lang="en-US" b="1" dirty="0"/>
              <a:t>Professional Development</a:t>
            </a:r>
            <a:br>
              <a:rPr lang="en-US" dirty="0"/>
            </a:br>
            <a:r>
              <a:rPr lang="en-US" sz="2700" dirty="0"/>
              <a:t>(These dollars are spent to improve teaching skills at the school which in turn should increase student success.)</a:t>
            </a:r>
          </a:p>
        </p:txBody>
      </p:sp>
      <p:sp>
        <p:nvSpPr>
          <p:cNvPr id="3" name="Content Placeholder 2">
            <a:extLst>
              <a:ext uri="{FF2B5EF4-FFF2-40B4-BE49-F238E27FC236}">
                <a16:creationId xmlns:a16="http://schemas.microsoft.com/office/drawing/2014/main" id="{7C6ECA34-9A26-4E43-94F8-470675564689}"/>
              </a:ext>
            </a:extLst>
          </p:cNvPr>
          <p:cNvSpPr>
            <a:spLocks noGrp="1"/>
          </p:cNvSpPr>
          <p:nvPr>
            <p:ph idx="1"/>
          </p:nvPr>
        </p:nvSpPr>
        <p:spPr>
          <a:xfrm>
            <a:off x="1295401" y="2556931"/>
            <a:ext cx="9601196" cy="3634143"/>
          </a:xfrm>
        </p:spPr>
        <p:txBody>
          <a:bodyPr>
            <a:normAutofit/>
          </a:bodyPr>
          <a:lstStyle/>
          <a:p>
            <a:pPr marL="0" indent="0">
              <a:buNone/>
            </a:pPr>
            <a:r>
              <a:rPr lang="en-US" sz="4400" b="1" dirty="0"/>
              <a:t>Total Spent:  $7,286.00</a:t>
            </a:r>
          </a:p>
          <a:p>
            <a:r>
              <a:rPr lang="en-US" u="sng" dirty="0"/>
              <a:t>Conscious Discipline</a:t>
            </a:r>
            <a:r>
              <a:rPr lang="en-US" sz="2400" dirty="0"/>
              <a:t>: A team consisting of an administrator and teachers will be attending the Conscious Discipline training this summer. This program supports students learning life skills, such as conflict resolution, working together (community building) and many others.</a:t>
            </a:r>
          </a:p>
          <a:p>
            <a:pPr marL="0" indent="0">
              <a:buNone/>
            </a:pPr>
            <a:endParaRPr lang="en-US" dirty="0"/>
          </a:p>
        </p:txBody>
      </p:sp>
      <p:pic>
        <p:nvPicPr>
          <p:cNvPr id="8" name="Audio 7">
            <a:hlinkClick r:id="" action="ppaction://media"/>
            <a:extLst>
              <a:ext uri="{FF2B5EF4-FFF2-40B4-BE49-F238E27FC236}">
                <a16:creationId xmlns:a16="http://schemas.microsoft.com/office/drawing/2014/main" id="{FA93EC85-7CC5-4F9A-C8DA-543989AA6B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82190810"/>
      </p:ext>
    </p:extLst>
  </p:cSld>
  <p:clrMapOvr>
    <a:masterClrMapping/>
  </p:clrMapOvr>
  <mc:AlternateContent xmlns:mc="http://schemas.openxmlformats.org/markup-compatibility/2006" xmlns:p14="http://schemas.microsoft.com/office/powerpoint/2010/main">
    <mc:Choice Requires="p14">
      <p:transition spd="slow" p14:dur="2000" advTm="30437"/>
    </mc:Choice>
    <mc:Fallback xmlns="">
      <p:transition spd="slow" advTm="30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57261-5A52-4A0C-9052-07F3926FF74B}"/>
              </a:ext>
            </a:extLst>
          </p:cNvPr>
          <p:cNvSpPr>
            <a:spLocks noGrp="1"/>
          </p:cNvSpPr>
          <p:nvPr>
            <p:ph type="title"/>
          </p:nvPr>
        </p:nvSpPr>
        <p:spPr/>
        <p:txBody>
          <a:bodyPr>
            <a:normAutofit/>
          </a:bodyPr>
          <a:lstStyle/>
          <a:p>
            <a:r>
              <a:rPr lang="en-US" sz="3600" b="1" dirty="0"/>
              <a:t>How does the school decide what to purchase with parent and family engagement funds?</a:t>
            </a:r>
          </a:p>
        </p:txBody>
      </p:sp>
      <p:sp>
        <p:nvSpPr>
          <p:cNvPr id="3" name="Content Placeholder 2">
            <a:extLst>
              <a:ext uri="{FF2B5EF4-FFF2-40B4-BE49-F238E27FC236}">
                <a16:creationId xmlns:a16="http://schemas.microsoft.com/office/drawing/2014/main" id="{6556A8AB-AC1E-43B0-B75A-EF0315954B25}"/>
              </a:ext>
            </a:extLst>
          </p:cNvPr>
          <p:cNvSpPr>
            <a:spLocks noGrp="1"/>
          </p:cNvSpPr>
          <p:nvPr>
            <p:ph idx="1"/>
          </p:nvPr>
        </p:nvSpPr>
        <p:spPr>
          <a:xfrm>
            <a:off x="1295401" y="2556932"/>
            <a:ext cx="9601196" cy="3525086"/>
          </a:xfrm>
        </p:spPr>
        <p:txBody>
          <a:bodyPr>
            <a:normAutofit fontScale="92500" lnSpcReduction="10000"/>
          </a:bodyPr>
          <a:lstStyle/>
          <a:p>
            <a:r>
              <a:rPr lang="en-US" sz="2000" dirty="0"/>
              <a:t>The focus is to provide families with adult learning opportunities </a:t>
            </a:r>
            <a:r>
              <a:rPr lang="en-US" sz="2000" b="1" dirty="0"/>
              <a:t>and</a:t>
            </a:r>
            <a:r>
              <a:rPr lang="en-US" sz="2000" dirty="0"/>
              <a:t> materials to support them helping their children learn/practice at home.  Funds must link to parent/family needs </a:t>
            </a:r>
            <a:r>
              <a:rPr lang="en-US" sz="2000" b="1" dirty="0"/>
              <a:t>identified through the comprehensive needs assessment process (like this one)</a:t>
            </a:r>
            <a:r>
              <a:rPr lang="en-US" sz="2000" dirty="0"/>
              <a:t>.  This is one of the areas that </a:t>
            </a:r>
            <a:r>
              <a:rPr lang="en-US" sz="2000" b="1" dirty="0">
                <a:solidFill>
                  <a:srgbClr val="FF0000"/>
                </a:solidFill>
              </a:rPr>
              <a:t>parent/family input is so important</a:t>
            </a:r>
            <a:r>
              <a:rPr lang="en-US" sz="2000" dirty="0"/>
              <a:t>. </a:t>
            </a:r>
          </a:p>
          <a:p>
            <a:r>
              <a:rPr lang="en-US" sz="2000" dirty="0"/>
              <a:t>Examples of where the school gets their data from:</a:t>
            </a:r>
          </a:p>
          <a:p>
            <a:pPr lvl="1"/>
            <a:r>
              <a:rPr lang="en-US" sz="1600" dirty="0"/>
              <a:t>BPS District Parent Survey Results</a:t>
            </a:r>
          </a:p>
          <a:p>
            <a:pPr lvl="1"/>
            <a:r>
              <a:rPr lang="en-US" sz="1600" dirty="0"/>
              <a:t>Exit slips from parent/family events</a:t>
            </a:r>
          </a:p>
          <a:p>
            <a:pPr lvl="1"/>
            <a:r>
              <a:rPr lang="en-US" sz="1600" dirty="0"/>
              <a:t>Input from parents that attended special meetings like this one (other input opportunities include School Advisory Council, Annual Title I meeting and other parent meetings held throughout the year)</a:t>
            </a:r>
          </a:p>
          <a:p>
            <a:pPr lvl="1"/>
            <a:r>
              <a:rPr lang="en-US" sz="1600" dirty="0"/>
              <a:t>The following slides are examples of input from parents that we used to plan this year’s parent/family events.</a:t>
            </a:r>
          </a:p>
          <a:p>
            <a:pPr lvl="1"/>
            <a:r>
              <a:rPr lang="en-US" sz="1600" dirty="0"/>
              <a:t>If you would like to see a summary of each event’s exit slips, please contact </a:t>
            </a:r>
            <a:r>
              <a:rPr lang="en-US" sz="1600" b="1" u="sng" dirty="0"/>
              <a:t>Ms. Hume</a:t>
            </a:r>
            <a:endParaRPr lang="en-US" sz="1600" dirty="0"/>
          </a:p>
          <a:p>
            <a:pPr marL="457200" lvl="1" indent="0">
              <a:buNone/>
            </a:pPr>
            <a:endParaRPr lang="en-US" sz="1600" dirty="0"/>
          </a:p>
        </p:txBody>
      </p:sp>
      <p:pic>
        <p:nvPicPr>
          <p:cNvPr id="6" name="Audio 5">
            <a:hlinkClick r:id="" action="ppaction://media"/>
            <a:extLst>
              <a:ext uri="{FF2B5EF4-FFF2-40B4-BE49-F238E27FC236}">
                <a16:creationId xmlns:a16="http://schemas.microsoft.com/office/drawing/2014/main" id="{4BF28FD6-38D3-335C-6955-C6A375C897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72827997"/>
      </p:ext>
    </p:extLst>
  </p:cSld>
  <p:clrMapOvr>
    <a:masterClrMapping/>
  </p:clrMapOvr>
  <mc:AlternateContent xmlns:mc="http://schemas.openxmlformats.org/markup-compatibility/2006" xmlns:p14="http://schemas.microsoft.com/office/powerpoint/2010/main">
    <mc:Choice Requires="p14">
      <p:transition spd="slow" p14:dur="2000" advTm="45288"/>
    </mc:Choice>
    <mc:Fallback xmlns="">
      <p:transition spd="slow" advTm="45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1A14E-8048-43F8-B02F-DB3BF4DDA659}"/>
              </a:ext>
            </a:extLst>
          </p:cNvPr>
          <p:cNvSpPr>
            <a:spLocks noGrp="1"/>
          </p:cNvSpPr>
          <p:nvPr>
            <p:ph type="title"/>
          </p:nvPr>
        </p:nvSpPr>
        <p:spPr>
          <a:xfrm>
            <a:off x="1295401" y="478762"/>
            <a:ext cx="9601196" cy="1303867"/>
          </a:xfrm>
        </p:spPr>
        <p:txBody>
          <a:bodyPr/>
          <a:lstStyle/>
          <a:p>
            <a:r>
              <a:rPr lang="en-US" dirty="0"/>
              <a:t>Parent Survey Data</a:t>
            </a:r>
          </a:p>
        </p:txBody>
      </p:sp>
      <p:pic>
        <p:nvPicPr>
          <p:cNvPr id="5" name="Content Placeholder 4">
            <a:extLst>
              <a:ext uri="{FF2B5EF4-FFF2-40B4-BE49-F238E27FC236}">
                <a16:creationId xmlns:a16="http://schemas.microsoft.com/office/drawing/2014/main" id="{005A616F-9A8F-7DDF-1682-97562F700EDE}"/>
              </a:ext>
            </a:extLst>
          </p:cNvPr>
          <p:cNvPicPr>
            <a:picLocks noGrp="1" noChangeAspect="1"/>
          </p:cNvPicPr>
          <p:nvPr>
            <p:ph idx="1"/>
          </p:nvPr>
        </p:nvPicPr>
        <p:blipFill>
          <a:blip r:embed="rId5"/>
          <a:stretch>
            <a:fillRect/>
          </a:stretch>
        </p:blipFill>
        <p:spPr>
          <a:xfrm>
            <a:off x="805795" y="1583140"/>
            <a:ext cx="5062741" cy="4442323"/>
          </a:xfrm>
        </p:spPr>
      </p:pic>
      <p:pic>
        <p:nvPicPr>
          <p:cNvPr id="7" name="Picture 6">
            <a:extLst>
              <a:ext uri="{FF2B5EF4-FFF2-40B4-BE49-F238E27FC236}">
                <a16:creationId xmlns:a16="http://schemas.microsoft.com/office/drawing/2014/main" id="{A3758341-8644-5027-29BF-017E1FB8687A}"/>
              </a:ext>
            </a:extLst>
          </p:cNvPr>
          <p:cNvPicPr>
            <a:picLocks noChangeAspect="1"/>
          </p:cNvPicPr>
          <p:nvPr/>
        </p:nvPicPr>
        <p:blipFill>
          <a:blip r:embed="rId6"/>
          <a:stretch>
            <a:fillRect/>
          </a:stretch>
        </p:blipFill>
        <p:spPr>
          <a:xfrm>
            <a:off x="3807726" y="2251880"/>
            <a:ext cx="7692446" cy="3978299"/>
          </a:xfrm>
          <a:prstGeom prst="rect">
            <a:avLst/>
          </a:prstGeom>
        </p:spPr>
      </p:pic>
      <p:pic>
        <p:nvPicPr>
          <p:cNvPr id="4" name="Audio 3">
            <a:hlinkClick r:id="" action="ppaction://media"/>
            <a:extLst>
              <a:ext uri="{FF2B5EF4-FFF2-40B4-BE49-F238E27FC236}">
                <a16:creationId xmlns:a16="http://schemas.microsoft.com/office/drawing/2014/main" id="{75F4E822-A459-CBE6-5FBC-6825203363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60748226"/>
      </p:ext>
    </p:extLst>
  </p:cSld>
  <p:clrMapOvr>
    <a:masterClrMapping/>
  </p:clrMapOvr>
  <mc:AlternateContent xmlns:mc="http://schemas.openxmlformats.org/markup-compatibility/2006" xmlns:p14="http://schemas.microsoft.com/office/powerpoint/2010/main">
    <mc:Choice Requires="p14">
      <p:transition spd="slow" p14:dur="2000" advTm="19676"/>
    </mc:Choice>
    <mc:Fallback xmlns="">
      <p:transition spd="slow" advTm="19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D472E-F872-41B6-914F-35538DEE6A13}"/>
              </a:ext>
            </a:extLst>
          </p:cNvPr>
          <p:cNvSpPr>
            <a:spLocks noGrp="1"/>
          </p:cNvSpPr>
          <p:nvPr>
            <p:ph type="title"/>
          </p:nvPr>
        </p:nvSpPr>
        <p:spPr>
          <a:xfrm>
            <a:off x="1295402" y="366875"/>
            <a:ext cx="9601196" cy="1303867"/>
          </a:xfrm>
        </p:spPr>
        <p:txBody>
          <a:bodyPr/>
          <a:lstStyle/>
          <a:p>
            <a:r>
              <a:rPr lang="en-US" dirty="0"/>
              <a:t>Parent Survey Data</a:t>
            </a:r>
          </a:p>
        </p:txBody>
      </p:sp>
      <p:pic>
        <p:nvPicPr>
          <p:cNvPr id="4" name="Picture 3">
            <a:extLst>
              <a:ext uri="{FF2B5EF4-FFF2-40B4-BE49-F238E27FC236}">
                <a16:creationId xmlns:a16="http://schemas.microsoft.com/office/drawing/2014/main" id="{5F99A65A-6478-7507-854E-B5A8F610CAB1}"/>
              </a:ext>
            </a:extLst>
          </p:cNvPr>
          <p:cNvPicPr>
            <a:picLocks noChangeAspect="1"/>
          </p:cNvPicPr>
          <p:nvPr/>
        </p:nvPicPr>
        <p:blipFill>
          <a:blip r:embed="rId5"/>
          <a:stretch>
            <a:fillRect/>
          </a:stretch>
        </p:blipFill>
        <p:spPr>
          <a:xfrm>
            <a:off x="695964" y="1497416"/>
            <a:ext cx="5959669" cy="4633561"/>
          </a:xfrm>
          <a:prstGeom prst="rect">
            <a:avLst/>
          </a:prstGeom>
        </p:spPr>
      </p:pic>
      <p:pic>
        <p:nvPicPr>
          <p:cNvPr id="8" name="Picture 7">
            <a:extLst>
              <a:ext uri="{FF2B5EF4-FFF2-40B4-BE49-F238E27FC236}">
                <a16:creationId xmlns:a16="http://schemas.microsoft.com/office/drawing/2014/main" id="{DB779D40-D81B-08FE-BF30-FBF08545E7E7}"/>
              </a:ext>
            </a:extLst>
          </p:cNvPr>
          <p:cNvPicPr>
            <a:picLocks noChangeAspect="1"/>
          </p:cNvPicPr>
          <p:nvPr/>
        </p:nvPicPr>
        <p:blipFill>
          <a:blip r:embed="rId6"/>
          <a:stretch>
            <a:fillRect/>
          </a:stretch>
        </p:blipFill>
        <p:spPr>
          <a:xfrm>
            <a:off x="4377128" y="2418757"/>
            <a:ext cx="7118907" cy="3052653"/>
          </a:xfrm>
          <a:prstGeom prst="rect">
            <a:avLst/>
          </a:prstGeom>
        </p:spPr>
      </p:pic>
      <p:pic>
        <p:nvPicPr>
          <p:cNvPr id="3" name="Audio 2">
            <a:hlinkClick r:id="" action="ppaction://media"/>
            <a:extLst>
              <a:ext uri="{FF2B5EF4-FFF2-40B4-BE49-F238E27FC236}">
                <a16:creationId xmlns:a16="http://schemas.microsoft.com/office/drawing/2014/main" id="{C56A2905-5D85-4648-C316-576A10236D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86616016"/>
      </p:ext>
    </p:extLst>
  </p:cSld>
  <p:clrMapOvr>
    <a:masterClrMapping/>
  </p:clrMapOvr>
  <mc:AlternateContent xmlns:mc="http://schemas.openxmlformats.org/markup-compatibility/2006" xmlns:p14="http://schemas.microsoft.com/office/powerpoint/2010/main">
    <mc:Choice Requires="p14">
      <p:transition spd="slow" p14:dur="2000" advTm="25425"/>
    </mc:Choice>
    <mc:Fallback xmlns="">
      <p:transition spd="slow" advTm="25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C0BA3-C5F1-46CB-8D40-7DC9882DAFE7}"/>
              </a:ext>
            </a:extLst>
          </p:cNvPr>
          <p:cNvSpPr>
            <a:spLocks noGrp="1"/>
          </p:cNvSpPr>
          <p:nvPr>
            <p:ph type="title"/>
          </p:nvPr>
        </p:nvSpPr>
        <p:spPr>
          <a:xfrm>
            <a:off x="587229" y="1007299"/>
            <a:ext cx="10561740" cy="888613"/>
          </a:xfrm>
        </p:spPr>
        <p:txBody>
          <a:bodyPr>
            <a:normAutofit fontScale="90000"/>
          </a:bodyPr>
          <a:lstStyle/>
          <a:p>
            <a:r>
              <a:rPr lang="en-US" b="1" dirty="0"/>
              <a:t>Parent and Family Engagement </a:t>
            </a:r>
            <a:br>
              <a:rPr lang="en-US" dirty="0"/>
            </a:br>
            <a:endParaRPr lang="en-US" sz="2400" dirty="0"/>
          </a:p>
        </p:txBody>
      </p:sp>
      <p:sp>
        <p:nvSpPr>
          <p:cNvPr id="3" name="Content Placeholder 2">
            <a:extLst>
              <a:ext uri="{FF2B5EF4-FFF2-40B4-BE49-F238E27FC236}">
                <a16:creationId xmlns:a16="http://schemas.microsoft.com/office/drawing/2014/main" id="{18760AF9-26C0-491D-B849-8080067B48B4}"/>
              </a:ext>
            </a:extLst>
          </p:cNvPr>
          <p:cNvSpPr>
            <a:spLocks noGrp="1"/>
          </p:cNvSpPr>
          <p:nvPr>
            <p:ph idx="1"/>
          </p:nvPr>
        </p:nvSpPr>
        <p:spPr>
          <a:xfrm>
            <a:off x="1295402" y="1528549"/>
            <a:ext cx="9663750" cy="4662525"/>
          </a:xfrm>
        </p:spPr>
        <p:txBody>
          <a:bodyPr>
            <a:normAutofit fontScale="55000" lnSpcReduction="20000"/>
          </a:bodyPr>
          <a:lstStyle/>
          <a:p>
            <a:pPr marL="0" indent="0">
              <a:buNone/>
            </a:pPr>
            <a:r>
              <a:rPr lang="en-US" sz="3800" b="1" dirty="0"/>
              <a:t>Total Spent:  $5,790.72</a:t>
            </a:r>
          </a:p>
          <a:p>
            <a:r>
              <a:rPr lang="en-US" sz="3400" b="1" u="sng" dirty="0"/>
              <a:t>Literacy Night:</a:t>
            </a:r>
            <a:r>
              <a:rPr lang="en-US" sz="3400" b="1" dirty="0"/>
              <a:t> </a:t>
            </a:r>
            <a:r>
              <a:rPr lang="en-US" sz="3400" dirty="0"/>
              <a:t>($0 spent) Families rotated through grade level specific stations focused on teaching literacy skills with their children; each family received books.  39 families attended.  </a:t>
            </a:r>
            <a:r>
              <a:rPr lang="en-US" sz="3400"/>
              <a:t>Second </a:t>
            </a:r>
            <a:r>
              <a:rPr lang="en-US" sz="3400" dirty="0"/>
              <a:t>most requested academic area of assistance. This year we targeted the students that qualified for the New Worlds Reading initiative. If we opened up the invite to all families, we could have had a larger turn out.</a:t>
            </a:r>
          </a:p>
          <a:p>
            <a:r>
              <a:rPr lang="en-US" sz="3400" b="1" u="sng" dirty="0"/>
              <a:t>Academic Parent Teacher Team Meetings:</a:t>
            </a:r>
            <a:r>
              <a:rPr lang="en-US" sz="3400" dirty="0"/>
              <a:t>  ($4,691.97 for 3 events throughout the year)  Families met with their child’s teacher to discuss their child’s academic performance in math and reading.  Families were given basic reading and math skills practice activities that were sent home to all students, even if parents were unable to attend.  APTT 1 – 90, APTT 2 -68, APTT 3 - 46. APTT 1 was the most attended Title I event this year. Wonder how to keep momentum going?</a:t>
            </a:r>
          </a:p>
          <a:p>
            <a:r>
              <a:rPr lang="en-US" sz="3400" b="1" u="sng" dirty="0"/>
              <a:t>Welcome to Kindergarten:</a:t>
            </a:r>
            <a:r>
              <a:rPr lang="en-US" sz="3400" dirty="0"/>
              <a:t>  ($1,098.75)  Families were invited to a presentation both virtually or in-person to help promote school readiness skills for their incoming kindergarten student, Kindergarten readiness activities were provided to each family.  29 families attended.  Event is required by the Title I program.   </a:t>
            </a:r>
            <a:endParaRPr lang="en-US" sz="3400" b="1" u="sng" dirty="0"/>
          </a:p>
          <a:p>
            <a:pPr marL="0" indent="0">
              <a:buNone/>
            </a:pPr>
            <a:r>
              <a:rPr lang="en-US" sz="3400" b="1" u="sng" dirty="0">
                <a:solidFill>
                  <a:srgbClr val="FF0000"/>
                </a:solidFill>
              </a:rPr>
              <a:t>All the input collected after each of these events is used along with the other input sources to decide what to do with the funds in the following year.  Your input matters!</a:t>
            </a:r>
          </a:p>
        </p:txBody>
      </p:sp>
      <p:pic>
        <p:nvPicPr>
          <p:cNvPr id="14" name="Audio 13">
            <a:hlinkClick r:id="" action="ppaction://media"/>
            <a:extLst>
              <a:ext uri="{FF2B5EF4-FFF2-40B4-BE49-F238E27FC236}">
                <a16:creationId xmlns:a16="http://schemas.microsoft.com/office/drawing/2014/main" id="{CC8DF978-0D7C-4D78-9754-AB9EE263E2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60799578"/>
      </p:ext>
    </p:extLst>
  </p:cSld>
  <p:clrMapOvr>
    <a:masterClrMapping/>
  </p:clrMapOvr>
  <mc:AlternateContent xmlns:mc="http://schemas.openxmlformats.org/markup-compatibility/2006" xmlns:p14="http://schemas.microsoft.com/office/powerpoint/2010/main">
    <mc:Choice Requires="p14">
      <p:transition spd="slow" p14:dur="2000" advTm="128671"/>
    </mc:Choice>
    <mc:Fallback xmlns="">
      <p:transition spd="slow" advTm="128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8C20C-FB72-45BD-9587-E312C24A185C}"/>
              </a:ext>
            </a:extLst>
          </p:cNvPr>
          <p:cNvSpPr>
            <a:spLocks noGrp="1"/>
          </p:cNvSpPr>
          <p:nvPr>
            <p:ph type="title"/>
          </p:nvPr>
        </p:nvSpPr>
        <p:spPr/>
        <p:txBody>
          <a:bodyPr>
            <a:normAutofit fontScale="90000"/>
          </a:bodyPr>
          <a:lstStyle/>
          <a:p>
            <a:r>
              <a:rPr lang="en-US" dirty="0"/>
              <a:t>Technology</a:t>
            </a:r>
            <a:br>
              <a:rPr lang="en-US" dirty="0"/>
            </a:br>
            <a:r>
              <a:rPr lang="en-US" sz="2200" dirty="0"/>
              <a:t>(This money is in addition to any technology the district may provide to schools and is used to increase success in the areas of focus the school identified.)</a:t>
            </a:r>
          </a:p>
        </p:txBody>
      </p:sp>
      <p:sp>
        <p:nvSpPr>
          <p:cNvPr id="3" name="Content Placeholder 2">
            <a:extLst>
              <a:ext uri="{FF2B5EF4-FFF2-40B4-BE49-F238E27FC236}">
                <a16:creationId xmlns:a16="http://schemas.microsoft.com/office/drawing/2014/main" id="{4E55BCCC-0154-4163-B2A0-B1B3ABD59562}"/>
              </a:ext>
            </a:extLst>
          </p:cNvPr>
          <p:cNvSpPr>
            <a:spLocks noGrp="1"/>
          </p:cNvSpPr>
          <p:nvPr>
            <p:ph idx="1"/>
          </p:nvPr>
        </p:nvSpPr>
        <p:spPr>
          <a:xfrm>
            <a:off x="1295401" y="2556931"/>
            <a:ext cx="9601196" cy="3600587"/>
          </a:xfrm>
        </p:spPr>
        <p:txBody>
          <a:bodyPr>
            <a:normAutofit/>
          </a:bodyPr>
          <a:lstStyle/>
          <a:p>
            <a:pPr marL="0" indent="0">
              <a:buNone/>
            </a:pPr>
            <a:r>
              <a:rPr lang="en-US" b="1" dirty="0"/>
              <a:t>Technology purchases: $599.00</a:t>
            </a:r>
          </a:p>
          <a:p>
            <a:r>
              <a:rPr lang="en-US" sz="2000" dirty="0"/>
              <a:t>Title 1 Tools: $599.99  On-line program for compliance documentation.</a:t>
            </a:r>
          </a:p>
          <a:p>
            <a:pPr marL="0" indent="0">
              <a:buNone/>
            </a:pPr>
            <a:endParaRPr lang="en-US" sz="1200" b="1" i="1" dirty="0">
              <a:latin typeface="Arial Black" panose="020B0A04020102020204" pitchFamily="34" charset="0"/>
            </a:endParaRPr>
          </a:p>
          <a:p>
            <a:endParaRPr lang="en-US" sz="1200" b="1" i="1" dirty="0">
              <a:latin typeface="Arial Black" panose="020B0A04020102020204" pitchFamily="34" charset="0"/>
            </a:endParaRPr>
          </a:p>
          <a:p>
            <a:pPr marL="0" indent="0">
              <a:buNone/>
            </a:pPr>
            <a:endParaRPr lang="en-US" sz="1400" dirty="0"/>
          </a:p>
        </p:txBody>
      </p:sp>
      <p:pic>
        <p:nvPicPr>
          <p:cNvPr id="9" name="Audio 8">
            <a:hlinkClick r:id="" action="ppaction://media"/>
            <a:extLst>
              <a:ext uri="{FF2B5EF4-FFF2-40B4-BE49-F238E27FC236}">
                <a16:creationId xmlns:a16="http://schemas.microsoft.com/office/drawing/2014/main" id="{B42CD7C4-3E3F-057A-5760-A48CD6174D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82589488"/>
      </p:ext>
    </p:extLst>
  </p:cSld>
  <p:clrMapOvr>
    <a:masterClrMapping/>
  </p:clrMapOvr>
  <mc:AlternateContent xmlns:mc="http://schemas.openxmlformats.org/markup-compatibility/2006" xmlns:p14="http://schemas.microsoft.com/office/powerpoint/2010/main">
    <mc:Choice Requires="p14">
      <p:transition spd="slow" p14:dur="2000" advTm="19554"/>
    </mc:Choice>
    <mc:Fallback xmlns="">
      <p:transition spd="slow" advTm="19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92F42-0DF5-4FD2-8A6F-3E34EA1DE133}"/>
              </a:ext>
            </a:extLst>
          </p:cNvPr>
          <p:cNvSpPr>
            <a:spLocks noGrp="1"/>
          </p:cNvSpPr>
          <p:nvPr>
            <p:ph type="title"/>
          </p:nvPr>
        </p:nvSpPr>
        <p:spPr/>
        <p:txBody>
          <a:bodyPr/>
          <a:lstStyle/>
          <a:p>
            <a:r>
              <a:rPr lang="en-US" dirty="0"/>
              <a:t>Other Possible Data Sources</a:t>
            </a:r>
          </a:p>
        </p:txBody>
      </p:sp>
      <p:sp>
        <p:nvSpPr>
          <p:cNvPr id="3" name="Content Placeholder 2">
            <a:extLst>
              <a:ext uri="{FF2B5EF4-FFF2-40B4-BE49-F238E27FC236}">
                <a16:creationId xmlns:a16="http://schemas.microsoft.com/office/drawing/2014/main" id="{5DDEF061-3FAE-4F25-8955-DF9BE9AA6ECD}"/>
              </a:ext>
            </a:extLst>
          </p:cNvPr>
          <p:cNvSpPr>
            <a:spLocks noGrp="1"/>
          </p:cNvSpPr>
          <p:nvPr>
            <p:ph idx="1"/>
          </p:nvPr>
        </p:nvSpPr>
        <p:spPr/>
        <p:txBody>
          <a:bodyPr>
            <a:normAutofit/>
          </a:bodyPr>
          <a:lstStyle/>
          <a:p>
            <a:r>
              <a:rPr lang="en-US" dirty="0"/>
              <a:t>District Science Assessment Data</a:t>
            </a:r>
          </a:p>
          <a:p>
            <a:r>
              <a:rPr lang="en-US" dirty="0"/>
              <a:t>Math Curriculum Assessment Data</a:t>
            </a:r>
          </a:p>
          <a:p>
            <a:r>
              <a:rPr lang="en-US" dirty="0"/>
              <a:t>Attendance </a:t>
            </a:r>
          </a:p>
          <a:p>
            <a:r>
              <a:rPr lang="en-US" dirty="0"/>
              <a:t>Discipline</a:t>
            </a:r>
          </a:p>
          <a:p>
            <a:r>
              <a:rPr lang="en-US" dirty="0"/>
              <a:t>District Parent Survey Results</a:t>
            </a:r>
          </a:p>
          <a:p>
            <a:r>
              <a:rPr lang="en-US" dirty="0"/>
              <a:t>Small Group Intervention Data</a:t>
            </a:r>
          </a:p>
          <a:p>
            <a:pPr marL="0" indent="0">
              <a:buNone/>
            </a:pPr>
            <a:endParaRPr lang="en-US" dirty="0"/>
          </a:p>
          <a:p>
            <a:pPr marL="0" indent="0">
              <a:buNone/>
            </a:pPr>
            <a:endParaRPr lang="en-US" dirty="0"/>
          </a:p>
        </p:txBody>
      </p:sp>
      <p:pic>
        <p:nvPicPr>
          <p:cNvPr id="10" name="Audio 9">
            <a:hlinkClick r:id="" action="ppaction://media"/>
            <a:extLst>
              <a:ext uri="{FF2B5EF4-FFF2-40B4-BE49-F238E27FC236}">
                <a16:creationId xmlns:a16="http://schemas.microsoft.com/office/drawing/2014/main" id="{A7B062C9-B1F5-8BA0-AA79-ACFCEBA5C8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04982322"/>
      </p:ext>
    </p:extLst>
  </p:cSld>
  <p:clrMapOvr>
    <a:masterClrMapping/>
  </p:clrMapOvr>
  <mc:AlternateContent xmlns:mc="http://schemas.openxmlformats.org/markup-compatibility/2006" xmlns:p14="http://schemas.microsoft.com/office/powerpoint/2010/main">
    <mc:Choice Requires="p14">
      <p:transition spd="slow" p14:dur="2000" advTm="19654"/>
    </mc:Choice>
    <mc:Fallback xmlns="">
      <p:transition spd="slow" advTm="19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0E72A-4E59-44D6-9B05-5BCDFF439DD2}"/>
              </a:ext>
            </a:extLst>
          </p:cNvPr>
          <p:cNvSpPr>
            <a:spLocks noGrp="1"/>
          </p:cNvSpPr>
          <p:nvPr>
            <p:ph type="title"/>
          </p:nvPr>
        </p:nvSpPr>
        <p:spPr/>
        <p:txBody>
          <a:bodyPr>
            <a:normAutofit fontScale="90000"/>
          </a:bodyPr>
          <a:lstStyle/>
          <a:p>
            <a:r>
              <a:rPr lang="en-US" dirty="0"/>
              <a:t>As a Valued Member (Stakeholder) of this school - We Need You…</a:t>
            </a:r>
          </a:p>
        </p:txBody>
      </p:sp>
      <p:sp>
        <p:nvSpPr>
          <p:cNvPr id="3" name="Content Placeholder 2">
            <a:extLst>
              <a:ext uri="{FF2B5EF4-FFF2-40B4-BE49-F238E27FC236}">
                <a16:creationId xmlns:a16="http://schemas.microsoft.com/office/drawing/2014/main" id="{43D0D246-6EBA-4683-BE39-28646FF47C68}"/>
              </a:ext>
            </a:extLst>
          </p:cNvPr>
          <p:cNvSpPr>
            <a:spLocks noGrp="1"/>
          </p:cNvSpPr>
          <p:nvPr>
            <p:ph idx="1"/>
          </p:nvPr>
        </p:nvSpPr>
        <p:spPr>
          <a:xfrm>
            <a:off x="1295401" y="2422708"/>
            <a:ext cx="9601196" cy="2946246"/>
          </a:xfrm>
        </p:spPr>
        <p:txBody>
          <a:bodyPr>
            <a:normAutofit lnSpcReduction="10000"/>
          </a:bodyPr>
          <a:lstStyle/>
          <a:p>
            <a:r>
              <a:rPr lang="en-US" dirty="0"/>
              <a:t>to be part of our decision-making activities by completing the exit slip for this meeting/presentation.  We use all input to determine our focus areas.</a:t>
            </a:r>
          </a:p>
          <a:p>
            <a:r>
              <a:rPr lang="en-US" dirty="0"/>
              <a:t>to tell us what you want us to spend next year’s Parent and Family engagement funds on that will help you to help your child at home.</a:t>
            </a:r>
          </a:p>
          <a:p>
            <a:r>
              <a:rPr lang="en-US" dirty="0"/>
              <a:t>to let us know what is working and what you feel we need to update, get rid of, or create new.</a:t>
            </a:r>
          </a:p>
          <a:p>
            <a:r>
              <a:rPr lang="en-US" dirty="0"/>
              <a:t>to be an active part of our school family.</a:t>
            </a:r>
          </a:p>
        </p:txBody>
      </p:sp>
      <p:sp>
        <p:nvSpPr>
          <p:cNvPr id="4" name="TextBox 3">
            <a:extLst>
              <a:ext uri="{FF2B5EF4-FFF2-40B4-BE49-F238E27FC236}">
                <a16:creationId xmlns:a16="http://schemas.microsoft.com/office/drawing/2014/main" id="{6BFA1339-710A-43D2-A18B-83632128B0A1}"/>
              </a:ext>
            </a:extLst>
          </p:cNvPr>
          <p:cNvSpPr txBox="1"/>
          <p:nvPr/>
        </p:nvSpPr>
        <p:spPr>
          <a:xfrm>
            <a:off x="1429625" y="5431143"/>
            <a:ext cx="9828400" cy="369332"/>
          </a:xfrm>
          <a:prstGeom prst="rect">
            <a:avLst/>
          </a:prstGeom>
          <a:noFill/>
        </p:spPr>
        <p:txBody>
          <a:bodyPr wrap="square" rtlCol="0">
            <a:spAutoFit/>
          </a:bodyPr>
          <a:lstStyle/>
          <a:p>
            <a:r>
              <a:rPr lang="en-US" b="1" dirty="0"/>
              <a:t>All </a:t>
            </a:r>
            <a:r>
              <a:rPr lang="en-US" dirty="0"/>
              <a:t>input is reviewed and considered by the </a:t>
            </a:r>
            <a:r>
              <a:rPr lang="en-US" b="1" dirty="0"/>
              <a:t>Comprehensive Needs Assessment Team</a:t>
            </a:r>
            <a:r>
              <a:rPr lang="en-US" dirty="0"/>
              <a:t>.</a:t>
            </a:r>
          </a:p>
        </p:txBody>
      </p:sp>
      <p:pic>
        <p:nvPicPr>
          <p:cNvPr id="8" name="Audio 7">
            <a:hlinkClick r:id="" action="ppaction://media"/>
            <a:extLst>
              <a:ext uri="{FF2B5EF4-FFF2-40B4-BE49-F238E27FC236}">
                <a16:creationId xmlns:a16="http://schemas.microsoft.com/office/drawing/2014/main" id="{0F05D39F-E9DE-A0F8-83F0-9DCB063A0E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90186725"/>
      </p:ext>
    </p:extLst>
  </p:cSld>
  <p:clrMapOvr>
    <a:masterClrMapping/>
  </p:clrMapOvr>
  <mc:AlternateContent xmlns:mc="http://schemas.openxmlformats.org/markup-compatibility/2006" xmlns:p14="http://schemas.microsoft.com/office/powerpoint/2010/main">
    <mc:Choice Requires="p14">
      <p:transition spd="slow" p14:dur="2000" advTm="39228"/>
    </mc:Choice>
    <mc:Fallback xmlns="">
      <p:transition spd="slow" advTm="39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743F1-3162-4329-BBAC-2529E1935AEE}"/>
              </a:ext>
            </a:extLst>
          </p:cNvPr>
          <p:cNvSpPr>
            <a:spLocks noGrp="1"/>
          </p:cNvSpPr>
          <p:nvPr>
            <p:ph type="title"/>
          </p:nvPr>
        </p:nvSpPr>
        <p:spPr/>
        <p:txBody>
          <a:bodyPr/>
          <a:lstStyle/>
          <a:p>
            <a:r>
              <a:rPr lang="en-US" dirty="0"/>
              <a:t>What is Title I?</a:t>
            </a:r>
          </a:p>
        </p:txBody>
      </p:sp>
      <p:sp>
        <p:nvSpPr>
          <p:cNvPr id="3" name="Content Placeholder 2">
            <a:extLst>
              <a:ext uri="{FF2B5EF4-FFF2-40B4-BE49-F238E27FC236}">
                <a16:creationId xmlns:a16="http://schemas.microsoft.com/office/drawing/2014/main" id="{2B7C31EF-0A17-4872-A1FB-D944E9625885}"/>
              </a:ext>
            </a:extLst>
          </p:cNvPr>
          <p:cNvSpPr>
            <a:spLocks noGrp="1"/>
          </p:cNvSpPr>
          <p:nvPr>
            <p:ph idx="1"/>
          </p:nvPr>
        </p:nvSpPr>
        <p:spPr/>
        <p:txBody>
          <a:bodyPr>
            <a:normAutofit/>
          </a:bodyPr>
          <a:lstStyle/>
          <a:p>
            <a:pPr marL="0" indent="0" fontAlgn="base">
              <a:buNone/>
            </a:pPr>
            <a:r>
              <a:rPr lang="en-US" sz="2400" b="1" i="1" dirty="0">
                <a:latin typeface="+mj-lt"/>
              </a:rPr>
              <a:t>Title I  </a:t>
            </a:r>
            <a:r>
              <a:rPr lang="en-US" sz="2400" b="1" dirty="0">
                <a:latin typeface="+mj-lt"/>
              </a:rPr>
              <a:t>is a federal grant that:</a:t>
            </a:r>
            <a:r>
              <a:rPr lang="en-US" sz="2400" dirty="0">
                <a:latin typeface="+mj-lt"/>
              </a:rPr>
              <a:t>​</a:t>
            </a:r>
          </a:p>
          <a:p>
            <a:pPr marL="342900" indent="-342900" fontAlgn="base">
              <a:buFont typeface="Arial" panose="020B0604020202020204" pitchFamily="34" charset="0"/>
              <a:buChar char="•"/>
            </a:pPr>
            <a:r>
              <a:rPr lang="en-US" sz="2400" dirty="0">
                <a:latin typeface="+mj-lt"/>
              </a:rPr>
              <a:t>provides financial assistance to schools with high percentages of children from low-income families to help</a:t>
            </a:r>
            <a:r>
              <a:rPr lang="en-US" sz="2400" b="1" dirty="0">
                <a:latin typeface="+mj-lt"/>
              </a:rPr>
              <a:t> </a:t>
            </a:r>
            <a:r>
              <a:rPr lang="en-US" sz="2400" dirty="0">
                <a:latin typeface="+mj-lt"/>
              </a:rPr>
              <a:t>ensure that all children meet challenging state academic standards.​</a:t>
            </a:r>
          </a:p>
          <a:p>
            <a:pPr marL="342900" indent="-342900" fontAlgn="base">
              <a:buFont typeface="Arial" panose="020B0604020202020204" pitchFamily="34" charset="0"/>
              <a:buChar char="•"/>
            </a:pPr>
            <a:r>
              <a:rPr lang="en-US" sz="2400" dirty="0">
                <a:latin typeface="+mj-lt"/>
              </a:rPr>
              <a:t>assists with building capacity of parents and teachers; and​ encourages parents to be involved in their children’s education.</a:t>
            </a:r>
          </a:p>
          <a:p>
            <a:pPr marL="0" indent="0" fontAlgn="base">
              <a:buNone/>
            </a:pPr>
            <a:r>
              <a:rPr lang="en-US" dirty="0">
                <a:latin typeface="+mj-lt"/>
              </a:rPr>
              <a:t>Funds come from the </a:t>
            </a:r>
            <a:r>
              <a:rPr lang="en-US">
                <a:latin typeface="+mj-lt"/>
              </a:rPr>
              <a:t>federal government </a:t>
            </a:r>
            <a:r>
              <a:rPr lang="en-US" dirty="0">
                <a:latin typeface="+mj-lt"/>
              </a:rPr>
              <a:t>through the state to districts.</a:t>
            </a:r>
            <a:endParaRPr lang="en-US" sz="2400" dirty="0">
              <a:latin typeface="+mj-lt"/>
            </a:endParaRPr>
          </a:p>
          <a:p>
            <a:pPr marL="0" indent="0">
              <a:buNone/>
            </a:pPr>
            <a:endParaRPr lang="en-US" dirty="0"/>
          </a:p>
        </p:txBody>
      </p:sp>
      <p:pic>
        <p:nvPicPr>
          <p:cNvPr id="4" name="Audio 3">
            <a:hlinkClick r:id="" action="ppaction://media"/>
            <a:extLst>
              <a:ext uri="{FF2B5EF4-FFF2-40B4-BE49-F238E27FC236}">
                <a16:creationId xmlns:a16="http://schemas.microsoft.com/office/drawing/2014/main" id="{901A773E-D922-3EE9-BFB5-4C10753AD0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97153108"/>
      </p:ext>
    </p:extLst>
  </p:cSld>
  <p:clrMapOvr>
    <a:masterClrMapping/>
  </p:clrMapOvr>
  <mc:AlternateContent xmlns:mc="http://schemas.openxmlformats.org/markup-compatibility/2006" xmlns:p14="http://schemas.microsoft.com/office/powerpoint/2010/main">
    <mc:Choice Requires="p14">
      <p:transition spd="slow" p14:dur="2000" advTm="27561"/>
    </mc:Choice>
    <mc:Fallback xmlns="">
      <p:transition spd="slow" advTm="27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36221-4AE5-416F-AC83-8689E7C8EA12}"/>
              </a:ext>
            </a:extLst>
          </p:cNvPr>
          <p:cNvSpPr>
            <a:spLocks noGrp="1"/>
          </p:cNvSpPr>
          <p:nvPr>
            <p:ph type="title"/>
          </p:nvPr>
        </p:nvSpPr>
        <p:spPr>
          <a:xfrm>
            <a:off x="1447801" y="436848"/>
            <a:ext cx="9296398" cy="2370668"/>
          </a:xfrm>
        </p:spPr>
        <p:txBody>
          <a:bodyPr/>
          <a:lstStyle/>
          <a:p>
            <a:r>
              <a:rPr lang="en-US" dirty="0"/>
              <a:t>How can I </a:t>
            </a:r>
            <a:r>
              <a:rPr lang="en-US"/>
              <a:t>be more involved </a:t>
            </a:r>
            <a:r>
              <a:rPr lang="en-US" dirty="0"/>
              <a:t>in decision-making at the school</a:t>
            </a:r>
          </a:p>
        </p:txBody>
      </p:sp>
      <p:sp>
        <p:nvSpPr>
          <p:cNvPr id="3" name="Text Placeholder 2">
            <a:extLst>
              <a:ext uri="{FF2B5EF4-FFF2-40B4-BE49-F238E27FC236}">
                <a16:creationId xmlns:a16="http://schemas.microsoft.com/office/drawing/2014/main" id="{F7AC8E3B-FC74-4278-A809-A7D7BF23E7C8}"/>
              </a:ext>
            </a:extLst>
          </p:cNvPr>
          <p:cNvSpPr>
            <a:spLocks noGrp="1"/>
          </p:cNvSpPr>
          <p:nvPr>
            <p:ph type="body" sz="quarter" idx="13"/>
          </p:nvPr>
        </p:nvSpPr>
        <p:spPr>
          <a:xfrm>
            <a:off x="1676399" y="1985395"/>
            <a:ext cx="8839202" cy="1990987"/>
          </a:xfrm>
        </p:spPr>
        <p:txBody>
          <a:bodyPr>
            <a:normAutofit/>
          </a:bodyPr>
          <a:lstStyle/>
          <a:p>
            <a:pPr algn="ctr"/>
            <a:r>
              <a:rPr lang="en-US" dirty="0"/>
              <a:t>The input we receive from our families is so important!  We truly use it to build and improve our Title I program.  Families provide valuable insight into how their children learn best! Remember, your opinion matters!  Your voice in your child’s education is needed!  </a:t>
            </a:r>
            <a:r>
              <a:rPr lang="en-US" b="1" dirty="0"/>
              <a:t>This is a TEAM EFFORT!</a:t>
            </a:r>
          </a:p>
        </p:txBody>
      </p:sp>
      <p:sp>
        <p:nvSpPr>
          <p:cNvPr id="4" name="Text Placeholder 3">
            <a:extLst>
              <a:ext uri="{FF2B5EF4-FFF2-40B4-BE49-F238E27FC236}">
                <a16:creationId xmlns:a16="http://schemas.microsoft.com/office/drawing/2014/main" id="{410A0D2C-BABB-4953-9F4C-6112710B3FB2}"/>
              </a:ext>
            </a:extLst>
          </p:cNvPr>
          <p:cNvSpPr>
            <a:spLocks noGrp="1"/>
          </p:cNvSpPr>
          <p:nvPr>
            <p:ph type="body" idx="1"/>
          </p:nvPr>
        </p:nvSpPr>
        <p:spPr/>
        <p:txBody>
          <a:bodyPr>
            <a:noAutofit/>
          </a:bodyPr>
          <a:lstStyle/>
          <a:p>
            <a:pPr marL="457200" indent="-457200" algn="l">
              <a:buAutoNum type="arabicPeriod"/>
            </a:pPr>
            <a:r>
              <a:rPr lang="en-US" sz="1600" dirty="0"/>
              <a:t>Attend our events!</a:t>
            </a:r>
          </a:p>
          <a:p>
            <a:pPr marL="457200" indent="-457200" algn="l">
              <a:buAutoNum type="arabicPeriod"/>
            </a:pPr>
            <a:r>
              <a:rPr lang="en-US" sz="1600" dirty="0"/>
              <a:t>Complete exit slips at events and surveys that we send home!  We read every single one and welcome positive and negative feedback!</a:t>
            </a:r>
          </a:p>
          <a:p>
            <a:pPr marL="457200" indent="-457200" algn="l">
              <a:buAutoNum type="arabicPeriod"/>
            </a:pPr>
            <a:r>
              <a:rPr lang="en-US" sz="1600" dirty="0"/>
              <a:t>Consider joining our SAC committees, or CNA Team!  We need to know what is working and what needs improvement at our school.</a:t>
            </a:r>
          </a:p>
          <a:p>
            <a:pPr marL="457200" indent="-457200" algn="l">
              <a:buAutoNum type="arabicPeriod"/>
            </a:pPr>
            <a:r>
              <a:rPr lang="en-US" sz="1600" dirty="0"/>
              <a:t>Share information and encourage other parents to get involved in school activities and planning.</a:t>
            </a:r>
          </a:p>
        </p:txBody>
      </p:sp>
      <p:pic>
        <p:nvPicPr>
          <p:cNvPr id="10" name="Audio 9">
            <a:hlinkClick r:id="" action="ppaction://media"/>
            <a:extLst>
              <a:ext uri="{FF2B5EF4-FFF2-40B4-BE49-F238E27FC236}">
                <a16:creationId xmlns:a16="http://schemas.microsoft.com/office/drawing/2014/main" id="{637486C4-03E7-AFE3-11B6-3B18091758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07476075"/>
      </p:ext>
    </p:extLst>
  </p:cSld>
  <p:clrMapOvr>
    <a:masterClrMapping/>
  </p:clrMapOvr>
  <mc:AlternateContent xmlns:mc="http://schemas.openxmlformats.org/markup-compatibility/2006" xmlns:p14="http://schemas.microsoft.com/office/powerpoint/2010/main">
    <mc:Choice Requires="p14">
      <p:transition spd="slow" p14:dur="2000" advTm="52917"/>
    </mc:Choice>
    <mc:Fallback xmlns="">
      <p:transition spd="slow" advTm="52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3D5C-B8EC-4A74-B9FB-252C376DAB72}"/>
              </a:ext>
            </a:extLst>
          </p:cNvPr>
          <p:cNvSpPr>
            <a:spLocks noGrp="1"/>
          </p:cNvSpPr>
          <p:nvPr>
            <p:ph type="title"/>
          </p:nvPr>
        </p:nvSpPr>
        <p:spPr>
          <a:xfrm>
            <a:off x="1295402" y="982133"/>
            <a:ext cx="9601196" cy="947336"/>
          </a:xfrm>
        </p:spPr>
        <p:txBody>
          <a:bodyPr>
            <a:normAutofit fontScale="90000"/>
          </a:bodyPr>
          <a:lstStyle/>
          <a:p>
            <a:r>
              <a:rPr lang="en-US" dirty="0"/>
              <a:t>What is the school’s allocation based on? </a:t>
            </a:r>
            <a:br>
              <a:rPr lang="en-US" dirty="0"/>
            </a:br>
            <a:r>
              <a:rPr lang="en-US" sz="2700" dirty="0"/>
              <a:t>(How much Title I money do we get and what can we spend it on?)</a:t>
            </a:r>
          </a:p>
        </p:txBody>
      </p:sp>
      <p:sp>
        <p:nvSpPr>
          <p:cNvPr id="3" name="TextBox 2">
            <a:extLst>
              <a:ext uri="{FF2B5EF4-FFF2-40B4-BE49-F238E27FC236}">
                <a16:creationId xmlns:a16="http://schemas.microsoft.com/office/drawing/2014/main" id="{F92094CD-3B44-44CE-94BB-5F0E61660CAF}"/>
              </a:ext>
            </a:extLst>
          </p:cNvPr>
          <p:cNvSpPr txBox="1"/>
          <p:nvPr/>
        </p:nvSpPr>
        <p:spPr>
          <a:xfrm>
            <a:off x="1362544" y="2419401"/>
            <a:ext cx="9222764" cy="4585871"/>
          </a:xfrm>
          <a:prstGeom prst="rect">
            <a:avLst/>
          </a:prstGeom>
          <a:noFill/>
        </p:spPr>
        <p:txBody>
          <a:bodyPr wrap="square" rtlCol="0">
            <a:spAutoFit/>
          </a:bodyPr>
          <a:lstStyle/>
          <a:p>
            <a:pPr marL="0" indent="0" fontAlgn="base">
              <a:buNone/>
            </a:pPr>
            <a:r>
              <a:rPr lang="en-US" sz="1700" b="1" i="1" dirty="0">
                <a:latin typeface="+mj-lt"/>
              </a:rPr>
              <a:t>Title I funds for each school are primarily based on the number of qualifying students counted during what is called FTE week which occurs in early February the previous year.</a:t>
            </a:r>
          </a:p>
          <a:p>
            <a:pPr marL="0" indent="0" fontAlgn="base">
              <a:buNone/>
            </a:pPr>
            <a:endParaRPr lang="en-US" sz="1700" b="1" i="1" dirty="0">
              <a:latin typeface="+mj-lt"/>
            </a:endParaRPr>
          </a:p>
          <a:p>
            <a:pPr marL="0" indent="0" fontAlgn="base">
              <a:buNone/>
            </a:pPr>
            <a:r>
              <a:rPr lang="en-US" sz="1700" b="1" i="1" dirty="0">
                <a:latin typeface="+mj-lt"/>
              </a:rPr>
              <a:t>These federal funds may be spent in three areas and the purchases must be above and beyond what the district/charter is already expected to be purchasing for students and teachers.  </a:t>
            </a:r>
          </a:p>
          <a:p>
            <a:pPr marL="0" indent="0" fontAlgn="base">
              <a:buNone/>
            </a:pPr>
            <a:endParaRPr lang="en-US" sz="1700" b="1" i="1" dirty="0">
              <a:latin typeface="+mj-lt"/>
            </a:endParaRPr>
          </a:p>
          <a:p>
            <a:pPr marL="0" indent="0" fontAlgn="base">
              <a:buNone/>
            </a:pPr>
            <a:r>
              <a:rPr lang="en-US" sz="1700" b="1" i="1" dirty="0">
                <a:latin typeface="+mj-lt"/>
              </a:rPr>
              <a:t>The three general areas that funds can be used to support are: </a:t>
            </a:r>
          </a:p>
          <a:p>
            <a:pPr marL="800100" lvl="1" indent="-342900" fontAlgn="base">
              <a:buFont typeface="+mj-lt"/>
              <a:buAutoNum type="arabicPeriod"/>
            </a:pPr>
            <a:r>
              <a:rPr lang="en-US" sz="1700" b="1" i="1" u="sng" dirty="0">
                <a:latin typeface="+mj-lt"/>
              </a:rPr>
              <a:t>student achievement </a:t>
            </a:r>
            <a:r>
              <a:rPr lang="en-US" sz="1700" b="1" i="1" dirty="0">
                <a:latin typeface="+mj-lt"/>
              </a:rPr>
              <a:t>in the areas the school has identified as needing support/improvement</a:t>
            </a:r>
          </a:p>
          <a:p>
            <a:pPr marL="800100" lvl="1" indent="-342900" fontAlgn="base">
              <a:buFont typeface="+mj-lt"/>
              <a:buAutoNum type="arabicPeriod"/>
            </a:pPr>
            <a:r>
              <a:rPr lang="en-US" sz="1700" b="1" i="1" u="sng" dirty="0">
                <a:latin typeface="+mj-lt"/>
              </a:rPr>
              <a:t>professional development </a:t>
            </a:r>
            <a:r>
              <a:rPr lang="en-US" sz="1700" b="1" i="1" dirty="0">
                <a:latin typeface="+mj-lt"/>
              </a:rPr>
              <a:t>(teacher trainings) to help teachers improve their teaching skills in the areas that have been identified as needing support/improvement</a:t>
            </a:r>
          </a:p>
          <a:p>
            <a:pPr marL="800100" lvl="1" indent="-342900" fontAlgn="base">
              <a:buFont typeface="+mj-lt"/>
              <a:buAutoNum type="arabicPeriod"/>
            </a:pPr>
            <a:r>
              <a:rPr lang="en-US" sz="1700" b="1" i="1" u="sng" dirty="0">
                <a:latin typeface="+mj-lt"/>
              </a:rPr>
              <a:t>parent and family engagement </a:t>
            </a:r>
            <a:r>
              <a:rPr lang="en-US" sz="1700" b="1" i="1" dirty="0">
                <a:latin typeface="+mj-lt"/>
              </a:rPr>
              <a:t>activities to teach parents and caregivers to academically support their children at home or to assist parents with other needs that may influence their child’s academic success such as bullying or other behaviors.</a:t>
            </a:r>
          </a:p>
          <a:p>
            <a:pPr marL="800100" lvl="1" indent="-342900" fontAlgn="base">
              <a:buFont typeface="+mj-lt"/>
              <a:buAutoNum type="arabicPeriod"/>
            </a:pPr>
            <a:endParaRPr lang="en-US" b="1" i="1" dirty="0">
              <a:latin typeface="+mj-lt"/>
            </a:endParaRPr>
          </a:p>
          <a:p>
            <a:pPr marL="0" indent="0" fontAlgn="base">
              <a:buNone/>
            </a:pPr>
            <a:endParaRPr lang="en-US" b="1" i="1" dirty="0">
              <a:latin typeface="+mj-lt"/>
            </a:endParaRPr>
          </a:p>
          <a:p>
            <a:endParaRPr lang="en-US" dirty="0"/>
          </a:p>
        </p:txBody>
      </p:sp>
      <p:pic>
        <p:nvPicPr>
          <p:cNvPr id="12" name="Audio 11">
            <a:hlinkClick r:id="" action="ppaction://media"/>
            <a:extLst>
              <a:ext uri="{FF2B5EF4-FFF2-40B4-BE49-F238E27FC236}">
                <a16:creationId xmlns:a16="http://schemas.microsoft.com/office/drawing/2014/main" id="{8DA55D8F-27FE-B785-E63E-D57E9BCC89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97730506"/>
      </p:ext>
    </p:extLst>
  </p:cSld>
  <p:clrMapOvr>
    <a:masterClrMapping/>
  </p:clrMapOvr>
  <mc:AlternateContent xmlns:mc="http://schemas.openxmlformats.org/markup-compatibility/2006" xmlns:p14="http://schemas.microsoft.com/office/powerpoint/2010/main">
    <mc:Choice Requires="p14">
      <p:transition spd="slow" p14:dur="2000" advTm="37459"/>
    </mc:Choice>
    <mc:Fallback xmlns="">
      <p:transition spd="slow" advTm="37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0DD51-0206-4025-8707-FE7BF836B4E2}"/>
              </a:ext>
            </a:extLst>
          </p:cNvPr>
          <p:cNvSpPr>
            <a:spLocks noGrp="1"/>
          </p:cNvSpPr>
          <p:nvPr>
            <p:ph type="title"/>
          </p:nvPr>
        </p:nvSpPr>
        <p:spPr/>
        <p:txBody>
          <a:bodyPr>
            <a:normAutofit fontScale="90000"/>
          </a:bodyPr>
          <a:lstStyle/>
          <a:p>
            <a:r>
              <a:rPr lang="en-US" sz="4400" b="1" dirty="0"/>
              <a:t>What is the Title I Framework and Evaluation document?</a:t>
            </a:r>
            <a:endParaRPr lang="en-US" dirty="0"/>
          </a:p>
        </p:txBody>
      </p:sp>
      <p:sp>
        <p:nvSpPr>
          <p:cNvPr id="3" name="Content Placeholder 2">
            <a:extLst>
              <a:ext uri="{FF2B5EF4-FFF2-40B4-BE49-F238E27FC236}">
                <a16:creationId xmlns:a16="http://schemas.microsoft.com/office/drawing/2014/main" id="{CF82D84A-9C5E-4031-81E1-16C086ECF6D5}"/>
              </a:ext>
            </a:extLst>
          </p:cNvPr>
          <p:cNvSpPr>
            <a:spLocks noGrp="1"/>
          </p:cNvSpPr>
          <p:nvPr>
            <p:ph idx="1"/>
          </p:nvPr>
        </p:nvSpPr>
        <p:spPr/>
        <p:txBody>
          <a:bodyPr>
            <a:normAutofit lnSpcReduction="10000"/>
          </a:bodyPr>
          <a:lstStyle/>
          <a:p>
            <a:pPr>
              <a:buFont typeface="Arial" panose="020B0604020202020204" pitchFamily="34" charset="0"/>
              <a:buChar char="•"/>
            </a:pPr>
            <a:r>
              <a:rPr lang="en-US" dirty="0"/>
              <a:t>This is one document that is partially completed at the beginning of the year with the plan for spending and then the school goes back into the same document at the end of the year and fills in the results from each planned strategy/purchase.  The document includes:</a:t>
            </a:r>
          </a:p>
          <a:p>
            <a:pPr lvl="1"/>
            <a:r>
              <a:rPr lang="en-US" dirty="0"/>
              <a:t>all school planned strategies/purchases using Title I dollars</a:t>
            </a:r>
          </a:p>
          <a:p>
            <a:pPr lvl="2"/>
            <a:r>
              <a:rPr lang="en-US" dirty="0"/>
              <a:t>planned strategies/purchases must support improvement in the areas that have been identified by the school’s </a:t>
            </a:r>
            <a:r>
              <a:rPr lang="en-US" b="1" dirty="0"/>
              <a:t>comprehensive needs assessment </a:t>
            </a:r>
            <a:r>
              <a:rPr lang="en-US" dirty="0"/>
              <a:t>activities (like this one).  </a:t>
            </a:r>
          </a:p>
          <a:p>
            <a:pPr lvl="1"/>
            <a:r>
              <a:rPr lang="en-US" dirty="0"/>
              <a:t>a method to determine if the strategy/purchase made a positive difference in the area of weakness it was intended to strengthen.  </a:t>
            </a:r>
          </a:p>
        </p:txBody>
      </p:sp>
      <p:pic>
        <p:nvPicPr>
          <p:cNvPr id="8" name="Audio 7">
            <a:hlinkClick r:id="" action="ppaction://media"/>
            <a:extLst>
              <a:ext uri="{FF2B5EF4-FFF2-40B4-BE49-F238E27FC236}">
                <a16:creationId xmlns:a16="http://schemas.microsoft.com/office/drawing/2014/main" id="{3FDEE418-6956-C117-07F8-49311767EF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89631810"/>
      </p:ext>
    </p:extLst>
  </p:cSld>
  <p:clrMapOvr>
    <a:masterClrMapping/>
  </p:clrMapOvr>
  <mc:AlternateContent xmlns:mc="http://schemas.openxmlformats.org/markup-compatibility/2006" xmlns:p14="http://schemas.microsoft.com/office/powerpoint/2010/main">
    <mc:Choice Requires="p14">
      <p:transition spd="slow" p14:dur="2000" advTm="47471"/>
    </mc:Choice>
    <mc:Fallback xmlns="">
      <p:transition spd="slow" advTm="47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54783-306E-4DCD-BBE4-02934AAB50CD}"/>
              </a:ext>
            </a:extLst>
          </p:cNvPr>
          <p:cNvSpPr>
            <a:spLocks noGrp="1"/>
          </p:cNvSpPr>
          <p:nvPr>
            <p:ph type="title"/>
          </p:nvPr>
        </p:nvSpPr>
        <p:spPr/>
        <p:txBody>
          <a:bodyPr>
            <a:normAutofit fontScale="90000"/>
          </a:bodyPr>
          <a:lstStyle/>
          <a:p>
            <a:r>
              <a:rPr lang="en-US" dirty="0"/>
              <a:t>Section 1 – Instructional Support</a:t>
            </a:r>
            <a:br>
              <a:rPr lang="en-US" dirty="0"/>
            </a:br>
            <a:r>
              <a:rPr lang="en-US" sz="2200" dirty="0"/>
              <a:t>(Lists the extra people that were hired with Title I funds to </a:t>
            </a:r>
            <a:r>
              <a:rPr lang="en-US" sz="2200"/>
              <a:t>support students </a:t>
            </a:r>
            <a:r>
              <a:rPr lang="en-US" sz="2200" dirty="0"/>
              <a:t>related to the weak areas that were identified in the school’s improvement plan.)</a:t>
            </a:r>
          </a:p>
        </p:txBody>
      </p:sp>
      <p:sp>
        <p:nvSpPr>
          <p:cNvPr id="3" name="Content Placeholder 2">
            <a:extLst>
              <a:ext uri="{FF2B5EF4-FFF2-40B4-BE49-F238E27FC236}">
                <a16:creationId xmlns:a16="http://schemas.microsoft.com/office/drawing/2014/main" id="{F5D6ACA2-EAE7-4624-BB2A-B75E8EF50598}"/>
              </a:ext>
            </a:extLst>
          </p:cNvPr>
          <p:cNvSpPr>
            <a:spLocks noGrp="1"/>
          </p:cNvSpPr>
          <p:nvPr>
            <p:ph idx="1"/>
          </p:nvPr>
        </p:nvSpPr>
        <p:spPr/>
        <p:txBody>
          <a:bodyPr>
            <a:normAutofit lnSpcReduction="10000"/>
          </a:bodyPr>
          <a:lstStyle/>
          <a:p>
            <a:pPr marL="0" indent="0">
              <a:buNone/>
            </a:pPr>
            <a:r>
              <a:rPr lang="en-US" dirty="0"/>
              <a:t>Spent a total of $295,760.00 </a:t>
            </a:r>
            <a:r>
              <a:rPr lang="en-US" sz="1400" dirty="0"/>
              <a:t>(this includes all benefits such as FICA, insurance, workman’s comp., etc.)</a:t>
            </a:r>
          </a:p>
          <a:p>
            <a:pPr lvl="1"/>
            <a:r>
              <a:rPr lang="en-US" sz="1600" dirty="0"/>
              <a:t>2 Interventionists 	</a:t>
            </a:r>
          </a:p>
          <a:p>
            <a:pPr marL="457200" lvl="1" indent="0">
              <a:buNone/>
            </a:pPr>
            <a:r>
              <a:rPr lang="en-US" sz="1600" dirty="0"/>
              <a:t>	This included 2 teachers instructing small groups of students in reading during our “Intensive Reading” 	blocks.  Some went into the classroom and/or instructed small groups to support students in math.  These 	teachers worked with Tier 2 and Tier 3 students and the goal was to move at least 10% to the next Tier.  </a:t>
            </a:r>
          </a:p>
          <a:p>
            <a:pPr lvl="1">
              <a:buFont typeface="Arial" panose="020B0604020202020204" pitchFamily="34" charset="0"/>
              <a:buChar char="•"/>
            </a:pPr>
            <a:r>
              <a:rPr lang="en-US" sz="1600" dirty="0"/>
              <a:t>.5 Reading Coach (the other .5 is paid by the district) and 1 Math Coach</a:t>
            </a:r>
          </a:p>
          <a:p>
            <a:pPr marL="457200" lvl="1" indent="0">
              <a:buNone/>
            </a:pPr>
            <a:r>
              <a:rPr lang="en-US" sz="1600" dirty="0"/>
              <a:t>	The purpose of these positions is to promote enhanced academic instruction and student learning by 	coaching and working with teachers to develop more effective teaching practices and by sharing information 	addressing the way students learn.  They hold data meetings to assist teachers in understanding and using 	diagnostic and test results to improve instruction. Their goal was to move at least 10% of students in Tier 2 	or Tier 3 to the next Tier by end-of-year.</a:t>
            </a:r>
          </a:p>
          <a:p>
            <a:pPr marL="457200" lvl="1" indent="0">
              <a:buNone/>
            </a:pPr>
            <a:endParaRPr lang="en-US" sz="1600" dirty="0"/>
          </a:p>
          <a:p>
            <a:pPr lvl="1">
              <a:buFont typeface="Arial" panose="020B0604020202020204" pitchFamily="34" charset="0"/>
              <a:buChar char="•"/>
            </a:pPr>
            <a:endParaRPr lang="en-US" sz="1600" dirty="0"/>
          </a:p>
          <a:p>
            <a:pPr lvl="1">
              <a:buFont typeface="Arial" panose="020B0604020202020204" pitchFamily="34" charset="0"/>
              <a:buChar char="•"/>
            </a:pPr>
            <a:endParaRPr lang="en-US" sz="1600" dirty="0"/>
          </a:p>
          <a:p>
            <a:pPr marL="457200" lvl="1" indent="0">
              <a:buNone/>
            </a:pPr>
            <a:endParaRPr lang="en-US" sz="1600" dirty="0"/>
          </a:p>
          <a:p>
            <a:pPr marL="457200" lvl="1" indent="0">
              <a:buNone/>
            </a:pPr>
            <a:endParaRPr lang="en-US" sz="1600" dirty="0"/>
          </a:p>
        </p:txBody>
      </p:sp>
      <p:pic>
        <p:nvPicPr>
          <p:cNvPr id="15" name="Audio 14">
            <a:hlinkClick r:id="" action="ppaction://media"/>
            <a:extLst>
              <a:ext uri="{FF2B5EF4-FFF2-40B4-BE49-F238E27FC236}">
                <a16:creationId xmlns:a16="http://schemas.microsoft.com/office/drawing/2014/main" id="{CBFECDF2-095B-A29D-2E7F-AE519D1050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63997230"/>
      </p:ext>
    </p:extLst>
  </p:cSld>
  <p:clrMapOvr>
    <a:masterClrMapping/>
  </p:clrMapOvr>
  <mc:AlternateContent xmlns:mc="http://schemas.openxmlformats.org/markup-compatibility/2006" xmlns:p14="http://schemas.microsoft.com/office/powerpoint/2010/main">
    <mc:Choice Requires="p14">
      <p:transition spd="slow" p14:dur="2000" advTm="49956"/>
    </mc:Choice>
    <mc:Fallback xmlns="">
      <p:transition spd="slow" advTm="49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54783-306E-4DCD-BBE4-02934AAB50CD}"/>
              </a:ext>
            </a:extLst>
          </p:cNvPr>
          <p:cNvSpPr>
            <a:spLocks noGrp="1"/>
          </p:cNvSpPr>
          <p:nvPr>
            <p:ph type="title"/>
          </p:nvPr>
        </p:nvSpPr>
        <p:spPr/>
        <p:txBody>
          <a:bodyPr>
            <a:normAutofit fontScale="90000"/>
          </a:bodyPr>
          <a:lstStyle/>
          <a:p>
            <a:r>
              <a:rPr lang="en-US" dirty="0"/>
              <a:t>Section 1 – Instructional Support</a:t>
            </a:r>
            <a:br>
              <a:rPr lang="en-US" dirty="0"/>
            </a:br>
            <a:r>
              <a:rPr lang="en-US" sz="2200" dirty="0"/>
              <a:t>(Lists the extra people that were hired with Title I funds to support students related to the weak areas that were identified in the school’s improvement plan.) Continued …</a:t>
            </a:r>
          </a:p>
        </p:txBody>
      </p:sp>
      <p:sp>
        <p:nvSpPr>
          <p:cNvPr id="3" name="Content Placeholder 2">
            <a:extLst>
              <a:ext uri="{FF2B5EF4-FFF2-40B4-BE49-F238E27FC236}">
                <a16:creationId xmlns:a16="http://schemas.microsoft.com/office/drawing/2014/main" id="{F5D6ACA2-EAE7-4624-BB2A-B75E8EF50598}"/>
              </a:ext>
            </a:extLst>
          </p:cNvPr>
          <p:cNvSpPr>
            <a:spLocks noGrp="1"/>
          </p:cNvSpPr>
          <p:nvPr>
            <p:ph idx="1"/>
          </p:nvPr>
        </p:nvSpPr>
        <p:spPr/>
        <p:txBody>
          <a:bodyPr>
            <a:normAutofit/>
          </a:bodyPr>
          <a:lstStyle/>
          <a:p>
            <a:pPr marL="0" indent="0">
              <a:buNone/>
            </a:pPr>
            <a:r>
              <a:rPr lang="en-US" dirty="0"/>
              <a:t>Spent a total of $295,760.00 </a:t>
            </a:r>
            <a:r>
              <a:rPr lang="en-US" sz="1400" dirty="0"/>
              <a:t>(this includes all benefits such as FICA, insurance, workman’s comp., etc.)</a:t>
            </a:r>
          </a:p>
          <a:p>
            <a:pPr lvl="1"/>
            <a:r>
              <a:rPr lang="en-US" sz="1600" dirty="0"/>
              <a:t>1	Science Lab Teacher</a:t>
            </a:r>
          </a:p>
          <a:p>
            <a:pPr marL="457200" lvl="1" indent="0">
              <a:buNone/>
            </a:pPr>
            <a:r>
              <a:rPr lang="en-US" sz="1600" dirty="0"/>
              <a:t>	The science lab teacher focused on grades 3-5 in science instruction. The classes enjoyed hands on lessons 	in the lab. The science teacher also analyzed our science data and worked with teachers creating engaging 	lessons for the classroom.</a:t>
            </a:r>
          </a:p>
          <a:p>
            <a:pPr marL="457200" lvl="1" indent="0">
              <a:buNone/>
            </a:pPr>
            <a:endParaRPr lang="en-US" sz="1600" dirty="0"/>
          </a:p>
          <a:p>
            <a:pPr lvl="1">
              <a:buFont typeface="Arial" panose="020B0604020202020204" pitchFamily="34" charset="0"/>
              <a:buChar char="•"/>
            </a:pPr>
            <a:endParaRPr lang="en-US" sz="1600" dirty="0"/>
          </a:p>
          <a:p>
            <a:pPr lvl="1">
              <a:buFont typeface="Arial" panose="020B0604020202020204" pitchFamily="34" charset="0"/>
              <a:buChar char="•"/>
            </a:pPr>
            <a:endParaRPr lang="en-US" sz="1600" dirty="0"/>
          </a:p>
          <a:p>
            <a:pPr marL="457200" lvl="1" indent="0">
              <a:buNone/>
            </a:pPr>
            <a:endParaRPr lang="en-US" sz="1600" dirty="0"/>
          </a:p>
          <a:p>
            <a:pPr marL="457200" lvl="1" indent="0">
              <a:buNone/>
            </a:pPr>
            <a:endParaRPr lang="en-US" sz="1600" dirty="0"/>
          </a:p>
        </p:txBody>
      </p:sp>
      <p:pic>
        <p:nvPicPr>
          <p:cNvPr id="5" name="Audio 4">
            <a:hlinkClick r:id="" action="ppaction://media"/>
            <a:extLst>
              <a:ext uri="{FF2B5EF4-FFF2-40B4-BE49-F238E27FC236}">
                <a16:creationId xmlns:a16="http://schemas.microsoft.com/office/drawing/2014/main" id="{0DBDDA1F-6D32-50CF-9AA5-64307EEB8A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39409970"/>
      </p:ext>
    </p:extLst>
  </p:cSld>
  <p:clrMapOvr>
    <a:masterClrMapping/>
  </p:clrMapOvr>
  <mc:AlternateContent xmlns:mc="http://schemas.openxmlformats.org/markup-compatibility/2006" xmlns:p14="http://schemas.microsoft.com/office/powerpoint/2010/main">
    <mc:Choice Requires="p14">
      <p:transition spd="slow" p14:dur="2000" advTm="22974"/>
    </mc:Choice>
    <mc:Fallback xmlns="">
      <p:transition spd="slow" advTm="22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6D4C0-3CEC-471C-929E-83CF603A86C7}"/>
              </a:ext>
            </a:extLst>
          </p:cNvPr>
          <p:cNvSpPr>
            <a:spLocks noGrp="1"/>
          </p:cNvSpPr>
          <p:nvPr>
            <p:ph type="title"/>
          </p:nvPr>
        </p:nvSpPr>
        <p:spPr/>
        <p:txBody>
          <a:bodyPr/>
          <a:lstStyle/>
          <a:p>
            <a:r>
              <a:rPr lang="en-US" dirty="0" err="1">
                <a:solidFill>
                  <a:srgbClr val="FF0000"/>
                </a:solidFill>
              </a:rPr>
              <a:t>iReady</a:t>
            </a:r>
            <a:r>
              <a:rPr lang="en-US" dirty="0">
                <a:solidFill>
                  <a:srgbClr val="FF0000"/>
                </a:solidFill>
              </a:rPr>
              <a:t> Results FY22</a:t>
            </a:r>
          </a:p>
        </p:txBody>
      </p:sp>
      <p:sp>
        <p:nvSpPr>
          <p:cNvPr id="3" name="Content Placeholder 2">
            <a:extLst>
              <a:ext uri="{FF2B5EF4-FFF2-40B4-BE49-F238E27FC236}">
                <a16:creationId xmlns:a16="http://schemas.microsoft.com/office/drawing/2014/main" id="{7ED32E1E-7CF4-4B5D-9C76-8B1770B5640A}"/>
              </a:ext>
            </a:extLst>
          </p:cNvPr>
          <p:cNvSpPr>
            <a:spLocks noGrp="1"/>
          </p:cNvSpPr>
          <p:nvPr>
            <p:ph idx="1"/>
          </p:nvPr>
        </p:nvSpPr>
        <p:spPr/>
        <p:txBody>
          <a:bodyPr>
            <a:normAutofit fontScale="85000" lnSpcReduction="20000"/>
          </a:bodyPr>
          <a:lstStyle/>
          <a:p>
            <a:pPr marL="0" indent="0">
              <a:buNone/>
            </a:pPr>
            <a:r>
              <a:rPr lang="en-US" sz="2200" dirty="0">
                <a:latin typeface="Calibri" panose="020F0502020204030204" pitchFamily="34" charset="0"/>
                <a:ea typeface="Calibri" panose="020F0502020204030204" pitchFamily="34" charset="0"/>
              </a:rPr>
              <a:t>The data below indicates the percent of students that showed growth from the beginning of the year diagnostic to the end of the year diagnostic in reading and math.  Our goal was that there would be a 10% increase in students scoring proficient and a decrease of 10% of students scoring 2+ years below grade level, in each grade level. </a:t>
            </a:r>
          </a:p>
          <a:p>
            <a:pPr marL="0" indent="0">
              <a:buNone/>
            </a:pPr>
            <a:r>
              <a:rPr lang="en-US" sz="2200" b="1" u="sng" dirty="0">
                <a:latin typeface="Calibri" panose="020F0502020204030204" pitchFamily="34" charset="0"/>
                <a:ea typeface="Calibri" panose="020F0502020204030204" pitchFamily="34" charset="0"/>
              </a:rPr>
              <a:t>Reading students scoring proficient:</a:t>
            </a:r>
            <a:r>
              <a:rPr lang="en-US" sz="2200" dirty="0">
                <a:latin typeface="Calibri" panose="020F0502020204030204" pitchFamily="34" charset="0"/>
                <a:ea typeface="Calibri" panose="020F0502020204030204" pitchFamily="34" charset="0"/>
              </a:rPr>
              <a:t>  All grade levels met or exceeded the goal. </a:t>
            </a:r>
            <a:r>
              <a:rPr lang="en-US" sz="2200" b="1" dirty="0">
                <a:latin typeface="Calibri" panose="020F0502020204030204" pitchFamily="34" charset="0"/>
                <a:ea typeface="Calibri" panose="020F0502020204030204" pitchFamily="34" charset="0"/>
              </a:rPr>
              <a:t>Hurray!</a:t>
            </a:r>
            <a:endParaRPr lang="en-US" sz="2200" dirty="0">
              <a:latin typeface="Calibri" panose="020F0502020204030204" pitchFamily="34" charset="0"/>
              <a:ea typeface="Calibri" panose="020F0502020204030204" pitchFamily="34" charset="0"/>
            </a:endParaRPr>
          </a:p>
          <a:p>
            <a:pPr marL="0" indent="0">
              <a:buNone/>
            </a:pPr>
            <a:r>
              <a:rPr lang="en-US" sz="2200" b="1" u="sng" dirty="0">
                <a:latin typeface="Calibri" panose="020F0502020204030204" pitchFamily="34" charset="0"/>
                <a:ea typeface="Calibri" panose="020F0502020204030204" pitchFamily="34" charset="0"/>
              </a:rPr>
              <a:t>Reading students scoring 2+ years below grade level:</a:t>
            </a:r>
            <a:r>
              <a:rPr lang="en-US" sz="2200" b="1" dirty="0">
                <a:latin typeface="Calibri" panose="020F0502020204030204" pitchFamily="34" charset="0"/>
                <a:ea typeface="Calibri" panose="020F0502020204030204" pitchFamily="34" charset="0"/>
              </a:rPr>
              <a:t> </a:t>
            </a:r>
            <a:r>
              <a:rPr lang="en-US" sz="2200" dirty="0">
                <a:latin typeface="Calibri" panose="020F0502020204030204" pitchFamily="34" charset="0"/>
                <a:ea typeface="Calibri" panose="020F0502020204030204" pitchFamily="34" charset="0"/>
              </a:rPr>
              <a:t>Many grade levels made this goal with the exception of 1</a:t>
            </a:r>
            <a:r>
              <a:rPr lang="en-US" sz="2200" baseline="30000" dirty="0">
                <a:latin typeface="Calibri" panose="020F0502020204030204" pitchFamily="34" charset="0"/>
                <a:ea typeface="Calibri" panose="020F0502020204030204" pitchFamily="34" charset="0"/>
              </a:rPr>
              <a:t>st</a:t>
            </a:r>
            <a:r>
              <a:rPr lang="en-US" sz="2200" dirty="0">
                <a:latin typeface="Calibri" panose="020F0502020204030204" pitchFamily="34" charset="0"/>
                <a:ea typeface="Calibri" panose="020F0502020204030204" pitchFamily="34" charset="0"/>
              </a:rPr>
              <a:t> and 4</a:t>
            </a:r>
            <a:r>
              <a:rPr lang="en-US" sz="2200" baseline="30000" dirty="0">
                <a:latin typeface="Calibri" panose="020F0502020204030204" pitchFamily="34" charset="0"/>
                <a:ea typeface="Calibri" panose="020F0502020204030204" pitchFamily="34" charset="0"/>
              </a:rPr>
              <a:t>th</a:t>
            </a:r>
            <a:r>
              <a:rPr lang="en-US" sz="2200" dirty="0">
                <a:latin typeface="Calibri" panose="020F0502020204030204" pitchFamily="34" charset="0"/>
                <a:ea typeface="Calibri" panose="020F0502020204030204" pitchFamily="34" charset="0"/>
              </a:rPr>
              <a:t> grade. 1</a:t>
            </a:r>
            <a:r>
              <a:rPr lang="en-US" sz="2200" baseline="30000" dirty="0">
                <a:latin typeface="Calibri" panose="020F0502020204030204" pitchFamily="34" charset="0"/>
                <a:ea typeface="Calibri" panose="020F0502020204030204" pitchFamily="34" charset="0"/>
              </a:rPr>
              <a:t>st</a:t>
            </a:r>
            <a:r>
              <a:rPr lang="en-US" sz="2200" dirty="0">
                <a:latin typeface="Calibri" panose="020F0502020204030204" pitchFamily="34" charset="0"/>
                <a:ea typeface="Calibri" panose="020F0502020204030204" pitchFamily="34" charset="0"/>
              </a:rPr>
              <a:t> grade increase this category by 1% and 4</a:t>
            </a:r>
            <a:r>
              <a:rPr lang="en-US" sz="2200" baseline="30000" dirty="0">
                <a:latin typeface="Calibri" panose="020F0502020204030204" pitchFamily="34" charset="0"/>
                <a:ea typeface="Calibri" panose="020F0502020204030204" pitchFamily="34" charset="0"/>
              </a:rPr>
              <a:t>th</a:t>
            </a:r>
            <a:r>
              <a:rPr lang="en-US" sz="2200" dirty="0">
                <a:latin typeface="Calibri" panose="020F0502020204030204" pitchFamily="34" charset="0"/>
                <a:ea typeface="Calibri" panose="020F0502020204030204" pitchFamily="34" charset="0"/>
              </a:rPr>
              <a:t> grade decreased this category by 5% instead of 10%.. </a:t>
            </a:r>
          </a:p>
          <a:p>
            <a:pPr marL="0" indent="0">
              <a:buNone/>
            </a:pPr>
            <a:r>
              <a:rPr lang="en-US" sz="2200" b="1" u="sng" dirty="0">
                <a:latin typeface="Calibri" panose="020F0502020204030204" pitchFamily="34" charset="0"/>
                <a:ea typeface="Calibri" panose="020F0502020204030204" pitchFamily="34" charset="0"/>
              </a:rPr>
              <a:t>Math students scoring proficient:</a:t>
            </a:r>
            <a:r>
              <a:rPr lang="en-US" sz="2200" b="1" dirty="0">
                <a:latin typeface="Calibri" panose="020F0502020204030204" pitchFamily="34" charset="0"/>
                <a:ea typeface="Calibri" panose="020F0502020204030204" pitchFamily="34" charset="0"/>
              </a:rPr>
              <a:t>  </a:t>
            </a:r>
            <a:r>
              <a:rPr lang="en-US" sz="2200" dirty="0">
                <a:latin typeface="Calibri" panose="020F0502020204030204" pitchFamily="34" charset="0"/>
                <a:ea typeface="Calibri" panose="020F0502020204030204" pitchFamily="34" charset="0"/>
              </a:rPr>
              <a:t>All grades met the goal.  </a:t>
            </a:r>
            <a:r>
              <a:rPr lang="en-US" sz="2200" b="1" dirty="0">
                <a:latin typeface="Calibri" panose="020F0502020204030204" pitchFamily="34" charset="0"/>
                <a:ea typeface="Calibri" panose="020F0502020204030204" pitchFamily="34" charset="0"/>
              </a:rPr>
              <a:t>Hurray!!!</a:t>
            </a:r>
          </a:p>
          <a:p>
            <a:pPr marL="0" indent="0">
              <a:buNone/>
            </a:pPr>
            <a:r>
              <a:rPr lang="en-US" sz="2200" b="1" u="sng" dirty="0">
                <a:latin typeface="Calibri" panose="020F0502020204030204" pitchFamily="34" charset="0"/>
                <a:ea typeface="Calibri" panose="020F0502020204030204" pitchFamily="34" charset="0"/>
              </a:rPr>
              <a:t>Math students scoring 2+ years below grade level:</a:t>
            </a:r>
            <a:r>
              <a:rPr lang="en-US" sz="2200" b="1" dirty="0">
                <a:latin typeface="Calibri" panose="020F0502020204030204" pitchFamily="34" charset="0"/>
                <a:ea typeface="Calibri" panose="020F0502020204030204" pitchFamily="34" charset="0"/>
              </a:rPr>
              <a:t> </a:t>
            </a:r>
            <a:r>
              <a:rPr lang="en-US" sz="2200" dirty="0">
                <a:latin typeface="Calibri" panose="020F0502020204030204" pitchFamily="34" charset="0"/>
                <a:ea typeface="Calibri" panose="020F0502020204030204" pitchFamily="34" charset="0"/>
              </a:rPr>
              <a:t> Many grade levels met this goal, except 1</a:t>
            </a:r>
            <a:r>
              <a:rPr lang="en-US" sz="2200" baseline="30000" dirty="0">
                <a:latin typeface="Calibri" panose="020F0502020204030204" pitchFamily="34" charset="0"/>
                <a:ea typeface="Calibri" panose="020F0502020204030204" pitchFamily="34" charset="0"/>
              </a:rPr>
              <a:t>st</a:t>
            </a:r>
            <a:r>
              <a:rPr lang="en-US" sz="2200" dirty="0">
                <a:latin typeface="Calibri" panose="020F0502020204030204" pitchFamily="34" charset="0"/>
                <a:ea typeface="Calibri" panose="020F0502020204030204" pitchFamily="34" charset="0"/>
              </a:rPr>
              <a:t> grade. 1</a:t>
            </a:r>
            <a:r>
              <a:rPr lang="en-US" sz="2200" baseline="30000" dirty="0">
                <a:latin typeface="Calibri" panose="020F0502020204030204" pitchFamily="34" charset="0"/>
                <a:ea typeface="Calibri" panose="020F0502020204030204" pitchFamily="34" charset="0"/>
              </a:rPr>
              <a:t>st</a:t>
            </a:r>
            <a:r>
              <a:rPr lang="en-US" sz="2200" dirty="0">
                <a:latin typeface="Calibri" panose="020F0502020204030204" pitchFamily="34" charset="0"/>
                <a:ea typeface="Calibri" panose="020F0502020204030204" pitchFamily="34" charset="0"/>
              </a:rPr>
              <a:t> grade decrease the number of students in this category by 6% instead of 10%.   </a:t>
            </a:r>
          </a:p>
          <a:p>
            <a:pPr marL="0" indent="0">
              <a:buNone/>
            </a:pPr>
            <a:endParaRPr lang="en-US" dirty="0"/>
          </a:p>
        </p:txBody>
      </p:sp>
      <p:pic>
        <p:nvPicPr>
          <p:cNvPr id="6" name="Audio 5">
            <a:hlinkClick r:id="" action="ppaction://media"/>
            <a:extLst>
              <a:ext uri="{FF2B5EF4-FFF2-40B4-BE49-F238E27FC236}">
                <a16:creationId xmlns:a16="http://schemas.microsoft.com/office/drawing/2014/main" id="{FE774EDD-8CC8-21FB-0419-4BCCBB609E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20855437"/>
      </p:ext>
    </p:extLst>
  </p:cSld>
  <p:clrMapOvr>
    <a:masterClrMapping/>
  </p:clrMapOvr>
  <mc:AlternateContent xmlns:mc="http://schemas.openxmlformats.org/markup-compatibility/2006" xmlns:p14="http://schemas.microsoft.com/office/powerpoint/2010/main">
    <mc:Choice Requires="p14">
      <p:transition spd="slow" p14:dur="2000" advTm="77219"/>
    </mc:Choice>
    <mc:Fallback xmlns="">
      <p:transition spd="slow" advTm="77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7B8A9-6F0D-4356-B58A-553594DD4084}"/>
              </a:ext>
            </a:extLst>
          </p:cNvPr>
          <p:cNvSpPr>
            <a:spLocks noGrp="1"/>
          </p:cNvSpPr>
          <p:nvPr>
            <p:ph type="title"/>
          </p:nvPr>
        </p:nvSpPr>
        <p:spPr>
          <a:xfrm>
            <a:off x="1295402" y="850092"/>
            <a:ext cx="9601196" cy="1128769"/>
          </a:xfrm>
        </p:spPr>
        <p:txBody>
          <a:bodyPr>
            <a:normAutofit fontScale="90000"/>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t>End of Year iReady Data</a:t>
            </a:r>
            <a:br>
              <a:rPr lang="en-US"/>
            </a:br>
            <a:r>
              <a:rPr kumimoji="0" lang="en-US" altLang="en-US" sz="2200" i="0" u="none" strike="noStrike" cap="none" normalizeH="0" baseline="0">
                <a:ln>
                  <a:noFill/>
                </a:ln>
                <a:solidFill>
                  <a:schemeClr val="tx1"/>
                </a:solidFill>
                <a:effectLst/>
                <a:latin typeface="Impact" panose="020B0806030902050204" pitchFamily="34" charset="0"/>
                <a:ea typeface="Calibri" panose="020F0502020204030204" pitchFamily="34" charset="0"/>
              </a:rPr>
              <a:t>% of Students in Grades K Through 6</a:t>
            </a:r>
            <a:r>
              <a:rPr kumimoji="0" lang="en-US" altLang="en-US" sz="2200" i="0" u="none" strike="noStrike" cap="none" normalizeH="0" baseline="30000">
                <a:ln>
                  <a:noFill/>
                </a:ln>
                <a:solidFill>
                  <a:schemeClr val="tx1"/>
                </a:solidFill>
                <a:effectLst/>
                <a:latin typeface="Impact" panose="020B0806030902050204" pitchFamily="34" charset="0"/>
                <a:ea typeface="Calibri" panose="020F0502020204030204" pitchFamily="34" charset="0"/>
              </a:rPr>
              <a:t>th</a:t>
            </a:r>
            <a:r>
              <a:rPr kumimoji="0" lang="en-US" altLang="en-US" sz="2200" i="0" u="none" strike="noStrike" cap="none" normalizeH="0" baseline="0">
                <a:ln>
                  <a:noFill/>
                </a:ln>
                <a:solidFill>
                  <a:schemeClr val="tx1"/>
                </a:solidFill>
                <a:effectLst/>
                <a:latin typeface="Impact" panose="020B0806030902050204" pitchFamily="34" charset="0"/>
                <a:ea typeface="Calibri" panose="020F0502020204030204" pitchFamily="34" charset="0"/>
              </a:rPr>
              <a:t> Who Moved Tiers </a:t>
            </a:r>
            <a:r>
              <a:rPr lang="en-US" altLang="en-US" sz="2200">
                <a:ln>
                  <a:noFill/>
                </a:ln>
                <a:solidFill>
                  <a:schemeClr val="tx1"/>
                </a:solidFill>
                <a:latin typeface="Impact" panose="020B0806030902050204" pitchFamily="34" charset="0"/>
                <a:ea typeface="Calibri" panose="020F0502020204030204" pitchFamily="34" charset="0"/>
              </a:rPr>
              <a:t>by EOY</a:t>
            </a:r>
            <a:r>
              <a:rPr kumimoji="0" lang="en-US" altLang="en-US" sz="2200" i="0" u="none" strike="noStrike" cap="none" normalizeH="0" baseline="0">
                <a:ln>
                  <a:noFill/>
                </a:ln>
                <a:solidFill>
                  <a:schemeClr val="tx1"/>
                </a:solidFill>
                <a:effectLst/>
                <a:latin typeface="Impact" panose="020B0806030902050204" pitchFamily="34" charset="0"/>
                <a:ea typeface="Calibri" panose="020F0502020204030204" pitchFamily="34" charset="0"/>
              </a:rPr>
              <a:t> </a:t>
            </a:r>
            <a:r>
              <a:rPr lang="en-US" altLang="en-US" sz="2200">
                <a:ln>
                  <a:noFill/>
                </a:ln>
                <a:solidFill>
                  <a:schemeClr val="tx1"/>
                </a:solidFill>
                <a:latin typeface="Impact" panose="020B0806030902050204" pitchFamily="34" charset="0"/>
                <a:ea typeface="Calibri" panose="020F0502020204030204" pitchFamily="34" charset="0"/>
              </a:rPr>
              <a:t>i</a:t>
            </a:r>
            <a:r>
              <a:rPr kumimoji="0" lang="en-US" altLang="en-US" sz="2200" i="0" u="none" strike="noStrike" cap="none" normalizeH="0" baseline="0">
                <a:ln>
                  <a:noFill/>
                </a:ln>
                <a:solidFill>
                  <a:schemeClr val="tx1"/>
                </a:solidFill>
                <a:effectLst/>
                <a:latin typeface="Impact" panose="020B0806030902050204" pitchFamily="34" charset="0"/>
                <a:ea typeface="Calibri" panose="020F0502020204030204" pitchFamily="34" charset="0"/>
              </a:rPr>
              <a:t>Ready Diagnostic</a:t>
            </a:r>
            <a:br>
              <a:rPr kumimoji="0" lang="en-US" altLang="en-US" sz="2200" i="0" u="none" strike="noStrike" cap="none" normalizeH="0" baseline="0">
                <a:ln>
                  <a:noFill/>
                </a:ln>
                <a:solidFill>
                  <a:schemeClr val="tx1"/>
                </a:solidFill>
                <a:effectLst/>
                <a:latin typeface="Impact" panose="020B0806030902050204" pitchFamily="34" charset="0"/>
              </a:rPr>
            </a:br>
            <a:endParaRPr lang="en-US" sz="2200" dirty="0"/>
          </a:p>
        </p:txBody>
      </p:sp>
      <p:pic>
        <p:nvPicPr>
          <p:cNvPr id="7" name="Content Placeholder 6">
            <a:extLst>
              <a:ext uri="{FF2B5EF4-FFF2-40B4-BE49-F238E27FC236}">
                <a16:creationId xmlns:a16="http://schemas.microsoft.com/office/drawing/2014/main" id="{32F12CC9-DDAD-5EA0-869A-F761F53DE174}"/>
              </a:ext>
            </a:extLst>
          </p:cNvPr>
          <p:cNvPicPr>
            <a:picLocks noGrp="1" noChangeAspect="1"/>
          </p:cNvPicPr>
          <p:nvPr>
            <p:ph idx="1"/>
          </p:nvPr>
        </p:nvPicPr>
        <p:blipFill>
          <a:blip r:embed="rId5"/>
          <a:stretch>
            <a:fillRect/>
          </a:stretch>
        </p:blipFill>
        <p:spPr>
          <a:xfrm>
            <a:off x="1266907" y="1763470"/>
            <a:ext cx="4676772" cy="4491074"/>
          </a:xfrm>
        </p:spPr>
      </p:pic>
      <p:pic>
        <p:nvPicPr>
          <p:cNvPr id="9" name="Picture 8">
            <a:extLst>
              <a:ext uri="{FF2B5EF4-FFF2-40B4-BE49-F238E27FC236}">
                <a16:creationId xmlns:a16="http://schemas.microsoft.com/office/drawing/2014/main" id="{A87FCF5E-A53D-442B-EEA8-6BD64CD54C7D}"/>
              </a:ext>
            </a:extLst>
          </p:cNvPr>
          <p:cNvPicPr>
            <a:picLocks noChangeAspect="1"/>
          </p:cNvPicPr>
          <p:nvPr/>
        </p:nvPicPr>
        <p:blipFill>
          <a:blip r:embed="rId6"/>
          <a:stretch>
            <a:fillRect/>
          </a:stretch>
        </p:blipFill>
        <p:spPr>
          <a:xfrm>
            <a:off x="5943679" y="1763471"/>
            <a:ext cx="4981414" cy="4491073"/>
          </a:xfrm>
          <a:prstGeom prst="rect">
            <a:avLst/>
          </a:prstGeom>
        </p:spPr>
      </p:pic>
      <p:pic>
        <p:nvPicPr>
          <p:cNvPr id="8" name="Audio 7">
            <a:hlinkClick r:id="" action="ppaction://media"/>
            <a:extLst>
              <a:ext uri="{FF2B5EF4-FFF2-40B4-BE49-F238E27FC236}">
                <a16:creationId xmlns:a16="http://schemas.microsoft.com/office/drawing/2014/main" id="{71B8134E-5027-51D2-DD59-87A2CF21E37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82139871"/>
      </p:ext>
    </p:extLst>
  </p:cSld>
  <p:clrMapOvr>
    <a:masterClrMapping/>
  </p:clrMapOvr>
  <mc:AlternateContent xmlns:mc="http://schemas.openxmlformats.org/markup-compatibility/2006" xmlns:p14="http://schemas.microsoft.com/office/powerpoint/2010/main">
    <mc:Choice Requires="p14">
      <p:transition spd="slow" p14:dur="2000" advTm="26205"/>
    </mc:Choice>
    <mc:Fallback xmlns="">
      <p:transition spd="slow" advTm="26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E61F402-3445-458A-9A2B-D28FD2883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673C096-95AE-4644-B76C-1DF1B667D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a:extLst>
                <a:ext uri="{FF2B5EF4-FFF2-40B4-BE49-F238E27FC236}">
                  <a16:creationId xmlns:a16="http://schemas.microsoft.com/office/drawing/2014/main" id="{77A91835-418B-4867-87D7-1376A57F3F7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65B511A1-E0EC-49FE-8068-9DA29CD00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4A61BC5F-ADA4-4DBA-9C6B-E17E0B82EC5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a:extLst>
                <a:ext uri="{FF2B5EF4-FFF2-40B4-BE49-F238E27FC236}">
                  <a16:creationId xmlns:a16="http://schemas.microsoft.com/office/drawing/2014/main" id="{1CE6F7D2-ACED-47D2-BEFD-FB26F75374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16C1BF35-8D9F-9660-FC70-930BB56B0702}"/>
              </a:ext>
            </a:extLst>
          </p:cNvPr>
          <p:cNvSpPr>
            <a:spLocks noGrp="1"/>
          </p:cNvSpPr>
          <p:nvPr>
            <p:ph type="title"/>
          </p:nvPr>
        </p:nvSpPr>
        <p:spPr>
          <a:xfrm>
            <a:off x="761504" y="691997"/>
            <a:ext cx="4108313" cy="714144"/>
          </a:xfrm>
        </p:spPr>
        <p:txBody>
          <a:bodyPr vert="horz" lIns="91440" tIns="45720" rIns="91440" bIns="45720" rtlCol="0" anchor="b">
            <a:normAutofit fontScale="90000"/>
          </a:bodyPr>
          <a:lstStyle/>
          <a:p>
            <a:r>
              <a:rPr lang="en-US" sz="3600" dirty="0">
                <a:solidFill>
                  <a:srgbClr val="262626"/>
                </a:solidFill>
              </a:rPr>
              <a:t>Science Test Results </a:t>
            </a:r>
            <a:r>
              <a:rPr lang="en-US" sz="2000" dirty="0">
                <a:solidFill>
                  <a:srgbClr val="262626"/>
                </a:solidFill>
              </a:rPr>
              <a:t>PENDA</a:t>
            </a:r>
          </a:p>
        </p:txBody>
      </p:sp>
      <p:cxnSp>
        <p:nvCxnSpPr>
          <p:cNvPr id="18" name="Straight Connector 17">
            <a:extLst>
              <a:ext uri="{FF2B5EF4-FFF2-40B4-BE49-F238E27FC236}">
                <a16:creationId xmlns:a16="http://schemas.microsoft.com/office/drawing/2014/main" id="{2BE880E9-2B86-4CDB-B5B7-308745CDD1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Rectangle 1">
            <a:extLst>
              <a:ext uri="{FF2B5EF4-FFF2-40B4-BE49-F238E27FC236}">
                <a16:creationId xmlns:a16="http://schemas.microsoft.com/office/drawing/2014/main" id="{EB79B015-DB9B-7AFE-997C-DECA28D8054C}"/>
              </a:ext>
            </a:extLst>
          </p:cNvPr>
          <p:cNvSpPr>
            <a:spLocks noChangeArrowheads="1"/>
          </p:cNvSpPr>
          <p:nvPr/>
        </p:nvSpPr>
        <p:spPr bwMode="auto">
          <a:xfrm>
            <a:off x="996287" y="1624084"/>
            <a:ext cx="4108313" cy="425178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fontScale="92500" lnSpcReduction="20000"/>
          </a:bodyPr>
          <a:lstStyle/>
          <a:p>
            <a:pPr fontAlgn="base">
              <a:spcBef>
                <a:spcPct val="20000"/>
              </a:spcBef>
              <a:spcAft>
                <a:spcPts val="600"/>
              </a:spcAft>
              <a:buClr>
                <a:schemeClr val="accent1"/>
              </a:buClr>
              <a:buSzPct val="115000"/>
            </a:pPr>
            <a:r>
              <a:rPr lang="en-US" sz="1800" dirty="0">
                <a:effectLst/>
                <a:latin typeface="Avenir Next LT Pro" panose="020B0504020202020204" pitchFamily="34" charset="0"/>
                <a:ea typeface="Calibri" panose="020F0502020204030204" pitchFamily="34" charset="0"/>
                <a:cs typeface="Times New Roman" panose="02020603050405020304" pitchFamily="18" charset="0"/>
              </a:rPr>
              <a:t>Goal: Increase students scoring 70% or above on assessments by 10%.</a:t>
            </a:r>
          </a:p>
          <a:p>
            <a:pPr fontAlgn="base">
              <a:spcBef>
                <a:spcPct val="20000"/>
              </a:spcBef>
              <a:spcAft>
                <a:spcPts val="600"/>
              </a:spcAft>
              <a:buClr>
                <a:schemeClr val="accent1"/>
              </a:buClr>
              <a:buSzPct val="115000"/>
            </a:pPr>
            <a:endParaRPr lang="en-US" sz="18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285750" indent="-285750" fontAlgn="base">
              <a:spcBef>
                <a:spcPct val="20000"/>
              </a:spcBef>
              <a:spcAft>
                <a:spcPts val="600"/>
              </a:spcAft>
              <a:buClr>
                <a:schemeClr val="accent1"/>
              </a:buClr>
              <a:buSzPct val="115000"/>
              <a:buFont typeface="Arial" panose="020B0604020202020204" pitchFamily="34" charset="0"/>
              <a:buChar char="•"/>
            </a:pPr>
            <a:r>
              <a:rPr lang="en-US" sz="1800" dirty="0">
                <a:effectLst/>
                <a:latin typeface="Avenir Next LT Pro" panose="020B0504020202020204" pitchFamily="34" charset="0"/>
                <a:ea typeface="Calibri" panose="020F0502020204030204" pitchFamily="34" charset="0"/>
                <a:cs typeface="Times New Roman" panose="02020603050405020304" pitchFamily="18" charset="0"/>
              </a:rPr>
              <a:t> 3</a:t>
            </a:r>
            <a:r>
              <a:rPr lang="en-US" sz="1800" baseline="30000" dirty="0">
                <a:effectLst/>
                <a:latin typeface="Avenir Next LT Pro" panose="020B0504020202020204" pitchFamily="34" charset="0"/>
                <a:ea typeface="Calibri" panose="020F0502020204030204" pitchFamily="34" charset="0"/>
                <a:cs typeface="Times New Roman" panose="02020603050405020304" pitchFamily="18" charset="0"/>
              </a:rPr>
              <a:t>rd</a:t>
            </a:r>
            <a:r>
              <a:rPr lang="en-US" sz="1800" dirty="0">
                <a:effectLst/>
                <a:latin typeface="Avenir Next LT Pro" panose="020B0504020202020204" pitchFamily="34" charset="0"/>
                <a:ea typeface="Calibri" panose="020F0502020204030204" pitchFamily="34" charset="0"/>
                <a:cs typeface="Times New Roman" panose="02020603050405020304" pitchFamily="18" charset="0"/>
              </a:rPr>
              <a:t> grade increase the number of students scoring 70% or above on assessments from 11% to 30%. </a:t>
            </a:r>
          </a:p>
          <a:p>
            <a:pPr marL="285750" indent="-285750" fontAlgn="base">
              <a:spcBef>
                <a:spcPct val="20000"/>
              </a:spcBef>
              <a:spcAft>
                <a:spcPts val="600"/>
              </a:spcAft>
              <a:buClr>
                <a:schemeClr val="accent1"/>
              </a:buClr>
              <a:buSzPct val="115000"/>
              <a:buFont typeface="Arial" panose="020B0604020202020204" pitchFamily="34" charset="0"/>
              <a:buChar char="•"/>
            </a:pPr>
            <a:r>
              <a:rPr lang="en-US" sz="1800" dirty="0">
                <a:effectLst/>
                <a:latin typeface="Avenir Next LT Pro" panose="020B0504020202020204" pitchFamily="34" charset="0"/>
                <a:ea typeface="Calibri" panose="020F0502020204030204" pitchFamily="34" charset="0"/>
                <a:cs typeface="Times New Roman" panose="02020603050405020304" pitchFamily="18" charset="0"/>
              </a:rPr>
              <a:t>4</a:t>
            </a:r>
            <a:r>
              <a:rPr lang="en-US" sz="1800" baseline="30000" dirty="0">
                <a:effectLst/>
                <a:latin typeface="Avenir Next LT Pro" panose="020B0504020202020204" pitchFamily="34" charset="0"/>
                <a:ea typeface="Calibri" panose="020F0502020204030204" pitchFamily="34" charset="0"/>
                <a:cs typeface="Times New Roman" panose="02020603050405020304" pitchFamily="18" charset="0"/>
              </a:rPr>
              <a:t>th</a:t>
            </a:r>
            <a:r>
              <a:rPr lang="en-US" sz="1800" dirty="0">
                <a:effectLst/>
                <a:latin typeface="Avenir Next LT Pro" panose="020B0504020202020204" pitchFamily="34" charset="0"/>
                <a:ea typeface="Calibri" panose="020F0502020204030204" pitchFamily="34" charset="0"/>
                <a:cs typeface="Times New Roman" panose="02020603050405020304" pitchFamily="18" charset="0"/>
              </a:rPr>
              <a:t> grade increased the number of students scoring 70% or above on assessments from 13% to 19%. </a:t>
            </a:r>
          </a:p>
          <a:p>
            <a:pPr marL="285750" indent="-285750" fontAlgn="base">
              <a:spcBef>
                <a:spcPct val="20000"/>
              </a:spcBef>
              <a:spcAft>
                <a:spcPts val="600"/>
              </a:spcAft>
              <a:buClr>
                <a:schemeClr val="accent1"/>
              </a:buClr>
              <a:buSzPct val="115000"/>
              <a:buFont typeface="Arial" panose="020B0604020202020204" pitchFamily="34" charset="0"/>
              <a:buChar char="•"/>
            </a:pPr>
            <a:r>
              <a:rPr lang="en-US" sz="1800" dirty="0">
                <a:effectLst/>
                <a:latin typeface="Avenir Next LT Pro" panose="020B0504020202020204" pitchFamily="34" charset="0"/>
                <a:ea typeface="Calibri" panose="020F0502020204030204" pitchFamily="34" charset="0"/>
                <a:cs typeface="Times New Roman" panose="02020603050405020304" pitchFamily="18" charset="0"/>
              </a:rPr>
              <a:t>5</a:t>
            </a:r>
            <a:r>
              <a:rPr lang="en-US" sz="1800" baseline="30000" dirty="0">
                <a:effectLst/>
                <a:latin typeface="Avenir Next LT Pro" panose="020B0504020202020204" pitchFamily="34" charset="0"/>
                <a:ea typeface="Calibri" panose="020F0502020204030204" pitchFamily="34" charset="0"/>
                <a:cs typeface="Times New Roman" panose="02020603050405020304" pitchFamily="18" charset="0"/>
              </a:rPr>
              <a:t>th</a:t>
            </a:r>
            <a:r>
              <a:rPr lang="en-US" sz="1800" dirty="0">
                <a:effectLst/>
                <a:latin typeface="Avenir Next LT Pro" panose="020B0504020202020204" pitchFamily="34" charset="0"/>
                <a:ea typeface="Calibri" panose="020F0502020204030204" pitchFamily="34" charset="0"/>
                <a:cs typeface="Times New Roman" panose="02020603050405020304" pitchFamily="18" charset="0"/>
              </a:rPr>
              <a:t> grade increased the number of student scoring 70% or above on assessments from 8% to 31%. </a:t>
            </a:r>
          </a:p>
          <a:p>
            <a:pPr marL="285750" indent="-285750" fontAlgn="base">
              <a:spcBef>
                <a:spcPct val="20000"/>
              </a:spcBef>
              <a:spcAft>
                <a:spcPts val="600"/>
              </a:spcAft>
              <a:buClr>
                <a:schemeClr val="accent1"/>
              </a:buClr>
              <a:buSzPct val="115000"/>
              <a:buFont typeface="Arial" panose="020B0604020202020204" pitchFamily="34" charset="0"/>
              <a:buChar char="•"/>
            </a:pPr>
            <a:r>
              <a:rPr lang="en-US" sz="1800" dirty="0">
                <a:effectLst/>
                <a:latin typeface="Avenir Next LT Pro" panose="020B0504020202020204" pitchFamily="34" charset="0"/>
                <a:ea typeface="Calibri" panose="020F0502020204030204" pitchFamily="34" charset="0"/>
                <a:cs typeface="Times New Roman" panose="02020603050405020304" pitchFamily="18" charset="0"/>
              </a:rPr>
              <a:t>This shows that 3</a:t>
            </a:r>
            <a:r>
              <a:rPr lang="en-US" sz="1800" baseline="30000" dirty="0">
                <a:effectLst/>
                <a:latin typeface="Avenir Next LT Pro" panose="020B0504020202020204" pitchFamily="34" charset="0"/>
                <a:ea typeface="Calibri" panose="020F0502020204030204" pitchFamily="34" charset="0"/>
                <a:cs typeface="Times New Roman" panose="02020603050405020304" pitchFamily="18" charset="0"/>
              </a:rPr>
              <a:t>rd</a:t>
            </a:r>
            <a:r>
              <a:rPr lang="en-US" sz="1800" dirty="0">
                <a:effectLst/>
                <a:latin typeface="Avenir Next LT Pro" panose="020B0504020202020204" pitchFamily="34" charset="0"/>
                <a:ea typeface="Calibri" panose="020F0502020204030204" pitchFamily="34" charset="0"/>
                <a:cs typeface="Times New Roman" panose="02020603050405020304" pitchFamily="18" charset="0"/>
              </a:rPr>
              <a:t> and 5</a:t>
            </a:r>
            <a:r>
              <a:rPr lang="en-US" sz="1800" baseline="30000" dirty="0">
                <a:effectLst/>
                <a:latin typeface="Avenir Next LT Pro" panose="020B0504020202020204" pitchFamily="34" charset="0"/>
                <a:ea typeface="Calibri" panose="020F0502020204030204" pitchFamily="34" charset="0"/>
                <a:cs typeface="Times New Roman" panose="02020603050405020304" pitchFamily="18" charset="0"/>
              </a:rPr>
              <a:t>th</a:t>
            </a:r>
            <a:r>
              <a:rPr lang="en-US" sz="1800" dirty="0">
                <a:effectLst/>
                <a:latin typeface="Avenir Next LT Pro" panose="020B0504020202020204" pitchFamily="34" charset="0"/>
                <a:ea typeface="Calibri" panose="020F0502020204030204" pitchFamily="34" charset="0"/>
                <a:cs typeface="Times New Roman" panose="02020603050405020304" pitchFamily="18" charset="0"/>
              </a:rPr>
              <a:t> grade met the goal and 4</a:t>
            </a:r>
            <a:r>
              <a:rPr lang="en-US" sz="1800" baseline="30000" dirty="0">
                <a:effectLst/>
                <a:latin typeface="Avenir Next LT Pro" panose="020B0504020202020204" pitchFamily="34" charset="0"/>
                <a:ea typeface="Calibri" panose="020F0502020204030204" pitchFamily="34" charset="0"/>
                <a:cs typeface="Times New Roman" panose="02020603050405020304" pitchFamily="18" charset="0"/>
              </a:rPr>
              <a:t>th</a:t>
            </a:r>
            <a:r>
              <a:rPr lang="en-US" sz="1800" dirty="0">
                <a:effectLst/>
                <a:latin typeface="Avenir Next LT Pro" panose="020B0504020202020204" pitchFamily="34" charset="0"/>
                <a:ea typeface="Calibri" panose="020F0502020204030204" pitchFamily="34" charset="0"/>
                <a:cs typeface="Times New Roman" panose="02020603050405020304" pitchFamily="18" charset="0"/>
              </a:rPr>
              <a:t> </a:t>
            </a:r>
            <a:r>
              <a:rPr lang="en-US" dirty="0">
                <a:latin typeface="Avenir Next LT Pro" panose="020B0504020202020204" pitchFamily="34" charset="0"/>
                <a:ea typeface="Calibri" panose="020F0502020204030204" pitchFamily="34" charset="0"/>
                <a:cs typeface="Times New Roman" panose="02020603050405020304" pitchFamily="18" charset="0"/>
              </a:rPr>
              <a:t>grade increase by 6% not meeting the 10% goal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fontAlgn="base">
              <a:spcBef>
                <a:spcPct val="20000"/>
              </a:spcBef>
              <a:spcAft>
                <a:spcPts val="600"/>
              </a:spcAft>
              <a:buClr>
                <a:schemeClr val="accent1"/>
              </a:buClr>
              <a:buSzPct val="115000"/>
              <a:buFont typeface="Arial"/>
              <a:buChar char="•"/>
              <a:tabLst/>
            </a:pPr>
            <a:endParaRPr kumimoji="0" lang="en-US" altLang="en-US" sz="1600" b="0" i="0" u="none" strike="noStrike" normalizeH="0" baseline="0" dirty="0">
              <a:ln>
                <a:noFill/>
              </a:ln>
              <a:solidFill>
                <a:srgbClr val="262626"/>
              </a:solidFill>
            </a:endParaRPr>
          </a:p>
        </p:txBody>
      </p:sp>
      <p:graphicFrame>
        <p:nvGraphicFramePr>
          <p:cNvPr id="4" name="Content Placeholder 3">
            <a:extLst>
              <a:ext uri="{FF2B5EF4-FFF2-40B4-BE49-F238E27FC236}">
                <a16:creationId xmlns:a16="http://schemas.microsoft.com/office/drawing/2014/main" id="{F1F86366-227C-42D0-051E-3C624F146CF0}"/>
              </a:ext>
            </a:extLst>
          </p:cNvPr>
          <p:cNvGraphicFramePr>
            <a:graphicFrameLocks noGrp="1"/>
          </p:cNvGraphicFramePr>
          <p:nvPr>
            <p:ph idx="1"/>
            <p:extLst>
              <p:ext uri="{D42A27DB-BD31-4B8C-83A1-F6EECF244321}">
                <p14:modId xmlns:p14="http://schemas.microsoft.com/office/powerpoint/2010/main" val="3180430872"/>
              </p:ext>
            </p:extLst>
          </p:nvPr>
        </p:nvGraphicFramePr>
        <p:xfrm>
          <a:off x="5418668" y="1886017"/>
          <a:ext cx="5469467" cy="3085966"/>
        </p:xfrm>
        <a:graphic>
          <a:graphicData uri="http://schemas.openxmlformats.org/drawingml/2006/table">
            <a:tbl>
              <a:tblPr firstRow="1" firstCol="1" bandRow="1">
                <a:tableStyleId>{5C22544A-7EE6-4342-B048-85BDC9FD1C3A}</a:tableStyleId>
              </a:tblPr>
              <a:tblGrid>
                <a:gridCol w="1392971">
                  <a:extLst>
                    <a:ext uri="{9D8B030D-6E8A-4147-A177-3AD203B41FA5}">
                      <a16:colId xmlns:a16="http://schemas.microsoft.com/office/drawing/2014/main" val="370734573"/>
                    </a:ext>
                  </a:extLst>
                </a:gridCol>
                <a:gridCol w="2038248">
                  <a:extLst>
                    <a:ext uri="{9D8B030D-6E8A-4147-A177-3AD203B41FA5}">
                      <a16:colId xmlns:a16="http://schemas.microsoft.com/office/drawing/2014/main" val="2113822323"/>
                    </a:ext>
                  </a:extLst>
                </a:gridCol>
                <a:gridCol w="2038248">
                  <a:extLst>
                    <a:ext uri="{9D8B030D-6E8A-4147-A177-3AD203B41FA5}">
                      <a16:colId xmlns:a16="http://schemas.microsoft.com/office/drawing/2014/main" val="2183010200"/>
                    </a:ext>
                  </a:extLst>
                </a:gridCol>
              </a:tblGrid>
              <a:tr h="1005922">
                <a:tc>
                  <a:txBody>
                    <a:bodyPr/>
                    <a:lstStyle/>
                    <a:p>
                      <a:pPr marL="0" marR="0">
                        <a:spcBef>
                          <a:spcPts val="0"/>
                        </a:spcBef>
                        <a:spcAft>
                          <a:spcPts val="0"/>
                        </a:spcAft>
                      </a:pPr>
                      <a:r>
                        <a:rPr lang="en-US" sz="2100">
                          <a:effectLst/>
                        </a:rPr>
                        <a:t> </a:t>
                      </a:r>
                      <a:endParaRPr lang="en-US" sz="2100">
                        <a:effectLst/>
                        <a:latin typeface="Calibri" panose="020F0502020204030204" pitchFamily="34" charset="0"/>
                        <a:ea typeface="Calibri" panose="020F0502020204030204" pitchFamily="34" charset="0"/>
                        <a:cs typeface="Times New Roman" panose="02020603050405020304" pitchFamily="18" charset="0"/>
                      </a:endParaRPr>
                    </a:p>
                  </a:txBody>
                  <a:tcPr marL="127871" marR="127871" marT="0" marB="0"/>
                </a:tc>
                <a:tc>
                  <a:txBody>
                    <a:bodyPr/>
                    <a:lstStyle/>
                    <a:p>
                      <a:pPr marL="0" marR="0">
                        <a:spcBef>
                          <a:spcPts val="0"/>
                        </a:spcBef>
                        <a:spcAft>
                          <a:spcPts val="0"/>
                        </a:spcAft>
                      </a:pPr>
                      <a:r>
                        <a:rPr lang="en-US" sz="2100">
                          <a:effectLst/>
                        </a:rPr>
                        <a:t>BOY # of students who scored 70%+ </a:t>
                      </a:r>
                      <a:endParaRPr lang="en-US" sz="2100">
                        <a:effectLst/>
                        <a:latin typeface="Calibri" panose="020F0502020204030204" pitchFamily="34" charset="0"/>
                        <a:ea typeface="Calibri" panose="020F0502020204030204" pitchFamily="34" charset="0"/>
                        <a:cs typeface="Times New Roman" panose="02020603050405020304" pitchFamily="18" charset="0"/>
                      </a:endParaRPr>
                    </a:p>
                  </a:txBody>
                  <a:tcPr marL="127871" marR="127871" marT="0" marB="0"/>
                </a:tc>
                <a:tc>
                  <a:txBody>
                    <a:bodyPr/>
                    <a:lstStyle/>
                    <a:p>
                      <a:pPr marL="0" marR="0">
                        <a:spcBef>
                          <a:spcPts val="0"/>
                        </a:spcBef>
                        <a:spcAft>
                          <a:spcPts val="0"/>
                        </a:spcAft>
                      </a:pPr>
                      <a:r>
                        <a:rPr lang="en-US" sz="2100">
                          <a:effectLst/>
                        </a:rPr>
                        <a:t>EOY # of students who scored 70%+ </a:t>
                      </a:r>
                      <a:endParaRPr lang="en-US" sz="2100">
                        <a:effectLst/>
                        <a:latin typeface="Calibri" panose="020F0502020204030204" pitchFamily="34" charset="0"/>
                        <a:ea typeface="Calibri" panose="020F0502020204030204" pitchFamily="34" charset="0"/>
                        <a:cs typeface="Times New Roman" panose="02020603050405020304" pitchFamily="18" charset="0"/>
                      </a:endParaRPr>
                    </a:p>
                  </a:txBody>
                  <a:tcPr marL="127871" marR="127871" marT="0" marB="0"/>
                </a:tc>
                <a:extLst>
                  <a:ext uri="{0D108BD9-81ED-4DB2-BD59-A6C34878D82A}">
                    <a16:rowId xmlns:a16="http://schemas.microsoft.com/office/drawing/2014/main" val="613390191"/>
                  </a:ext>
                </a:extLst>
              </a:tr>
              <a:tr h="693348">
                <a:tc>
                  <a:txBody>
                    <a:bodyPr/>
                    <a:lstStyle/>
                    <a:p>
                      <a:pPr marL="0" marR="0">
                        <a:spcBef>
                          <a:spcPts val="0"/>
                        </a:spcBef>
                        <a:spcAft>
                          <a:spcPts val="0"/>
                        </a:spcAft>
                      </a:pPr>
                      <a:r>
                        <a:rPr lang="en-US" sz="2100">
                          <a:effectLst/>
                        </a:rPr>
                        <a:t>Grade 5 (74)</a:t>
                      </a:r>
                      <a:endParaRPr lang="en-US" sz="2100">
                        <a:effectLst/>
                        <a:latin typeface="Calibri" panose="020F0502020204030204" pitchFamily="34" charset="0"/>
                        <a:ea typeface="Calibri" panose="020F0502020204030204" pitchFamily="34" charset="0"/>
                        <a:cs typeface="Times New Roman" panose="02020603050405020304" pitchFamily="18" charset="0"/>
                      </a:endParaRPr>
                    </a:p>
                  </a:txBody>
                  <a:tcPr marL="127871" marR="127871" marT="0" marB="0"/>
                </a:tc>
                <a:tc>
                  <a:txBody>
                    <a:bodyPr/>
                    <a:lstStyle/>
                    <a:p>
                      <a:pPr marL="0" marR="0">
                        <a:spcBef>
                          <a:spcPts val="0"/>
                        </a:spcBef>
                        <a:spcAft>
                          <a:spcPts val="0"/>
                        </a:spcAft>
                      </a:pPr>
                      <a:r>
                        <a:rPr lang="en-US" sz="2100">
                          <a:effectLst/>
                        </a:rPr>
                        <a:t>6 (8%)</a:t>
                      </a:r>
                      <a:endParaRPr lang="en-US" sz="2100">
                        <a:effectLst/>
                        <a:latin typeface="Calibri" panose="020F0502020204030204" pitchFamily="34" charset="0"/>
                        <a:ea typeface="Calibri" panose="020F0502020204030204" pitchFamily="34" charset="0"/>
                        <a:cs typeface="Times New Roman" panose="02020603050405020304" pitchFamily="18" charset="0"/>
                      </a:endParaRPr>
                    </a:p>
                  </a:txBody>
                  <a:tcPr marL="127871" marR="127871" marT="0" marB="0"/>
                </a:tc>
                <a:tc>
                  <a:txBody>
                    <a:bodyPr/>
                    <a:lstStyle/>
                    <a:p>
                      <a:pPr marL="0" marR="0">
                        <a:spcBef>
                          <a:spcPts val="0"/>
                        </a:spcBef>
                        <a:spcAft>
                          <a:spcPts val="0"/>
                        </a:spcAft>
                      </a:pPr>
                      <a:r>
                        <a:rPr lang="en-US" sz="2100">
                          <a:effectLst/>
                        </a:rPr>
                        <a:t>23 (31%)</a:t>
                      </a:r>
                      <a:endParaRPr lang="en-US" sz="2100">
                        <a:effectLst/>
                        <a:latin typeface="Calibri" panose="020F0502020204030204" pitchFamily="34" charset="0"/>
                        <a:ea typeface="Calibri" panose="020F0502020204030204" pitchFamily="34" charset="0"/>
                        <a:cs typeface="Times New Roman" panose="02020603050405020304" pitchFamily="18" charset="0"/>
                      </a:endParaRPr>
                    </a:p>
                  </a:txBody>
                  <a:tcPr marL="127871" marR="127871" marT="0" marB="0"/>
                </a:tc>
                <a:extLst>
                  <a:ext uri="{0D108BD9-81ED-4DB2-BD59-A6C34878D82A}">
                    <a16:rowId xmlns:a16="http://schemas.microsoft.com/office/drawing/2014/main" val="1686401549"/>
                  </a:ext>
                </a:extLst>
              </a:tr>
              <a:tr h="693348">
                <a:tc>
                  <a:txBody>
                    <a:bodyPr/>
                    <a:lstStyle/>
                    <a:p>
                      <a:pPr marL="0" marR="0">
                        <a:spcBef>
                          <a:spcPts val="0"/>
                        </a:spcBef>
                        <a:spcAft>
                          <a:spcPts val="0"/>
                        </a:spcAft>
                      </a:pPr>
                      <a:r>
                        <a:rPr lang="en-US" sz="2100">
                          <a:effectLst/>
                        </a:rPr>
                        <a:t>Grade 4 (70)</a:t>
                      </a:r>
                      <a:endParaRPr lang="en-US" sz="2100">
                        <a:effectLst/>
                        <a:latin typeface="Calibri" panose="020F0502020204030204" pitchFamily="34" charset="0"/>
                        <a:ea typeface="Calibri" panose="020F0502020204030204" pitchFamily="34" charset="0"/>
                        <a:cs typeface="Times New Roman" panose="02020603050405020304" pitchFamily="18" charset="0"/>
                      </a:endParaRPr>
                    </a:p>
                  </a:txBody>
                  <a:tcPr marL="127871" marR="127871" marT="0" marB="0"/>
                </a:tc>
                <a:tc>
                  <a:txBody>
                    <a:bodyPr/>
                    <a:lstStyle/>
                    <a:p>
                      <a:pPr marL="0" marR="0">
                        <a:spcBef>
                          <a:spcPts val="0"/>
                        </a:spcBef>
                        <a:spcAft>
                          <a:spcPts val="0"/>
                        </a:spcAft>
                      </a:pPr>
                      <a:r>
                        <a:rPr lang="en-US" sz="2100">
                          <a:effectLst/>
                        </a:rPr>
                        <a:t>9 (13%)</a:t>
                      </a:r>
                      <a:endParaRPr lang="en-US" sz="2100">
                        <a:effectLst/>
                        <a:latin typeface="Calibri" panose="020F0502020204030204" pitchFamily="34" charset="0"/>
                        <a:ea typeface="Calibri" panose="020F0502020204030204" pitchFamily="34" charset="0"/>
                        <a:cs typeface="Times New Roman" panose="02020603050405020304" pitchFamily="18" charset="0"/>
                      </a:endParaRPr>
                    </a:p>
                  </a:txBody>
                  <a:tcPr marL="127871" marR="127871" marT="0" marB="0"/>
                </a:tc>
                <a:tc>
                  <a:txBody>
                    <a:bodyPr/>
                    <a:lstStyle/>
                    <a:p>
                      <a:pPr marL="0" marR="0">
                        <a:spcBef>
                          <a:spcPts val="0"/>
                        </a:spcBef>
                        <a:spcAft>
                          <a:spcPts val="0"/>
                        </a:spcAft>
                      </a:pPr>
                      <a:r>
                        <a:rPr lang="en-US" sz="2100">
                          <a:effectLst/>
                        </a:rPr>
                        <a:t>13 (19%)</a:t>
                      </a:r>
                      <a:endParaRPr lang="en-US" sz="2100">
                        <a:effectLst/>
                        <a:latin typeface="Calibri" panose="020F0502020204030204" pitchFamily="34" charset="0"/>
                        <a:ea typeface="Calibri" panose="020F0502020204030204" pitchFamily="34" charset="0"/>
                        <a:cs typeface="Times New Roman" panose="02020603050405020304" pitchFamily="18" charset="0"/>
                      </a:endParaRPr>
                    </a:p>
                  </a:txBody>
                  <a:tcPr marL="127871" marR="127871" marT="0" marB="0"/>
                </a:tc>
                <a:extLst>
                  <a:ext uri="{0D108BD9-81ED-4DB2-BD59-A6C34878D82A}">
                    <a16:rowId xmlns:a16="http://schemas.microsoft.com/office/drawing/2014/main" val="280772529"/>
                  </a:ext>
                </a:extLst>
              </a:tr>
              <a:tr h="693348">
                <a:tc>
                  <a:txBody>
                    <a:bodyPr/>
                    <a:lstStyle/>
                    <a:p>
                      <a:pPr marL="0" marR="0">
                        <a:spcBef>
                          <a:spcPts val="0"/>
                        </a:spcBef>
                        <a:spcAft>
                          <a:spcPts val="0"/>
                        </a:spcAft>
                      </a:pPr>
                      <a:r>
                        <a:rPr lang="en-US" sz="2100">
                          <a:effectLst/>
                        </a:rPr>
                        <a:t>Grade 3 (53)</a:t>
                      </a:r>
                      <a:endParaRPr lang="en-US" sz="2100">
                        <a:effectLst/>
                        <a:latin typeface="Calibri" panose="020F0502020204030204" pitchFamily="34" charset="0"/>
                        <a:ea typeface="Calibri" panose="020F0502020204030204" pitchFamily="34" charset="0"/>
                        <a:cs typeface="Times New Roman" panose="02020603050405020304" pitchFamily="18" charset="0"/>
                      </a:endParaRPr>
                    </a:p>
                  </a:txBody>
                  <a:tcPr marL="127871" marR="127871" marT="0" marB="0"/>
                </a:tc>
                <a:tc>
                  <a:txBody>
                    <a:bodyPr/>
                    <a:lstStyle/>
                    <a:p>
                      <a:pPr marL="0" marR="0">
                        <a:spcBef>
                          <a:spcPts val="0"/>
                        </a:spcBef>
                        <a:spcAft>
                          <a:spcPts val="0"/>
                        </a:spcAft>
                      </a:pPr>
                      <a:r>
                        <a:rPr lang="en-US" sz="2100">
                          <a:effectLst/>
                        </a:rPr>
                        <a:t>6 (11%)</a:t>
                      </a:r>
                      <a:endParaRPr lang="en-US" sz="2100">
                        <a:effectLst/>
                        <a:latin typeface="Calibri" panose="020F0502020204030204" pitchFamily="34" charset="0"/>
                        <a:ea typeface="Calibri" panose="020F0502020204030204" pitchFamily="34" charset="0"/>
                        <a:cs typeface="Times New Roman" panose="02020603050405020304" pitchFamily="18" charset="0"/>
                      </a:endParaRPr>
                    </a:p>
                  </a:txBody>
                  <a:tcPr marL="127871" marR="127871" marT="0" marB="0"/>
                </a:tc>
                <a:tc>
                  <a:txBody>
                    <a:bodyPr/>
                    <a:lstStyle/>
                    <a:p>
                      <a:pPr marL="0" marR="0">
                        <a:spcBef>
                          <a:spcPts val="0"/>
                        </a:spcBef>
                        <a:spcAft>
                          <a:spcPts val="0"/>
                        </a:spcAft>
                      </a:pPr>
                      <a:r>
                        <a:rPr lang="en-US" sz="2100">
                          <a:effectLst/>
                        </a:rPr>
                        <a:t>16 (30%)</a:t>
                      </a:r>
                      <a:endParaRPr lang="en-US" sz="2100">
                        <a:effectLst/>
                        <a:latin typeface="Calibri" panose="020F0502020204030204" pitchFamily="34" charset="0"/>
                        <a:ea typeface="Calibri" panose="020F0502020204030204" pitchFamily="34" charset="0"/>
                        <a:cs typeface="Times New Roman" panose="02020603050405020304" pitchFamily="18" charset="0"/>
                      </a:endParaRPr>
                    </a:p>
                  </a:txBody>
                  <a:tcPr marL="127871" marR="127871" marT="0" marB="0"/>
                </a:tc>
                <a:extLst>
                  <a:ext uri="{0D108BD9-81ED-4DB2-BD59-A6C34878D82A}">
                    <a16:rowId xmlns:a16="http://schemas.microsoft.com/office/drawing/2014/main" val="1415013238"/>
                  </a:ext>
                </a:extLst>
              </a:tr>
            </a:tbl>
          </a:graphicData>
        </a:graphic>
      </p:graphicFrame>
      <p:pic>
        <p:nvPicPr>
          <p:cNvPr id="11" name="Audio 10">
            <a:hlinkClick r:id="" action="ppaction://media"/>
            <a:extLst>
              <a:ext uri="{FF2B5EF4-FFF2-40B4-BE49-F238E27FC236}">
                <a16:creationId xmlns:a16="http://schemas.microsoft.com/office/drawing/2014/main" id="{827771C8-54E3-035A-EA3E-17D183429E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77787229"/>
      </p:ext>
    </p:extLst>
  </p:cSld>
  <p:clrMapOvr>
    <a:masterClrMapping/>
  </p:clrMapOvr>
  <mc:AlternateContent xmlns:mc="http://schemas.openxmlformats.org/markup-compatibility/2006" xmlns:p14="http://schemas.microsoft.com/office/powerpoint/2010/main">
    <mc:Choice Requires="p14">
      <p:transition spd="slow" p14:dur="2000" advTm="51987"/>
    </mc:Choice>
    <mc:Fallback xmlns="">
      <p:transition spd="slow" advTm="51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2844</TotalTime>
  <Words>2701</Words>
  <Application>Microsoft Office PowerPoint</Application>
  <PresentationFormat>Widescreen</PresentationFormat>
  <Paragraphs>147</Paragraphs>
  <Slides>20</Slides>
  <Notes>18</Notes>
  <HiddenSlides>0</HiddenSlides>
  <MMClips>20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Arial Black</vt:lpstr>
      <vt:lpstr>Avenir Next LT Pro</vt:lpstr>
      <vt:lpstr>Calibri</vt:lpstr>
      <vt:lpstr>Garamond</vt:lpstr>
      <vt:lpstr>Impact</vt:lpstr>
      <vt:lpstr>Organic</vt:lpstr>
      <vt:lpstr>Evaluation of Palm Bay Elementary School’s Title I Program for FY22</vt:lpstr>
      <vt:lpstr>What is Title I?</vt:lpstr>
      <vt:lpstr>What is the school’s allocation based on?  (How much Title I money do we get and what can we spend it on?)</vt:lpstr>
      <vt:lpstr>What is the Title I Framework and Evaluation document?</vt:lpstr>
      <vt:lpstr>Section 1 – Instructional Support (Lists the extra people that were hired with Title I funds to support students related to the weak areas that were identified in the school’s improvement plan.)</vt:lpstr>
      <vt:lpstr>Section 1 – Instructional Support (Lists the extra people that were hired with Title I funds to support students related to the weak areas that were identified in the school’s improvement plan.) Continued …</vt:lpstr>
      <vt:lpstr>iReady Results FY22</vt:lpstr>
      <vt:lpstr>End of Year iReady Data % of Students in Grades K Through 6th Who Moved Tiers by EOY iReady Diagnostic </vt:lpstr>
      <vt:lpstr>Science Test Results PENDA</vt:lpstr>
      <vt:lpstr>Student Engagement (instructional walk throughs)</vt:lpstr>
      <vt:lpstr>Supplemental Resources  (These are extra items purchased to help students and teachers be more successful in the areas the school identified as weak.  This is in addition to materials provided by the district to all schools.)</vt:lpstr>
      <vt:lpstr>Professional Development (These dollars are spent to improve teaching skills at the school which in turn should increase student success.)</vt:lpstr>
      <vt:lpstr>How does the school decide what to purchase with parent and family engagement funds?</vt:lpstr>
      <vt:lpstr>Parent Survey Data</vt:lpstr>
      <vt:lpstr>Parent Survey Data</vt:lpstr>
      <vt:lpstr>Parent and Family Engagement  </vt:lpstr>
      <vt:lpstr>Technology (This money is in addition to any technology the district may provide to schools and is used to increase success in the areas of focus the school identified.)</vt:lpstr>
      <vt:lpstr>Other Possible Data Sources</vt:lpstr>
      <vt:lpstr>As a Valued Member (Stakeholder) of this school - We Need You…</vt:lpstr>
      <vt:lpstr>How can I be more involved in decision-making at the school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ABC Elementary School’s Title I Framework Evaluation for FY21</dc:title>
  <dc:creator>Hall.Joann@Office of Title I</dc:creator>
  <cp:lastModifiedBy>Hume.Michelle@Palm Bay Elementary</cp:lastModifiedBy>
  <cp:revision>99</cp:revision>
  <cp:lastPrinted>2021-03-11T19:56:34Z</cp:lastPrinted>
  <dcterms:created xsi:type="dcterms:W3CDTF">2021-01-28T14:18:17Z</dcterms:created>
  <dcterms:modified xsi:type="dcterms:W3CDTF">2022-05-17T13:59:31Z</dcterms:modified>
</cp:coreProperties>
</file>