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57" r:id="rId4"/>
    <p:sldId id="258" r:id="rId5"/>
    <p:sldId id="259" r:id="rId6"/>
    <p:sldId id="268" r:id="rId7"/>
    <p:sldId id="260" r:id="rId8"/>
    <p:sldId id="261" r:id="rId9"/>
    <p:sldId id="264" r:id="rId10"/>
    <p:sldId id="263" r:id="rId11"/>
    <p:sldId id="265" r:id="rId12"/>
    <p:sldId id="266" r:id="rId13"/>
    <p:sldId id="262" r:id="rId14"/>
    <p:sldId id="267" r:id="rId15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3" autoAdjust="0"/>
    <p:restoredTop sz="94624" autoAdjust="0"/>
  </p:normalViewPr>
  <p:slideViewPr>
    <p:cSldViewPr>
      <p:cViewPr varScale="1">
        <p:scale>
          <a:sx n="70" d="100"/>
          <a:sy n="70" d="100"/>
        </p:scale>
        <p:origin x="522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B1F546-5F13-45B8-8414-7C0B02C3D2E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74699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DBA82A-1B19-4E59-AF2C-B62D5E620C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7031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AE1BE1-A6F0-4F52-983E-9E374AA017F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2173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40578B-187D-413E-973F-D01351BD04B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42440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17AFB6-4C66-4D2B-A1E6-DA0F9D211BF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12260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8E74F7-8727-4E11-893D-047DA0397C8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3764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3472B9-E5EB-460B-BC7D-D7AF9409BA1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46836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DF2696-DEDB-4BE8-9AA3-E8C20BA5484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3396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EB17CF-65E1-452B-8645-346FE3DE13F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48653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3DC598-C69F-405B-A1E6-61239A110E9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2461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4DA67E-3535-4E4A-BE74-FB0F7F8E105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6264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/>
            </a:gs>
            <a:gs pos="100000">
              <a:srgbClr val="FF00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42A39A5-F269-4B4C-8371-A1BBDA968DB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dref.com/college-degrees/performing-and-visual-arts/drama-and-theater-arts/florida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edref.com/school_list/florida-southern-college" TargetMode="External"/><Relationship Id="rId13" Type="http://schemas.openxmlformats.org/officeDocument/2006/relationships/hyperlink" Target="http://www.edref.com/school_list/rollins-college" TargetMode="External"/><Relationship Id="rId18" Type="http://schemas.openxmlformats.org/officeDocument/2006/relationships/hyperlink" Target="http://www.edref.com/school_list/university-of-miami" TargetMode="External"/><Relationship Id="rId3" Type="http://schemas.openxmlformats.org/officeDocument/2006/relationships/hyperlink" Target="http://www.edref.com/school_list/eckerd-college" TargetMode="External"/><Relationship Id="rId7" Type="http://schemas.openxmlformats.org/officeDocument/2006/relationships/hyperlink" Target="http://www.edref.com/school_list/florida-international-university" TargetMode="External"/><Relationship Id="rId12" Type="http://schemas.openxmlformats.org/officeDocument/2006/relationships/hyperlink" Target="http://www.edref.com/school_list/palm-beach-atlantic-university-west-palm-beach" TargetMode="External"/><Relationship Id="rId17" Type="http://schemas.openxmlformats.org/officeDocument/2006/relationships/hyperlink" Target="http://www.edref.com/school_list/university-of-florida-gainesville" TargetMode="External"/><Relationship Id="rId2" Type="http://schemas.openxmlformats.org/officeDocument/2006/relationships/hyperlink" Target="http://www.edref.com/school_list/barry-university" TargetMode="External"/><Relationship Id="rId16" Type="http://schemas.openxmlformats.org/officeDocument/2006/relationships/hyperlink" Target="http://www.edref.com/school_list/university-of-central-florid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edref.com/school_list/florida-atlantic-university-boca-raton" TargetMode="External"/><Relationship Id="rId11" Type="http://schemas.openxmlformats.org/officeDocument/2006/relationships/hyperlink" Target="http://www.edref.com/school_list/jacksonville-university-jacksonville" TargetMode="External"/><Relationship Id="rId5" Type="http://schemas.openxmlformats.org/officeDocument/2006/relationships/hyperlink" Target="http://www.edref.com/school_list/florida-agricultural-and-mechanical-university" TargetMode="External"/><Relationship Id="rId15" Type="http://schemas.openxmlformats.org/officeDocument/2006/relationships/hyperlink" Target="http://www.edref.com/school_list/the-university-of-west-florida" TargetMode="External"/><Relationship Id="rId10" Type="http://schemas.openxmlformats.org/officeDocument/2006/relationships/hyperlink" Target="http://www.edref.com/school_list/full-sail-real-world-education" TargetMode="External"/><Relationship Id="rId19" Type="http://schemas.openxmlformats.org/officeDocument/2006/relationships/hyperlink" Target="http://www.edref.com/school_list/university-of-south-florida" TargetMode="External"/><Relationship Id="rId4" Type="http://schemas.openxmlformats.org/officeDocument/2006/relationships/hyperlink" Target="http://www.edref.com/school_list/flagler-college" TargetMode="External"/><Relationship Id="rId9" Type="http://schemas.openxmlformats.org/officeDocument/2006/relationships/hyperlink" Target="http://www.edref.com/school_list/florida-state-university" TargetMode="External"/><Relationship Id="rId14" Type="http://schemas.openxmlformats.org/officeDocument/2006/relationships/hyperlink" Target="http://www.edref.com/school_list/stetson-university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G"/><Relationship Id="rId7" Type="http://schemas.openxmlformats.org/officeDocument/2006/relationships/image" Target="../media/image12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10" Type="http://schemas.openxmlformats.org/officeDocument/2006/relationships/image" Target="../media/image15.jpg"/><Relationship Id="rId4" Type="http://schemas.openxmlformats.org/officeDocument/2006/relationships/image" Target="../media/image9.jpeg"/><Relationship Id="rId9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herburgt\Local%20Settings\Temporary%20Internet%20Files\Content.IE5\0FLYCIJT\MSj04416770000%5b1%5d.wav" TargetMode="External"/><Relationship Id="rId5" Type="http://schemas.openxmlformats.org/officeDocument/2006/relationships/image" Target="../media/image18.png"/><Relationship Id="rId4" Type="http://schemas.openxmlformats.org/officeDocument/2006/relationships/image" Target="../media/image17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46000">
              <a:srgbClr val="FF0000"/>
            </a:gs>
            <a:gs pos="100000">
              <a:schemeClr val="accent4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71537" y="2702564"/>
            <a:ext cx="7772400" cy="1470025"/>
          </a:xfrm>
        </p:spPr>
        <p:txBody>
          <a:bodyPr anchor="ctr"/>
          <a:lstStyle/>
          <a:p>
            <a:r>
              <a:rPr lang="en-US" altLang="en-US" sz="4400" u="sng" dirty="0">
                <a:solidFill>
                  <a:schemeClr val="bg1"/>
                </a:solidFill>
                <a:latin typeface="Broadway" panose="04040905080B02020502" pitchFamily="82" charset="0"/>
              </a:rPr>
              <a:t>Theatre </a:t>
            </a:r>
            <a:r>
              <a:rPr lang="en-US" altLang="en-US" sz="4400" u="sng" dirty="0" smtClean="0">
                <a:solidFill>
                  <a:schemeClr val="bg1"/>
                </a:solidFill>
                <a:latin typeface="Broadway" panose="04040905080B02020502" pitchFamily="82" charset="0"/>
              </a:rPr>
              <a:t> </a:t>
            </a:r>
            <a:r>
              <a:rPr lang="en-US" altLang="en-US" sz="4400" u="sng" dirty="0">
                <a:solidFill>
                  <a:schemeClr val="bg1"/>
                </a:solidFill>
                <a:latin typeface="Broadway" panose="04040905080B02020502" pitchFamily="82" charset="0"/>
              </a:rPr>
              <a:t>Presentation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56655" y="4279900"/>
            <a:ext cx="6934200" cy="1752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000" dirty="0">
                <a:latin typeface="Broadway" panose="04040905080B02020502" pitchFamily="82" charset="0"/>
              </a:rPr>
              <a:t>How to parlay a Theatre hobby into possible careers</a:t>
            </a:r>
          </a:p>
          <a:p>
            <a:pPr>
              <a:lnSpc>
                <a:spcPct val="80000"/>
              </a:lnSpc>
            </a:pPr>
            <a:endParaRPr lang="en-US" altLang="en-US" sz="2000" dirty="0">
              <a:latin typeface="Broadway" panose="04040905080B02020502" pitchFamily="82" charset="0"/>
            </a:endParaRPr>
          </a:p>
          <a:p>
            <a:pPr>
              <a:lnSpc>
                <a:spcPct val="80000"/>
              </a:lnSpc>
            </a:pPr>
            <a:r>
              <a:rPr lang="en-US" altLang="en-US" sz="2000" dirty="0">
                <a:latin typeface="Broadway" panose="04040905080B02020502" pitchFamily="82" charset="0"/>
              </a:rPr>
              <a:t>A PowerPoint slideshow </a:t>
            </a:r>
            <a:r>
              <a:rPr lang="en-US" altLang="en-US" sz="2000" dirty="0" smtClean="0">
                <a:latin typeface="Broadway" panose="04040905080B02020502" pitchFamily="82" charset="0"/>
              </a:rPr>
              <a:t>by…</a:t>
            </a:r>
          </a:p>
          <a:p>
            <a:pPr>
              <a:lnSpc>
                <a:spcPct val="80000"/>
              </a:lnSpc>
            </a:pPr>
            <a:r>
              <a:rPr lang="en-US" altLang="en-US" sz="2000" dirty="0" smtClean="0">
                <a:latin typeface="Broadway" panose="04040905080B02020502" pitchFamily="82" charset="0"/>
              </a:rPr>
              <a:t> </a:t>
            </a:r>
            <a:r>
              <a:rPr lang="en-US" altLang="en-US" sz="2800" dirty="0">
                <a:latin typeface="Broadway" panose="04040905080B02020502" pitchFamily="82" charset="0"/>
              </a:rPr>
              <a:t>Tammy Herburger </a:t>
            </a:r>
            <a:endParaRPr lang="en-US" altLang="en-US" sz="2000" dirty="0">
              <a:latin typeface="Broadway" panose="04040905080B02020502" pitchFamily="82" charset="0"/>
            </a:endParaRPr>
          </a:p>
          <a:p>
            <a:pPr>
              <a:lnSpc>
                <a:spcPct val="80000"/>
              </a:lnSpc>
            </a:pPr>
            <a:r>
              <a:rPr lang="en-US" altLang="en-US" sz="2000" dirty="0" smtClean="0">
                <a:latin typeface="Broadway" panose="04040905080B02020502" pitchFamily="82" charset="0"/>
              </a:rPr>
              <a:t> </a:t>
            </a:r>
            <a:endParaRPr lang="en-US" altLang="en-US" sz="2000" dirty="0">
              <a:latin typeface="Broadway" panose="04040905080B02020502" pitchFamily="82" charset="0"/>
            </a:endParaRPr>
          </a:p>
        </p:txBody>
      </p:sp>
      <p:pic>
        <p:nvPicPr>
          <p:cNvPr id="2053" name="Picture 5" descr="MCEN00012_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1452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MCEN00012_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6200000">
            <a:off x="7315200" y="85725"/>
            <a:ext cx="191452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MCEN00012_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800000">
            <a:off x="7229475" y="5114925"/>
            <a:ext cx="191452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MCEN00012_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85725" y="5029200"/>
            <a:ext cx="191452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125" y="146690"/>
            <a:ext cx="2743200" cy="2743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rgbClr val="FF0000"/>
            </a:gs>
            <a:gs pos="100000">
              <a:schemeClr val="tx1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chemeClr val="bg1"/>
                </a:solidFill>
                <a:latin typeface="Broadway" panose="04040905080B02020502" pitchFamily="82" charset="0"/>
              </a:rPr>
              <a:t>Coupe de Gras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en-US" sz="2800" dirty="0">
                <a:solidFill>
                  <a:schemeClr val="bg1"/>
                </a:solidFill>
                <a:latin typeface="Broadway" panose="04040905080B02020502" pitchFamily="82" charset="0"/>
              </a:rPr>
              <a:t>Academically speaking…</a:t>
            </a:r>
          </a:p>
          <a:p>
            <a:pPr>
              <a:buFontTx/>
              <a:buBlip>
                <a:blip r:embed="rId2"/>
              </a:buBlip>
            </a:pPr>
            <a:r>
              <a:rPr lang="en-US" altLang="en-US" sz="1800" dirty="0">
                <a:solidFill>
                  <a:schemeClr val="bg1"/>
                </a:solidFill>
                <a:latin typeface="Broadway" panose="04040905080B02020502" pitchFamily="82" charset="0"/>
              </a:rPr>
              <a:t>Students who participate in arts programs consistently outperform their peers on the math and verbal section of the Scholastic Aptitude Test (SAT).</a:t>
            </a:r>
          </a:p>
          <a:p>
            <a:pPr>
              <a:buFontTx/>
              <a:buBlip>
                <a:blip r:embed="rId2"/>
              </a:buBlip>
            </a:pPr>
            <a:r>
              <a:rPr lang="en-US" altLang="en-US" sz="1800" dirty="0">
                <a:solidFill>
                  <a:schemeClr val="bg1"/>
                </a:solidFill>
                <a:latin typeface="Broadway" panose="04040905080B02020502" pitchFamily="82" charset="0"/>
              </a:rPr>
              <a:t>Just 15 minutes a week of music introduction dramatically improves a preschoolers ability to learn math and science.</a:t>
            </a:r>
          </a:p>
          <a:p>
            <a:pPr>
              <a:buFontTx/>
              <a:buBlip>
                <a:blip r:embed="rId2"/>
              </a:buBlip>
            </a:pPr>
            <a:r>
              <a:rPr lang="en-US" altLang="en-US" sz="1800" dirty="0">
                <a:solidFill>
                  <a:schemeClr val="bg1"/>
                </a:solidFill>
                <a:latin typeface="Broadway" panose="04040905080B02020502" pitchFamily="82" charset="0"/>
              </a:rPr>
              <a:t>Students in arts programs scored 30% higher in basic academic skills testing than students who were not enrolled in such programs. They also demonstrated greater creativity and superior communication skills.</a:t>
            </a:r>
          </a:p>
          <a:p>
            <a:pPr>
              <a:buFontTx/>
              <a:buBlip>
                <a:blip r:embed="rId2"/>
              </a:buBlip>
            </a:pPr>
            <a:r>
              <a:rPr lang="en-US" altLang="en-US" sz="1800" dirty="0">
                <a:solidFill>
                  <a:schemeClr val="bg1"/>
                </a:solidFill>
                <a:latin typeface="Broadway" panose="04040905080B02020502" pitchFamily="82" charset="0"/>
              </a:rPr>
              <a:t>Students of the arts develop essential tools of thinking itself: careful observation of the world; mental representation of what is observed or imagined; abstraction from complexity; pattern recognition and development; qualitative judgment; symbolic, metaphoric, and allegorical representation. These same thinking tools are used in science, philosophy, math, and history.</a:t>
            </a:r>
            <a:endParaRPr lang="en-US" altLang="en-US" sz="2800" dirty="0">
              <a:solidFill>
                <a:schemeClr val="bg1"/>
              </a:solidFill>
              <a:latin typeface="Broadway" panose="04040905080B02020502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tx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solidFill>
                  <a:srgbClr val="FF0000"/>
                </a:solidFill>
                <a:latin typeface="Broadway" panose="04040905080B02020502" pitchFamily="82" charset="0"/>
              </a:rPr>
              <a:t>Florida Theatre Programs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000" dirty="0">
                <a:latin typeface="Broadway" panose="04040905080B02020502" pitchFamily="82" charset="0"/>
                <a:hlinkClick r:id="rId2"/>
              </a:rPr>
              <a:t>http://www.edref.com/college-degrees/performing-and-visual-arts/drama-and-theater-arts/florida</a:t>
            </a:r>
            <a:endParaRPr lang="en-US" altLang="en-US" sz="2000" dirty="0">
              <a:latin typeface="Broadway" panose="04040905080B02020502" pitchFamily="82" charset="0"/>
            </a:endParaRPr>
          </a:p>
          <a:p>
            <a:pPr>
              <a:lnSpc>
                <a:spcPct val="80000"/>
              </a:lnSpc>
            </a:pPr>
            <a:r>
              <a:rPr lang="en-US" altLang="en-US" sz="2000" b="1" dirty="0">
                <a:latin typeface="Broadway" panose="04040905080B02020502" pitchFamily="82" charset="0"/>
              </a:rPr>
              <a:t>Drama And Theater Arts Schools in Florida</a:t>
            </a:r>
          </a:p>
          <a:p>
            <a:pPr>
              <a:lnSpc>
                <a:spcPct val="80000"/>
              </a:lnSpc>
            </a:pPr>
            <a:r>
              <a:rPr lang="en-US" altLang="en-US" sz="2000" dirty="0">
                <a:latin typeface="Broadway" panose="04040905080B02020502" pitchFamily="82" charset="0"/>
              </a:rPr>
              <a:t>Detailed profiles of schools for </a:t>
            </a:r>
            <a:r>
              <a:rPr lang="en-US" altLang="en-US" sz="2000" b="1" dirty="0">
                <a:latin typeface="Broadway" panose="04040905080B02020502" pitchFamily="82" charset="0"/>
              </a:rPr>
              <a:t>Drama And Theater Arts in Florida</a:t>
            </a:r>
            <a:r>
              <a:rPr lang="en-US" altLang="en-US" sz="2000" dirty="0">
                <a:latin typeface="Broadway" panose="04040905080B02020502" pitchFamily="82" charset="0"/>
              </a:rPr>
              <a:t> from the </a:t>
            </a:r>
            <a:r>
              <a:rPr lang="en-US" altLang="en-US" sz="2000" dirty="0" err="1">
                <a:latin typeface="Broadway" panose="04040905080B02020502" pitchFamily="82" charset="0"/>
              </a:rPr>
              <a:t>EdRef</a:t>
            </a:r>
            <a:r>
              <a:rPr lang="en-US" altLang="en-US" sz="2000" dirty="0">
                <a:latin typeface="Broadway" panose="04040905080B02020502" pitchFamily="82" charset="0"/>
              </a:rPr>
              <a:t> college search portal.</a:t>
            </a:r>
          </a:p>
          <a:p>
            <a:pPr>
              <a:lnSpc>
                <a:spcPct val="80000"/>
              </a:lnSpc>
            </a:pPr>
            <a:r>
              <a:rPr lang="en-US" altLang="en-US" sz="2000" dirty="0">
                <a:latin typeface="Broadway" panose="04040905080B02020502" pitchFamily="82" charset="0"/>
              </a:rPr>
              <a:t>The information above is designed to help people explore potential careers, as well as find information about the schools that offer training in the areas of interest.</a:t>
            </a:r>
          </a:p>
          <a:p>
            <a:pPr>
              <a:lnSpc>
                <a:spcPct val="80000"/>
              </a:lnSpc>
            </a:pPr>
            <a:r>
              <a:rPr lang="en-US" altLang="en-US" sz="2000" dirty="0">
                <a:latin typeface="Broadway" panose="04040905080B02020502" pitchFamily="82" charset="0"/>
              </a:rPr>
              <a:t>There is not much doubt about the fact that advanced education helps people earn more throughout their lives. Of course, students also benefit from selecting a career area which will hold their interest long-term and help them lead fulfilling lives. Reading about and contacting multiple schools is the best way to find the right school for each individual.</a:t>
            </a:r>
          </a:p>
          <a:p>
            <a:pPr>
              <a:lnSpc>
                <a:spcPct val="80000"/>
              </a:lnSpc>
            </a:pPr>
            <a:endParaRPr lang="en-US" altLang="en-US" sz="2000" dirty="0">
              <a:latin typeface="Broadway" panose="04040905080B02020502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chemeClr val="bg1"/>
            </a:gs>
            <a:gs pos="85000">
              <a:srgbClr val="FF00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altLang="en-US" sz="3200" dirty="0">
                <a:latin typeface="Broadway" panose="04040905080B02020502" pitchFamily="82" charset="0"/>
              </a:rPr>
              <a:t>Florida College Theatre </a:t>
            </a:r>
            <a:r>
              <a:rPr lang="en-US" altLang="en-US" sz="3200" dirty="0" smtClean="0">
                <a:latin typeface="Broadway" panose="04040905080B02020502" pitchFamily="82" charset="0"/>
              </a:rPr>
              <a:t>Programs</a:t>
            </a:r>
            <a:endParaRPr lang="en-US" altLang="en-US" sz="3200" dirty="0">
              <a:latin typeface="Broadway" panose="04040905080B02020502" pitchFamily="82" charset="0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45259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1800" b="1" dirty="0">
                <a:latin typeface="Broadway" panose="04040905080B02020502" pitchFamily="82" charset="0"/>
              </a:rPr>
              <a:t>SchoolCityStudents (FTE)	</a:t>
            </a:r>
          </a:p>
          <a:p>
            <a:pPr>
              <a:lnSpc>
                <a:spcPct val="80000"/>
              </a:lnSpc>
            </a:pPr>
            <a:r>
              <a:rPr lang="en-US" altLang="en-US" sz="1800" dirty="0">
                <a:latin typeface="Broadway" panose="04040905080B02020502" pitchFamily="82" charset="0"/>
                <a:hlinkClick r:id="rId2"/>
              </a:rPr>
              <a:t>Barry University</a:t>
            </a:r>
            <a:r>
              <a:rPr lang="en-US" altLang="en-US" sz="1800" dirty="0">
                <a:latin typeface="Broadway" panose="04040905080B02020502" pitchFamily="82" charset="0"/>
              </a:rPr>
              <a:t>   Miami8,733      </a:t>
            </a:r>
          </a:p>
          <a:p>
            <a:pPr>
              <a:lnSpc>
                <a:spcPct val="80000"/>
              </a:lnSpc>
            </a:pPr>
            <a:r>
              <a:rPr lang="en-US" altLang="en-US" sz="1800" dirty="0">
                <a:latin typeface="Broadway" panose="04040905080B02020502" pitchFamily="82" charset="0"/>
              </a:rPr>
              <a:t> </a:t>
            </a:r>
            <a:r>
              <a:rPr lang="en-US" altLang="en-US" sz="1800" dirty="0">
                <a:latin typeface="Broadway" panose="04040905080B02020502" pitchFamily="82" charset="0"/>
                <a:hlinkClick r:id="rId3"/>
              </a:rPr>
              <a:t>Eckerd </a:t>
            </a:r>
            <a:r>
              <a:rPr lang="en-US" altLang="en-US" sz="1800" dirty="0" smtClean="0">
                <a:latin typeface="Broadway" panose="04040905080B02020502" pitchFamily="82" charset="0"/>
              </a:rPr>
              <a:t>College Saint </a:t>
            </a:r>
            <a:r>
              <a:rPr lang="en-US" altLang="en-US" sz="1800" dirty="0">
                <a:latin typeface="Broadway" panose="04040905080B02020502" pitchFamily="82" charset="0"/>
              </a:rPr>
              <a:t>Petersburg2,544</a:t>
            </a:r>
          </a:p>
          <a:p>
            <a:pPr>
              <a:lnSpc>
                <a:spcPct val="80000"/>
              </a:lnSpc>
            </a:pPr>
            <a:r>
              <a:rPr lang="en-US" altLang="en-US" sz="1800" dirty="0">
                <a:latin typeface="Broadway" panose="04040905080B02020502" pitchFamily="82" charset="0"/>
                <a:hlinkClick r:id="rId4"/>
              </a:rPr>
              <a:t>Flagler College</a:t>
            </a:r>
            <a:r>
              <a:rPr lang="en-US" altLang="en-US" sz="1800" dirty="0">
                <a:latin typeface="Broadway" panose="04040905080B02020502" pitchFamily="82" charset="0"/>
              </a:rPr>
              <a:t>SaintAugustine2,537</a:t>
            </a:r>
          </a:p>
          <a:p>
            <a:pPr>
              <a:lnSpc>
                <a:spcPct val="80000"/>
              </a:lnSpc>
            </a:pPr>
            <a:r>
              <a:rPr lang="en-US" altLang="en-US" sz="1800" dirty="0">
                <a:latin typeface="Broadway" panose="04040905080B02020502" pitchFamily="82" charset="0"/>
                <a:hlinkClick r:id="rId5"/>
              </a:rPr>
              <a:t>Florida Agricultural and Mechanical University</a:t>
            </a:r>
            <a:r>
              <a:rPr lang="en-US" altLang="en-US" sz="1800" dirty="0">
                <a:latin typeface="Broadway" panose="04040905080B02020502" pitchFamily="82" charset="0"/>
              </a:rPr>
              <a:t>Tallahassee11,562</a:t>
            </a:r>
          </a:p>
          <a:p>
            <a:pPr>
              <a:lnSpc>
                <a:spcPct val="80000"/>
              </a:lnSpc>
            </a:pPr>
            <a:r>
              <a:rPr lang="en-US" altLang="en-US" sz="1800" dirty="0">
                <a:latin typeface="Broadway" panose="04040905080B02020502" pitchFamily="82" charset="0"/>
                <a:hlinkClick r:id="rId6"/>
              </a:rPr>
              <a:t>Florida Atlantic </a:t>
            </a:r>
            <a:r>
              <a:rPr lang="en-US" altLang="en-US" sz="1800" dirty="0" smtClean="0">
                <a:latin typeface="Broadway" panose="04040905080B02020502" pitchFamily="82" charset="0"/>
                <a:hlinkClick r:id="rId6"/>
              </a:rPr>
              <a:t>University Boca</a:t>
            </a:r>
            <a:r>
              <a:rPr lang="en-US" altLang="en-US" sz="1800" dirty="0" smtClean="0">
                <a:latin typeface="Broadway" panose="04040905080B02020502" pitchFamily="82" charset="0"/>
              </a:rPr>
              <a:t> </a:t>
            </a:r>
            <a:r>
              <a:rPr lang="en-US" altLang="en-US" sz="1800" dirty="0">
                <a:latin typeface="Broadway" panose="04040905080B02020502" pitchFamily="82" charset="0"/>
              </a:rPr>
              <a:t>Raton26,193</a:t>
            </a:r>
          </a:p>
          <a:p>
            <a:pPr>
              <a:lnSpc>
                <a:spcPct val="80000"/>
              </a:lnSpc>
            </a:pPr>
            <a:r>
              <a:rPr lang="en-US" altLang="en-US" sz="1800" dirty="0">
                <a:latin typeface="Broadway" panose="04040905080B02020502" pitchFamily="82" charset="0"/>
                <a:hlinkClick r:id="rId7"/>
              </a:rPr>
              <a:t>Florida International University</a:t>
            </a:r>
            <a:r>
              <a:rPr lang="en-US" altLang="en-US" sz="1800" dirty="0">
                <a:latin typeface="Broadway" panose="04040905080B02020502" pitchFamily="82" charset="0"/>
              </a:rPr>
              <a:t>Miami38,182</a:t>
            </a:r>
          </a:p>
          <a:p>
            <a:pPr>
              <a:lnSpc>
                <a:spcPct val="80000"/>
              </a:lnSpc>
            </a:pPr>
            <a:r>
              <a:rPr lang="en-US" altLang="en-US" sz="1800" dirty="0">
                <a:latin typeface="Broadway" panose="04040905080B02020502" pitchFamily="82" charset="0"/>
                <a:hlinkClick r:id="rId8"/>
              </a:rPr>
              <a:t>Florida Southern College</a:t>
            </a:r>
            <a:r>
              <a:rPr lang="en-US" altLang="en-US" sz="1800" dirty="0">
                <a:latin typeface="Broadway" panose="04040905080B02020502" pitchFamily="82" charset="0"/>
              </a:rPr>
              <a:t>Lakeland2,295</a:t>
            </a:r>
          </a:p>
          <a:p>
            <a:pPr>
              <a:lnSpc>
                <a:spcPct val="80000"/>
              </a:lnSpc>
            </a:pPr>
            <a:r>
              <a:rPr lang="en-US" altLang="en-US" sz="1800" dirty="0">
                <a:latin typeface="Broadway" panose="04040905080B02020502" pitchFamily="82" charset="0"/>
                <a:hlinkClick r:id="rId9"/>
              </a:rPr>
              <a:t>Florida State University</a:t>
            </a:r>
            <a:r>
              <a:rPr lang="en-US" altLang="en-US" sz="1800" dirty="0">
                <a:latin typeface="Broadway" panose="04040905080B02020502" pitchFamily="82" charset="0"/>
              </a:rPr>
              <a:t>Tallahassee40,555</a:t>
            </a:r>
          </a:p>
          <a:p>
            <a:pPr>
              <a:lnSpc>
                <a:spcPct val="80000"/>
              </a:lnSpc>
            </a:pPr>
            <a:r>
              <a:rPr lang="en-US" altLang="en-US" sz="1800" dirty="0">
                <a:latin typeface="Broadway" panose="04040905080B02020502" pitchFamily="82" charset="0"/>
                <a:hlinkClick r:id="rId10"/>
              </a:rPr>
              <a:t>Full Sail Real World </a:t>
            </a:r>
            <a:r>
              <a:rPr lang="en-US" altLang="en-US" sz="1800" dirty="0" smtClean="0">
                <a:latin typeface="Broadway" panose="04040905080B02020502" pitchFamily="82" charset="0"/>
              </a:rPr>
              <a:t>Education Winter </a:t>
            </a:r>
            <a:r>
              <a:rPr lang="en-US" altLang="en-US" sz="1800" dirty="0">
                <a:latin typeface="Broadway" panose="04040905080B02020502" pitchFamily="82" charset="0"/>
              </a:rPr>
              <a:t>Park6,150</a:t>
            </a:r>
          </a:p>
          <a:p>
            <a:pPr>
              <a:lnSpc>
                <a:spcPct val="80000"/>
              </a:lnSpc>
            </a:pPr>
            <a:r>
              <a:rPr lang="en-US" altLang="en-US" sz="1800" dirty="0">
                <a:latin typeface="Broadway" panose="04040905080B02020502" pitchFamily="82" charset="0"/>
                <a:hlinkClick r:id="rId11"/>
              </a:rPr>
              <a:t>Jacksonville University</a:t>
            </a:r>
            <a:r>
              <a:rPr lang="en-US" altLang="en-US" sz="1800" dirty="0">
                <a:latin typeface="Broadway" panose="04040905080B02020502" pitchFamily="82" charset="0"/>
              </a:rPr>
              <a:t>Jacksonville3,212</a:t>
            </a:r>
          </a:p>
          <a:p>
            <a:pPr>
              <a:lnSpc>
                <a:spcPct val="80000"/>
              </a:lnSpc>
            </a:pPr>
            <a:r>
              <a:rPr lang="en-US" altLang="en-US" sz="1800" dirty="0">
                <a:latin typeface="Broadway" panose="04040905080B02020502" pitchFamily="82" charset="0"/>
                <a:hlinkClick r:id="rId12"/>
              </a:rPr>
              <a:t>Palm Beach Atlantic University-West Palm </a:t>
            </a:r>
            <a:r>
              <a:rPr lang="en-US" altLang="en-US" sz="1800" dirty="0" smtClean="0">
                <a:latin typeface="Broadway" panose="04040905080B02020502" pitchFamily="82" charset="0"/>
              </a:rPr>
              <a:t>Beach West </a:t>
            </a:r>
            <a:r>
              <a:rPr lang="en-US" altLang="en-US" sz="1800" dirty="0">
                <a:latin typeface="Broadway" panose="04040905080B02020502" pitchFamily="82" charset="0"/>
              </a:rPr>
              <a:t>Palm Beach3,291</a:t>
            </a:r>
          </a:p>
          <a:p>
            <a:pPr>
              <a:lnSpc>
                <a:spcPct val="80000"/>
              </a:lnSpc>
            </a:pPr>
            <a:r>
              <a:rPr lang="en-US" altLang="en-US" sz="1800" dirty="0">
                <a:latin typeface="Broadway" panose="04040905080B02020502" pitchFamily="82" charset="0"/>
                <a:hlinkClick r:id="rId13"/>
              </a:rPr>
              <a:t>Rollins </a:t>
            </a:r>
            <a:r>
              <a:rPr lang="en-US" altLang="en-US" sz="1800" dirty="0" smtClean="0">
                <a:latin typeface="Broadway" panose="04040905080B02020502" pitchFamily="82" charset="0"/>
              </a:rPr>
              <a:t>College Winter </a:t>
            </a:r>
            <a:r>
              <a:rPr lang="en-US" altLang="en-US" sz="1800" dirty="0">
                <a:latin typeface="Broadway" panose="04040905080B02020502" pitchFamily="82" charset="0"/>
              </a:rPr>
              <a:t>Park3,453</a:t>
            </a:r>
          </a:p>
          <a:p>
            <a:pPr>
              <a:lnSpc>
                <a:spcPct val="80000"/>
              </a:lnSpc>
            </a:pPr>
            <a:r>
              <a:rPr lang="en-US" altLang="en-US" sz="1800" dirty="0">
                <a:latin typeface="Broadway" panose="04040905080B02020502" pitchFamily="82" charset="0"/>
                <a:hlinkClick r:id="rId14"/>
              </a:rPr>
              <a:t>Stetson University</a:t>
            </a:r>
            <a:r>
              <a:rPr lang="en-US" altLang="en-US" sz="1800" dirty="0">
                <a:latin typeface="Broadway" panose="04040905080B02020502" pitchFamily="82" charset="0"/>
              </a:rPr>
              <a:t>Deland3,721</a:t>
            </a:r>
          </a:p>
          <a:p>
            <a:pPr>
              <a:lnSpc>
                <a:spcPct val="80000"/>
              </a:lnSpc>
            </a:pPr>
            <a:r>
              <a:rPr lang="en-US" altLang="en-US" sz="1800" dirty="0">
                <a:latin typeface="Broadway" panose="04040905080B02020502" pitchFamily="82" charset="0"/>
                <a:hlinkClick r:id="rId15"/>
              </a:rPr>
              <a:t>The University of West Florida</a:t>
            </a:r>
            <a:r>
              <a:rPr lang="en-US" altLang="en-US" sz="1800" dirty="0">
                <a:latin typeface="Broadway" panose="04040905080B02020502" pitchFamily="82" charset="0"/>
              </a:rPr>
              <a:t>Pensacola10,358</a:t>
            </a:r>
          </a:p>
          <a:p>
            <a:pPr>
              <a:lnSpc>
                <a:spcPct val="80000"/>
              </a:lnSpc>
            </a:pPr>
            <a:r>
              <a:rPr lang="en-US" altLang="en-US" sz="1800" dirty="0">
                <a:latin typeface="Broadway" panose="04040905080B02020502" pitchFamily="82" charset="0"/>
                <a:hlinkClick r:id="rId16"/>
              </a:rPr>
              <a:t>University of Central Florida</a:t>
            </a:r>
            <a:r>
              <a:rPr lang="en-US" altLang="en-US" sz="1800" dirty="0">
                <a:latin typeface="Broadway" panose="04040905080B02020502" pitchFamily="82" charset="0"/>
              </a:rPr>
              <a:t>Orlando48,398</a:t>
            </a:r>
          </a:p>
          <a:p>
            <a:pPr>
              <a:lnSpc>
                <a:spcPct val="80000"/>
              </a:lnSpc>
            </a:pPr>
            <a:r>
              <a:rPr lang="en-US" altLang="en-US" sz="1800" dirty="0">
                <a:latin typeface="Broadway" panose="04040905080B02020502" pitchFamily="82" charset="0"/>
                <a:hlinkClick r:id="rId17"/>
              </a:rPr>
              <a:t>University of Florida</a:t>
            </a:r>
            <a:r>
              <a:rPr lang="en-US" altLang="en-US" sz="1800" dirty="0">
                <a:latin typeface="Broadway" panose="04040905080B02020502" pitchFamily="82" charset="0"/>
              </a:rPr>
              <a:t>Gainesville51,725</a:t>
            </a:r>
          </a:p>
          <a:p>
            <a:pPr>
              <a:lnSpc>
                <a:spcPct val="80000"/>
              </a:lnSpc>
            </a:pPr>
            <a:r>
              <a:rPr lang="en-US" altLang="en-US" sz="1800" dirty="0">
                <a:latin typeface="Broadway" panose="04040905080B02020502" pitchFamily="82" charset="0"/>
                <a:hlinkClick r:id="rId18"/>
              </a:rPr>
              <a:t>University of </a:t>
            </a:r>
            <a:r>
              <a:rPr lang="en-US" altLang="en-US" sz="1800" dirty="0" smtClean="0">
                <a:latin typeface="Broadway" panose="04040905080B02020502" pitchFamily="82" charset="0"/>
              </a:rPr>
              <a:t>Miami Coral </a:t>
            </a:r>
            <a:r>
              <a:rPr lang="en-US" altLang="en-US" sz="1800" dirty="0">
                <a:latin typeface="Broadway" panose="04040905080B02020502" pitchFamily="82" charset="0"/>
              </a:rPr>
              <a:t>Gables15,449</a:t>
            </a:r>
          </a:p>
          <a:p>
            <a:pPr>
              <a:lnSpc>
                <a:spcPct val="80000"/>
              </a:lnSpc>
            </a:pPr>
            <a:r>
              <a:rPr lang="en-US" altLang="en-US" sz="1800" dirty="0">
                <a:latin typeface="Broadway" panose="04040905080B02020502" pitchFamily="82" charset="0"/>
                <a:hlinkClick r:id="rId19"/>
              </a:rPr>
              <a:t>University of South Florida</a:t>
            </a:r>
            <a:r>
              <a:rPr lang="en-US" altLang="en-US" sz="1800" dirty="0">
                <a:latin typeface="Broadway" panose="04040905080B02020502" pitchFamily="82" charset="0"/>
              </a:rPr>
              <a:t>Tampa44,870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33000">
              <a:srgbClr val="FF0000"/>
            </a:gs>
            <a:gs pos="100000">
              <a:schemeClr val="bg1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u="sng">
                <a:latin typeface="Broadway" panose="04040905080B02020502" pitchFamily="82" charset="0"/>
              </a:rPr>
              <a:t>College/Scholarship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305800" cy="4525963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z="1600" dirty="0">
                <a:latin typeface="Broadway" panose="04040905080B02020502" pitchFamily="82" charset="0"/>
              </a:rPr>
              <a:t>Theatre Major Requirements:</a:t>
            </a:r>
          </a:p>
          <a:p>
            <a:pPr>
              <a:buFontTx/>
              <a:buBlip>
                <a:blip r:embed="rId2"/>
              </a:buBlip>
            </a:pPr>
            <a:r>
              <a:rPr lang="en-US" altLang="en-US" sz="1600" dirty="0">
                <a:latin typeface="Broadway" panose="04040905080B02020502" pitchFamily="82" charset="0"/>
              </a:rPr>
              <a:t>3.0 minimum GPA (the higher the better)</a:t>
            </a:r>
          </a:p>
          <a:p>
            <a:pPr>
              <a:buFontTx/>
              <a:buBlip>
                <a:blip r:embed="rId2"/>
              </a:buBlip>
            </a:pPr>
            <a:r>
              <a:rPr lang="en-US" altLang="en-US" sz="1600" dirty="0">
                <a:latin typeface="Broadway" panose="04040905080B02020502" pitchFamily="82" charset="0"/>
              </a:rPr>
              <a:t>2-4 </a:t>
            </a:r>
            <a:r>
              <a:rPr lang="en-US" altLang="en-US" sz="1600" dirty="0" smtClean="0">
                <a:latin typeface="Broadway" panose="04040905080B02020502" pitchFamily="82" charset="0"/>
              </a:rPr>
              <a:t>yrs. </a:t>
            </a:r>
            <a:r>
              <a:rPr lang="en-US" altLang="en-US" sz="1600" dirty="0">
                <a:latin typeface="Broadway" panose="04040905080B02020502" pitchFamily="82" charset="0"/>
              </a:rPr>
              <a:t>High School Theatre</a:t>
            </a:r>
          </a:p>
          <a:p>
            <a:pPr>
              <a:buFontTx/>
              <a:buBlip>
                <a:blip r:embed="rId2"/>
              </a:buBlip>
            </a:pPr>
            <a:r>
              <a:rPr lang="en-US" altLang="en-US" sz="1600" dirty="0">
                <a:latin typeface="Broadway" panose="04040905080B02020502" pitchFamily="82" charset="0"/>
              </a:rPr>
              <a:t>Consistent award ratings at District/State Thespian Competitions &amp;/or F.T.C.</a:t>
            </a:r>
          </a:p>
          <a:p>
            <a:pPr>
              <a:buFontTx/>
              <a:buBlip>
                <a:blip r:embed="rId2"/>
              </a:buBlip>
            </a:pPr>
            <a:r>
              <a:rPr lang="en-US" altLang="en-US" sz="1600" dirty="0">
                <a:latin typeface="Broadway" panose="04040905080B02020502" pitchFamily="82" charset="0"/>
              </a:rPr>
              <a:t>Prepared contrasting monologues- 1 of which is classical</a:t>
            </a:r>
          </a:p>
          <a:p>
            <a:pPr>
              <a:buFontTx/>
              <a:buBlip>
                <a:blip r:embed="rId2"/>
              </a:buBlip>
            </a:pPr>
            <a:r>
              <a:rPr lang="en-US" altLang="en-US" sz="1600" dirty="0">
                <a:latin typeface="Broadway" panose="04040905080B02020502" pitchFamily="82" charset="0"/>
              </a:rPr>
              <a:t>Letters of Recommendation from Directors</a:t>
            </a:r>
          </a:p>
          <a:p>
            <a:pPr>
              <a:buFontTx/>
              <a:buNone/>
            </a:pPr>
            <a:r>
              <a:rPr lang="en-US" altLang="en-US" sz="1600" u="sng" dirty="0">
                <a:latin typeface="Broadway" panose="04040905080B02020502" pitchFamily="82" charset="0"/>
              </a:rPr>
              <a:t>Musical Theatre- </a:t>
            </a:r>
            <a:r>
              <a:rPr lang="en-US" altLang="en-US" sz="1600" dirty="0">
                <a:latin typeface="Broadway" panose="04040905080B02020502" pitchFamily="82" charset="0"/>
              </a:rPr>
              <a:t>all of above and:</a:t>
            </a:r>
          </a:p>
          <a:p>
            <a:pPr>
              <a:buFontTx/>
              <a:buBlip>
                <a:blip r:embed="rId3"/>
              </a:buBlip>
            </a:pPr>
            <a:r>
              <a:rPr lang="en-US" altLang="en-US" sz="1600" dirty="0">
                <a:latin typeface="Broadway" panose="04040905080B02020502" pitchFamily="82" charset="0"/>
              </a:rPr>
              <a:t>Singing audition- 16 bars up tempo &amp; ballad</a:t>
            </a:r>
          </a:p>
          <a:p>
            <a:pPr>
              <a:buFontTx/>
              <a:buBlip>
                <a:blip r:embed="rId3"/>
              </a:buBlip>
            </a:pPr>
            <a:r>
              <a:rPr lang="en-US" altLang="en-US" sz="1600" dirty="0">
                <a:latin typeface="Broadway" panose="04040905080B02020502" pitchFamily="82" charset="0"/>
              </a:rPr>
              <a:t>Proficient with at least 1 musical instrument</a:t>
            </a:r>
          </a:p>
          <a:p>
            <a:pPr>
              <a:buFontTx/>
              <a:buBlip>
                <a:blip r:embed="rId3"/>
              </a:buBlip>
            </a:pPr>
            <a:r>
              <a:rPr lang="en-US" altLang="en-US" sz="1600" dirty="0">
                <a:latin typeface="Broadway" panose="04040905080B02020502" pitchFamily="82" charset="0"/>
              </a:rPr>
              <a:t>Movement and dance experience</a:t>
            </a:r>
          </a:p>
          <a:p>
            <a:pPr>
              <a:buFontTx/>
              <a:buNone/>
            </a:pPr>
            <a:r>
              <a:rPr lang="en-US" altLang="en-US" sz="1600" u="sng" dirty="0">
                <a:latin typeface="Broadway" panose="04040905080B02020502" pitchFamily="82" charset="0"/>
              </a:rPr>
              <a:t>Additionally:</a:t>
            </a:r>
          </a:p>
          <a:p>
            <a:pPr>
              <a:buFontTx/>
              <a:buBlip>
                <a:blip r:embed="rId4"/>
              </a:buBlip>
            </a:pPr>
            <a:r>
              <a:rPr lang="en-US" altLang="en-US" sz="1600" dirty="0">
                <a:latin typeface="Broadway" panose="04040905080B02020502" pitchFamily="82" charset="0"/>
              </a:rPr>
              <a:t>8 x 10 headshot + </a:t>
            </a:r>
            <a:r>
              <a:rPr lang="en-US" altLang="en-US" sz="1600" dirty="0" smtClean="0">
                <a:latin typeface="Broadway" panose="04040905080B02020502" pitchFamily="82" charset="0"/>
              </a:rPr>
              <a:t>résumé</a:t>
            </a:r>
            <a:endParaRPr lang="en-US" altLang="en-US" sz="1600" dirty="0">
              <a:latin typeface="Broadway" panose="04040905080B02020502" pitchFamily="82" charset="0"/>
              <a:cs typeface="Arial" panose="020B0604020202020204" pitchFamily="34" charset="0"/>
            </a:endParaRPr>
          </a:p>
          <a:p>
            <a:pPr>
              <a:buFontTx/>
              <a:buBlip>
                <a:blip r:embed="rId4"/>
              </a:buBlip>
            </a:pPr>
            <a:r>
              <a:rPr lang="en-US" altLang="en-US" sz="1600" dirty="0">
                <a:latin typeface="Broadway" panose="04040905080B02020502" pitchFamily="82" charset="0"/>
              </a:rPr>
              <a:t>Outside performing experience- local theatres, summer stock, internships</a:t>
            </a:r>
          </a:p>
          <a:p>
            <a:pPr>
              <a:buFontTx/>
              <a:buBlip>
                <a:blip r:embed="rId4"/>
              </a:buBlip>
            </a:pPr>
            <a:r>
              <a:rPr lang="en-US" altLang="en-US" sz="1600" dirty="0">
                <a:latin typeface="Broadway" panose="04040905080B02020502" pitchFamily="82" charset="0"/>
              </a:rPr>
              <a:t>Performance reel of past shows</a:t>
            </a:r>
          </a:p>
          <a:p>
            <a:pPr>
              <a:buFontTx/>
              <a:buBlip>
                <a:blip r:embed="rId4"/>
              </a:buBlip>
            </a:pPr>
            <a:r>
              <a:rPr lang="en-US" altLang="en-US" sz="1600" dirty="0">
                <a:latin typeface="Broadway" panose="04040905080B02020502" pitchFamily="82" charset="0"/>
              </a:rPr>
              <a:t>Recommendations from Industry members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3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8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9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9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9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9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FF0000"/>
          </a:fgClr>
          <a:bgClr>
            <a:schemeClr val="tx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28599" y="0"/>
            <a:ext cx="8686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Broadway" panose="04040905080B02020502" pitchFamily="82" charset="0"/>
              </a:rPr>
              <a:t>Tammy Herburger- Director</a:t>
            </a:r>
          </a:p>
          <a:p>
            <a:r>
              <a:rPr lang="en-US" sz="3600" dirty="0" smtClean="0">
                <a:solidFill>
                  <a:schemeClr val="bg1"/>
                </a:solidFill>
                <a:latin typeface="Broadway" panose="04040905080B02020502" pitchFamily="82" charset="0"/>
              </a:rPr>
              <a:t>Jillianne Tamillo- President</a:t>
            </a:r>
          </a:p>
          <a:p>
            <a:r>
              <a:rPr lang="en-US" sz="3600" dirty="0" smtClean="0">
                <a:solidFill>
                  <a:schemeClr val="bg1"/>
                </a:solidFill>
                <a:latin typeface="Broadway" panose="04040905080B02020502" pitchFamily="82" charset="0"/>
              </a:rPr>
              <a:t>Amber Abu Obeid- Vice President</a:t>
            </a:r>
          </a:p>
          <a:p>
            <a:r>
              <a:rPr lang="en-US" sz="3600" dirty="0" smtClean="0">
                <a:solidFill>
                  <a:schemeClr val="bg1"/>
                </a:solidFill>
                <a:latin typeface="Broadway" panose="04040905080B02020502" pitchFamily="82" charset="0"/>
              </a:rPr>
              <a:t>Rachael </a:t>
            </a:r>
            <a:r>
              <a:rPr lang="en-US" sz="3600" dirty="0" err="1" smtClean="0">
                <a:solidFill>
                  <a:schemeClr val="bg1"/>
                </a:solidFill>
                <a:latin typeface="Broadway" panose="04040905080B02020502" pitchFamily="82" charset="0"/>
              </a:rPr>
              <a:t>Palanzi</a:t>
            </a:r>
            <a:r>
              <a:rPr lang="en-US" sz="3600" dirty="0" smtClean="0">
                <a:solidFill>
                  <a:schemeClr val="bg1"/>
                </a:solidFill>
                <a:latin typeface="Broadway" panose="04040905080B02020502" pitchFamily="82" charset="0"/>
              </a:rPr>
              <a:t>- Secretary</a:t>
            </a:r>
          </a:p>
          <a:p>
            <a:r>
              <a:rPr lang="en-US" sz="3600" dirty="0" smtClean="0">
                <a:solidFill>
                  <a:schemeClr val="bg1"/>
                </a:solidFill>
                <a:latin typeface="Broadway" panose="04040905080B02020502" pitchFamily="82" charset="0"/>
              </a:rPr>
              <a:t>Sam Williams- Treasurer</a:t>
            </a:r>
          </a:p>
          <a:p>
            <a:r>
              <a:rPr lang="en-US" sz="3600" dirty="0" smtClean="0">
                <a:solidFill>
                  <a:schemeClr val="bg1"/>
                </a:solidFill>
                <a:latin typeface="Broadway" panose="04040905080B02020502" pitchFamily="82" charset="0"/>
              </a:rPr>
              <a:t>Hannah Kramer- Scribe/ Historian</a:t>
            </a:r>
            <a:endParaRPr lang="en-US" sz="3600" dirty="0">
              <a:solidFill>
                <a:schemeClr val="bg1"/>
              </a:solidFill>
              <a:latin typeface="Broadway" panose="04040905080B02020502" pitchFamily="8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81400"/>
            <a:ext cx="9144000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080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otDmnd">
          <a:fgClr>
            <a:schemeClr val="bg1"/>
          </a:fgClr>
          <a:bgClr>
            <a:srgbClr val="FF000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04800"/>
            <a:ext cx="8229600" cy="1143000"/>
          </a:xfrm>
        </p:spPr>
        <p:txBody>
          <a:bodyPr/>
          <a:lstStyle/>
          <a:p>
            <a:r>
              <a:rPr lang="en-US" sz="3200" b="1" dirty="0" smtClean="0">
                <a:solidFill>
                  <a:schemeClr val="tx1"/>
                </a:solidFill>
                <a:latin typeface="Broadway" panose="04040905080B02020502" pitchFamily="82" charset="0"/>
              </a:rPr>
              <a:t>PBMHS Theatre Season </a:t>
            </a:r>
            <a:endParaRPr lang="en-US" sz="3200" b="1" dirty="0">
              <a:solidFill>
                <a:schemeClr val="tx1"/>
              </a:solidFill>
              <a:latin typeface="Broadway" panose="04040905080B020205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33400"/>
            <a:ext cx="9144000" cy="6324600"/>
          </a:xfrm>
        </p:spPr>
        <p:txBody>
          <a:bodyPr/>
          <a:lstStyle/>
          <a:p>
            <a:pPr marL="0" indent="0">
              <a:buNone/>
            </a:pPr>
            <a:r>
              <a:rPr lang="en-US" sz="1600" b="1" dirty="0" smtClean="0">
                <a:latin typeface="Broadway" panose="04040905080B02020502" pitchFamily="82" charset="0"/>
              </a:rPr>
              <a:t>September</a:t>
            </a:r>
            <a:r>
              <a:rPr lang="en-US" sz="1200" b="1" dirty="0" smtClean="0"/>
              <a:t>	</a:t>
            </a:r>
            <a:r>
              <a:rPr lang="en-US" sz="1200" b="1" dirty="0" smtClean="0">
                <a:latin typeface="Bookman Old Style" panose="02050604050505020204" pitchFamily="18" charset="0"/>
                <a:cs typeface="Aharoni" panose="02010803020104030203" pitchFamily="2" charset="-79"/>
              </a:rPr>
              <a:t>08 </a:t>
            </a:r>
            <a:r>
              <a:rPr lang="en-US" sz="1200" b="1" dirty="0" smtClean="0">
                <a:latin typeface="Bookman Old Style" panose="02050604050505020204" pitchFamily="18" charset="0"/>
              </a:rPr>
              <a:t> 	First Thespian Meeting (meets every other Thursday, check callboard</a:t>
            </a:r>
          </a:p>
          <a:p>
            <a:pPr marL="0" indent="0">
              <a:buNone/>
            </a:pPr>
            <a:r>
              <a:rPr lang="en-US" sz="1200" b="1" dirty="0" smtClean="0">
                <a:latin typeface="Bookman Old Style" panose="02050604050505020204" pitchFamily="18" charset="0"/>
              </a:rPr>
              <a:t>		15-16 	Twelfth Night  7pm/$5.00/PBMHS Theatre; updated, short, fast, and funny</a:t>
            </a:r>
          </a:p>
          <a:p>
            <a:pPr marL="0" indent="0">
              <a:buNone/>
            </a:pPr>
            <a:r>
              <a:rPr lang="en-US" sz="1200" b="1" dirty="0">
                <a:latin typeface="Bookman Old Style" panose="02050604050505020204" pitchFamily="18" charset="0"/>
              </a:rPr>
              <a:t>	</a:t>
            </a:r>
            <a:r>
              <a:rPr lang="en-US" sz="1200" b="1" dirty="0" smtClean="0">
                <a:latin typeface="Bookman Old Style" panose="02050604050505020204" pitchFamily="18" charset="0"/>
              </a:rPr>
              <a:t>	22 	Theatre II Shakespeare in the Classroom</a:t>
            </a:r>
          </a:p>
          <a:p>
            <a:pPr marL="0" indent="0">
              <a:buNone/>
            </a:pPr>
            <a:endParaRPr lang="en-US" sz="1200" b="1" dirty="0" smtClean="0"/>
          </a:p>
          <a:p>
            <a:pPr marL="0" indent="0">
              <a:buNone/>
            </a:pPr>
            <a:r>
              <a:rPr lang="en-US" sz="1600" b="1" dirty="0" smtClean="0">
                <a:latin typeface="Broadway" panose="04040905080B02020502" pitchFamily="82" charset="0"/>
              </a:rPr>
              <a:t>October</a:t>
            </a:r>
            <a:r>
              <a:rPr lang="en-US" sz="1200" b="1" dirty="0" smtClean="0"/>
              <a:t>		</a:t>
            </a:r>
            <a:r>
              <a:rPr lang="en-US" sz="1200" b="1" dirty="0" smtClean="0">
                <a:latin typeface="Bookman Old Style" panose="02050604050505020204" pitchFamily="18" charset="0"/>
              </a:rPr>
              <a:t>TBA	Zombie Walk/ Haunted House Participation (Thespian/ Bright Future Points)</a:t>
            </a:r>
          </a:p>
          <a:p>
            <a:pPr marL="0" indent="0">
              <a:buNone/>
            </a:pPr>
            <a:r>
              <a:rPr lang="en-US" sz="1200" b="1" dirty="0">
                <a:latin typeface="Bookman Old Style" panose="02050604050505020204" pitchFamily="18" charset="0"/>
              </a:rPr>
              <a:t>	</a:t>
            </a:r>
            <a:r>
              <a:rPr lang="en-US" sz="1200" b="1" dirty="0" smtClean="0">
                <a:latin typeface="Bookman Old Style" panose="02050604050505020204" pitchFamily="18" charset="0"/>
              </a:rPr>
              <a:t>	22	</a:t>
            </a:r>
            <a:r>
              <a:rPr lang="en-US" sz="1200" dirty="0" smtClean="0">
                <a:latin typeface="Engravers MT" panose="02090707080505020304" pitchFamily="18" charset="0"/>
              </a:rPr>
              <a:t>District Individual Events TPA</a:t>
            </a:r>
          </a:p>
          <a:p>
            <a:pPr marL="0" indent="0">
              <a:buNone/>
            </a:pPr>
            <a:r>
              <a:rPr lang="en-US" sz="1200" b="1" dirty="0">
                <a:latin typeface="Bookman Old Style" panose="02050604050505020204" pitchFamily="18" charset="0"/>
              </a:rPr>
              <a:t>	</a:t>
            </a:r>
            <a:r>
              <a:rPr lang="en-US" sz="1200" b="1" dirty="0" smtClean="0">
                <a:latin typeface="Bookman Old Style" panose="02050604050505020204" pitchFamily="18" charset="0"/>
              </a:rPr>
              <a:t>	27	Thespian Fall Party and Open House</a:t>
            </a:r>
          </a:p>
          <a:p>
            <a:pPr marL="0" indent="0">
              <a:buNone/>
            </a:pPr>
            <a:endParaRPr lang="en-US" sz="1200" b="1" dirty="0" smtClean="0"/>
          </a:p>
          <a:p>
            <a:pPr marL="0" indent="0">
              <a:buNone/>
            </a:pPr>
            <a:r>
              <a:rPr lang="en-US" sz="1600" b="1" dirty="0" smtClean="0">
                <a:latin typeface="Broadway" panose="04040905080B02020502" pitchFamily="82" charset="0"/>
              </a:rPr>
              <a:t>November</a:t>
            </a:r>
            <a:r>
              <a:rPr lang="en-US" sz="1200" b="1" dirty="0" smtClean="0"/>
              <a:t>	17	Theatre II: Classical Scene Performance</a:t>
            </a:r>
          </a:p>
          <a:p>
            <a:pPr marL="0" indent="0">
              <a:buNone/>
            </a:pPr>
            <a:endParaRPr lang="en-US" sz="1200" b="1" dirty="0" smtClean="0"/>
          </a:p>
          <a:p>
            <a:pPr marL="0" indent="0">
              <a:buNone/>
            </a:pPr>
            <a:r>
              <a:rPr lang="en-US" sz="1600" b="1" dirty="0" smtClean="0">
                <a:latin typeface="Broadway" panose="04040905080B02020502" pitchFamily="82" charset="0"/>
              </a:rPr>
              <a:t>December</a:t>
            </a:r>
            <a:r>
              <a:rPr lang="en-US" sz="1200" b="1" dirty="0" smtClean="0"/>
              <a:t>	1	</a:t>
            </a:r>
            <a:r>
              <a:rPr lang="en-US" sz="1200" b="1" dirty="0" smtClean="0">
                <a:latin typeface="Engravers MT" panose="02090707080505020304" pitchFamily="18" charset="0"/>
              </a:rPr>
              <a:t>District One Act Festival TPA in-school show; period 7</a:t>
            </a:r>
          </a:p>
          <a:p>
            <a:pPr marL="0" indent="0">
              <a:buNone/>
            </a:pPr>
            <a:r>
              <a:rPr lang="en-US" sz="1200" b="1" dirty="0"/>
              <a:t>	</a:t>
            </a:r>
            <a:r>
              <a:rPr lang="en-US" sz="1200" b="1" dirty="0" smtClean="0"/>
              <a:t>	2-3	</a:t>
            </a:r>
            <a:r>
              <a:rPr lang="en-US" sz="1050" b="1" dirty="0" smtClean="0">
                <a:latin typeface="Engravers MT" panose="02090707080505020304" pitchFamily="18" charset="0"/>
              </a:rPr>
              <a:t>District One Act Festival TPA; Merritt Island High School</a:t>
            </a:r>
            <a:endParaRPr lang="en-US" sz="1200" b="1" dirty="0" smtClean="0">
              <a:latin typeface="Engravers MT" panose="02090707080505020304" pitchFamily="18" charset="0"/>
            </a:endParaRPr>
          </a:p>
          <a:p>
            <a:pPr marL="0" indent="0">
              <a:buNone/>
            </a:pPr>
            <a:r>
              <a:rPr lang="en-US" sz="1200" b="1" dirty="0"/>
              <a:t>	</a:t>
            </a:r>
            <a:r>
              <a:rPr lang="en-US" sz="1200" b="1" dirty="0" smtClean="0"/>
              <a:t>	5-6	Spring Musical Auditions:  </a:t>
            </a:r>
            <a:r>
              <a:rPr lang="en-US" sz="1400" b="1" dirty="0" smtClean="0">
                <a:latin typeface="Curlz MT" panose="04040404050702020202" pitchFamily="82" charset="0"/>
              </a:rPr>
              <a:t>SHREK THE MUSICAL JR.</a:t>
            </a:r>
          </a:p>
          <a:p>
            <a:pPr marL="0" indent="0">
              <a:buNone/>
            </a:pPr>
            <a:r>
              <a:rPr lang="en-US" sz="1200" b="1" dirty="0"/>
              <a:t>	</a:t>
            </a:r>
            <a:r>
              <a:rPr lang="en-US" sz="1200" b="1" dirty="0" smtClean="0"/>
              <a:t>	TBA	Thespian Holiday Party (Thespian/ Bright futures point)</a:t>
            </a:r>
          </a:p>
          <a:p>
            <a:pPr marL="0" indent="0">
              <a:buNone/>
            </a:pPr>
            <a:endParaRPr lang="en-US" sz="1200" b="1" dirty="0" smtClean="0"/>
          </a:p>
          <a:p>
            <a:pPr marL="0" indent="0">
              <a:buNone/>
            </a:pPr>
            <a:r>
              <a:rPr lang="en-US" sz="1600" b="1" dirty="0" smtClean="0">
                <a:latin typeface="Broadway" panose="04040905080B02020502" pitchFamily="82" charset="0"/>
              </a:rPr>
              <a:t>January</a:t>
            </a:r>
            <a:r>
              <a:rPr lang="en-US" sz="1200" b="1" dirty="0" smtClean="0"/>
              <a:t>	12	Spring Musical Production Meeting</a:t>
            </a:r>
          </a:p>
          <a:p>
            <a:pPr marL="0" indent="0">
              <a:buNone/>
            </a:pPr>
            <a:r>
              <a:rPr lang="en-US" sz="1200" b="1" dirty="0"/>
              <a:t>	</a:t>
            </a:r>
            <a:r>
              <a:rPr lang="en-US" sz="1200" b="1" dirty="0" smtClean="0"/>
              <a:t>	17	Musical Rehearsals Begin</a:t>
            </a:r>
            <a:endParaRPr lang="en-US" sz="1200" b="1" dirty="0"/>
          </a:p>
          <a:p>
            <a:pPr marL="0" indent="0">
              <a:buNone/>
            </a:pPr>
            <a:endParaRPr lang="en-US" sz="1200" b="1" dirty="0" smtClean="0"/>
          </a:p>
          <a:p>
            <a:pPr marL="0" indent="0">
              <a:buNone/>
            </a:pPr>
            <a:r>
              <a:rPr lang="en-US" sz="1200" b="1" dirty="0" smtClean="0"/>
              <a:t>February		14-17	Theatre I Original Playwriting</a:t>
            </a:r>
          </a:p>
          <a:p>
            <a:pPr marL="0" indent="0">
              <a:buNone/>
            </a:pPr>
            <a:r>
              <a:rPr lang="en-US" sz="1200" b="1" dirty="0"/>
              <a:t>	</a:t>
            </a:r>
            <a:r>
              <a:rPr lang="en-US" sz="1200" b="1" dirty="0" smtClean="0"/>
              <a:t>	23	Theatre II 1-Act Play</a:t>
            </a:r>
          </a:p>
          <a:p>
            <a:pPr marL="0" indent="0">
              <a:buNone/>
            </a:pPr>
            <a:endParaRPr lang="en-US" sz="1200" b="1" dirty="0" smtClean="0"/>
          </a:p>
          <a:p>
            <a:pPr marL="0" indent="0">
              <a:buNone/>
            </a:pPr>
            <a:r>
              <a:rPr lang="en-US" sz="1200" b="1" dirty="0" smtClean="0"/>
              <a:t>March	2-3	SHREK THE MUSICAL 7PM/$5.00/ PBMHS THEATRE</a:t>
            </a:r>
          </a:p>
          <a:p>
            <a:pPr marL="0" indent="0">
              <a:buNone/>
            </a:pPr>
            <a:r>
              <a:rPr lang="en-US" sz="1200" b="1" dirty="0"/>
              <a:t>	</a:t>
            </a:r>
            <a:r>
              <a:rPr lang="en-US" sz="1200" b="1" dirty="0" smtClean="0"/>
              <a:t>15-19	STATE THESPIAN CONFERENCE TPA. TAMPA, FL</a:t>
            </a:r>
          </a:p>
          <a:p>
            <a:pPr marL="0" indent="0">
              <a:buNone/>
            </a:pPr>
            <a:endParaRPr lang="en-US" sz="1200" b="1" dirty="0" smtClean="0"/>
          </a:p>
          <a:p>
            <a:pPr marL="0" indent="0">
              <a:buNone/>
            </a:pPr>
            <a:r>
              <a:rPr lang="en-US" sz="1200" b="1" dirty="0" smtClean="0"/>
              <a:t>April	3-7	 Juries Level I and II- Performance Exams</a:t>
            </a:r>
          </a:p>
          <a:p>
            <a:pPr marL="0" indent="0">
              <a:buNone/>
            </a:pPr>
            <a:r>
              <a:rPr lang="en-US" sz="1200" b="1" dirty="0"/>
              <a:t>	</a:t>
            </a:r>
            <a:r>
              <a:rPr lang="en-US" sz="1200" b="1" dirty="0" smtClean="0"/>
              <a:t>10-14	Spring Break</a:t>
            </a:r>
          </a:p>
          <a:p>
            <a:pPr marL="0" indent="0">
              <a:buNone/>
            </a:pPr>
            <a:r>
              <a:rPr lang="en-US" sz="1200" b="1" dirty="0"/>
              <a:t>	</a:t>
            </a:r>
            <a:r>
              <a:rPr lang="en-US" sz="1200" b="1" dirty="0" smtClean="0"/>
              <a:t>20	ADVANCED JURIES</a:t>
            </a:r>
          </a:p>
          <a:p>
            <a:pPr marL="0" indent="0">
              <a:buNone/>
            </a:pPr>
            <a:r>
              <a:rPr lang="en-US" sz="1200" b="1" dirty="0"/>
              <a:t>	</a:t>
            </a:r>
            <a:r>
              <a:rPr lang="en-US" sz="1200" b="1" dirty="0" smtClean="0"/>
              <a:t>20	Thespian Officer Voting</a:t>
            </a:r>
          </a:p>
          <a:p>
            <a:pPr marL="0" indent="0">
              <a:buNone/>
            </a:pPr>
            <a:r>
              <a:rPr lang="en-US" sz="1200" b="1" dirty="0"/>
              <a:t>	</a:t>
            </a:r>
            <a:r>
              <a:rPr lang="en-US" sz="1200" b="1" dirty="0" smtClean="0"/>
              <a:t>21	Random Acts of Shakespeare</a:t>
            </a:r>
          </a:p>
          <a:p>
            <a:pPr marL="0" indent="0">
              <a:buNone/>
            </a:pPr>
            <a:r>
              <a:rPr lang="en-US" sz="1200" b="1" dirty="0"/>
              <a:t>	</a:t>
            </a:r>
            <a:r>
              <a:rPr lang="en-US" sz="1200" b="1" dirty="0" smtClean="0"/>
              <a:t>27 	dessert Theatre- Cafeteria 6:30 Food Fest/ Variety Show/ Officer Announcements</a:t>
            </a:r>
          </a:p>
          <a:p>
            <a:pPr marL="0" indent="0">
              <a:buNone/>
            </a:pPr>
            <a:endParaRPr lang="en-US" sz="1200" b="1" dirty="0" smtClean="0"/>
          </a:p>
          <a:p>
            <a:pPr marL="0" indent="0">
              <a:buNone/>
            </a:pPr>
            <a:r>
              <a:rPr lang="en-US" sz="1200" b="1" dirty="0" smtClean="0"/>
              <a:t>May		Final Exams/ Summer I.E. Project/ Play readings</a:t>
            </a:r>
          </a:p>
          <a:p>
            <a:pPr marL="0" indent="0">
              <a:buNone/>
            </a:pP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1364689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mConfetti">
          <a:fgClr>
            <a:schemeClr val="tx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9057"/>
            <a:ext cx="8229600" cy="1143000"/>
          </a:xfrm>
        </p:spPr>
        <p:txBody>
          <a:bodyPr/>
          <a:lstStyle/>
          <a:p>
            <a:r>
              <a:rPr lang="en-US" altLang="en-US" sz="4800" b="1" u="sng" dirty="0">
                <a:latin typeface="Broadway" panose="04040905080B02020502" pitchFamily="82" charset="0"/>
              </a:rPr>
              <a:t>Theatre Course Offerings</a:t>
            </a: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533400" y="1828800"/>
            <a:ext cx="7696200" cy="464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 altLang="en-US" sz="4000" i="1" u="sng" dirty="0">
              <a:latin typeface="Broadway" panose="04040905080B02020502" pitchFamily="82" charset="0"/>
            </a:endParaRPr>
          </a:p>
          <a:p>
            <a:pPr algn="l">
              <a:spcBef>
                <a:spcPct val="50000"/>
              </a:spcBef>
            </a:pPr>
            <a:r>
              <a:rPr lang="en-US" altLang="en-US" sz="4000" i="1" u="sng" dirty="0">
                <a:latin typeface="Broadway" panose="04040905080B02020502" pitchFamily="82" charset="0"/>
              </a:rPr>
              <a:t>Drama 1</a:t>
            </a:r>
          </a:p>
          <a:p>
            <a:pPr algn="l">
              <a:spcBef>
                <a:spcPct val="50000"/>
              </a:spcBef>
              <a:buFontTx/>
              <a:buBlip>
                <a:blip r:embed="rId2"/>
              </a:buBlip>
            </a:pPr>
            <a:r>
              <a:rPr lang="en-US" altLang="en-US" dirty="0">
                <a:latin typeface="Broadway" panose="04040905080B02020502" pitchFamily="82" charset="0"/>
              </a:rPr>
              <a:t> Consists of essentials of theatre: basic terminology, simple technique, and origins.</a:t>
            </a:r>
          </a:p>
          <a:p>
            <a:pPr algn="l">
              <a:spcBef>
                <a:spcPct val="50000"/>
              </a:spcBef>
              <a:buFontTx/>
              <a:buBlip>
                <a:blip r:embed="rId2"/>
              </a:buBlip>
            </a:pPr>
            <a:r>
              <a:rPr lang="en-US" altLang="en-US" dirty="0">
                <a:latin typeface="Broadway" panose="04040905080B02020502" pitchFamily="82" charset="0"/>
              </a:rPr>
              <a:t> Performance requirements: 2 contrasting monologues, extended Scene work, Playwriting and Production, practical final exam consisting of a scene presented for adjudication, and periodic written exams, quizzes, and script work.</a:t>
            </a:r>
          </a:p>
          <a:p>
            <a:pPr algn="l">
              <a:spcBef>
                <a:spcPct val="50000"/>
              </a:spcBef>
              <a:buFontTx/>
              <a:buBlip>
                <a:blip r:embed="rId2"/>
              </a:buBlip>
            </a:pPr>
            <a:r>
              <a:rPr lang="en-US" altLang="en-US" dirty="0">
                <a:latin typeface="Broadway" panose="04040905080B02020502" pitchFamily="82" charset="0"/>
              </a:rPr>
              <a:t> Focus on: beginning student, developing “comfort level” onstage utilizing basic stage dynamics</a:t>
            </a:r>
          </a:p>
          <a:p>
            <a:pPr algn="l">
              <a:spcBef>
                <a:spcPct val="50000"/>
              </a:spcBef>
              <a:buFontTx/>
              <a:buBlip>
                <a:blip r:embed="rId2"/>
              </a:buBlip>
            </a:pPr>
            <a:r>
              <a:rPr lang="en-US" altLang="en-US" dirty="0">
                <a:latin typeface="Broadway" panose="04040905080B02020502" pitchFamily="82" charset="0"/>
              </a:rPr>
              <a:t> ALL WORK IS CONFINED TO STUDIO THEATRE.</a:t>
            </a:r>
          </a:p>
        </p:txBody>
      </p:sp>
      <p:pic>
        <p:nvPicPr>
          <p:cNvPr id="3078" name="Picture 6" descr="MCj0291099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2143" y="1417638"/>
            <a:ext cx="2398713" cy="1741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tx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endParaRPr lang="en-US" altLang="en-US" b="1" dirty="0">
              <a:solidFill>
                <a:srgbClr val="FF0000"/>
              </a:solidFill>
              <a:latin typeface="Broadway" panose="04040905080B02020502" pitchFamily="82" charset="0"/>
            </a:endParaRPr>
          </a:p>
          <a:p>
            <a:pPr>
              <a:buFontTx/>
              <a:buNone/>
            </a:pPr>
            <a:r>
              <a:rPr lang="en-US" altLang="en-US" b="1" u="sng" dirty="0">
                <a:solidFill>
                  <a:srgbClr val="FF0000"/>
                </a:solidFill>
                <a:latin typeface="Broadway" panose="04040905080B02020502" pitchFamily="82" charset="0"/>
              </a:rPr>
              <a:t>Drama 2</a:t>
            </a:r>
          </a:p>
          <a:p>
            <a:r>
              <a:rPr lang="en-US" altLang="en-US" sz="1800" b="1" dirty="0">
                <a:solidFill>
                  <a:srgbClr val="FF0000"/>
                </a:solidFill>
                <a:latin typeface="Broadway" panose="04040905080B02020502" pitchFamily="82" charset="0"/>
              </a:rPr>
              <a:t>Adds to the basics learned in Drama I: various acting styles, methods, and characterizations.</a:t>
            </a:r>
          </a:p>
          <a:p>
            <a:r>
              <a:rPr lang="en-US" altLang="en-US" sz="1800" b="1" dirty="0">
                <a:solidFill>
                  <a:srgbClr val="FF0000"/>
                </a:solidFill>
                <a:latin typeface="Broadway" panose="04040905080B02020502" pitchFamily="82" charset="0"/>
              </a:rPr>
              <a:t>Introduce and highlight some main periods of Drama (i.e. Greco/Roman theatre, Elizabethan (Shakespeare), and Modern Drama.)</a:t>
            </a:r>
          </a:p>
          <a:p>
            <a:r>
              <a:rPr lang="en-US" altLang="en-US" sz="1800" b="1" dirty="0">
                <a:solidFill>
                  <a:srgbClr val="FF0000"/>
                </a:solidFill>
                <a:latin typeface="Broadway" panose="04040905080B02020502" pitchFamily="82" charset="0"/>
              </a:rPr>
              <a:t>Performance requirements: 1 Shakespearean scene assignment, 1 ‘Period’ performance piece, a One-Act play performed for class audiences each semester, and a Practical Final Exam consisting of a scene prepared for adjudication.</a:t>
            </a:r>
          </a:p>
          <a:p>
            <a:r>
              <a:rPr lang="en-US" altLang="en-US" sz="1800" b="1" dirty="0">
                <a:solidFill>
                  <a:srgbClr val="FF0000"/>
                </a:solidFill>
                <a:latin typeface="Broadway" panose="04040905080B02020502" pitchFamily="82" charset="0"/>
              </a:rPr>
              <a:t> Additionally, periodic written tasks, quizzes, and exams.</a:t>
            </a:r>
          </a:p>
          <a:p>
            <a:r>
              <a:rPr lang="en-US" altLang="en-US" sz="1800" b="1" dirty="0">
                <a:solidFill>
                  <a:srgbClr val="FF0000"/>
                </a:solidFill>
                <a:latin typeface="Broadway" panose="04040905080B02020502" pitchFamily="82" charset="0"/>
              </a:rPr>
              <a:t>ALL WORK CONFINED TO STUDIO THEATRE.</a:t>
            </a:r>
          </a:p>
          <a:p>
            <a:endParaRPr lang="en-US" altLang="en-US" b="1" dirty="0">
              <a:solidFill>
                <a:srgbClr val="FF0000"/>
              </a:solidFill>
              <a:latin typeface="Broadway" panose="04040905080B02020502" pitchFamily="82" charset="0"/>
            </a:endParaRPr>
          </a:p>
          <a:p>
            <a:endParaRPr lang="en-US" altLang="en-US" sz="1800" b="1" dirty="0">
              <a:solidFill>
                <a:srgbClr val="FF0000"/>
              </a:solidFill>
              <a:latin typeface="Broadway" panose="04040905080B02020502" pitchFamily="82" charset="0"/>
            </a:endParaRPr>
          </a:p>
        </p:txBody>
      </p:sp>
      <p:pic>
        <p:nvPicPr>
          <p:cNvPr id="4104" name="Picture 8" descr="MCj0343201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42900"/>
            <a:ext cx="2209800" cy="165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00">
              <a:srgbClr val="FF0000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4525963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u="sng">
                <a:latin typeface="Vladimir Script" panose="03050402040407070305" pitchFamily="66" charset="0"/>
              </a:rPr>
              <a:t>Advanced Drama (3 and above)</a:t>
            </a:r>
          </a:p>
          <a:p>
            <a:pPr>
              <a:buFontTx/>
              <a:buBlip>
                <a:blip r:embed="rId2"/>
              </a:buBlip>
            </a:pPr>
            <a:r>
              <a:rPr lang="en-US" altLang="en-US" sz="1800"/>
              <a:t>Focus on single play each semester, students will conduct in-depth Research and Analysis of play’s history (i.e. cultural, socioeconomics, class structure, political, and author’s background. </a:t>
            </a:r>
          </a:p>
          <a:p>
            <a:pPr>
              <a:buFontTx/>
              <a:buBlip>
                <a:blip r:embed="rId2"/>
              </a:buBlip>
            </a:pPr>
            <a:r>
              <a:rPr lang="en-US" altLang="en-US" sz="1800"/>
              <a:t>Students will form teams and be assigned to categories for presentations of their research. End result will be intelligent understanding and portrayal of another era and culture.</a:t>
            </a:r>
          </a:p>
          <a:p>
            <a:pPr>
              <a:buFontTx/>
              <a:buBlip>
                <a:blip r:embed="rId2"/>
              </a:buBlip>
            </a:pPr>
            <a:r>
              <a:rPr lang="en-US" altLang="en-US" sz="1800"/>
              <a:t>Occasionally a school musical may be chosen but academic groundwork shall remain unchanged.</a:t>
            </a:r>
          </a:p>
          <a:p>
            <a:pPr>
              <a:buFontTx/>
              <a:buBlip>
                <a:blip r:embed="rId2"/>
              </a:buBlip>
            </a:pPr>
            <a:r>
              <a:rPr lang="en-US" altLang="en-US" sz="1800"/>
              <a:t>ALL PERFORMANCES IN MAIN THEATRE. OUTSIDE REHEARSALS ARE MANDATORY.</a:t>
            </a:r>
          </a:p>
          <a:p>
            <a:pPr>
              <a:buFontTx/>
              <a:buBlip>
                <a:blip r:embed="rId2"/>
              </a:buBlip>
            </a:pPr>
            <a:r>
              <a:rPr lang="en-US" altLang="en-US" sz="1800"/>
              <a:t>All Advanced students required to participate in Thespian Troupe activities and Competitions, as these students reflect the school’s Theatre program, policies, and standard of our Theatre expectations.</a:t>
            </a:r>
          </a:p>
        </p:txBody>
      </p:sp>
      <p:pic>
        <p:nvPicPr>
          <p:cNvPr id="5124" name="Picture 4" descr="MCj0279976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52400"/>
            <a:ext cx="2209800" cy="1681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67000"/>
              </a:schemeClr>
            </a:gs>
            <a:gs pos="48000">
              <a:schemeClr val="accent3">
                <a:lumMod val="97000"/>
                <a:lumOff val="3000"/>
              </a:schemeClr>
            </a:gs>
            <a:gs pos="100000">
              <a:schemeClr val="accent3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52" y="41049"/>
            <a:ext cx="2895600" cy="2171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2298224"/>
            <a:ext cx="5151135" cy="22116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0"/>
            <a:ext cx="3276600" cy="217859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123" y="4890719"/>
            <a:ext cx="1989083" cy="14918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3206" y="119556"/>
            <a:ext cx="2286000" cy="17145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23683">
            <a:off x="7316003" y="2397896"/>
            <a:ext cx="1604530" cy="20764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06380">
            <a:off x="194003" y="2502350"/>
            <a:ext cx="2295312" cy="17736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544012"/>
            <a:ext cx="2971800" cy="22288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4693651"/>
            <a:ext cx="2802048" cy="2101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803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tx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MSj04416770000[1]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6324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MCj01555830000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953000"/>
            <a:ext cx="1314450" cy="178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altLang="en-US" u="sng">
                <a:latin typeface="Broadway" panose="04040905080B02020502" pitchFamily="82" charset="0"/>
              </a:rPr>
              <a:t>Theatre Careers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43000"/>
            <a:ext cx="8839200" cy="4983163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z="2000" b="1" dirty="0">
                <a:latin typeface="+mj-lt"/>
              </a:rPr>
              <a:t>Theatre baseline education provides for varied and multilayered career options.</a:t>
            </a:r>
          </a:p>
          <a:p>
            <a:pPr>
              <a:buFontTx/>
              <a:buBlip>
                <a:blip r:embed="rId5"/>
              </a:buBlip>
            </a:pPr>
            <a:r>
              <a:rPr lang="en-US" altLang="en-US" sz="2000" b="1" dirty="0">
                <a:latin typeface="+mj-lt"/>
              </a:rPr>
              <a:t>Actor- Film, TV, commercials, live Industrials, Internet, marketing performers</a:t>
            </a:r>
          </a:p>
          <a:p>
            <a:pPr>
              <a:buFontTx/>
              <a:buBlip>
                <a:blip r:embed="rId5"/>
              </a:buBlip>
            </a:pPr>
            <a:r>
              <a:rPr lang="en-US" altLang="en-US" sz="2000" b="1" dirty="0">
                <a:latin typeface="+mj-lt"/>
              </a:rPr>
              <a:t>Director: see categories above</a:t>
            </a:r>
          </a:p>
          <a:p>
            <a:pPr>
              <a:buFontTx/>
              <a:buBlip>
                <a:blip r:embed="rId5"/>
              </a:buBlip>
            </a:pPr>
            <a:r>
              <a:rPr lang="en-US" altLang="en-US" sz="2000" b="1" dirty="0">
                <a:latin typeface="+mj-lt"/>
              </a:rPr>
              <a:t>Technical Theatre- public schools, college, community and professional houses</a:t>
            </a:r>
          </a:p>
          <a:p>
            <a:pPr>
              <a:buFontTx/>
              <a:buBlip>
                <a:blip r:embed="rId5"/>
              </a:buBlip>
            </a:pPr>
            <a:r>
              <a:rPr lang="en-US" altLang="en-US" sz="2000" b="1" dirty="0">
                <a:latin typeface="+mj-lt"/>
              </a:rPr>
              <a:t>Theatre Management: see categories above</a:t>
            </a:r>
          </a:p>
          <a:p>
            <a:pPr>
              <a:buFontTx/>
              <a:buBlip>
                <a:blip r:embed="rId5"/>
              </a:buBlip>
            </a:pPr>
            <a:r>
              <a:rPr lang="en-US" altLang="en-US" sz="2000" b="1" dirty="0">
                <a:latin typeface="+mj-lt"/>
              </a:rPr>
              <a:t>Designers- Sets/Costumes/Makeup in TV, Film, Stage</a:t>
            </a:r>
          </a:p>
          <a:p>
            <a:pPr>
              <a:buFontTx/>
              <a:buBlip>
                <a:blip r:embed="rId5"/>
              </a:buBlip>
            </a:pPr>
            <a:r>
              <a:rPr lang="en-US" altLang="en-US" sz="2000" b="1" dirty="0">
                <a:latin typeface="+mj-lt"/>
              </a:rPr>
              <a:t>Cruise line Industry</a:t>
            </a:r>
          </a:p>
          <a:p>
            <a:pPr>
              <a:buFontTx/>
              <a:buBlip>
                <a:blip r:embed="rId5"/>
              </a:buBlip>
            </a:pPr>
            <a:r>
              <a:rPr lang="en-US" altLang="en-US" sz="2000" b="1" dirty="0">
                <a:latin typeface="+mj-lt"/>
              </a:rPr>
              <a:t>Entertainment-theme parks, theme restaurants, live entertainment </a:t>
            </a:r>
          </a:p>
          <a:p>
            <a:pPr>
              <a:buFontTx/>
              <a:buBlip>
                <a:blip r:embed="rId5"/>
              </a:buBlip>
            </a:pPr>
            <a:r>
              <a:rPr lang="en-US" altLang="en-US" sz="2000" b="1" dirty="0">
                <a:latin typeface="+mj-lt"/>
              </a:rPr>
              <a:t>Sound engineers</a:t>
            </a:r>
          </a:p>
          <a:p>
            <a:pPr>
              <a:buFontTx/>
              <a:buBlip>
                <a:blip r:embed="rId5"/>
              </a:buBlip>
            </a:pPr>
            <a:r>
              <a:rPr lang="en-US" altLang="en-US" sz="2000" b="1" dirty="0">
                <a:latin typeface="+mj-lt"/>
              </a:rPr>
              <a:t>Lighting engineers</a:t>
            </a:r>
          </a:p>
          <a:p>
            <a:pPr>
              <a:buFontTx/>
              <a:buBlip>
                <a:blip r:embed="rId5"/>
              </a:buBlip>
            </a:pPr>
            <a:r>
              <a:rPr lang="en-US" altLang="en-US" sz="2000" b="1" dirty="0">
                <a:latin typeface="+mj-lt"/>
              </a:rPr>
              <a:t>Writing- playwright, critical reviews</a:t>
            </a:r>
          </a:p>
          <a:p>
            <a:pPr>
              <a:buFontTx/>
              <a:buNone/>
            </a:pPr>
            <a:endParaRPr lang="en-US" altLang="en-US" sz="2000" b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717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1" presetClass="mediacall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87" dur="2172" fill="hold"/>
                                        <p:tgtEl>
                                          <p:spTgt spid="717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8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172"/>
                </p:tgtEl>
              </p:cMediaNode>
            </p:audio>
          </p:childTnLst>
        </p:cTn>
      </p:par>
    </p:tnLst>
    <p:bldLst>
      <p:bldP spid="717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33000">
              <a:srgbClr val="FF0000"/>
            </a:gs>
            <a:gs pos="100000">
              <a:schemeClr val="bg1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u="sng" dirty="0">
                <a:latin typeface="Broadway" panose="04040905080B02020502" pitchFamily="82" charset="0"/>
              </a:rPr>
              <a:t>Careers related to a Theatre </a:t>
            </a:r>
            <a:r>
              <a:rPr lang="en-US" altLang="en-US" sz="4000" u="sng" dirty="0" smtClean="0">
                <a:latin typeface="Broadway" panose="04040905080B02020502" pitchFamily="82" charset="0"/>
              </a:rPr>
              <a:t>Background</a:t>
            </a:r>
            <a:endParaRPr lang="en-US" altLang="en-US" sz="4000" u="sng" dirty="0">
              <a:latin typeface="Broadway" panose="04040905080B02020502" pitchFamily="82" charset="0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Blip>
                <a:blip r:embed="rId2"/>
              </a:buBlip>
            </a:pPr>
            <a:r>
              <a:rPr lang="en-US" altLang="en-US" sz="2800"/>
              <a:t>Public speaking</a:t>
            </a:r>
          </a:p>
          <a:p>
            <a:pPr>
              <a:lnSpc>
                <a:spcPct val="90000"/>
              </a:lnSpc>
              <a:buFontTx/>
              <a:buBlip>
                <a:blip r:embed="rId2"/>
              </a:buBlip>
            </a:pPr>
            <a:r>
              <a:rPr lang="en-US" altLang="en-US" sz="2800"/>
              <a:t>Sales and marketing</a:t>
            </a:r>
          </a:p>
          <a:p>
            <a:pPr>
              <a:lnSpc>
                <a:spcPct val="90000"/>
              </a:lnSpc>
              <a:buFontTx/>
              <a:buBlip>
                <a:blip r:embed="rId2"/>
              </a:buBlip>
            </a:pPr>
            <a:r>
              <a:rPr lang="en-US" altLang="en-US" sz="2800"/>
              <a:t>Law career</a:t>
            </a:r>
          </a:p>
          <a:p>
            <a:pPr>
              <a:lnSpc>
                <a:spcPct val="90000"/>
              </a:lnSpc>
              <a:buFontTx/>
              <a:buBlip>
                <a:blip r:embed="rId2"/>
              </a:buBlip>
            </a:pPr>
            <a:r>
              <a:rPr lang="en-US" altLang="en-US" sz="2800"/>
              <a:t>Politics</a:t>
            </a:r>
          </a:p>
          <a:p>
            <a:pPr>
              <a:lnSpc>
                <a:spcPct val="90000"/>
              </a:lnSpc>
              <a:buFontTx/>
              <a:buBlip>
                <a:blip r:embed="rId2"/>
              </a:buBlip>
            </a:pPr>
            <a:r>
              <a:rPr lang="en-US" altLang="en-US" sz="2800"/>
              <a:t>Education</a:t>
            </a:r>
          </a:p>
          <a:p>
            <a:pPr>
              <a:lnSpc>
                <a:spcPct val="90000"/>
              </a:lnSpc>
              <a:buFontTx/>
              <a:buBlip>
                <a:blip r:embed="rId2"/>
              </a:buBlip>
            </a:pPr>
            <a:r>
              <a:rPr lang="en-US" altLang="en-US" sz="2800"/>
              <a:t>Construction- electrical, Special f/x</a:t>
            </a:r>
          </a:p>
          <a:p>
            <a:pPr>
              <a:lnSpc>
                <a:spcPct val="90000"/>
              </a:lnSpc>
              <a:buFontTx/>
              <a:buBlip>
                <a:blip r:embed="rId2"/>
              </a:buBlip>
            </a:pPr>
            <a:r>
              <a:rPr lang="en-US" altLang="en-US" sz="2800"/>
              <a:t>Hospitality Industry</a:t>
            </a:r>
          </a:p>
          <a:p>
            <a:pPr>
              <a:lnSpc>
                <a:spcPct val="90000"/>
              </a:lnSpc>
              <a:buFontTx/>
              <a:buBlip>
                <a:blip r:embed="rId2"/>
              </a:buBlip>
            </a:pPr>
            <a:r>
              <a:rPr lang="en-US" altLang="en-US" sz="2800"/>
              <a:t>Broadcast Journalism</a:t>
            </a:r>
          </a:p>
          <a:p>
            <a:pPr>
              <a:lnSpc>
                <a:spcPct val="90000"/>
              </a:lnSpc>
              <a:buFontTx/>
              <a:buBlip>
                <a:blip r:embed="rId2"/>
              </a:buBlip>
            </a:pPr>
            <a:r>
              <a:rPr lang="en-US" altLang="en-US" sz="2800"/>
              <a:t>Communications/Public Relations</a:t>
            </a:r>
          </a:p>
        </p:txBody>
      </p:sp>
      <p:pic>
        <p:nvPicPr>
          <p:cNvPr id="8197" name="Picture 5" descr="MCj0171843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203188"/>
            <a:ext cx="2436813" cy="264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8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5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2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6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3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bg1"/>
            </a:gs>
            <a:gs pos="100000">
              <a:srgbClr val="FF0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-381000"/>
            <a:ext cx="8458200" cy="1143000"/>
          </a:xfrm>
        </p:spPr>
        <p:txBody>
          <a:bodyPr/>
          <a:lstStyle/>
          <a:p>
            <a:r>
              <a:rPr lang="en-US" altLang="en-US" sz="3200" dirty="0">
                <a:latin typeface="Broadway" panose="04040905080B02020502" pitchFamily="82" charset="0"/>
              </a:rPr>
              <a:t>Why Teach Theatre In Our Schools?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457200"/>
            <a:ext cx="9144000" cy="6400800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sz="1200" b="1" dirty="0">
                <a:latin typeface="Aharoni" panose="02010803020104030203" pitchFamily="2" charset="-79"/>
                <a:cs typeface="Aharoni" panose="02010803020104030203" pitchFamily="2" charset="-79"/>
              </a:rPr>
              <a:t>Theatre is a SCIENCE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sz="1200" b="1" dirty="0">
                <a:latin typeface="Aharoni" panose="02010803020104030203" pitchFamily="2" charset="-79"/>
                <a:cs typeface="Aharoni" panose="02010803020104030203" pitchFamily="2" charset="-79"/>
              </a:rPr>
              <a:t>Theatre is MATHEMATICS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sz="1200" b="1" dirty="0">
                <a:latin typeface="Aharoni" panose="02010803020104030203" pitchFamily="2" charset="-79"/>
                <a:cs typeface="Aharoni" panose="02010803020104030203" pitchFamily="2" charset="-79"/>
              </a:rPr>
              <a:t>Theatre is a FOREIGN LANGUAGE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sz="1200" b="1" dirty="0">
                <a:latin typeface="Aharoni" panose="02010803020104030203" pitchFamily="2" charset="-79"/>
                <a:cs typeface="Aharoni" panose="02010803020104030203" pitchFamily="2" charset="-79"/>
              </a:rPr>
              <a:t>Theatre is HISTORY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sz="1200" b="1" dirty="0">
                <a:latin typeface="Aharoni" panose="02010803020104030203" pitchFamily="2" charset="-79"/>
                <a:cs typeface="Aharoni" panose="02010803020104030203" pitchFamily="2" charset="-79"/>
              </a:rPr>
              <a:t>Theatre is PHYSICAL EDUCATION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sz="1200" b="1" dirty="0">
                <a:latin typeface="Aharoni" panose="02010803020104030203" pitchFamily="2" charset="-79"/>
                <a:cs typeface="Aharoni" panose="02010803020104030203" pitchFamily="2" charset="-79"/>
              </a:rPr>
              <a:t>Theatre is LANGUAGE ARTS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sz="1200" b="1" dirty="0">
                <a:latin typeface="Aharoni" panose="02010803020104030203" pitchFamily="2" charset="-79"/>
                <a:cs typeface="Aharoni" panose="02010803020104030203" pitchFamily="2" charset="-79"/>
              </a:rPr>
              <a:t>Theatre is ART			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sz="1200" b="1" dirty="0">
                <a:latin typeface="Aharoni" panose="02010803020104030203" pitchFamily="2" charset="-79"/>
                <a:cs typeface="Aharoni" panose="02010803020104030203" pitchFamily="2" charset="-79"/>
              </a:rPr>
              <a:t>Theatre is BUSINESS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sz="1200" b="1" dirty="0">
                <a:latin typeface="Aharoni" panose="02010803020104030203" pitchFamily="2" charset="-79"/>
                <a:cs typeface="Aharoni" panose="02010803020104030203" pitchFamily="2" charset="-79"/>
              </a:rPr>
              <a:t>Theatre is TECHNOLOGTY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sz="1200" b="1" dirty="0">
                <a:latin typeface="Aharoni" panose="02010803020104030203" pitchFamily="2" charset="-79"/>
                <a:cs typeface="Aharoni" panose="02010803020104030203" pitchFamily="2" charset="-79"/>
              </a:rPr>
              <a:t>Theatre is ECONOMICS</a:t>
            </a:r>
          </a:p>
          <a:p>
            <a:pPr algn="ctr">
              <a:lnSpc>
                <a:spcPct val="90000"/>
              </a:lnSpc>
              <a:buFontTx/>
              <a:buNone/>
            </a:pPr>
            <a:endParaRPr lang="en-US" altLang="en-US" sz="1200" b="1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sz="1200" b="1" dirty="0">
                <a:latin typeface="Aharoni" panose="02010803020104030203" pitchFamily="2" charset="-79"/>
                <a:cs typeface="Aharoni" panose="02010803020104030203" pitchFamily="2" charset="-79"/>
              </a:rPr>
              <a:t>Theatre is taught in schools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sz="1200" b="1" dirty="0">
                <a:latin typeface="Aharoni" panose="02010803020104030203" pitchFamily="2" charset="-79"/>
                <a:cs typeface="Aharoni" panose="02010803020104030203" pitchFamily="2" charset="-79"/>
              </a:rPr>
              <a:t>Not because you are expected to major in theatre,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sz="1200" b="1" dirty="0">
                <a:latin typeface="Aharoni" panose="02010803020104030203" pitchFamily="2" charset="-79"/>
                <a:cs typeface="Aharoni" panose="02010803020104030203" pitchFamily="2" charset="-79"/>
              </a:rPr>
              <a:t>Not because you are expected to perform all through life,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sz="1200" b="1" dirty="0">
                <a:latin typeface="Aharoni" panose="02010803020104030203" pitchFamily="2" charset="-79"/>
                <a:cs typeface="Aharoni" panose="02010803020104030203" pitchFamily="2" charset="-79"/>
              </a:rPr>
              <a:t>Not so you can relax,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sz="1200" b="1" dirty="0">
                <a:latin typeface="Aharoni" panose="02010803020104030203" pitchFamily="2" charset="-79"/>
                <a:cs typeface="Aharoni" panose="02010803020104030203" pitchFamily="2" charset="-79"/>
              </a:rPr>
              <a:t>Not so you can have fun,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sz="1200" b="1" dirty="0">
                <a:latin typeface="Aharoni" panose="02010803020104030203" pitchFamily="2" charset="-79"/>
                <a:cs typeface="Aharoni" panose="02010803020104030203" pitchFamily="2" charset="-79"/>
              </a:rPr>
              <a:t>But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sz="1200" b="1" dirty="0">
                <a:latin typeface="Aharoni" panose="02010803020104030203" pitchFamily="2" charset="-79"/>
                <a:cs typeface="Aharoni" panose="02010803020104030203" pitchFamily="2" charset="-79"/>
              </a:rPr>
              <a:t>So you will recognize BEAUTY,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sz="1200" b="1" dirty="0">
                <a:latin typeface="Aharoni" panose="02010803020104030203" pitchFamily="2" charset="-79"/>
                <a:cs typeface="Aharoni" panose="02010803020104030203" pitchFamily="2" charset="-79"/>
              </a:rPr>
              <a:t>So you will be SENSITIVE,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sz="1200" b="1" dirty="0">
                <a:latin typeface="Aharoni" panose="02010803020104030203" pitchFamily="2" charset="-79"/>
                <a:cs typeface="Aharoni" panose="02010803020104030203" pitchFamily="2" charset="-79"/>
              </a:rPr>
              <a:t>So you will be closer to in INFINITE BEYOND IN THIS WORLD,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sz="1200" b="1" dirty="0">
                <a:latin typeface="Aharoni" panose="02010803020104030203" pitchFamily="2" charset="-79"/>
                <a:cs typeface="Aharoni" panose="02010803020104030203" pitchFamily="2" charset="-79"/>
              </a:rPr>
              <a:t>So you will have more LOVE,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sz="1200" b="1" dirty="0">
                <a:latin typeface="Aharoni" panose="02010803020104030203" pitchFamily="2" charset="-79"/>
                <a:cs typeface="Aharoni" panose="02010803020104030203" pitchFamily="2" charset="-79"/>
              </a:rPr>
              <a:t>More COMPASSION,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sz="1200" b="1" dirty="0">
                <a:latin typeface="Aharoni" panose="02010803020104030203" pitchFamily="2" charset="-79"/>
                <a:cs typeface="Aharoni" panose="02010803020104030203" pitchFamily="2" charset="-79"/>
              </a:rPr>
              <a:t>More GENTLENESS,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sz="1200" b="1" dirty="0">
                <a:latin typeface="Aharoni" panose="02010803020104030203" pitchFamily="2" charset="-79"/>
                <a:cs typeface="Aharoni" panose="02010803020104030203" pitchFamily="2" charset="-79"/>
              </a:rPr>
              <a:t>More GOOD,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sz="1200" b="1" dirty="0">
                <a:latin typeface="Aharoni" panose="02010803020104030203" pitchFamily="2" charset="-79"/>
                <a:cs typeface="Aharoni" panose="02010803020104030203" pitchFamily="2" charset="-79"/>
              </a:rPr>
              <a:t>In short,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sz="1200" b="1" dirty="0">
                <a:latin typeface="Aharoni" panose="02010803020104030203" pitchFamily="2" charset="-79"/>
                <a:cs typeface="Aharoni" panose="02010803020104030203" pitchFamily="2" charset="-79"/>
              </a:rPr>
              <a:t>More LIFE</a:t>
            </a:r>
          </a:p>
          <a:p>
            <a:pPr algn="ctr">
              <a:lnSpc>
                <a:spcPct val="90000"/>
              </a:lnSpc>
              <a:buFontTx/>
              <a:buNone/>
            </a:pPr>
            <a:endParaRPr lang="en-US" altLang="en-US" sz="1200" b="1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sz="1200" b="1" dirty="0">
                <a:latin typeface="Aharoni" panose="02010803020104030203" pitchFamily="2" charset="-79"/>
                <a:cs typeface="Aharoni" panose="02010803020104030203" pitchFamily="2" charset="-79"/>
              </a:rPr>
              <a:t>Of what value will it be to make a prosperous living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sz="1200" b="1" dirty="0">
                <a:latin typeface="Aharoni" panose="02010803020104030203" pitchFamily="2" charset="-79"/>
                <a:cs typeface="Aharoni" panose="02010803020104030203" pitchFamily="2" charset="-79"/>
              </a:rPr>
              <a:t>Unless you know how to live?</a:t>
            </a:r>
          </a:p>
          <a:p>
            <a:pPr algn="ctr">
              <a:lnSpc>
                <a:spcPct val="90000"/>
              </a:lnSpc>
              <a:buFontTx/>
              <a:buNone/>
            </a:pPr>
            <a:endParaRPr lang="en-US" altLang="en-US" sz="1200" b="1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sz="1200" b="1" dirty="0">
                <a:latin typeface="Aharoni" panose="02010803020104030203" pitchFamily="2" charset="-79"/>
                <a:cs typeface="Aharoni" panose="02010803020104030203" pitchFamily="2" charset="-79"/>
              </a:rPr>
              <a:t>That is why theatre is taught in our schools.	</a:t>
            </a:r>
            <a:r>
              <a:rPr lang="en-US" altLang="en-US" sz="1000" dirty="0">
                <a:latin typeface="Aharoni" panose="02010803020104030203" pitchFamily="2" charset="-79"/>
                <a:cs typeface="Aharoni" panose="02010803020104030203" pitchFamily="2" charset="-79"/>
              </a:rPr>
              <a:t>Adapted with permission from Music Educators National Conference MIOSM Planning Guide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7535</TotalTime>
  <Words>862</Words>
  <Application>Microsoft Office PowerPoint</Application>
  <PresentationFormat>On-screen Show (4:3)</PresentationFormat>
  <Paragraphs>167</Paragraphs>
  <Slides>14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Informal Roman</vt:lpstr>
      <vt:lpstr>Lucida Calligraphy</vt:lpstr>
      <vt:lpstr>Vladimir Script</vt:lpstr>
      <vt:lpstr>Default Design</vt:lpstr>
      <vt:lpstr>Theatre  Presentation</vt:lpstr>
      <vt:lpstr>PBMHS Theatre Season </vt:lpstr>
      <vt:lpstr>Theatre Course Offerings</vt:lpstr>
      <vt:lpstr>PowerPoint Presentation</vt:lpstr>
      <vt:lpstr>PowerPoint Presentation</vt:lpstr>
      <vt:lpstr>PowerPoint Presentation</vt:lpstr>
      <vt:lpstr>Theatre Careers</vt:lpstr>
      <vt:lpstr>Careers related to a Theatre Background</vt:lpstr>
      <vt:lpstr>Why Teach Theatre In Our Schools?</vt:lpstr>
      <vt:lpstr>Coupe de Gras</vt:lpstr>
      <vt:lpstr>Florida Theatre Programs</vt:lpstr>
      <vt:lpstr>Florida College Theatre Programs</vt:lpstr>
      <vt:lpstr>College/Scholarship</vt:lpstr>
      <vt:lpstr>PowerPoint Presentation</vt:lpstr>
    </vt:vector>
  </TitlesOfParts>
  <Company>SBBC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Theatre Futures Presentation</dc:title>
  <dc:creator>herburgt</dc:creator>
  <cp:lastModifiedBy>Herburger.Tammy@Palm Bay Magnet High School</cp:lastModifiedBy>
  <cp:revision>16</cp:revision>
  <dcterms:created xsi:type="dcterms:W3CDTF">2010-02-10T16:42:06Z</dcterms:created>
  <dcterms:modified xsi:type="dcterms:W3CDTF">2016-09-07T14:43:41Z</dcterms:modified>
</cp:coreProperties>
</file>