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5" r:id="rId3"/>
    <p:sldId id="288" r:id="rId4"/>
    <p:sldId id="275" r:id="rId5"/>
    <p:sldId id="293" r:id="rId6"/>
    <p:sldId id="262" r:id="rId7"/>
    <p:sldId id="294" r:id="rId8"/>
    <p:sldId id="311" r:id="rId9"/>
    <p:sldId id="312" r:id="rId10"/>
    <p:sldId id="313" r:id="rId11"/>
    <p:sldId id="314" r:id="rId12"/>
    <p:sldId id="307" r:id="rId13"/>
    <p:sldId id="297" r:id="rId14"/>
    <p:sldId id="291" r:id="rId15"/>
    <p:sldId id="292" r:id="rId16"/>
    <p:sldId id="296" r:id="rId17"/>
    <p:sldId id="315" r:id="rId18"/>
    <p:sldId id="316" r:id="rId19"/>
    <p:sldId id="317" r:id="rId20"/>
    <p:sldId id="309" r:id="rId21"/>
    <p:sldId id="270" r:id="rId22"/>
    <p:sldId id="280" r:id="rId23"/>
    <p:sldId id="301" r:id="rId24"/>
    <p:sldId id="318" r:id="rId25"/>
    <p:sldId id="271" r:id="rId26"/>
    <p:sldId id="319" r:id="rId27"/>
    <p:sldId id="310" r:id="rId28"/>
    <p:sldId id="295" r:id="rId29"/>
    <p:sldId id="308" r:id="rId30"/>
    <p:sldId id="257" r:id="rId31"/>
    <p:sldId id="300" r:id="rId32"/>
    <p:sldId id="284" r:id="rId33"/>
  </p:sldIdLst>
  <p:sldSz cx="9144000" cy="6858000" type="screen4x3"/>
  <p:notesSz cx="6858000" cy="92964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6FCCDF-904C-44BD-9C9C-FB7F817D1B24}">
          <p14:sldIdLst>
            <p14:sldId id="256"/>
            <p14:sldId id="285"/>
            <p14:sldId id="288"/>
            <p14:sldId id="275"/>
            <p14:sldId id="293"/>
            <p14:sldId id="262"/>
            <p14:sldId id="294"/>
            <p14:sldId id="311"/>
            <p14:sldId id="312"/>
          </p14:sldIdLst>
        </p14:section>
        <p14:section name="Untitled Section" id="{B3F1B563-F29C-45EF-B135-9AB1AE0F5415}">
          <p14:sldIdLst>
            <p14:sldId id="313"/>
            <p14:sldId id="314"/>
            <p14:sldId id="307"/>
            <p14:sldId id="297"/>
            <p14:sldId id="291"/>
            <p14:sldId id="292"/>
            <p14:sldId id="296"/>
            <p14:sldId id="315"/>
            <p14:sldId id="316"/>
            <p14:sldId id="317"/>
            <p14:sldId id="309"/>
            <p14:sldId id="270"/>
            <p14:sldId id="280"/>
            <p14:sldId id="301"/>
            <p14:sldId id="318"/>
            <p14:sldId id="271"/>
            <p14:sldId id="319"/>
            <p14:sldId id="310"/>
            <p14:sldId id="295"/>
            <p14:sldId id="308"/>
            <p14:sldId id="257"/>
            <p14:sldId id="300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ell.Jamieleigh@Pinewood Elementary" initials="RE" lastIdx="1" clrIdx="0">
    <p:extLst>
      <p:ext uri="{19B8F6BF-5375-455C-9EA6-DF929625EA0E}">
        <p15:presenceInfo xmlns:p15="http://schemas.microsoft.com/office/powerpoint/2012/main" userId="S::Russell.Jamieleigh@Brevardschools.org::82abf3b0-6338-4226-96c6-be80f7b27e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ELA Proficiency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66.8</c:v>
                </c:pt>
                <c:pt idx="1">
                  <c:v>64.599999999999994</c:v>
                </c:pt>
                <c:pt idx="2">
                  <c:v>61.5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7-467C-B623-538FFD5F36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89F7-467C-B623-538FFD5F36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9F7-467C-B623-538FFD5F3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661664"/>
        <c:axId val="342656624"/>
      </c:barChart>
      <c:catAx>
        <c:axId val="34266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656624"/>
        <c:crosses val="autoZero"/>
        <c:auto val="1"/>
        <c:lblAlgn val="ctr"/>
        <c:lblOffset val="100"/>
        <c:noMultiLvlLbl val="0"/>
      </c:catAx>
      <c:valAx>
        <c:axId val="34265662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66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Math Proficiency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67.3</c:v>
                </c:pt>
                <c:pt idx="1">
                  <c:v>64.599999999999994</c:v>
                </c:pt>
                <c:pt idx="2">
                  <c:v>67.099999999999994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D-4FB8-9416-C1064FB2A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208224"/>
        <c:axId val="342208944"/>
      </c:barChart>
      <c:catAx>
        <c:axId val="34220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208944"/>
        <c:crosses val="autoZero"/>
        <c:auto val="1"/>
        <c:lblAlgn val="ctr"/>
        <c:lblOffset val="100"/>
        <c:noMultiLvlLbl val="0"/>
      </c:catAx>
      <c:valAx>
        <c:axId val="342208944"/>
        <c:scaling>
          <c:orientation val="minMax"/>
          <c:max val="8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20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Science Proficiency</a:t>
            </a:r>
          </a:p>
        </c:rich>
      </c:tx>
      <c:layout>
        <c:manualLayout>
          <c:xMode val="edge"/>
          <c:yMode val="edge"/>
          <c:x val="0.35350992810681275"/>
          <c:y val="4.4444444444444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75.900000000000006</c:v>
                </c:pt>
                <c:pt idx="1">
                  <c:v>54.9</c:v>
                </c:pt>
                <c:pt idx="2">
                  <c:v>60.7</c:v>
                </c:pt>
                <c:pt idx="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4-4C90-BC5C-16A76AAC4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86216"/>
        <c:axId val="54388016"/>
      </c:barChart>
      <c:catAx>
        <c:axId val="5438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88016"/>
        <c:crosses val="autoZero"/>
        <c:auto val="1"/>
        <c:lblAlgn val="ctr"/>
        <c:lblOffset val="100"/>
        <c:noMultiLvlLbl val="0"/>
      </c:catAx>
      <c:valAx>
        <c:axId val="5438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86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SWD Proficiency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24.4</c:v>
                </c:pt>
                <c:pt idx="1">
                  <c:v>38.5</c:v>
                </c:pt>
                <c:pt idx="2">
                  <c:v>35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A-45AF-89CD-7FD1681F8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3086592"/>
        <c:axId val="353090552"/>
      </c:barChart>
      <c:catAx>
        <c:axId val="35308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090552"/>
        <c:crosses val="autoZero"/>
        <c:auto val="1"/>
        <c:lblAlgn val="ctr"/>
        <c:lblOffset val="100"/>
        <c:noMultiLvlLbl val="0"/>
      </c:catAx>
      <c:valAx>
        <c:axId val="353090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08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678F2-7C16-4CBF-9397-156CCB99286B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6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8CAF6-D62E-4E26-B8F6-B52400DF99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99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C68B7-8A91-4BA6-98CB-D1893302FB35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6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D6CF2-60ED-4A02-B919-C6CCF3F22B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8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563AA-1383-470B-8995-4F6EB31481C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86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80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45F8B-A5C6-4E9A-9386-3F298D158C71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53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3CCC-3ED0-4615-A7C8-BCE9D566698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62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D0016-94D1-4E13-B953-809502AA08B4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90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1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10A06-F304-4E8B-BA3F-E6D13920AA6A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/>
              <a:t>Discuss your parent resource room,</a:t>
            </a:r>
            <a:r>
              <a:rPr lang="en-US" baseline="0" dirty="0"/>
              <a:t> what is offered, and what is available.</a:t>
            </a:r>
            <a:endParaRPr lang="en-US" dirty="0"/>
          </a:p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66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2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0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4567E-306E-47C6-BC19-E8C848205A0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6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6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BAE8E-057E-43FD-9E6D-ECDC2914AC7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2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5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4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0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394B0-515A-4461-9134-9C46E6D65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C095A-1450-431D-9889-397B4D765F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AE0C0-A072-4941-A9B4-EE9B58866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5F65-3290-4159-BDA6-D4680175C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563A9-865A-4CE9-8EBF-C74F0BDC20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7A958-841B-43D5-9D1F-B030659F0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7F3A-6FBF-4EC1-AE25-192EAE3AE1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373E1-A23F-4C2C-AC4A-E5184F0F6B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267C0-0464-4EA9-AFEC-4F288032D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3E14-02D7-49FA-8B23-39C859CB27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69C8E-BFA9-47F6-93FD-79B622FA4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93D54206-F752-4B6A-AB9E-712961D14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alm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revardk12.focusschoolsoftware.com/focus/?skipSAML=tru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2911475"/>
            <a:ext cx="6589713" cy="2692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Title I Annual Meeting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/>
              <a:t> </a:t>
            </a:r>
          </a:p>
        </p:txBody>
      </p:sp>
      <p:pic>
        <p:nvPicPr>
          <p:cNvPr id="3075" name="Picture 15" descr="j04008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063" y="319088"/>
            <a:ext cx="280193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j04002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955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8" descr="j03863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7025" y="3175"/>
            <a:ext cx="22510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0" descr="j04096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4238" y="660400"/>
            <a:ext cx="21082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pPr>
              <a:defRPr/>
            </a:pPr>
            <a:fld id="{6A4394B0-515A-4461-9134-9C46E6D657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" y="6289871"/>
            <a:ext cx="52959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Pinewood Elementary  September 21, 2023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65F-B008-8440-52A7-11D0FD2B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Assessments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24ED7B3-9DE9-FAC6-C9AF-DDB3082D9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2748"/>
              </p:ext>
            </p:extLst>
          </p:nvPr>
        </p:nvGraphicFramePr>
        <p:xfrm>
          <a:off x="1752600" y="1395413"/>
          <a:ext cx="7010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E3860-D25F-1647-678B-62EBB4C4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99777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0F96-960D-554B-75ED-B397FDAC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Assessments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C11EFAA-2A48-1B4F-88C0-98525DDDF5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06071"/>
              </p:ext>
            </p:extLst>
          </p:nvPr>
        </p:nvGraphicFramePr>
        <p:xfrm>
          <a:off x="1752600" y="1395413"/>
          <a:ext cx="7010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377E5-663F-9950-63F9-FA420915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9190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A9F68-3F04-B7FB-4B1D-FB866CB9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2023-2024 </a:t>
            </a:r>
            <a:br>
              <a:rPr lang="en-US" dirty="0"/>
            </a:br>
            <a:r>
              <a:rPr lang="en-US" dirty="0"/>
              <a:t>School Improvement Plan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ED1DA-7882-AC8B-E4B9-076490065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 1 instruction </a:t>
            </a:r>
          </a:p>
          <a:p>
            <a:endParaRPr lang="en-US" dirty="0"/>
          </a:p>
          <a:p>
            <a:r>
              <a:rPr lang="en-US" dirty="0"/>
              <a:t>Proficiency of ESE students</a:t>
            </a:r>
          </a:p>
          <a:p>
            <a:endParaRPr lang="en-US" dirty="0"/>
          </a:p>
          <a:p>
            <a:r>
              <a:rPr lang="en-US" dirty="0"/>
              <a:t>Positive Culture and Engagement </a:t>
            </a:r>
          </a:p>
          <a:p>
            <a:endParaRPr lang="en-US" dirty="0"/>
          </a:p>
          <a:p>
            <a:r>
              <a:rPr lang="en-US" dirty="0"/>
              <a:t>Intervention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BD08F-282C-A360-715B-83A5D1CD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04136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Grade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7010400" cy="5562600"/>
          </a:xfrm>
        </p:spPr>
        <p:txBody>
          <a:bodyPr/>
          <a:lstStyle/>
          <a:p>
            <a:r>
              <a:rPr lang="en-US" sz="2000" dirty="0">
                <a:solidFill>
                  <a:schemeClr val="accent1">
                    <a:lumMod val="10000"/>
                  </a:schemeClr>
                </a:solidFill>
              </a:rPr>
              <a:t>The last school grade issued to Pinewood was an “B.” 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Our goals this year are to:</a:t>
            </a:r>
          </a:p>
          <a:p>
            <a:r>
              <a:rPr lang="en-US" sz="1400" dirty="0"/>
              <a:t>Enhance core instruction (Tier 1)</a:t>
            </a:r>
          </a:p>
          <a:p>
            <a:pPr lvl="1"/>
            <a:r>
              <a:rPr lang="en-US" sz="14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Enhanced planning</a:t>
            </a:r>
          </a:p>
          <a:p>
            <a:pPr lvl="1"/>
            <a:r>
              <a:rPr lang="en-US" sz="14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Classroom walk-throughs</a:t>
            </a:r>
          </a:p>
          <a:p>
            <a:pPr lvl="1"/>
            <a:r>
              <a:rPr lang="en-US" sz="14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</a:t>
            </a: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Student with Disabilities (SWD) proficiency</a:t>
            </a:r>
          </a:p>
          <a:p>
            <a:pPr lvl="1"/>
            <a:r>
              <a:rPr lang="en-US" sz="14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Currently 35% proficient; Goal 45% proficient</a:t>
            </a:r>
          </a:p>
          <a:p>
            <a:pPr lvl="1"/>
            <a:r>
              <a:rPr lang="en-US" sz="14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Tracking data</a:t>
            </a:r>
          </a:p>
          <a:p>
            <a:pPr lvl="1"/>
            <a:r>
              <a:rPr lang="en-US" sz="14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Classroom support</a:t>
            </a:r>
          </a:p>
          <a:p>
            <a:pPr lvl="1"/>
            <a:r>
              <a:rPr lang="en-US" sz="14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Targeted interventions</a:t>
            </a:r>
          </a:p>
          <a:p>
            <a:r>
              <a:rPr lang="en-US" sz="1400" dirty="0"/>
              <a:t>Positive Culture &amp; Environment (EWS)</a:t>
            </a:r>
          </a:p>
          <a:p>
            <a:pPr lvl="1"/>
            <a:r>
              <a:rPr lang="en-US" sz="1400" i="0" dirty="0"/>
              <a:t>Mentors and Check-ins</a:t>
            </a:r>
          </a:p>
          <a:p>
            <a:pPr lvl="1"/>
            <a:r>
              <a:rPr lang="en-US" sz="1400" i="0" dirty="0"/>
              <a:t>Build relationships</a:t>
            </a:r>
          </a:p>
          <a:p>
            <a:pPr lvl="1"/>
            <a:r>
              <a:rPr lang="en-US" sz="1400" i="0" dirty="0"/>
              <a:t>Goal Setting</a:t>
            </a:r>
          </a:p>
          <a:p>
            <a:r>
              <a:rPr lang="en-US" sz="1400" dirty="0"/>
              <a:t>Intervention</a:t>
            </a:r>
          </a:p>
          <a:p>
            <a:pPr lvl="1"/>
            <a:r>
              <a:rPr lang="en-US" sz="1400" i="0" dirty="0"/>
              <a:t>Data: 39% need ELA intervention; 36% need Math intervention</a:t>
            </a:r>
          </a:p>
          <a:p>
            <a:pPr lvl="1"/>
            <a:r>
              <a:rPr lang="en-US" sz="1400" i="0" dirty="0"/>
              <a:t>Targeted interventions</a:t>
            </a:r>
          </a:p>
          <a:p>
            <a:pPr lvl="1"/>
            <a:r>
              <a:rPr lang="en-US" sz="1400" i="0" dirty="0"/>
              <a:t>Data reviews</a:t>
            </a:r>
            <a:endParaRPr lang="en-US" sz="1400" i="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00781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Title I Funds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485900"/>
            <a:ext cx="7086600" cy="5067300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Pinewood Elementary is provided with $262,223 to pay for services and programs for our students.</a:t>
            </a:r>
          </a:p>
          <a:p>
            <a:r>
              <a:rPr lang="en-US" dirty="0">
                <a:latin typeface="Arial Narrow" panose="020B0606020202030204" pitchFamily="34" charset="0"/>
              </a:rPr>
              <a:t>School-based Title I funds pay for the following: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The salaries of one Title I teacher, two Title I Instructional Assistants and half of the salary of our Literacy Coach.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Materials and Supplies needed to implement our School Improvement Plan (Curriculum &amp; Training)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Parent &amp; Family Engagement Materials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Subscription Fees &amp; Instructional Related Technology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A958-841B-43D5-9D1F-B030659F097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72045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Educational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95412"/>
            <a:ext cx="7010400" cy="5005387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Florida’s academic content standards establish high expectations for all students in the areas of reading, mathematics, writing, and science</a:t>
            </a:r>
            <a:endParaRPr lang="en-US" sz="2000" b="0" i="0" u="none" strike="noStrike" dirty="0">
              <a:solidFill>
                <a:srgbClr val="B71E42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 Florida </a:t>
            </a:r>
            <a:r>
              <a:rPr lang="en-US" sz="2000" b="1" i="0" u="sng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B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enchmarks for </a:t>
            </a:r>
            <a:r>
              <a:rPr lang="en-US" sz="2000" b="1" i="0" u="sng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xcellent </a:t>
            </a:r>
            <a:r>
              <a:rPr lang="en-US" sz="2000" b="1" i="0" u="sng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tudent </a:t>
            </a:r>
            <a:r>
              <a:rPr lang="en-US" sz="2000" b="1" i="0" u="sng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hinking (B.E.S.T.) Standards for Language Arts and Math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identify what your child needs to know and be able to do. Information can be found at: </a:t>
            </a:r>
            <a:endParaRPr lang="en-US" sz="2000" b="1" i="0" u="none" strike="noStrike" dirty="0">
              <a:solidFill>
                <a:srgbClr val="B71E4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sng" strike="noStrike" dirty="0">
                <a:solidFill>
                  <a:srgbClr val="FA2B5C"/>
                </a:solidFill>
                <a:effectLst/>
                <a:latin typeface="Arial Narrow" panose="020B0606020202030204" pitchFamily="34" charset="0"/>
                <a:hlinkClick r:id="rId3"/>
              </a:rPr>
              <a:t>www.cpalms.org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            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Click on the “Standards” tab at the top of the page</a:t>
            </a:r>
            <a:endParaRPr lang="en-US" sz="2000" b="0" i="0" u="none" strike="noStrike" dirty="0">
              <a:solidFill>
                <a:srgbClr val="B71E42"/>
              </a:solidFill>
              <a:effectLst/>
              <a:latin typeface="Arial" panose="020B0604020202020204" pitchFamily="34" charset="0"/>
            </a:endParaRPr>
          </a:p>
          <a:p>
            <a:pPr marL="457200" algn="ctr" rtl="0">
              <a:spcBef>
                <a:spcPts val="50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If you need help accessing the B.E.S.T. Standards on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Cpalms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</a:t>
            </a:r>
            <a:endParaRPr lang="en-US" b="0" dirty="0">
              <a:effectLst/>
            </a:endParaRPr>
          </a:p>
          <a:p>
            <a:pPr marL="457200" algn="ctr" rtl="0">
              <a:spcBef>
                <a:spcPts val="50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please ask your child’s teacher ☺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altLang="en-US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77457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5425" indent="-225425" algn="just"/>
            <a:r>
              <a:rPr lang="en-US" sz="2000" dirty="0">
                <a:latin typeface="Arial Narrow" panose="020B0606020202030204" pitchFamily="34" charset="0"/>
              </a:rPr>
              <a:t>Parents are to be provided information regarding the level of achievement of their child on each state academic assessment required by law</a:t>
            </a:r>
          </a:p>
          <a:p>
            <a:pPr marL="225425" indent="-225425" algn="just"/>
            <a:r>
              <a:rPr lang="en-US" sz="2000" dirty="0">
                <a:latin typeface="Arial Narrow" panose="020B0606020202030204" pitchFamily="34" charset="0"/>
              </a:rPr>
              <a:t>To the extent that is feasible, testing information must be translated into a language the parents can understand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Parents/families of students that are identified as substantially deficient in reading based on the state academic assessments must be provided with a “Read at Home” Plan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Parents/families must be provided materials to support their child if they are performing below grade level on the state academic assessments in reading and/or math</a:t>
            </a:r>
            <a:endParaRPr lang="en-US" sz="2000" b="0" i="0" u="none" strike="noStrike" dirty="0">
              <a:solidFill>
                <a:srgbClr val="B71E42"/>
              </a:solidFill>
              <a:effectLst/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19199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0AD5B-1BFF-7FB9-C45D-949A8EF0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2023-2024  School Assessments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176230-9960-43D7-D9F7-B26E5044E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016870"/>
            <a:ext cx="6553200" cy="57287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8BCAD-1E83-0EAF-9AD7-0ACCC440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66983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D9E-96BE-D43D-9162-BC6BBCF2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2023-2024 School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A3FF-AFEB-E873-BB0E-50F76DD01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Grades 3-6 FAST results are accessible through Focus (email sent to families)</a:t>
            </a:r>
          </a:p>
          <a:p>
            <a:r>
              <a:rPr lang="en-US" dirty="0"/>
              <a:t>Instructional Programs for Brevard: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58B13-5DFC-27B1-B6E5-C0436744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EDFB89-6062-B5ED-B539-C6570A3C5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20206"/>
            <a:ext cx="7620000" cy="344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54346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1322-D7CC-39CB-1A24-5A5D6B14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>
                <a:latin typeface="+mj-lt"/>
                <a:ea typeface="+mj-ea"/>
                <a:cs typeface="+mj-cs"/>
              </a:rPr>
              <a:t>Parent Access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AA10CB7-4DA3-09BF-ABC8-88D63D371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1F4A894-D8CB-9C6E-4C0F-ECA332FB9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6400" y="2174875"/>
            <a:ext cx="2820988" cy="3951288"/>
          </a:xfrm>
        </p:spPr>
        <p:txBody>
          <a:bodyPr/>
          <a:lstStyle/>
          <a:p>
            <a:r>
              <a:rPr lang="en-US" dirty="0"/>
              <a:t>Access through Brevard Public Schools</a:t>
            </a:r>
          </a:p>
          <a:p>
            <a:r>
              <a:rPr lang="en-US" dirty="0"/>
              <a:t>Access through your child’s Launchpad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80578D-A3CD-3F8B-1CF5-0009E059466A}"/>
              </a:ext>
            </a:extLst>
          </p:cNvPr>
          <p:cNvSpPr txBox="1"/>
          <p:nvPr/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700" b="1">
                <a:latin typeface="+mn-lt"/>
                <a:ea typeface="+mn-ea"/>
                <a:cs typeface="+mn-cs"/>
                <a:hlinkClick r:id="rId2"/>
              </a:rPr>
              <a:t>https://brevardk12.focusschoolsoftware.com/focus/?skipSAML=true</a:t>
            </a:r>
            <a:endParaRPr lang="en-US" sz="1700" b="1"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040ED99-BD80-DBCD-8D0C-809A29A1EA2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40975" y="2174875"/>
            <a:ext cx="3249875" cy="3951288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34ED0-464F-5907-4B97-E1EC2E3B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EC355F65-3290-4159-BDA6-D4680175CD5C}" type="slidenum">
              <a:rPr lang="en-US" kern="1200">
                <a:latin typeface="Arial" charset="0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kern="120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94351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304800"/>
            <a:ext cx="7437437" cy="838200"/>
          </a:xfrm>
        </p:spPr>
        <p:txBody>
          <a:bodyPr/>
          <a:lstStyle/>
          <a:p>
            <a:pPr algn="ctr" eaLnBrk="1" hangingPunct="1"/>
            <a:r>
              <a:rPr lang="en-US" sz="4800" dirty="0"/>
              <a:t>Purpose of Meeting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3206" y="1143000"/>
            <a:ext cx="7544594" cy="458587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According to the </a:t>
            </a:r>
            <a:r>
              <a:rPr lang="en-US" sz="2800" i="1" dirty="0">
                <a:latin typeface="Franklin Gothic Demi" panose="020B0703020102020204" pitchFamily="34" charset="0"/>
              </a:rPr>
              <a:t>Every Student Succeeds Act (ESSA)</a:t>
            </a:r>
            <a:r>
              <a:rPr lang="en-US" sz="2600" dirty="0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, schools are required to host an Annual Meeting to explain and discuss: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ranklin Gothic"/>
              </a:rPr>
              <a:t>The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Franklin Gothic"/>
              </a:rPr>
              <a:t>Title I program, which includes: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effectLst/>
            </a:endParaRPr>
          </a:p>
          <a:p>
            <a:pPr marL="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Parent and Family Engagement Plan (PFEP)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School-Parent Compact 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Parents’ Right to Know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The  School Improvement Plan (SIP) Goals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The importance of parent and family engagement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858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The use of funds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br>
              <a:rPr lang="en-US" sz="2800" b="0" dirty="0">
                <a:effectLst/>
              </a:rPr>
            </a:br>
            <a:endParaRPr lang="en-US" sz="2400" dirty="0">
              <a:ln>
                <a:solidFill>
                  <a:schemeClr val="accent3"/>
                </a:solidFill>
              </a:ln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108C-6F75-EFA3-640F-32E8AFBD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School Assessments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F45E2B-52B9-2440-F0BB-3C4FD3C4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395413"/>
            <a:ext cx="7010400" cy="45720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Diagnostic:  iReady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K-2 Reading/Math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October 2</a:t>
            </a:r>
            <a:r>
              <a:rPr lang="en-US" sz="2200" baseline="30000" dirty="0"/>
              <a:t>nd</a:t>
            </a:r>
            <a:r>
              <a:rPr lang="en-US" sz="2200" dirty="0"/>
              <a:t>-9</a:t>
            </a:r>
            <a:r>
              <a:rPr lang="en-US" sz="2200" baseline="30000" dirty="0"/>
              <a:t>th</a:t>
            </a:r>
            <a:r>
              <a:rPr lang="en-US" sz="22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3-6 Reading/Math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December 4</a:t>
            </a:r>
            <a:r>
              <a:rPr lang="en-US" sz="2200" baseline="30000" dirty="0"/>
              <a:t>th</a:t>
            </a:r>
            <a:r>
              <a:rPr lang="en-US" sz="2200" dirty="0"/>
              <a:t>-11</a:t>
            </a:r>
            <a:r>
              <a:rPr lang="en-US" sz="2200" baseline="30000" dirty="0"/>
              <a:t>th</a:t>
            </a:r>
            <a:r>
              <a:rPr lang="en-US" sz="22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PM 2 (FAST, STAR)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K-2 Reading/Math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December 5</a:t>
            </a:r>
            <a:r>
              <a:rPr lang="en-US" sz="2200" baseline="30000" dirty="0"/>
              <a:t>th</a:t>
            </a:r>
            <a:r>
              <a:rPr lang="en-US" sz="2200" dirty="0"/>
              <a:t> &amp; 6</a:t>
            </a:r>
            <a:r>
              <a:rPr lang="en-US" sz="2200" baseline="30000" dirty="0"/>
              <a:t>th</a:t>
            </a:r>
            <a:r>
              <a:rPr lang="en-US" sz="22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3-6 Reading/Math</a:t>
            </a:r>
          </a:p>
          <a:p>
            <a:pPr lvl="1">
              <a:lnSpc>
                <a:spcPct val="90000"/>
              </a:lnSpc>
            </a:pPr>
            <a:r>
              <a:rPr lang="en-US" sz="2200" i="0" dirty="0"/>
              <a:t>January 10</a:t>
            </a:r>
            <a:r>
              <a:rPr lang="en-US" sz="2200" i="0" baseline="30000" dirty="0"/>
              <a:t>th</a:t>
            </a:r>
            <a:r>
              <a:rPr lang="en-US" sz="2200" i="0" dirty="0"/>
              <a:t> &amp; 11</a:t>
            </a:r>
            <a:r>
              <a:rPr lang="en-US" sz="2200" i="0" baseline="30000" dirty="0"/>
              <a:t>th</a:t>
            </a:r>
            <a:r>
              <a:rPr lang="en-US" sz="2200" i="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3A8C6-8B2C-8599-61C2-537D12FB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EC355F65-3290-4159-BDA6-D4680175CD5C}" type="slidenum">
              <a:rPr lang="en-US" smtClean="0"/>
              <a:pPr>
                <a:spcAft>
                  <a:spcPts val="60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34116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28624"/>
            <a:ext cx="8067675" cy="1704975"/>
          </a:xfrm>
        </p:spPr>
        <p:txBody>
          <a:bodyPr/>
          <a:lstStyle/>
          <a:p>
            <a:pPr algn="ctr" eaLnBrk="1" hangingPunct="1"/>
            <a:r>
              <a:rPr lang="en-US" sz="4800" dirty="0"/>
              <a:t>Parent and Family Engagement Plan (PFEP)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01787" y="3017913"/>
            <a:ext cx="7329487" cy="25176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Each Title I school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must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annually write, with input from families, teachers, and community members a written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Parent and Family Engagement Plan (PFEP)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 Parent and Family Engagement Plan (PFEP) describes how the school will carry out parent engagement requirements, including the development of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School-Parent Compact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Parent and Family Engagement Plan (PFEP)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and the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School-Parent Compact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can both be found in the </a:t>
            </a:r>
            <a:r>
              <a:rPr lang="en-US" sz="1800" b="0" i="0" u="none" strike="noStrike" dirty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>Title I Parent Notebook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found in the front office.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25425" indent="-225425">
              <a:buFont typeface="Wingdings" pitchFamily="2" charset="2"/>
              <a:buNone/>
            </a:pPr>
            <a:endParaRPr lang="en-US" sz="2800" dirty="0">
              <a:latin typeface="Tahoma" pitchFamily="34" charset="0"/>
            </a:endParaRP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398588" y="6172200"/>
            <a:ext cx="7353300" cy="2873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915274" cy="1447800"/>
          </a:xfrm>
        </p:spPr>
        <p:txBody>
          <a:bodyPr/>
          <a:lstStyle/>
          <a:p>
            <a:pPr algn="ctr" eaLnBrk="1" hangingPunct="1"/>
            <a:r>
              <a:rPr lang="en-US" sz="4400" dirty="0"/>
              <a:t>Parent and Family Engagement Plan (PFEP)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787525" y="2286000"/>
            <a:ext cx="7127875" cy="40846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5425" indent="-225425">
              <a:defRPr/>
            </a:pPr>
            <a:r>
              <a:rPr lang="en-US" sz="2600" b="1" dirty="0">
                <a:latin typeface="Arial Narrow" panose="020B0606020202030204" pitchFamily="34" charset="0"/>
              </a:rPr>
              <a:t>Title I schools must:</a:t>
            </a:r>
          </a:p>
          <a:p>
            <a:pPr rtl="0" fontAlgn="base">
              <a:spcBef>
                <a:spcPts val="1556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Have an annual evaluation of the effectiveness of the school’s Parent and Family Engagement Plan (PFEP) then use that evaluation to design and revise the plan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1556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Explain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the curriculum, assessments, and the minimum standards that students are required to meet 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1556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Provide academic trainings/events to help parents better help their children at home 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1556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Offer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a flexible number of meeting dates and times to accommodate parents' schedules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1556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Involve parents in making decisions about how Title I funds for parent engagement should be spent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1556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Show evidence of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continuous communication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between school and families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AD46-38C8-4752-9E0C-E01547F2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Parent Survey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B45AA-3964-4BA7-9E4A-155A29301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 Narrow" panose="020B0606020202030204" pitchFamily="34" charset="0"/>
              </a:rPr>
              <a:t>At Pinewood we use a variety of ways to stay in communication with Home and our Community.</a:t>
            </a: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FOCUS phone calls/text messages/emails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Facebook Page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Monthly School Newsletter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Classroom newsletters, Dojo, planners, etc.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School Advisory Council</a:t>
            </a: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Parent Nights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Please complete surveys to ensure your voice is heard!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DDEE1-FE2B-44C6-9463-F58F0B3D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68672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9364D-381D-7D9E-2DC0-E876F6C3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– Parent Compact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2C801-F8A2-CA76-0D55-812EA8A74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Each school must have a School-Parent Compact that is written by parents, teachers, and students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 compact outlines the shared responsibilities of students, parents, and teachers for improved student academic achievement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 compact will be reviewed with families throughout the year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 compact is required to be revised each year using input from parents, students, and teachers.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B2662-CD30-A1AC-1C2B-1C48AA35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2145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428625"/>
            <a:ext cx="8050212" cy="838200"/>
          </a:xfrm>
        </p:spPr>
        <p:txBody>
          <a:bodyPr/>
          <a:lstStyle/>
          <a:p>
            <a:pPr algn="ctr" eaLnBrk="1" hangingPunct="1"/>
            <a:r>
              <a:rPr lang="en-US" sz="4800" dirty="0"/>
              <a:t>School-Parent Compact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676400" y="1295400"/>
            <a:ext cx="7119938" cy="44135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Each school must have a School-Parent Compact that is written by parents and school personnel</a:t>
            </a:r>
          </a:p>
          <a:p>
            <a:pPr marL="225425" indent="-225425"/>
            <a:endParaRPr lang="en-US" sz="2600" dirty="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The compact outlines the responsibilities of the students, parents, and school staff in striving to raise student achievement</a:t>
            </a:r>
          </a:p>
          <a:p>
            <a:pPr marL="225425" indent="-225425">
              <a:buFont typeface="Wingdings" pitchFamily="2" charset="2"/>
              <a:buChar char="§"/>
            </a:pPr>
            <a:endParaRPr lang="en-US" sz="2600" dirty="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r>
              <a:rPr lang="en-US" sz="2600" b="1" dirty="0">
                <a:latin typeface="Arial Narrow" panose="020B0606020202030204" pitchFamily="34" charset="0"/>
              </a:rPr>
              <a:t>The compact will be reviewed with families throughout the year</a:t>
            </a:r>
          </a:p>
          <a:p>
            <a:pPr marL="225425" indent="-225425"/>
            <a:endParaRPr lang="en-US" sz="2600" dirty="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The compact is to be reviewed each year by the parent, student, and teacher</a:t>
            </a:r>
          </a:p>
        </p:txBody>
      </p:sp>
      <p:pic>
        <p:nvPicPr>
          <p:cNvPr id="14340" name="Picture 9" descr="j04135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4612" y="5562600"/>
            <a:ext cx="7651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0F6AF-59C6-94D2-5A9F-07E5C2C0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School-Parent Compact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C0F0DB-9C63-6161-D3D3-1AB98B0B2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395413"/>
            <a:ext cx="6830147" cy="50426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7D70F-D223-D00B-BB38-EC225CF6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4265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DCFC-25F6-10EE-AAE5-D44F069F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7B1D3-1E60-8423-50B8-9716FC4F6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Parents have the right to request and receive timely information regarding the professional qualifications of their child’s teachers and paraprofessionals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  <a:p>
            <a:pPr marL="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Parents must be notified if their child is assigned to or taught for four or more consecutive weeks by a teacher who is not state certified</a:t>
            </a:r>
            <a:endParaRPr lang="en-US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E7FDB-BBCF-E4DB-F53C-1FED2DD6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74253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 Complaint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494" y="1371600"/>
            <a:ext cx="7010400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Parents have the right to submit comments regarding district and/or school Title I plans</a:t>
            </a:r>
          </a:p>
          <a:p>
            <a:pPr marL="0" indent="0">
              <a:buNone/>
            </a:pPr>
            <a:endParaRPr lang="en-US" sz="1800" b="1" dirty="0">
              <a:latin typeface="Arial Narrow" panose="020B0606020202030204" pitchFamily="34" charset="0"/>
            </a:endParaRPr>
          </a:p>
          <a:p>
            <a:pPr marL="39370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Comments should be turned in to the school principal</a:t>
            </a:r>
            <a:endParaRPr lang="en-US" sz="3200" b="0" i="0" u="none" strike="noStrike" dirty="0">
              <a:solidFill>
                <a:srgbClr val="B71E42"/>
              </a:solidFill>
              <a:effectLst/>
              <a:latin typeface="Arial" panose="020B0604020202020204" pitchFamily="34" charset="0"/>
            </a:endParaRPr>
          </a:p>
          <a:p>
            <a:pPr marL="39370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en-US" sz="3200" b="0" dirty="0">
                <a:effectLst/>
              </a:rPr>
            </a:b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The school principal will forward the comments to the district Title I Department</a:t>
            </a:r>
            <a:endParaRPr lang="en-US" sz="3200" b="0" i="0" u="none" strike="noStrike" dirty="0">
              <a:solidFill>
                <a:srgbClr val="B71E4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76869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D9E5-92F4-72D7-9F37-29D8CD07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shows…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96BFB-4A5F-63AA-C433-11697F155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No matter the socio-economic status, when parents are engaged, students are more likely to:</a:t>
            </a:r>
            <a:endParaRPr lang="en-US" b="0" dirty="0">
              <a:effectLst/>
            </a:endParaRPr>
          </a:p>
          <a:p>
            <a:pPr marL="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i="0" u="none" strike="noStrike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attend school regularly</a:t>
            </a:r>
            <a:endParaRPr lang="en-US" sz="2400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earn better grades 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get better test scores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have more self-confidence 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be promoted to the next grade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have better social skills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graduate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286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continue their education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F472C-E216-BB4E-B4C9-3C711123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7056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dirty="0"/>
              <a:t>What is Title I?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00" y="1219200"/>
            <a:ext cx="7696200" cy="5499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000" b="1" i="1" dirty="0">
                <a:latin typeface="Franklin Gothic Demi" panose="020B0703020102020204" pitchFamily="34" charset="0"/>
              </a:rPr>
              <a:t>Title I  </a:t>
            </a:r>
            <a:r>
              <a:rPr lang="en-US" sz="2600" b="1" dirty="0">
                <a:latin typeface="Franklin Gothic Demi" panose="020B0703020102020204" pitchFamily="34" charset="0"/>
              </a:rPr>
              <a:t>is a federal grant that: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Ensures all children have the opportunity to obtain a high-quality education and reach proficiency on challenging state academic standards and assessments</a:t>
            </a:r>
            <a:endParaRPr lang="en-US" sz="2400" b="0" i="0" u="none" strike="noStrike" dirty="0">
              <a:solidFill>
                <a:srgbClr val="B71E42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Provides </a:t>
            </a:r>
            <a:r>
              <a:rPr lang="en-US" sz="2400" b="0" i="0" u="sng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supplemental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funds to school districts to assist schools with high concentrations of poverty to meet educational goals</a:t>
            </a:r>
            <a:endParaRPr lang="en-US" sz="2400" b="0" i="0" u="none" strike="noStrike" dirty="0">
              <a:solidFill>
                <a:srgbClr val="B71E42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Requires schools to train parents on how to support their children academically at home</a:t>
            </a:r>
            <a:endParaRPr lang="en-US" sz="2400" b="0" i="0" u="none" strike="noStrike" dirty="0">
              <a:solidFill>
                <a:srgbClr val="B71E42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Requires schools to train teachers on how to work effectively with parents and families in order to help improve academic achievement</a:t>
            </a:r>
            <a:endParaRPr lang="en-US" sz="2400" b="0" i="0" u="none" strike="noStrike" dirty="0">
              <a:solidFill>
                <a:srgbClr val="B71E42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Requires parents to have an active role in their child’s academic achieve</a:t>
            </a:r>
            <a:endParaRPr lang="en-US" sz="2400" b="0" i="0" u="none" strike="noStrike" dirty="0">
              <a:solidFill>
                <a:srgbClr val="B71E4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343025" y="409575"/>
            <a:ext cx="7856538" cy="838200"/>
          </a:xfrm>
        </p:spPr>
        <p:txBody>
          <a:bodyPr/>
          <a:lstStyle/>
          <a:p>
            <a:pPr algn="ctr" eaLnBrk="1" hangingPunct="1"/>
            <a:r>
              <a:rPr lang="en-US" sz="4800" dirty="0"/>
              <a:t>Tips for Success:</a:t>
            </a:r>
            <a:endParaRPr lang="en-US" sz="5400" dirty="0"/>
          </a:p>
        </p:txBody>
      </p:sp>
      <p:sp>
        <p:nvSpPr>
          <p:cNvPr id="18435" name="Text Box 13"/>
          <p:cNvSpPr txBox="1">
            <a:spLocks noChangeArrowheads="1"/>
          </p:cNvSpPr>
          <p:nvPr/>
        </p:nvSpPr>
        <p:spPr bwMode="auto">
          <a:xfrm>
            <a:off x="1447800" y="1447800"/>
            <a:ext cx="7527925" cy="59954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Communicate with your child’s teacher often throughout the year!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Give your input on the school’s Title One Plan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6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Consider joining the School Advisory Council (SAC) or the Title I District Advisory Council. Let your voice be heard!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Some Title I schools have Parent Resource Centers that provide materials and resources that families may check out to use at home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6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Reach out to</a:t>
            </a:r>
            <a:r>
              <a:rPr lang="en-US" sz="2600" b="1" dirty="0">
                <a:latin typeface="Arial Narrow" panose="020B0606020202030204" pitchFamily="34" charset="0"/>
              </a:rPr>
              <a:t> Liana Coulson at 269-4530 (extension 48469)</a:t>
            </a:r>
            <a:r>
              <a:rPr lang="en-US" sz="2600" dirty="0">
                <a:latin typeface="Arial Narrow" panose="020B0606020202030204" pitchFamily="34" charset="0"/>
              </a:rPr>
              <a:t> to discuss available materials.</a:t>
            </a:r>
            <a:endParaRPr lang="en-US" sz="2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25425" indent="-225425" algn="just">
              <a:buFont typeface="Wingdings" pitchFamily="2" charset="2"/>
              <a:buChar char="§"/>
            </a:pPr>
            <a:endParaRPr lang="en-US" sz="2600" dirty="0">
              <a:latin typeface="Arial Narrow" panose="020B0606020202030204" pitchFamily="34" charset="0"/>
            </a:endParaRPr>
          </a:p>
          <a:p>
            <a:pPr algn="just"/>
            <a:endParaRPr lang="en-US" sz="2800" dirty="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endParaRPr lang="en-US" sz="2800" dirty="0">
              <a:latin typeface="Tahoma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-254000" y="3724275"/>
            <a:ext cx="457200" cy="4333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Stay Informed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018830"/>
            <a:ext cx="8763000" cy="167639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 rot="20719778">
            <a:off x="5424198" y="5283176"/>
            <a:ext cx="1752600" cy="937909"/>
          </a:xfrm>
          <a:prstGeom prst="rightArrow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C0616B-3AEB-4D70-BC02-9E1013444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779" y="1108969"/>
            <a:ext cx="6781800" cy="39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9428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9725" y="304800"/>
            <a:ext cx="7586663" cy="838200"/>
          </a:xfrm>
        </p:spPr>
        <p:txBody>
          <a:bodyPr/>
          <a:lstStyle/>
          <a:p>
            <a:pPr algn="ctr" eaLnBrk="1" hangingPunct="1"/>
            <a:r>
              <a:rPr lang="en-US" sz="4000" dirty="0"/>
              <a:t>Before You Leave: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09725" y="1447800"/>
            <a:ext cx="71532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panose="020B0606020202030204" pitchFamily="34" charset="0"/>
              </a:rPr>
              <a:t>Don’t forget to sign up for your </a:t>
            </a:r>
            <a:r>
              <a:rPr lang="en-US" sz="3200" b="1" dirty="0">
                <a:latin typeface="Arial Narrow" panose="020B0606020202030204" pitchFamily="34" charset="0"/>
              </a:rPr>
              <a:t>FOCUS account</a:t>
            </a:r>
            <a:r>
              <a:rPr lang="en-US" sz="3200" dirty="0">
                <a:latin typeface="Arial Narrow" panose="020B0606020202030204" pitchFamily="34" charset="0"/>
              </a:rPr>
              <a:t>.  Monitor your child’s grades and stay in touch with their teacher!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panose="020B0606020202030204" pitchFamily="34" charset="0"/>
              </a:rPr>
              <a:t>Please consider </a:t>
            </a:r>
            <a:r>
              <a:rPr lang="en-US" sz="3200" b="1" dirty="0">
                <a:latin typeface="Arial Narrow" panose="020B0606020202030204" pitchFamily="34" charset="0"/>
              </a:rPr>
              <a:t>volunteering </a:t>
            </a:r>
            <a:r>
              <a:rPr lang="en-US" sz="3200" dirty="0">
                <a:latin typeface="Arial Narrow" panose="020B0606020202030204" pitchFamily="34" charset="0"/>
              </a:rPr>
              <a:t>in your child’s classroom this year!  We’d love to have you!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panose="020B0606020202030204" pitchFamily="34" charset="0"/>
              </a:rPr>
              <a:t>Please complete the </a:t>
            </a:r>
            <a:r>
              <a:rPr lang="en-US" sz="3200" b="1" dirty="0">
                <a:latin typeface="Arial Narrow" panose="020B0606020202030204" pitchFamily="34" charset="0"/>
              </a:rPr>
              <a:t>Annual Meeting Feedback form</a:t>
            </a:r>
            <a:r>
              <a:rPr lang="en-US" sz="3200" dirty="0">
                <a:latin typeface="Arial Narrow" panose="020B0606020202030204" pitchFamily="34" charset="0"/>
              </a:rPr>
              <a:t>.  Your opinions matter to us!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010400" cy="838200"/>
          </a:xfrm>
        </p:spPr>
        <p:txBody>
          <a:bodyPr/>
          <a:lstStyle/>
          <a:p>
            <a:pPr algn="ctr" eaLnBrk="1" hangingPunct="1"/>
            <a:r>
              <a:rPr lang="en-US" sz="4800" dirty="0"/>
              <a:t>Title I Funding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681163" y="1603374"/>
            <a:ext cx="7234237" cy="473360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Districts allocate Title I funds to qualifying schools based on the number of students eligible to receive free/reduced price meals</a:t>
            </a:r>
          </a:p>
          <a:p>
            <a:pPr marL="280988" indent="-280988">
              <a:buFont typeface="Wingdings" pitchFamily="2" charset="2"/>
              <a:buNone/>
            </a:pPr>
            <a:endParaRPr lang="en-US" sz="2600" dirty="0">
              <a:latin typeface="Arial Narrow" panose="020B0606020202030204" pitchFamily="34" charset="0"/>
            </a:endParaRPr>
          </a:p>
          <a:p>
            <a:pPr marL="280988" indent="-280988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Title I must supplement, not supplant district funds</a:t>
            </a:r>
          </a:p>
          <a:p>
            <a:pPr marL="280988" indent="-280988">
              <a:buFont typeface="Wingdings" pitchFamily="2" charset="2"/>
              <a:buNone/>
            </a:pPr>
            <a:endParaRPr lang="en-US" sz="2600" dirty="0">
              <a:latin typeface="Arial Narrow" panose="020B0606020202030204" pitchFamily="34" charset="0"/>
            </a:endParaRPr>
          </a:p>
          <a:p>
            <a:pPr marL="280988" indent="-280988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A specified amount of the Title I grant must be spent on family engagement and professional development. Parent input is critical so schools can provide trainings/events that are relevant to families.</a:t>
            </a:r>
          </a:p>
          <a:p>
            <a:pPr marL="280988" indent="-280988">
              <a:buFont typeface="Wingdings" pitchFamily="2" charset="2"/>
              <a:buChar char="§"/>
            </a:pPr>
            <a:endParaRPr lang="en-US" sz="2600" dirty="0">
              <a:latin typeface="Arial Narrow" panose="020B0606020202030204" pitchFamily="34" charset="0"/>
            </a:endParaRPr>
          </a:p>
          <a:p>
            <a:pPr marL="280988" indent="-280988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Parents have the right to give input regarding how the school will use its Title I funds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239000" cy="838200"/>
          </a:xfrm>
        </p:spPr>
        <p:txBody>
          <a:bodyPr/>
          <a:lstStyle/>
          <a:p>
            <a:r>
              <a:rPr lang="en-US" dirty="0"/>
              <a:t>Who decides how funds are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794" y="838200"/>
            <a:ext cx="71628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Your administrative team considers data and feedback collected throughout the school year to build their Title One plan. The team at Pinewood Elementary consists of Mrs. Robinson and Mrs. Smith.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Every school has a School Advisory Council (SAC) composed of:</a:t>
            </a:r>
          </a:p>
          <a:p>
            <a:pPr eaLnBrk="1" hangingPunct="1"/>
            <a:r>
              <a:rPr lang="en-US" altLang="en-US" sz="2400" b="1" dirty="0">
                <a:latin typeface="Arial Narrow" panose="020B0606020202030204" pitchFamily="34" charset="0"/>
              </a:rPr>
              <a:t>P</a:t>
            </a:r>
            <a:r>
              <a:rPr lang="en-US" altLang="en-US" sz="2400" b="1" i="0" dirty="0">
                <a:latin typeface="Arial Narrow" panose="020B0606020202030204" pitchFamily="34" charset="0"/>
              </a:rPr>
              <a:t>arents, teachers, staff, community members, principal and students (at middle and high schools)</a:t>
            </a:r>
          </a:p>
          <a:p>
            <a:pPr eaLnBrk="1" hangingPunct="1"/>
            <a:r>
              <a:rPr lang="en-US" altLang="en-US" sz="2400" b="1" dirty="0">
                <a:latin typeface="Arial Narrow" panose="020B0606020202030204" pitchFamily="34" charset="0"/>
              </a:rPr>
              <a:t>The School Advisory Council helps determine how to use Title I funds.  </a:t>
            </a:r>
            <a:r>
              <a:rPr lang="en-US" altLang="en-US" sz="2400" b="1" u="sng" dirty="0">
                <a:latin typeface="Arial Narrow" panose="020B0606020202030204" pitchFamily="34" charset="0"/>
              </a:rPr>
              <a:t>Please consider joining!</a:t>
            </a:r>
          </a:p>
          <a:p>
            <a:pPr lvl="1" eaLnBrk="1" hangingPunct="1"/>
            <a:r>
              <a:rPr lang="en-US" altLang="en-US" i="0" dirty="0">
                <a:latin typeface="Arial Narrow" panose="020B0606020202030204" pitchFamily="34" charset="0"/>
              </a:rPr>
              <a:t>Copies of these documents are available for review in the school office (translated, when possible)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5647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title"/>
          </p:nvPr>
        </p:nvSpPr>
        <p:spPr>
          <a:xfrm>
            <a:off x="561975" y="304800"/>
            <a:ext cx="8959850" cy="838200"/>
          </a:xfrm>
        </p:spPr>
        <p:txBody>
          <a:bodyPr/>
          <a:lstStyle/>
          <a:p>
            <a:pPr algn="ctr" eaLnBrk="1" hangingPunct="1"/>
            <a:r>
              <a:rPr lang="en-US" sz="4800" dirty="0"/>
              <a:t>Title I Programs</a:t>
            </a:r>
          </a:p>
        </p:txBody>
      </p:sp>
      <p:sp>
        <p:nvSpPr>
          <p:cNvPr id="8195" name="Text Box 13"/>
          <p:cNvSpPr txBox="1">
            <a:spLocks noChangeArrowheads="1"/>
          </p:cNvSpPr>
          <p:nvPr/>
        </p:nvSpPr>
        <p:spPr bwMode="auto">
          <a:xfrm>
            <a:off x="1143000" y="1676400"/>
            <a:ext cx="7391400" cy="433349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8838" indent="-173038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All Title I public schools in Brevard are school-wide programs, meaning Title I funds, along with other local-, state- and federal funding sources are used to support all students in the school</a:t>
            </a:r>
          </a:p>
          <a:p>
            <a:pPr marL="858838" indent="-173038"/>
            <a:endParaRPr lang="en-US" sz="2600" dirty="0">
              <a:latin typeface="Arial Narrow" panose="020B0606020202030204" pitchFamily="34" charset="0"/>
            </a:endParaRPr>
          </a:p>
          <a:p>
            <a:pPr marL="858838" indent="-173038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The primary focus of the Title I program is to support the students most at-risk for academic failure</a:t>
            </a:r>
          </a:p>
          <a:p>
            <a:pPr marL="858838" indent="-173038">
              <a:buFont typeface="Wingdings" pitchFamily="2" charset="2"/>
              <a:buChar char="§"/>
            </a:pPr>
            <a:endParaRPr lang="en-US" sz="2600" dirty="0">
              <a:latin typeface="Arial Narrow" panose="020B0606020202030204" pitchFamily="34" charset="0"/>
            </a:endParaRPr>
          </a:p>
          <a:p>
            <a:pPr marL="858838" indent="-173038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Specific groups in need of more intensive academic support are reflected in the School Improvement Plan (SIP)</a:t>
            </a:r>
          </a:p>
          <a:p>
            <a:pPr marL="685800"/>
            <a:endParaRPr lang="en-US" sz="2600" dirty="0">
              <a:latin typeface="Arial Narrow" panose="020B0606020202030204" pitchFamily="34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290638" y="1320800"/>
            <a:ext cx="7794625" cy="4333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33996"/>
            <a:ext cx="7315200" cy="4938204"/>
          </a:xfrm>
        </p:spPr>
        <p:txBody>
          <a:bodyPr/>
          <a:lstStyle/>
          <a:p>
            <a:r>
              <a:rPr lang="en-US" dirty="0" err="1">
                <a:latin typeface="Arial Narrow" panose="020B0606020202030204" pitchFamily="34" charset="0"/>
              </a:rPr>
              <a:t>iReady</a:t>
            </a:r>
            <a:r>
              <a:rPr lang="en-US" dirty="0">
                <a:latin typeface="Arial Narrow" panose="020B0606020202030204" pitchFamily="34" charset="0"/>
              </a:rPr>
              <a:t> Reading Results from the 20-21 School Year</a:t>
            </a:r>
          </a:p>
          <a:p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/>
            <a:endParaRPr lang="en-US" sz="2400" dirty="0">
              <a:solidFill>
                <a:schemeClr val="accent1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Arial Narrow" panose="020B0606020202030204" pitchFamily="34" charset="0"/>
              </a:rPr>
              <a:t>To ensure preparedness for the tests, Mathematics Florida Standards and Language Arts Florida Standards drive all instruction, curriculum, and assessments that take place in the classroom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7BF54A-C61E-4B34-AB70-E65C822F1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91712"/>
              </p:ext>
            </p:extLst>
          </p:nvPr>
        </p:nvGraphicFramePr>
        <p:xfrm>
          <a:off x="2238375" y="1691640"/>
          <a:ext cx="603885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425">
                  <a:extLst>
                    <a:ext uri="{9D8B030D-6E8A-4147-A177-3AD203B41FA5}">
                      <a16:colId xmlns:a16="http://schemas.microsoft.com/office/drawing/2014/main" val="2660671735"/>
                    </a:ext>
                  </a:extLst>
                </a:gridCol>
                <a:gridCol w="3019425">
                  <a:extLst>
                    <a:ext uri="{9D8B030D-6E8A-4147-A177-3AD203B41FA5}">
                      <a16:colId xmlns:a16="http://schemas.microsoft.com/office/drawing/2014/main" val="315190649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Grade Level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2022-2023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End of Year ELA Data Proficiency Percentages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741605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r>
                        <a:rPr lang="en-US" sz="1600" dirty="0"/>
                        <a:t>Kindergarten (Early Literacy)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401500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Grade (Early Literacy)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512652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Grade (STAR)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802400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r>
                        <a:rPr lang="en-US" sz="1600" baseline="30000" dirty="0"/>
                        <a:t>rd</a:t>
                      </a:r>
                      <a:r>
                        <a:rPr lang="en-US" sz="1600" dirty="0"/>
                        <a:t> Grade (FAST)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84481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 (FAST)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97759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 (FAST)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141005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 (FAST)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837142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r>
                        <a:rPr lang="en-US" sz="1600" dirty="0"/>
                        <a:t>ESE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947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11705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171F-E769-3E9A-3351-E6095711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Assessment Results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C15EB39-68FA-B0C8-AC4C-2B995431E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608398"/>
              </p:ext>
            </p:extLst>
          </p:nvPr>
        </p:nvGraphicFramePr>
        <p:xfrm>
          <a:off x="1752600" y="1395413"/>
          <a:ext cx="7010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6B12F-0120-D327-6787-E162AA69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4129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53B8-525D-74F3-1972-EA799ED4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Assessment Results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BEE7FD3-448A-9F15-7BEF-28551826B2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996261"/>
              </p:ext>
            </p:extLst>
          </p:nvPr>
        </p:nvGraphicFramePr>
        <p:xfrm>
          <a:off x="1752600" y="1395413"/>
          <a:ext cx="7010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E8A63-D598-4065-24A9-CD7F57A1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37384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lassroom expectations presentation">
  <a:themeElements>
    <a:clrScheme name="Classroom expectations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assroom expectations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sroom expectations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120394</TotalTime>
  <Words>1809</Words>
  <Application>Microsoft Office PowerPoint</Application>
  <PresentationFormat>On-screen Show (4:3)</PresentationFormat>
  <Paragraphs>275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Calibri</vt:lpstr>
      <vt:lpstr>Franklin Gothic</vt:lpstr>
      <vt:lpstr>Franklin Gothic Demi</vt:lpstr>
      <vt:lpstr>Noto Sans Symbols</vt:lpstr>
      <vt:lpstr>Tahoma</vt:lpstr>
      <vt:lpstr>Wingdings</vt:lpstr>
      <vt:lpstr>Classroom expectations presentation</vt:lpstr>
      <vt:lpstr>Title I Annual Meeting  </vt:lpstr>
      <vt:lpstr>Purpose of Meeting</vt:lpstr>
      <vt:lpstr>What is Title I?</vt:lpstr>
      <vt:lpstr>Title I Funding</vt:lpstr>
      <vt:lpstr>Who decides how funds are used?</vt:lpstr>
      <vt:lpstr>Title I Programs</vt:lpstr>
      <vt:lpstr>Testing</vt:lpstr>
      <vt:lpstr>School Assessment Results</vt:lpstr>
      <vt:lpstr>School Assessment Results</vt:lpstr>
      <vt:lpstr>School Assessments</vt:lpstr>
      <vt:lpstr>School Assessments </vt:lpstr>
      <vt:lpstr>2023-2024  School Improvement Plan Goals</vt:lpstr>
      <vt:lpstr>School Grade Information</vt:lpstr>
      <vt:lpstr>Use of Title I Funds</vt:lpstr>
      <vt:lpstr>Educational Standards</vt:lpstr>
      <vt:lpstr>Testing</vt:lpstr>
      <vt:lpstr>2023-2024  School Assessments</vt:lpstr>
      <vt:lpstr>2023-2024 School Assessments</vt:lpstr>
      <vt:lpstr>Parent Access</vt:lpstr>
      <vt:lpstr>School Assessments</vt:lpstr>
      <vt:lpstr>Parent and Family Engagement Plan (PFEP)</vt:lpstr>
      <vt:lpstr>Parent and Family Engagement Plan (PFEP)</vt:lpstr>
      <vt:lpstr>Parent Survey</vt:lpstr>
      <vt:lpstr>School – Parent Compact</vt:lpstr>
      <vt:lpstr>School-Parent Compact</vt:lpstr>
      <vt:lpstr>School-Parent Compact</vt:lpstr>
      <vt:lpstr>Right to Know</vt:lpstr>
      <vt:lpstr>Title I Complaint Procedure</vt:lpstr>
      <vt:lpstr>Research shows…</vt:lpstr>
      <vt:lpstr>Tips for Success:</vt:lpstr>
      <vt:lpstr>Stay Informed</vt:lpstr>
      <vt:lpstr>Before You Leave: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and Families</dc:title>
  <dc:creator>Terry Pitchford</dc:creator>
  <cp:lastModifiedBy>Coulson.Liana@Pinewood Elementary</cp:lastModifiedBy>
  <cp:revision>111</cp:revision>
  <cp:lastPrinted>2015-06-08T14:34:47Z</cp:lastPrinted>
  <dcterms:modified xsi:type="dcterms:W3CDTF">2023-09-21T14:51:07Z</dcterms:modified>
</cp:coreProperties>
</file>