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6" r:id="rId3"/>
    <p:sldId id="282" r:id="rId4"/>
    <p:sldId id="257" r:id="rId5"/>
    <p:sldId id="283" r:id="rId6"/>
    <p:sldId id="267" r:id="rId7"/>
    <p:sldId id="258" r:id="rId8"/>
    <p:sldId id="280" r:id="rId9"/>
    <p:sldId id="268" r:id="rId10"/>
    <p:sldId id="262" r:id="rId11"/>
    <p:sldId id="271" r:id="rId12"/>
    <p:sldId id="272" r:id="rId13"/>
    <p:sldId id="260" r:id="rId14"/>
    <p:sldId id="273" r:id="rId15"/>
    <p:sldId id="274" r:id="rId16"/>
    <p:sldId id="275" r:id="rId17"/>
    <p:sldId id="261" r:id="rId18"/>
    <p:sldId id="279" r:id="rId19"/>
    <p:sldId id="270"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6" autoAdjust="0"/>
    <p:restoredTop sz="94434" autoAdjust="0"/>
  </p:normalViewPr>
  <p:slideViewPr>
    <p:cSldViewPr>
      <p:cViewPr varScale="1">
        <p:scale>
          <a:sx n="112" d="100"/>
          <a:sy n="112" d="100"/>
        </p:scale>
        <p:origin x="450" y="96"/>
      </p:cViewPr>
      <p:guideLst>
        <p:guide pos="3839"/>
        <p:guide orient="horz" pos="2160"/>
      </p:guideLst>
    </p:cSldViewPr>
  </p:slideViewPr>
  <p:notesTextViewPr>
    <p:cViewPr>
      <p:scale>
        <a:sx n="1" d="1"/>
        <a:sy n="1" d="1"/>
      </p:scale>
      <p:origin x="0" y="0"/>
    </p:cViewPr>
  </p:notesTextViewPr>
  <p:notesViewPr>
    <p:cSldViewPr showGuides="1">
      <p:cViewPr varScale="1">
        <p:scale>
          <a:sx n="57" d="100"/>
          <a:sy n="57"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5/15/2024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5/15/2024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allowing families and schools to connect prior to children beginning Kindergarten to help ease fears of families, students, school staff.</a:t>
            </a:r>
          </a:p>
          <a:p>
            <a:endParaRPr lang="en-US" dirty="0"/>
          </a:p>
          <a:p>
            <a:r>
              <a:rPr lang="en-US" dirty="0"/>
              <a:t>This is the families first impression of your teachers</a:t>
            </a:r>
            <a:r>
              <a:rPr lang="en-US"/>
              <a:t>, staff</a:t>
            </a:r>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00066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Times New Roman" panose="02020603050405020304" pitchFamily="18" charset="0"/>
              </a:rPr>
              <a:t>For several of us, many emotions are associated with the start of our earliest school experience. As a parent, it means sending your child off into the world with a new set of expectations.  It is important to recognize that families and children experience many feelings during this transition.  Here are some that you and/or your child may experience. It is normal to have some or all of these feelings.  As a parent, it is important to acknowledge feelings and help your child process change. </a:t>
            </a:r>
          </a:p>
          <a:p>
            <a:pPr eaLnBrk="1" hangingPunct="1"/>
            <a:endParaRPr lang="en-US" altLang="en-US" b="1" dirty="0">
              <a:latin typeface="Times New Roman" panose="02020603050405020304" pitchFamily="18" charset="0"/>
            </a:endParaRPr>
          </a:p>
          <a:p>
            <a:pPr eaLnBrk="1" hangingPunct="1"/>
            <a:r>
              <a:rPr lang="en-US" altLang="en-US" b="1" dirty="0">
                <a:latin typeface="Times New Roman" panose="02020603050405020304" pitchFamily="18" charset="0"/>
              </a:rPr>
              <a:t>Parent Involvement- </a:t>
            </a:r>
            <a:r>
              <a:rPr lang="en-US" altLang="en-US" dirty="0">
                <a:latin typeface="Times New Roman" panose="02020603050405020304" pitchFamily="18" charset="0"/>
              </a:rPr>
              <a:t>it is vital that you spend quality time preparing your child for this big step.  Research supports that when parents are involved, children do better in school. Involving yourself in your child’s school experience can also ease separation anxiety for you and your child. </a:t>
            </a:r>
          </a:p>
          <a:p>
            <a:pPr eaLnBrk="1" hangingPunct="1"/>
            <a:endParaRPr lang="en-US" altLang="en-US" dirty="0">
              <a:latin typeface="Times New Roman" panose="02020603050405020304" pitchFamily="18" charset="0"/>
            </a:endParaRPr>
          </a:p>
          <a:p>
            <a:pPr eaLnBrk="1" hangingPunct="1"/>
            <a:r>
              <a:rPr lang="en-US" altLang="en-US" b="1" dirty="0">
                <a:latin typeface="Times New Roman" panose="02020603050405020304" pitchFamily="18" charset="0"/>
              </a:rPr>
              <a:t>Relationships-</a:t>
            </a:r>
            <a:r>
              <a:rPr lang="en-US" altLang="en-US" dirty="0">
                <a:latin typeface="Times New Roman" panose="02020603050405020304" pitchFamily="18" charset="0"/>
              </a:rPr>
              <a:t> build relationships with Pre-K teachers, kindergarten teachers, and other support staff. This sets the expectation that you are supportive and sends a strong message to your child that home and school value one another.  It also allows you the ability to converse and talk about school strengths/ challenges as needs arise throughout the year.  Always remember that children experience success in school when parents are involved. </a:t>
            </a:r>
          </a:p>
          <a:p>
            <a:pPr eaLnBrk="1" hangingPunct="1"/>
            <a:endParaRPr lang="en-US" altLang="en-US" dirty="0">
              <a:latin typeface="Times New Roman" panose="02020603050405020304" pitchFamily="18" charset="0"/>
            </a:endParaRPr>
          </a:p>
          <a:p>
            <a:pPr eaLnBrk="1" hangingPunct="1"/>
            <a:r>
              <a:rPr lang="en-US" altLang="en-US" b="1" dirty="0">
                <a:latin typeface="Times New Roman" panose="02020603050405020304" pitchFamily="18" charset="0"/>
              </a:rPr>
              <a:t>Reduces Stress- </a:t>
            </a:r>
            <a:r>
              <a:rPr lang="en-US" altLang="en-US" dirty="0">
                <a:latin typeface="Times New Roman" panose="02020603050405020304" pitchFamily="18" charset="0"/>
              </a:rPr>
              <a:t>the role that parents and teachers have in the life of a child can help to reduce stress because everyone is working together.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300915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a:p>
        </p:txBody>
      </p:sp>
    </p:spTree>
    <p:extLst>
      <p:ext uri="{BB962C8B-B14F-4D97-AF65-F5344CB8AC3E}">
        <p14:creationId xmlns:p14="http://schemas.microsoft.com/office/powerpoint/2010/main" val="111832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Times New Roman" panose="02020603050405020304" pitchFamily="18" charset="0"/>
              </a:rPr>
              <a:t>For several of us, many emotions are associated with the start of our earliest school experience. As a parent, it means sending your child off into the world with a new set of expectations.  It is important to recognize that families and children experience many feelings during this transition.  Here are some that you and/or your child may experience. It is normal to have some or all of these feelings.  As a parent, it is important to acknowledge feelings and help your child process change. </a:t>
            </a:r>
          </a:p>
          <a:p>
            <a:pPr eaLnBrk="1" hangingPunct="1"/>
            <a:endParaRPr lang="en-US" altLang="en-US" b="1" dirty="0">
              <a:latin typeface="Times New Roman" panose="02020603050405020304" pitchFamily="18" charset="0"/>
            </a:endParaRPr>
          </a:p>
          <a:p>
            <a:pPr eaLnBrk="1" hangingPunct="1"/>
            <a:r>
              <a:rPr lang="en-US" altLang="en-US" b="1" dirty="0">
                <a:latin typeface="Times New Roman" panose="02020603050405020304" pitchFamily="18" charset="0"/>
              </a:rPr>
              <a:t>Parent Involvement- </a:t>
            </a:r>
            <a:r>
              <a:rPr lang="en-US" altLang="en-US" dirty="0">
                <a:latin typeface="Times New Roman" panose="02020603050405020304" pitchFamily="18" charset="0"/>
              </a:rPr>
              <a:t>it is vital that you spend quality time preparing your child for this big step.  Research supports that when parents are involved, children do better in school. Involving yourself in your child’s school experience can also ease separation anxiety for you and your child. </a:t>
            </a:r>
          </a:p>
          <a:p>
            <a:pPr eaLnBrk="1" hangingPunct="1"/>
            <a:endParaRPr lang="en-US" altLang="en-US" dirty="0">
              <a:latin typeface="Times New Roman" panose="02020603050405020304" pitchFamily="18" charset="0"/>
            </a:endParaRPr>
          </a:p>
          <a:p>
            <a:pPr eaLnBrk="1" hangingPunct="1"/>
            <a:r>
              <a:rPr lang="en-US" altLang="en-US" b="1" dirty="0">
                <a:latin typeface="Times New Roman" panose="02020603050405020304" pitchFamily="18" charset="0"/>
              </a:rPr>
              <a:t>Relationships-</a:t>
            </a:r>
            <a:r>
              <a:rPr lang="en-US" altLang="en-US" dirty="0">
                <a:latin typeface="Times New Roman" panose="02020603050405020304" pitchFamily="18" charset="0"/>
              </a:rPr>
              <a:t> build relationships with Pre-K teachers, kindergarten teachers, and other support staff. This sets the expectation that you are supportive and sends a strong message to your child that home and school value one another.  It also allows you the ability to converse and talk about school strengths/ challenges as needs arise throughout the year.  Always remember that children experience success in school when parents are involved. </a:t>
            </a:r>
          </a:p>
          <a:p>
            <a:pPr eaLnBrk="1" hangingPunct="1"/>
            <a:endParaRPr lang="en-US" altLang="en-US" dirty="0">
              <a:latin typeface="Times New Roman" panose="02020603050405020304" pitchFamily="18" charset="0"/>
            </a:endParaRPr>
          </a:p>
          <a:p>
            <a:pPr eaLnBrk="1" hangingPunct="1"/>
            <a:r>
              <a:rPr lang="en-US" altLang="en-US" b="1" dirty="0">
                <a:latin typeface="Times New Roman" panose="02020603050405020304" pitchFamily="18" charset="0"/>
              </a:rPr>
              <a:t>Reduces Stress- </a:t>
            </a:r>
            <a:r>
              <a:rPr lang="en-US" altLang="en-US" dirty="0">
                <a:latin typeface="Times New Roman" panose="02020603050405020304" pitchFamily="18" charset="0"/>
              </a:rPr>
              <a:t>the role that parents and teachers have in the life of a child can help to reduce stress because everyone is working together.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103551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The big day is finally here! </a:t>
            </a:r>
          </a:p>
          <a:p>
            <a:r>
              <a:rPr lang="en-US" altLang="en-US" b="1" dirty="0">
                <a:latin typeface="Times New Roman" panose="02020603050405020304" pitchFamily="18" charset="0"/>
              </a:rPr>
              <a:t>Early Arrival- </a:t>
            </a:r>
            <a:r>
              <a:rPr lang="en-US" altLang="en-US" dirty="0">
                <a:latin typeface="Times New Roman" panose="02020603050405020304" pitchFamily="18" charset="0"/>
              </a:rPr>
              <a:t>try to get to school early during the first few days to allow time to settle down.  </a:t>
            </a:r>
          </a:p>
          <a:p>
            <a:r>
              <a:rPr lang="en-US" altLang="en-US" b="1" dirty="0">
                <a:latin typeface="Times New Roman" panose="02020603050405020304" pitchFamily="18" charset="0"/>
              </a:rPr>
              <a:t>Classroom Location- </a:t>
            </a:r>
            <a:r>
              <a:rPr lang="en-US" altLang="en-US" dirty="0">
                <a:latin typeface="Times New Roman" panose="02020603050405020304" pitchFamily="18" charset="0"/>
              </a:rPr>
              <a:t>make sure you know the class location.</a:t>
            </a:r>
          </a:p>
          <a:p>
            <a:r>
              <a:rPr lang="en-US" altLang="en-US" b="1" dirty="0">
                <a:latin typeface="Times New Roman" panose="02020603050405020304" pitchFamily="18" charset="0"/>
              </a:rPr>
              <a:t>Daily Schedule- </a:t>
            </a:r>
            <a:r>
              <a:rPr lang="en-US" altLang="en-US" dirty="0">
                <a:latin typeface="Times New Roman" panose="02020603050405020304" pitchFamily="18" charset="0"/>
              </a:rPr>
              <a:t>make sure you know class routines and how long the day will be. Your child may want to know if the kindergarten day will be like Pre-K or if it will be different. </a:t>
            </a:r>
          </a:p>
          <a:p>
            <a:r>
              <a:rPr lang="en-US" altLang="en-US" b="1" dirty="0">
                <a:latin typeface="Times New Roman" panose="02020603050405020304" pitchFamily="18" charset="0"/>
              </a:rPr>
              <a:t>Lunch</a:t>
            </a:r>
            <a:r>
              <a:rPr lang="en-US" altLang="en-US" dirty="0">
                <a:latin typeface="Times New Roman" panose="02020603050405020304" pitchFamily="18" charset="0"/>
              </a:rPr>
              <a:t>- discuss lunchtime expectations such as whether your child will bring lunch from home or have a school lunch.  The lunchroom/cafeteria can be a scary place  so make sure to explain to your child what they can expect.</a:t>
            </a:r>
          </a:p>
          <a:p>
            <a:r>
              <a:rPr lang="en-US" altLang="en-US" b="1" dirty="0">
                <a:latin typeface="Times New Roman" panose="02020603050405020304" pitchFamily="18" charset="0"/>
              </a:rPr>
              <a:t>Dismissal</a:t>
            </a:r>
            <a:r>
              <a:rPr lang="en-US" altLang="en-US" dirty="0">
                <a:latin typeface="Times New Roman" panose="02020603050405020304" pitchFamily="18" charset="0"/>
              </a:rPr>
              <a:t>- if your child will ride the bus, discuss the bus route and bus safety.  If your child will not ride the bus, remember to share how your they will return home.</a:t>
            </a:r>
          </a:p>
          <a:p>
            <a:r>
              <a:rPr lang="en-US" altLang="en-US" b="1" dirty="0">
                <a:latin typeface="Times New Roman" panose="02020603050405020304" pitchFamily="18" charset="0"/>
              </a:rPr>
              <a:t>New Friendships- </a:t>
            </a:r>
            <a:r>
              <a:rPr lang="en-US" altLang="en-US" dirty="0">
                <a:latin typeface="Times New Roman" panose="02020603050405020304" pitchFamily="18" charset="0"/>
              </a:rPr>
              <a:t>reassure your child that he will make many new friends.</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226915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255498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25583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100997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410204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80156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04427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86022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28304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416837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21594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44024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5/15/2024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5/15/2024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5/15/2024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5/15/2024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5/15/2024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5/15/2024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5/15/2024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5/15/2024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5/15/2024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5/15/2024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5/15/2024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just-read-fl/parent-guides-for-english-language-arts.s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ypaymentsplus.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7604">
            <a:off x="818244" y="204674"/>
            <a:ext cx="8591596" cy="3319743"/>
          </a:xfrm>
        </p:spPr>
        <p:txBody>
          <a:bodyPr/>
          <a:lstStyle/>
          <a:p>
            <a:pPr algn="ctr"/>
            <a:r>
              <a:rPr lang="en-US" sz="8800" dirty="0">
                <a:effectLst>
                  <a:innerShdw blurRad="63500" dist="50800">
                    <a:prstClr val="black">
                      <a:alpha val="50000"/>
                    </a:prstClr>
                  </a:innerShdw>
                </a:effectLst>
                <a:latin typeface="Kristen ITC" panose="03050502040202030202" pitchFamily="66" charset="0"/>
              </a:rPr>
              <a:t>Kindergarten</a:t>
            </a:r>
            <a:r>
              <a:rPr lang="en-US" sz="7200" dirty="0">
                <a:effectLst>
                  <a:innerShdw blurRad="63500" dist="50800">
                    <a:prstClr val="black">
                      <a:alpha val="50000"/>
                    </a:prstClr>
                  </a:innerShdw>
                </a:effectLst>
                <a:latin typeface="Kristen ITC" panose="03050502040202030202" pitchFamily="66" charset="0"/>
              </a:rPr>
              <a:t>, </a:t>
            </a:r>
            <a:br>
              <a:rPr lang="en-US" dirty="0">
                <a:effectLst>
                  <a:innerShdw blurRad="63500" dist="50800">
                    <a:prstClr val="black">
                      <a:alpha val="50000"/>
                    </a:prstClr>
                  </a:innerShdw>
                </a:effectLst>
              </a:rPr>
            </a:br>
            <a:r>
              <a:rPr lang="en-US" sz="8000" dirty="0">
                <a:effectLst>
                  <a:innerShdw blurRad="63500" dist="50800">
                    <a:prstClr val="black">
                      <a:alpha val="50000"/>
                    </a:prstClr>
                  </a:innerShdw>
                </a:effectLst>
                <a:latin typeface="Arial Narrow" panose="020B0606020202030204" pitchFamily="34" charset="0"/>
              </a:rPr>
              <a:t>Here WE Come</a:t>
            </a:r>
            <a:r>
              <a:rPr lang="en-US" dirty="0">
                <a:effectLst>
                  <a:innerShdw blurRad="63500" dist="50800">
                    <a:prstClr val="black">
                      <a:alpha val="50000"/>
                    </a:prstClr>
                  </a:innerShdw>
                </a:effectLst>
              </a:rPr>
              <a:t>!</a:t>
            </a:r>
          </a:p>
        </p:txBody>
      </p:sp>
      <p:sp>
        <p:nvSpPr>
          <p:cNvPr id="3" name="Subtitle 2"/>
          <p:cNvSpPr>
            <a:spLocks noGrp="1"/>
          </p:cNvSpPr>
          <p:nvPr>
            <p:ph type="subTitle" idx="1"/>
          </p:nvPr>
        </p:nvSpPr>
        <p:spPr>
          <a:xfrm>
            <a:off x="2339831" y="4953000"/>
            <a:ext cx="9317181" cy="1447800"/>
          </a:xfrm>
        </p:spPr>
        <p:txBody>
          <a:bodyPr>
            <a:normAutofit/>
          </a:bodyPr>
          <a:lstStyle/>
          <a:p>
            <a:r>
              <a:rPr lang="en-US" dirty="0"/>
              <a:t>Transition to Kindergarten</a:t>
            </a:r>
          </a:p>
          <a:p>
            <a:r>
              <a:rPr lang="en-US" dirty="0"/>
              <a:t>Pinewood Elementary School</a:t>
            </a:r>
          </a:p>
          <a:p>
            <a:r>
              <a:rPr lang="en-US" dirty="0"/>
              <a:t>Spring 2024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02" y="3866512"/>
            <a:ext cx="1743410" cy="2440775"/>
          </a:xfrm>
          <a:prstGeom prst="rect">
            <a:avLst/>
          </a:prstGeom>
          <a:ln w="57150">
            <a:solidFill>
              <a:schemeClr val="accent2">
                <a:lumMod val="75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0086">
            <a:off x="6372828" y="3856199"/>
            <a:ext cx="2351793" cy="2500740"/>
          </a:xfrm>
          <a:prstGeom prst="rect">
            <a:avLst/>
          </a:prstGeom>
          <a:ln w="57150">
            <a:solidFill>
              <a:srgbClr val="C00000"/>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8612" y="409604"/>
            <a:ext cx="2155767" cy="3018074"/>
          </a:xfrm>
          <a:prstGeom prst="rect">
            <a:avLst/>
          </a:prstGeom>
          <a:ln w="57150">
            <a:solidFill>
              <a:srgbClr val="7030A0"/>
            </a:solidFill>
          </a:ln>
        </p:spPr>
      </p:pic>
      <p:pic>
        <p:nvPicPr>
          <p:cNvPr id="8" name="Picture 7"/>
          <p:cNvPicPr>
            <a:picLocks noChangeAspect="1"/>
          </p:cNvPicPr>
          <p:nvPr/>
        </p:nvPicPr>
        <p:blipFill>
          <a:blip r:embed="rId6"/>
          <a:stretch>
            <a:fillRect/>
          </a:stretch>
        </p:blipFill>
        <p:spPr>
          <a:xfrm>
            <a:off x="10497231" y="5532199"/>
            <a:ext cx="1371600" cy="1015938"/>
          </a:xfrm>
          <a:prstGeom prst="rect">
            <a:avLst/>
          </a:prstGeom>
        </p:spPr>
      </p:pic>
      <p:sp>
        <p:nvSpPr>
          <p:cNvPr id="9" name="5-Point Star 8"/>
          <p:cNvSpPr/>
          <p:nvPr/>
        </p:nvSpPr>
        <p:spPr>
          <a:xfrm rot="20591818">
            <a:off x="336822" y="340512"/>
            <a:ext cx="1480466" cy="1212114"/>
          </a:xfrm>
          <a:prstGeom prst="star5">
            <a:avLst/>
          </a:prstGeom>
          <a:solidFill>
            <a:srgbClr val="00B0F0"/>
          </a:solidFill>
          <a:ln w="28575">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rot="20333200">
            <a:off x="10032826" y="4025192"/>
            <a:ext cx="1055911" cy="938396"/>
          </a:xfrm>
          <a:prstGeom prst="star5">
            <a:avLst/>
          </a:prstGeom>
          <a:solidFill>
            <a:srgbClr val="7030A0"/>
          </a:solidFill>
          <a:ln w="28575">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rot="1292938">
            <a:off x="4539712" y="3794734"/>
            <a:ext cx="685800" cy="574602"/>
          </a:xfrm>
          <a:prstGeom prst="star5">
            <a:avLst/>
          </a:prstGeom>
          <a:solidFill>
            <a:srgbClr val="FFFF00"/>
          </a:solidFill>
          <a:ln w="28575">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304800"/>
            <a:ext cx="8001000" cy="1020762"/>
          </a:xfrm>
        </p:spPr>
        <p:txBody>
          <a:bodyPr>
            <a:normAutofit/>
          </a:bodyPr>
          <a:lstStyle/>
          <a:p>
            <a:pPr algn="ctr"/>
            <a:r>
              <a:rPr lang="en-US" sz="4000" dirty="0">
                <a:latin typeface="Kristen ITC" panose="03050502040202030202" pitchFamily="66" charset="0"/>
              </a:rPr>
              <a:t>Kindergarten Curriculum</a:t>
            </a:r>
          </a:p>
        </p:txBody>
      </p:sp>
      <p:sp>
        <p:nvSpPr>
          <p:cNvPr id="5" name="Content Placeholder 4"/>
          <p:cNvSpPr>
            <a:spLocks noGrp="1"/>
          </p:cNvSpPr>
          <p:nvPr>
            <p:ph sz="half" idx="1"/>
          </p:nvPr>
        </p:nvSpPr>
        <p:spPr>
          <a:xfrm>
            <a:off x="227012" y="1752600"/>
            <a:ext cx="11811000" cy="4648200"/>
          </a:xfrm>
        </p:spPr>
        <p:txBody>
          <a:bodyPr>
            <a:noAutofit/>
          </a:bodyPr>
          <a:lstStyle/>
          <a:p>
            <a:r>
              <a:rPr lang="en-US" sz="3600" dirty="0"/>
              <a:t>Instruction based on </a:t>
            </a:r>
            <a:r>
              <a:rPr lang="en-US" i="1" dirty="0">
                <a:hlinkClick r:id="rId3"/>
              </a:rPr>
              <a:t>https://www.fldoe.org/academics/standards/just-read-fl/parent-guides-for-english-language-arts.stml</a:t>
            </a:r>
            <a:endParaRPr lang="en-US" i="1" dirty="0"/>
          </a:p>
          <a:p>
            <a:r>
              <a:rPr lang="en-US" sz="3600" dirty="0"/>
              <a:t>For Kindergarten students, work </a:t>
            </a:r>
            <a:r>
              <a:rPr lang="en-US" sz="3600" b="1" i="1" u="sng" dirty="0"/>
              <a:t>is</a:t>
            </a:r>
            <a:r>
              <a:rPr lang="en-US" sz="3600" dirty="0"/>
              <a:t> play!</a:t>
            </a:r>
          </a:p>
          <a:p>
            <a:r>
              <a:rPr lang="en-US" sz="3600" dirty="0"/>
              <a:t>Balance of paper/pencil work and active learning opportunities</a:t>
            </a:r>
          </a:p>
          <a:p>
            <a:pPr marL="301752" lvl="1" indent="0" algn="ctr">
              <a:buNone/>
            </a:pPr>
            <a:r>
              <a:rPr lang="en-US" sz="3600" dirty="0">
                <a:solidFill>
                  <a:srgbClr val="FFFF00"/>
                </a:solidFill>
              </a:rPr>
              <a:t>Our learning tools may look different than other grade levels, think…….         </a:t>
            </a:r>
          </a:p>
          <a:p>
            <a:pPr marL="301752" lvl="1" indent="0" algn="ctr">
              <a:buNone/>
            </a:pPr>
            <a:r>
              <a:rPr lang="en-US" sz="3600" dirty="0">
                <a:solidFill>
                  <a:srgbClr val="FFFF00"/>
                </a:solidFill>
              </a:rPr>
              <a:t>“Hands On, Minds On”</a:t>
            </a:r>
          </a:p>
        </p:txBody>
      </p:sp>
      <p:sp>
        <p:nvSpPr>
          <p:cNvPr id="6" name="Left Arrow 5"/>
          <p:cNvSpPr/>
          <p:nvPr/>
        </p:nvSpPr>
        <p:spPr>
          <a:xfrm>
            <a:off x="7313612" y="2209800"/>
            <a:ext cx="762000" cy="533400"/>
          </a:xfrm>
          <a:prstGeom prst="lef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rot="1209506">
            <a:off x="10197689" y="138372"/>
            <a:ext cx="1143000" cy="1020762"/>
          </a:xfrm>
          <a:prstGeom prst="star5">
            <a:avLst/>
          </a:prstGeom>
          <a:solidFill>
            <a:srgbClr val="7030A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20595614">
            <a:off x="9218612" y="304800"/>
            <a:ext cx="838199" cy="510381"/>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rot="1170066">
            <a:off x="9757571" y="881639"/>
            <a:ext cx="457200" cy="457200"/>
          </a:xfrm>
          <a:prstGeom prst="star5">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1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Kristen ITC" panose="03050502040202030202" pitchFamily="66" charset="0"/>
              </a:rPr>
              <a:t>K Schedule at a Glance</a:t>
            </a:r>
          </a:p>
        </p:txBody>
      </p:sp>
      <p:sp>
        <p:nvSpPr>
          <p:cNvPr id="3" name="Content Placeholder 2"/>
          <p:cNvSpPr>
            <a:spLocks noGrp="1"/>
          </p:cNvSpPr>
          <p:nvPr>
            <p:ph idx="1"/>
          </p:nvPr>
        </p:nvSpPr>
        <p:spPr>
          <a:xfrm>
            <a:off x="379412" y="1676400"/>
            <a:ext cx="11506200" cy="4876800"/>
          </a:xfrm>
        </p:spPr>
        <p:txBody>
          <a:bodyPr>
            <a:normAutofit fontScale="85000" lnSpcReduction="20000"/>
          </a:bodyPr>
          <a:lstStyle/>
          <a:p>
            <a:pPr marL="0" indent="0" algn="r">
              <a:buNone/>
            </a:pPr>
            <a:r>
              <a:rPr lang="en-US" sz="3500" dirty="0"/>
              <a:t>Free Breakfast (available before school)</a:t>
            </a:r>
          </a:p>
          <a:p>
            <a:pPr marL="0" indent="0" algn="r">
              <a:buNone/>
            </a:pPr>
            <a:r>
              <a:rPr lang="en-US" sz="3500" dirty="0"/>
              <a:t>Writing (Language Arts instruction/Journals)</a:t>
            </a:r>
          </a:p>
          <a:p>
            <a:pPr marL="0" indent="0" algn="r">
              <a:buNone/>
            </a:pPr>
            <a:r>
              <a:rPr lang="en-US" sz="3500" dirty="0"/>
              <a:t>Activity (Music, Art, Computers, Media, PE)</a:t>
            </a:r>
          </a:p>
          <a:p>
            <a:pPr marL="0" indent="0" algn="r">
              <a:buNone/>
            </a:pPr>
            <a:r>
              <a:rPr lang="en-US" sz="3500" dirty="0"/>
              <a:t>Reading (Groups/Literacy Stations)</a:t>
            </a:r>
          </a:p>
          <a:p>
            <a:pPr marL="0" indent="0" algn="r">
              <a:buNone/>
            </a:pPr>
            <a:r>
              <a:rPr lang="en-US" sz="3500" dirty="0"/>
              <a:t>Lunch</a:t>
            </a:r>
          </a:p>
          <a:p>
            <a:pPr marL="0" indent="0" algn="r">
              <a:buNone/>
            </a:pPr>
            <a:r>
              <a:rPr lang="en-US" sz="3500" dirty="0"/>
              <a:t>Social Studies</a:t>
            </a:r>
          </a:p>
          <a:p>
            <a:pPr marL="0" indent="0" algn="r">
              <a:buNone/>
            </a:pPr>
            <a:r>
              <a:rPr lang="en-US" sz="3500" dirty="0"/>
              <a:t>Science</a:t>
            </a:r>
          </a:p>
          <a:p>
            <a:pPr marL="0" indent="0" algn="r">
              <a:buNone/>
            </a:pPr>
            <a:r>
              <a:rPr lang="en-US" sz="3500" dirty="0"/>
              <a:t>Physical Wellness (Recess)</a:t>
            </a:r>
          </a:p>
          <a:p>
            <a:pPr marL="0" indent="0" algn="r">
              <a:buNone/>
            </a:pPr>
            <a:r>
              <a:rPr lang="en-US" sz="3500" dirty="0"/>
              <a:t>Math (Groups/Learning Centers)</a:t>
            </a:r>
          </a:p>
          <a:p>
            <a:pPr marL="0" indent="0" algn="ctr">
              <a:buNone/>
            </a:pPr>
            <a:endParaRPr lang="en-US" dirty="0"/>
          </a:p>
          <a:p>
            <a:pPr marL="0" indent="0" algn="ctr">
              <a:buNone/>
            </a:pPr>
            <a:endParaRPr lang="en-US" dirty="0"/>
          </a:p>
        </p:txBody>
      </p:sp>
      <p:sp>
        <p:nvSpPr>
          <p:cNvPr id="4" name="5-Point Star 3"/>
          <p:cNvSpPr/>
          <p:nvPr/>
        </p:nvSpPr>
        <p:spPr>
          <a:xfrm rot="20584398">
            <a:off x="9252206" y="200351"/>
            <a:ext cx="1703388" cy="1007667"/>
          </a:xfrm>
          <a:prstGeom prst="star5">
            <a:avLst/>
          </a:prstGeom>
          <a:solidFill>
            <a:srgbClr val="FFFF00"/>
          </a:solidFill>
          <a:ln w="381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12" y="4038600"/>
            <a:ext cx="3440702" cy="2337492"/>
          </a:xfrm>
          <a:prstGeom prst="rect">
            <a:avLst/>
          </a:prstGeom>
        </p:spPr>
      </p:pic>
    </p:spTree>
    <p:extLst>
      <p:ext uri="{BB962C8B-B14F-4D97-AF65-F5344CB8AC3E}">
        <p14:creationId xmlns:p14="http://schemas.microsoft.com/office/powerpoint/2010/main" val="389398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97658"/>
            <a:ext cx="10058398" cy="1020762"/>
          </a:xfrm>
        </p:spPr>
        <p:txBody>
          <a:bodyPr>
            <a:noAutofit/>
          </a:bodyPr>
          <a:lstStyle/>
          <a:p>
            <a:r>
              <a:rPr lang="en-US" sz="3600" dirty="0">
                <a:latin typeface="Kristen ITC" panose="03050502040202030202" pitchFamily="66" charset="0"/>
              </a:rPr>
              <a:t>What do we need to know about making the transition to kindergarten?</a:t>
            </a:r>
          </a:p>
        </p:txBody>
      </p:sp>
      <p:sp>
        <p:nvSpPr>
          <p:cNvPr id="3" name="Text Placeholder 2"/>
          <p:cNvSpPr>
            <a:spLocks noGrp="1"/>
          </p:cNvSpPr>
          <p:nvPr>
            <p:ph type="body" idx="1"/>
          </p:nvPr>
        </p:nvSpPr>
        <p:spPr>
          <a:xfrm>
            <a:off x="1522413" y="1847770"/>
            <a:ext cx="10058398" cy="1371600"/>
          </a:xfrm>
        </p:spPr>
        <p:txBody>
          <a:bodyPr>
            <a:normAutofit/>
          </a:bodyPr>
          <a:lstStyle/>
          <a:p>
            <a:pPr algn="ctr"/>
            <a:r>
              <a:rPr lang="en-US" sz="2800" dirty="0">
                <a:latin typeface="Comic Sans MS" pitchFamily="66" charset="0"/>
              </a:rPr>
              <a:t>The move from preschool/home to kindergarten is one of the most important </a:t>
            </a:r>
            <a:r>
              <a:rPr lang="en-US" sz="2800" i="1" dirty="0">
                <a:solidFill>
                  <a:srgbClr val="00B0F0"/>
                </a:solidFill>
                <a:latin typeface="Comic Sans MS" pitchFamily="66" charset="0"/>
              </a:rPr>
              <a:t>transitions</a:t>
            </a:r>
            <a:r>
              <a:rPr lang="en-US" sz="2800" dirty="0">
                <a:latin typeface="Comic Sans MS" pitchFamily="66" charset="0"/>
              </a:rPr>
              <a:t> a child will make.</a:t>
            </a:r>
            <a:endParaRPr lang="en-US" sz="2800" dirty="0"/>
          </a:p>
          <a:p>
            <a:pPr algn="ctr"/>
            <a:endParaRPr lang="en-US" dirty="0"/>
          </a:p>
          <a:p>
            <a:pPr algn="ctr"/>
            <a:endParaRPr lang="en-US" dirty="0"/>
          </a:p>
        </p:txBody>
      </p:sp>
      <p:sp>
        <p:nvSpPr>
          <p:cNvPr id="6" name="Content Placeholder 5"/>
          <p:cNvSpPr>
            <a:spLocks noGrp="1"/>
          </p:cNvSpPr>
          <p:nvPr>
            <p:ph sz="quarter" idx="4"/>
          </p:nvPr>
        </p:nvSpPr>
        <p:spPr>
          <a:xfrm>
            <a:off x="836612" y="2743200"/>
            <a:ext cx="2209800" cy="3657600"/>
          </a:xfrm>
          <a:solidFill>
            <a:srgbClr val="7030A0"/>
          </a:solidFill>
          <a:ln w="38100">
            <a:solidFill>
              <a:srgbClr val="00B0F0"/>
            </a:solidFill>
          </a:ln>
        </p:spPr>
        <p:txBody>
          <a:bodyPr>
            <a:normAutofit fontScale="55000" lnSpcReduction="20000"/>
          </a:bodyPr>
          <a:lstStyle/>
          <a:p>
            <a:pPr marL="0" indent="0">
              <a:buNone/>
            </a:pPr>
            <a:r>
              <a:rPr lang="en-US" sz="3400" dirty="0"/>
              <a:t>Children may feel:</a:t>
            </a:r>
          </a:p>
          <a:p>
            <a:pPr marL="457200" indent="-457200">
              <a:buFont typeface="Arial" panose="020B0604020202020204" pitchFamily="34" charset="0"/>
              <a:buChar char="•"/>
              <a:defRPr/>
            </a:pPr>
            <a:r>
              <a:rPr lang="en-US" dirty="0">
                <a:latin typeface="Comic Sans MS" pitchFamily="66" charset="0"/>
              </a:rPr>
              <a:t>Happy</a:t>
            </a:r>
          </a:p>
          <a:p>
            <a:pPr marL="457200" indent="-457200">
              <a:buFont typeface="Arial" panose="020B0604020202020204" pitchFamily="34" charset="0"/>
              <a:buChar char="•"/>
              <a:defRPr/>
            </a:pPr>
            <a:r>
              <a:rPr lang="en-US" dirty="0">
                <a:latin typeface="Comic Sans MS" pitchFamily="66" charset="0"/>
              </a:rPr>
              <a:t>Sad</a:t>
            </a:r>
          </a:p>
          <a:p>
            <a:pPr marL="457200" indent="-457200">
              <a:buFont typeface="Arial" panose="020B0604020202020204" pitchFamily="34" charset="0"/>
              <a:buChar char="•"/>
              <a:defRPr/>
            </a:pPr>
            <a:r>
              <a:rPr lang="en-US" dirty="0">
                <a:latin typeface="Comic Sans MS" pitchFamily="66" charset="0"/>
              </a:rPr>
              <a:t>Excited</a:t>
            </a:r>
          </a:p>
          <a:p>
            <a:pPr marL="457200" indent="-457200">
              <a:buFont typeface="Arial" panose="020B0604020202020204" pitchFamily="34" charset="0"/>
              <a:buChar char="•"/>
              <a:defRPr/>
            </a:pPr>
            <a:r>
              <a:rPr lang="en-US" dirty="0">
                <a:latin typeface="Comic Sans MS" pitchFamily="66" charset="0"/>
              </a:rPr>
              <a:t>Worried</a:t>
            </a:r>
          </a:p>
          <a:p>
            <a:pPr marL="457200" indent="-457200">
              <a:buFont typeface="Arial" panose="020B0604020202020204" pitchFamily="34" charset="0"/>
              <a:buChar char="•"/>
              <a:defRPr/>
            </a:pPr>
            <a:r>
              <a:rPr lang="en-US" dirty="0">
                <a:latin typeface="Comic Sans MS" pitchFamily="66" charset="0"/>
              </a:rPr>
              <a:t>Curious</a:t>
            </a:r>
          </a:p>
          <a:p>
            <a:pPr marL="457200" indent="-457200">
              <a:buFont typeface="Arial" panose="020B0604020202020204" pitchFamily="34" charset="0"/>
              <a:buChar char="•"/>
              <a:defRPr/>
            </a:pPr>
            <a:r>
              <a:rPr lang="en-US" dirty="0">
                <a:latin typeface="Comic Sans MS" pitchFamily="66" charset="0"/>
              </a:rPr>
              <a:t>Anxious</a:t>
            </a:r>
          </a:p>
          <a:p>
            <a:pPr marL="457200" indent="-457200">
              <a:buFont typeface="Arial" panose="020B0604020202020204" pitchFamily="34" charset="0"/>
              <a:buChar char="•"/>
              <a:defRPr/>
            </a:pPr>
            <a:r>
              <a:rPr lang="en-US" dirty="0">
                <a:latin typeface="Comic Sans MS" pitchFamily="66" charset="0"/>
              </a:rPr>
              <a:t>Uncertain</a:t>
            </a:r>
          </a:p>
          <a:p>
            <a:pPr marL="457200" indent="-457200">
              <a:buFont typeface="Arial" panose="020B0604020202020204" pitchFamily="34" charset="0"/>
              <a:buChar char="•"/>
              <a:defRPr/>
            </a:pPr>
            <a:r>
              <a:rPr lang="en-US" dirty="0">
                <a:latin typeface="Comic Sans MS" pitchFamily="66" charset="0"/>
              </a:rPr>
              <a:t>Overwhelmed</a:t>
            </a:r>
          </a:p>
          <a:p>
            <a:pPr marL="457200" indent="-457200">
              <a:buFont typeface="Arial" panose="020B0604020202020204" pitchFamily="34" charset="0"/>
              <a:buChar char="•"/>
              <a:defRPr/>
            </a:pPr>
            <a:r>
              <a:rPr lang="en-US" dirty="0">
                <a:latin typeface="Comic Sans MS" pitchFamily="66" charset="0"/>
              </a:rPr>
              <a:t>Insecure</a:t>
            </a:r>
          </a:p>
          <a:p>
            <a:pPr marL="0" indent="0">
              <a:buNone/>
            </a:pPr>
            <a:endParaRPr lang="en-US" dirty="0"/>
          </a:p>
          <a:p>
            <a:pPr marL="0" indent="0">
              <a:buNone/>
            </a:pPr>
            <a:endParaRPr lang="en-US" dirty="0"/>
          </a:p>
        </p:txBody>
      </p:sp>
      <p:sp>
        <p:nvSpPr>
          <p:cNvPr id="7" name="TextBox 6"/>
          <p:cNvSpPr txBox="1"/>
          <p:nvPr/>
        </p:nvSpPr>
        <p:spPr>
          <a:xfrm>
            <a:off x="3960812" y="3405980"/>
            <a:ext cx="7315199" cy="2585323"/>
          </a:xfrm>
          <a:prstGeom prst="rect">
            <a:avLst/>
          </a:prstGeom>
          <a:noFill/>
        </p:spPr>
        <p:txBody>
          <a:bodyPr wrap="square" rtlCol="0">
            <a:spAutoFit/>
          </a:bodyPr>
          <a:lstStyle/>
          <a:p>
            <a:pPr>
              <a:lnSpc>
                <a:spcPct val="90000"/>
              </a:lnSpc>
            </a:pPr>
            <a:r>
              <a:rPr lang="en-US" sz="3600" dirty="0">
                <a:latin typeface="Comic Sans MS" pitchFamily="66" charset="0"/>
              </a:rPr>
              <a:t>Benefits of Transition Activities</a:t>
            </a:r>
          </a:p>
          <a:p>
            <a:pPr marL="285750" indent="-285750">
              <a:buFont typeface="Arial" panose="020B0604020202020204" pitchFamily="34" charset="0"/>
              <a:buChar char="•"/>
              <a:defRPr/>
            </a:pPr>
            <a:r>
              <a:rPr lang="en-US" sz="3600" dirty="0">
                <a:latin typeface="Comic Sans MS" pitchFamily="66" charset="0"/>
              </a:rPr>
              <a:t>Parental Involvement</a:t>
            </a:r>
          </a:p>
          <a:p>
            <a:pPr marL="285750" indent="-285750">
              <a:buFont typeface="Arial" panose="020B0604020202020204" pitchFamily="34" charset="0"/>
              <a:buChar char="•"/>
              <a:defRPr/>
            </a:pPr>
            <a:r>
              <a:rPr lang="en-US" sz="3600" dirty="0">
                <a:latin typeface="Comic Sans MS" pitchFamily="66" charset="0"/>
              </a:rPr>
              <a:t>Relationships</a:t>
            </a:r>
          </a:p>
          <a:p>
            <a:pPr marL="285750" indent="-285750">
              <a:buFont typeface="Arial" panose="020B0604020202020204" pitchFamily="34" charset="0"/>
              <a:buChar char="•"/>
              <a:defRPr/>
            </a:pPr>
            <a:r>
              <a:rPr lang="en-US" sz="3600" dirty="0">
                <a:latin typeface="Comic Sans MS" pitchFamily="66" charset="0"/>
              </a:rPr>
              <a:t>Reduces Stress</a:t>
            </a:r>
          </a:p>
          <a:p>
            <a:pPr>
              <a:lnSpc>
                <a:spcPct val="90000"/>
              </a:lnSpc>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2998">
            <a:off x="9651960" y="4325027"/>
            <a:ext cx="1371600" cy="1920240"/>
          </a:xfrm>
          <a:prstGeom prst="rect">
            <a:avLst/>
          </a:prstGeom>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228600"/>
            <a:ext cx="11811000" cy="1066800"/>
          </a:xfrm>
        </p:spPr>
        <p:txBody>
          <a:bodyPr/>
          <a:lstStyle/>
          <a:p>
            <a:r>
              <a:rPr lang="en-US" sz="3600" dirty="0">
                <a:latin typeface="Kristen ITC" panose="03050502040202030202" pitchFamily="66" charset="0"/>
              </a:rPr>
              <a:t>How can families support the transition process?</a:t>
            </a:r>
            <a:endParaRPr lang="en-US" sz="3600" dirty="0"/>
          </a:p>
        </p:txBody>
      </p:sp>
      <p:sp>
        <p:nvSpPr>
          <p:cNvPr id="3" name="Text Placeholder 2"/>
          <p:cNvSpPr>
            <a:spLocks noGrp="1"/>
          </p:cNvSpPr>
          <p:nvPr>
            <p:ph type="body" idx="1"/>
          </p:nvPr>
        </p:nvSpPr>
        <p:spPr>
          <a:xfrm>
            <a:off x="264318" y="1762987"/>
            <a:ext cx="12038013" cy="2514598"/>
          </a:xfrm>
        </p:spPr>
        <p:txBody>
          <a:bodyPr>
            <a:normAutofit/>
          </a:bodyPr>
          <a:lstStyle/>
          <a:p>
            <a:pPr>
              <a:buFont typeface="Arial" panose="020B0604020202020204" pitchFamily="34" charset="0"/>
              <a:buChar char="•"/>
              <a:defRPr/>
            </a:pPr>
            <a:r>
              <a:rPr lang="en-US" sz="3600" dirty="0"/>
              <a:t>Positive School Talk</a:t>
            </a:r>
          </a:p>
          <a:p>
            <a:pPr>
              <a:buFont typeface="Arial" panose="020B0604020202020204" pitchFamily="34" charset="0"/>
              <a:buChar char="•"/>
              <a:defRPr/>
            </a:pPr>
            <a:r>
              <a:rPr lang="en-US" sz="3600" dirty="0"/>
              <a:t>Big Day Preparation:  Practice routines </a:t>
            </a:r>
          </a:p>
          <a:p>
            <a:pPr>
              <a:buFont typeface="Arial" panose="020B0604020202020204" pitchFamily="34" charset="0"/>
              <a:buChar char="•"/>
              <a:defRPr/>
            </a:pPr>
            <a:r>
              <a:rPr lang="en-US" sz="3600" dirty="0"/>
              <a:t>Prepare a good-bye ritual (special handshake, hug, saying)</a:t>
            </a:r>
          </a:p>
          <a:p>
            <a:pPr>
              <a:buFont typeface="Arial" panose="020B0604020202020204" pitchFamily="34" charset="0"/>
              <a:buChar char="•"/>
              <a:defRPr/>
            </a:pPr>
            <a:r>
              <a:rPr lang="en-US" sz="3600" dirty="0"/>
              <a:t>Read books about kindergarten and starting school</a:t>
            </a:r>
          </a:p>
          <a:p>
            <a:pPr>
              <a:buFont typeface="Arial" panose="020B0604020202020204" pitchFamily="34" charset="0"/>
              <a:buChar char="•"/>
              <a:defRPr/>
            </a:pPr>
            <a:endParaRPr lang="en-US" dirty="0">
              <a:latin typeface="Comic Sans MS" pitchFamily="66" charset="0"/>
            </a:endParaRPr>
          </a:p>
          <a:p>
            <a:endParaRPr lang="en-US" dirty="0"/>
          </a:p>
          <a:p>
            <a:endParaRPr lang="en-US" dirty="0"/>
          </a:p>
        </p:txBody>
      </p:sp>
      <p:sp>
        <p:nvSpPr>
          <p:cNvPr id="4" name="5-Point Star 3"/>
          <p:cNvSpPr/>
          <p:nvPr/>
        </p:nvSpPr>
        <p:spPr>
          <a:xfrm rot="1802024">
            <a:off x="8509851" y="1231995"/>
            <a:ext cx="1620074" cy="1308369"/>
          </a:xfrm>
          <a:prstGeom prst="star5">
            <a:avLst/>
          </a:prstGeom>
          <a:solidFill>
            <a:srgbClr val="C00000"/>
          </a:solidFill>
          <a:ln>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12" y="4038600"/>
            <a:ext cx="1725802" cy="2416123"/>
          </a:xfrm>
          <a:prstGeom prst="rect">
            <a:avLst/>
          </a:prstGeom>
        </p:spPr>
      </p:pic>
      <p:sp>
        <p:nvSpPr>
          <p:cNvPr id="6" name="TextBox 5"/>
          <p:cNvSpPr txBox="1"/>
          <p:nvPr/>
        </p:nvSpPr>
        <p:spPr>
          <a:xfrm>
            <a:off x="3351212" y="5181600"/>
            <a:ext cx="6019800" cy="1089529"/>
          </a:xfrm>
          <a:prstGeom prst="rect">
            <a:avLst/>
          </a:prstGeom>
          <a:noFill/>
        </p:spPr>
        <p:txBody>
          <a:bodyPr wrap="square" rtlCol="0">
            <a:spAutoFit/>
          </a:bodyPr>
          <a:lstStyle/>
          <a:p>
            <a:pPr>
              <a:lnSpc>
                <a:spcPct val="90000"/>
              </a:lnSpc>
            </a:pPr>
            <a:r>
              <a:rPr lang="en-US" sz="2400" dirty="0"/>
              <a:t>Parents of Pinewood VPK will receive materials in your child’s backpack to help with their transition to kindergarten. </a:t>
            </a:r>
          </a:p>
        </p:txBody>
      </p:sp>
    </p:spTree>
    <p:extLst>
      <p:ext uri="{BB962C8B-B14F-4D97-AF65-F5344CB8AC3E}">
        <p14:creationId xmlns:p14="http://schemas.microsoft.com/office/powerpoint/2010/main" val="14288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97658"/>
            <a:ext cx="10439399" cy="1020762"/>
          </a:xfrm>
        </p:spPr>
        <p:txBody>
          <a:bodyPr>
            <a:noAutofit/>
          </a:bodyPr>
          <a:lstStyle/>
          <a:p>
            <a:r>
              <a:rPr lang="en-US" sz="3600" dirty="0">
                <a:latin typeface="Kristen ITC" panose="03050502040202030202" pitchFamily="66" charset="0"/>
              </a:rPr>
              <a:t>Kindergarten Readiness</a:t>
            </a:r>
          </a:p>
        </p:txBody>
      </p:sp>
      <p:sp>
        <p:nvSpPr>
          <p:cNvPr id="3" name="Text Placeholder 2"/>
          <p:cNvSpPr>
            <a:spLocks noGrp="1"/>
          </p:cNvSpPr>
          <p:nvPr>
            <p:ph type="body" idx="1"/>
          </p:nvPr>
        </p:nvSpPr>
        <p:spPr>
          <a:xfrm>
            <a:off x="1522413" y="1847770"/>
            <a:ext cx="10058398" cy="1371600"/>
          </a:xfrm>
        </p:spPr>
        <p:txBody>
          <a:bodyPr>
            <a:normAutofit/>
          </a:bodyPr>
          <a:lstStyle/>
          <a:p>
            <a:pPr algn="ctr"/>
            <a:r>
              <a:rPr lang="en-US" sz="2800" dirty="0">
                <a:latin typeface="Comic Sans MS" pitchFamily="66" charset="0"/>
              </a:rPr>
              <a:t>Kindergarten teachers share that MORE than any academic skill they want their students to be </a:t>
            </a:r>
            <a:r>
              <a:rPr lang="en-US" sz="2800" i="1" u="sng" dirty="0">
                <a:latin typeface="Comic Sans MS" pitchFamily="66" charset="0"/>
              </a:rPr>
              <a:t>READY</a:t>
            </a:r>
            <a:r>
              <a:rPr lang="en-US" sz="2800" dirty="0">
                <a:latin typeface="Comic Sans MS" pitchFamily="66" charset="0"/>
              </a:rPr>
              <a:t> for learning.</a:t>
            </a:r>
            <a:endParaRPr lang="en-US" sz="2800" dirty="0"/>
          </a:p>
          <a:p>
            <a:pPr algn="ctr"/>
            <a:endParaRPr lang="en-US" dirty="0"/>
          </a:p>
          <a:p>
            <a:pPr algn="ctr"/>
            <a:endParaRPr lang="en-US" dirty="0"/>
          </a:p>
        </p:txBody>
      </p:sp>
      <p:sp>
        <p:nvSpPr>
          <p:cNvPr id="6" name="Content Placeholder 5"/>
          <p:cNvSpPr>
            <a:spLocks noGrp="1"/>
          </p:cNvSpPr>
          <p:nvPr>
            <p:ph sz="quarter" idx="4"/>
          </p:nvPr>
        </p:nvSpPr>
        <p:spPr>
          <a:xfrm>
            <a:off x="1217612" y="2555844"/>
            <a:ext cx="2895600" cy="3886200"/>
          </a:xfrm>
          <a:solidFill>
            <a:srgbClr val="7030A0"/>
          </a:solidFill>
          <a:ln w="38100">
            <a:solidFill>
              <a:srgbClr val="00B0F0"/>
            </a:solidFill>
          </a:ln>
        </p:spPr>
        <p:txBody>
          <a:bodyPr>
            <a:normAutofit lnSpcReduction="10000"/>
          </a:bodyPr>
          <a:lstStyle/>
          <a:p>
            <a:pPr marL="0" indent="0">
              <a:buNone/>
            </a:pPr>
            <a:r>
              <a:rPr lang="en-US" sz="3400" dirty="0"/>
              <a:t>Skills like:</a:t>
            </a:r>
          </a:p>
          <a:p>
            <a:pPr marL="457200" indent="-457200">
              <a:buFont typeface="Arial" panose="020B0604020202020204" pitchFamily="34" charset="0"/>
              <a:buChar char="•"/>
              <a:defRPr/>
            </a:pPr>
            <a:r>
              <a:rPr lang="en-US" dirty="0">
                <a:latin typeface="Comic Sans MS" pitchFamily="66" charset="0"/>
              </a:rPr>
              <a:t>Following directions</a:t>
            </a:r>
          </a:p>
          <a:p>
            <a:pPr marL="457200" indent="-457200">
              <a:buFont typeface="Arial" panose="020B0604020202020204" pitchFamily="34" charset="0"/>
              <a:buChar char="•"/>
              <a:defRPr/>
            </a:pPr>
            <a:r>
              <a:rPr lang="en-US" dirty="0">
                <a:latin typeface="Comic Sans MS" pitchFamily="66" charset="0"/>
              </a:rPr>
              <a:t>Getting along with peers</a:t>
            </a:r>
          </a:p>
          <a:p>
            <a:pPr marL="457200" indent="-457200">
              <a:buFont typeface="Arial" panose="020B0604020202020204" pitchFamily="34" charset="0"/>
              <a:buChar char="•"/>
              <a:defRPr/>
            </a:pPr>
            <a:r>
              <a:rPr lang="en-US" dirty="0">
                <a:latin typeface="Comic Sans MS" pitchFamily="66" charset="0"/>
              </a:rPr>
              <a:t>Regulating emotions</a:t>
            </a:r>
          </a:p>
          <a:p>
            <a:pPr marL="457200" indent="-457200">
              <a:buFont typeface="Arial" panose="020B0604020202020204" pitchFamily="34" charset="0"/>
              <a:buChar char="•"/>
              <a:defRPr/>
            </a:pPr>
            <a:r>
              <a:rPr lang="en-US" dirty="0">
                <a:latin typeface="Comic Sans MS" pitchFamily="66" charset="0"/>
              </a:rPr>
              <a:t>Handling self-care tasks</a:t>
            </a:r>
            <a:endParaRPr lang="en-US" dirty="0"/>
          </a:p>
          <a:p>
            <a:pPr marL="0" indent="0">
              <a:buNone/>
            </a:pPr>
            <a:endParaRPr lang="en-US" dirty="0"/>
          </a:p>
        </p:txBody>
      </p:sp>
      <p:sp>
        <p:nvSpPr>
          <p:cNvPr id="4" name="TextBox 3"/>
          <p:cNvSpPr txBox="1"/>
          <p:nvPr/>
        </p:nvSpPr>
        <p:spPr>
          <a:xfrm>
            <a:off x="5141912" y="3219370"/>
            <a:ext cx="6324600" cy="3194721"/>
          </a:xfrm>
          <a:prstGeom prst="rect">
            <a:avLst/>
          </a:prstGeom>
          <a:noFill/>
        </p:spPr>
        <p:txBody>
          <a:bodyPr wrap="square" rtlCol="0">
            <a:spAutoFit/>
          </a:bodyPr>
          <a:lstStyle/>
          <a:p>
            <a:pPr>
              <a:lnSpc>
                <a:spcPct val="90000"/>
              </a:lnSpc>
            </a:pPr>
            <a:r>
              <a:rPr lang="en-US" sz="2800" i="1" dirty="0">
                <a:solidFill>
                  <a:srgbClr val="00B0F0"/>
                </a:solidFill>
              </a:rPr>
              <a:t>Families can support this by:</a:t>
            </a:r>
          </a:p>
          <a:p>
            <a:pPr>
              <a:lnSpc>
                <a:spcPct val="90000"/>
              </a:lnSpc>
            </a:pPr>
            <a:r>
              <a:rPr lang="en-US" sz="2800" dirty="0"/>
              <a:t>Being present for their children.</a:t>
            </a:r>
          </a:p>
          <a:p>
            <a:pPr>
              <a:lnSpc>
                <a:spcPct val="90000"/>
              </a:lnSpc>
            </a:pPr>
            <a:r>
              <a:rPr lang="en-US" sz="2800" dirty="0"/>
              <a:t>Reading together.</a:t>
            </a:r>
          </a:p>
          <a:p>
            <a:pPr>
              <a:lnSpc>
                <a:spcPct val="90000"/>
              </a:lnSpc>
            </a:pPr>
            <a:r>
              <a:rPr lang="en-US" sz="2800" dirty="0"/>
              <a:t>Listening and talking with your children.</a:t>
            </a:r>
          </a:p>
          <a:p>
            <a:pPr>
              <a:lnSpc>
                <a:spcPct val="90000"/>
              </a:lnSpc>
            </a:pPr>
            <a:r>
              <a:rPr lang="en-US" sz="2800" dirty="0"/>
              <a:t>Playing games.</a:t>
            </a:r>
          </a:p>
          <a:p>
            <a:pPr>
              <a:lnSpc>
                <a:spcPct val="90000"/>
              </a:lnSpc>
            </a:pPr>
            <a:r>
              <a:rPr lang="en-US" sz="2800" dirty="0"/>
              <a:t>Spending time outdoors.</a:t>
            </a:r>
          </a:p>
          <a:p>
            <a:pPr>
              <a:lnSpc>
                <a:spcPct val="90000"/>
              </a:lnSpc>
            </a:pPr>
            <a:r>
              <a:rPr lang="en-US" sz="2800" dirty="0"/>
              <a:t>Asking lots of questions!</a:t>
            </a:r>
          </a:p>
          <a:p>
            <a:pPr>
              <a:lnSpc>
                <a:spcPct val="90000"/>
              </a:lnSpc>
            </a:pPr>
            <a:r>
              <a:rPr lang="en-US" sz="2800" dirty="0"/>
              <a:t>Setting appropriate limits with your child</a:t>
            </a:r>
            <a:r>
              <a:rPr lang="en-US" sz="24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200344"/>
            <a:ext cx="1143000" cy="1215390"/>
          </a:xfrm>
          <a:prstGeom prst="rect">
            <a:avLst/>
          </a:prstGeom>
        </p:spPr>
      </p:pic>
    </p:spTree>
    <p:extLst>
      <p:ext uri="{BB962C8B-B14F-4D97-AF65-F5344CB8AC3E}">
        <p14:creationId xmlns:p14="http://schemas.microsoft.com/office/powerpoint/2010/main" val="3521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25" y="381000"/>
            <a:ext cx="10744200" cy="1020762"/>
          </a:xfrm>
        </p:spPr>
        <p:txBody>
          <a:bodyPr>
            <a:noAutofit/>
          </a:bodyPr>
          <a:lstStyle/>
          <a:p>
            <a:r>
              <a:rPr lang="en-US" sz="4000" dirty="0">
                <a:latin typeface="Kristen ITC" panose="03050502040202030202" pitchFamily="66" charset="0"/>
              </a:rPr>
              <a:t>On the First Day…..</a:t>
            </a:r>
          </a:p>
        </p:txBody>
      </p:sp>
      <p:sp>
        <p:nvSpPr>
          <p:cNvPr id="5" name="Content Placeholder 4"/>
          <p:cNvSpPr>
            <a:spLocks noGrp="1"/>
          </p:cNvSpPr>
          <p:nvPr>
            <p:ph sz="half" idx="1"/>
          </p:nvPr>
        </p:nvSpPr>
        <p:spPr>
          <a:xfrm>
            <a:off x="1293812" y="2133600"/>
            <a:ext cx="8229600" cy="3733800"/>
          </a:xfrm>
        </p:spPr>
        <p:txBody>
          <a:bodyPr>
            <a:noAutofit/>
          </a:bodyPr>
          <a:lstStyle/>
          <a:p>
            <a:pPr>
              <a:buFont typeface="Arial" panose="020B0604020202020204" pitchFamily="34" charset="0"/>
              <a:buChar char="•"/>
            </a:pPr>
            <a:r>
              <a:rPr lang="en-US" altLang="en-US" sz="3200" dirty="0">
                <a:latin typeface="Comic Sans MS" panose="030F0702030302020204" pitchFamily="66" charset="0"/>
              </a:rPr>
              <a:t>Arrive early</a:t>
            </a:r>
          </a:p>
          <a:p>
            <a:pPr>
              <a:buFont typeface="Arial" panose="020B0604020202020204" pitchFamily="34" charset="0"/>
              <a:buChar char="•"/>
            </a:pPr>
            <a:r>
              <a:rPr lang="en-US" altLang="en-US" sz="3200" dirty="0">
                <a:latin typeface="Comic Sans MS" panose="030F0702030302020204" pitchFamily="66" charset="0"/>
              </a:rPr>
              <a:t>Know the classroom location</a:t>
            </a:r>
          </a:p>
          <a:p>
            <a:pPr>
              <a:buFont typeface="Arial" panose="020B0604020202020204" pitchFamily="34" charset="0"/>
              <a:buChar char="•"/>
            </a:pPr>
            <a:r>
              <a:rPr lang="en-US" altLang="en-US" sz="3200" dirty="0">
                <a:latin typeface="Comic Sans MS" panose="030F0702030302020204" pitchFamily="66" charset="0"/>
              </a:rPr>
              <a:t>Review the daily schedule</a:t>
            </a:r>
          </a:p>
          <a:p>
            <a:pPr>
              <a:buFont typeface="Arial" panose="020B0604020202020204" pitchFamily="34" charset="0"/>
              <a:buChar char="•"/>
            </a:pPr>
            <a:r>
              <a:rPr lang="en-US" altLang="en-US" sz="3200" dirty="0">
                <a:latin typeface="Comic Sans MS" panose="030F0702030302020204" pitchFamily="66" charset="0"/>
              </a:rPr>
              <a:t>Plan for lunch (lunchbox or cafeteria)</a:t>
            </a:r>
          </a:p>
          <a:p>
            <a:pPr>
              <a:buFont typeface="Arial" panose="020B0604020202020204" pitchFamily="34" charset="0"/>
              <a:buChar char="•"/>
            </a:pPr>
            <a:r>
              <a:rPr lang="en-US" altLang="en-US" sz="3200" dirty="0">
                <a:latin typeface="Comic Sans MS" panose="030F0702030302020204" pitchFamily="66" charset="0"/>
              </a:rPr>
              <a:t>Dismissal—How will your child go home?</a:t>
            </a:r>
          </a:p>
          <a:p>
            <a:pPr>
              <a:buFont typeface="Arial" panose="020B0604020202020204" pitchFamily="34" charset="0"/>
              <a:buChar char="•"/>
            </a:pPr>
            <a:r>
              <a:rPr lang="en-US" altLang="en-US" sz="3200" dirty="0">
                <a:latin typeface="Comic Sans MS" panose="030F0702030302020204" pitchFamily="66" charset="0"/>
              </a:rPr>
              <a:t>New friendships!</a:t>
            </a:r>
          </a:p>
          <a:p>
            <a:endParaRPr lang="en-US" sz="3200" dirty="0"/>
          </a:p>
        </p:txBody>
      </p:sp>
      <p:sp>
        <p:nvSpPr>
          <p:cNvPr id="7" name="5-Point Star 6"/>
          <p:cNvSpPr/>
          <p:nvPr/>
        </p:nvSpPr>
        <p:spPr>
          <a:xfrm rot="20536355">
            <a:off x="139402" y="168805"/>
            <a:ext cx="1221285" cy="1106103"/>
          </a:xfrm>
          <a:prstGeom prst="star5">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2" y="1625641"/>
            <a:ext cx="3505200" cy="2374859"/>
          </a:xfrm>
          <a:prstGeom prst="rect">
            <a:avLst/>
          </a:prstGeom>
        </p:spPr>
      </p:pic>
    </p:spTree>
    <p:extLst>
      <p:ext uri="{BB962C8B-B14F-4D97-AF65-F5344CB8AC3E}">
        <p14:creationId xmlns:p14="http://schemas.microsoft.com/office/powerpoint/2010/main" val="38415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013" y="2286000"/>
            <a:ext cx="9143998" cy="1020762"/>
          </a:xfrm>
        </p:spPr>
        <p:txBody>
          <a:bodyPr>
            <a:noAutofit/>
          </a:bodyPr>
          <a:lstStyle/>
          <a:p>
            <a:pPr algn="ctr"/>
            <a:r>
              <a:rPr lang="en-US" sz="6000" dirty="0">
                <a:latin typeface="Kristen ITC" panose="03050502040202030202" pitchFamily="66" charset="0"/>
              </a:rPr>
              <a:t>Our school is looking forward to a great year with your family!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7112" y="3505200"/>
            <a:ext cx="3733800" cy="2914853"/>
          </a:xfrm>
          <a:prstGeom prst="rect">
            <a:avLst/>
          </a:prstGeom>
          <a:ln w="57150">
            <a:solidFill>
              <a:srgbClr val="00B0F0"/>
            </a:solidFill>
          </a:ln>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88" y="381000"/>
            <a:ext cx="9143998" cy="1020762"/>
          </a:xfrm>
        </p:spPr>
        <p:txBody>
          <a:bodyPr>
            <a:noAutofit/>
          </a:bodyPr>
          <a:lstStyle/>
          <a:p>
            <a:pPr algn="ctr"/>
            <a:r>
              <a:rPr lang="en-US" sz="6000" dirty="0">
                <a:latin typeface="Kristen ITC" panose="03050502040202030202" pitchFamily="66" charset="0"/>
              </a:rPr>
              <a:t>Questions?</a:t>
            </a:r>
          </a:p>
        </p:txBody>
      </p:sp>
      <p:sp>
        <p:nvSpPr>
          <p:cNvPr id="3" name="TextBox 2"/>
          <p:cNvSpPr txBox="1"/>
          <p:nvPr/>
        </p:nvSpPr>
        <p:spPr>
          <a:xfrm>
            <a:off x="3656012" y="2819400"/>
            <a:ext cx="6400800" cy="3416320"/>
          </a:xfrm>
          <a:prstGeom prst="rect">
            <a:avLst/>
          </a:prstGeom>
          <a:noFill/>
        </p:spPr>
        <p:txBody>
          <a:bodyPr wrap="square" rtlCol="0">
            <a:spAutoFit/>
          </a:bodyPr>
          <a:lstStyle/>
          <a:p>
            <a:pPr>
              <a:lnSpc>
                <a:spcPct val="90000"/>
              </a:lnSpc>
            </a:pPr>
            <a:r>
              <a:rPr lang="en-US" sz="2400" dirty="0"/>
              <a:t>School contact information:</a:t>
            </a:r>
          </a:p>
          <a:p>
            <a:pPr>
              <a:lnSpc>
                <a:spcPct val="90000"/>
              </a:lnSpc>
            </a:pPr>
            <a:r>
              <a:rPr lang="en-US" sz="2400" dirty="0"/>
              <a:t>3757 Old Dixie Highway, Mims, FL</a:t>
            </a:r>
          </a:p>
          <a:p>
            <a:pPr>
              <a:lnSpc>
                <a:spcPct val="90000"/>
              </a:lnSpc>
            </a:pPr>
            <a:r>
              <a:rPr lang="en-US" sz="2400" dirty="0"/>
              <a:t>321-269-4530</a:t>
            </a:r>
          </a:p>
          <a:p>
            <a:pPr>
              <a:lnSpc>
                <a:spcPct val="90000"/>
              </a:lnSpc>
            </a:pPr>
            <a:endParaRPr lang="en-US" sz="2400" dirty="0"/>
          </a:p>
          <a:p>
            <a:pPr>
              <a:lnSpc>
                <a:spcPct val="90000"/>
              </a:lnSpc>
            </a:pPr>
            <a:r>
              <a:rPr lang="en-US" sz="2400" dirty="0"/>
              <a:t>Wendy Keirsted, Office Clerk</a:t>
            </a:r>
          </a:p>
          <a:p>
            <a:pPr>
              <a:lnSpc>
                <a:spcPct val="90000"/>
              </a:lnSpc>
            </a:pPr>
            <a:r>
              <a:rPr lang="en-US" sz="2400"/>
              <a:t>Alisha Hickman</a:t>
            </a:r>
            <a:r>
              <a:rPr lang="en-US" sz="2400" dirty="0"/>
              <a:t>, Bookkeeper</a:t>
            </a:r>
          </a:p>
          <a:p>
            <a:pPr>
              <a:lnSpc>
                <a:spcPct val="90000"/>
              </a:lnSpc>
            </a:pPr>
            <a:r>
              <a:rPr lang="en-US" sz="2400" dirty="0"/>
              <a:t>Cynthis Conaway, Secretary</a:t>
            </a:r>
          </a:p>
          <a:p>
            <a:pPr>
              <a:lnSpc>
                <a:spcPct val="90000"/>
              </a:lnSpc>
            </a:pPr>
            <a:endParaRPr lang="en-US" sz="2400" dirty="0"/>
          </a:p>
          <a:p>
            <a:pPr>
              <a:lnSpc>
                <a:spcPct val="90000"/>
              </a:lnSpc>
            </a:pPr>
            <a:r>
              <a:rPr lang="en-US" sz="2400" dirty="0"/>
              <a:t>Amber Smith, Principal</a:t>
            </a:r>
          </a:p>
          <a:p>
            <a:pPr>
              <a:lnSpc>
                <a:spcPct val="90000"/>
              </a:lnSpc>
            </a:pPr>
            <a:r>
              <a:rPr lang="en-US" sz="2400" dirty="0"/>
              <a:t>Courtney Shiffrin, Asst. Principal </a:t>
            </a:r>
          </a:p>
        </p:txBody>
      </p:sp>
    </p:spTree>
    <p:extLst>
      <p:ext uri="{BB962C8B-B14F-4D97-AF65-F5344CB8AC3E}">
        <p14:creationId xmlns:p14="http://schemas.microsoft.com/office/powerpoint/2010/main" val="106929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latin typeface="Kristen ITC" panose="03050502040202030202" pitchFamily="66" charset="0"/>
              </a:rPr>
              <a:t>Thank you for being here!</a:t>
            </a:r>
          </a:p>
        </p:txBody>
      </p:sp>
      <p:sp>
        <p:nvSpPr>
          <p:cNvPr id="4" name="TextBox 3"/>
          <p:cNvSpPr txBox="1"/>
          <p:nvPr/>
        </p:nvSpPr>
        <p:spPr>
          <a:xfrm>
            <a:off x="141226" y="1739118"/>
            <a:ext cx="11906373" cy="2751522"/>
          </a:xfrm>
          <a:prstGeom prst="rect">
            <a:avLst/>
          </a:prstGeom>
          <a:noFill/>
        </p:spPr>
        <p:txBody>
          <a:bodyPr wrap="square" rtlCol="0">
            <a:spAutoFit/>
          </a:bodyPr>
          <a:lstStyle/>
          <a:p>
            <a:pPr algn="ctr">
              <a:lnSpc>
                <a:spcPct val="90000"/>
              </a:lnSpc>
            </a:pPr>
            <a:r>
              <a:rPr lang="en-US" sz="4800" dirty="0">
                <a:latin typeface="Arial Narrow" panose="020B0606020202030204" pitchFamily="34" charset="0"/>
              </a:rPr>
              <a:t>“At the end of the day, the most overwhelming key to a child’s success is the positive involvement of parents.”</a:t>
            </a:r>
          </a:p>
          <a:p>
            <a:pPr algn="ctr">
              <a:lnSpc>
                <a:spcPct val="90000"/>
              </a:lnSpc>
            </a:pPr>
            <a:r>
              <a:rPr lang="en-US" sz="4800" dirty="0">
                <a:latin typeface="Arial Narrow" panose="020B0606020202030204" pitchFamily="34" charset="0"/>
              </a:rPr>
              <a:t>-Jane D. Hull</a:t>
            </a:r>
          </a:p>
        </p:txBody>
      </p:sp>
      <p:sp>
        <p:nvSpPr>
          <p:cNvPr id="6" name="5-Point Star 5"/>
          <p:cNvSpPr/>
          <p:nvPr/>
        </p:nvSpPr>
        <p:spPr>
          <a:xfrm rot="811938">
            <a:off x="9718532" y="213519"/>
            <a:ext cx="1066800" cy="114300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windover.elizabeth\Documents\Be There\New Be There Logo.JPG"/>
          <p:cNvPicPr>
            <a:picLocks noGrp="1" noChangeAspect="1" noChangeArrowheads="1"/>
          </p:cNvPicPr>
          <p:nvPr>
            <p:ph sz="quarter" idx="1"/>
          </p:nvPr>
        </p:nvPicPr>
        <p:blipFill>
          <a:blip r:embed="rId3" cstate="print"/>
          <a:srcRect/>
          <a:stretch>
            <a:fillRect/>
          </a:stretch>
        </p:blipFill>
        <p:spPr bwMode="auto">
          <a:xfrm>
            <a:off x="3863132" y="4934359"/>
            <a:ext cx="4191000" cy="1506141"/>
          </a:xfrm>
          <a:prstGeom prst="rect">
            <a:avLst/>
          </a:prstGeom>
          <a:noFill/>
        </p:spPr>
      </p:pic>
    </p:spTree>
    <p:extLst>
      <p:ext uri="{BB962C8B-B14F-4D97-AF65-F5344CB8AC3E}">
        <p14:creationId xmlns:p14="http://schemas.microsoft.com/office/powerpoint/2010/main" val="142952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998" b="1" dirty="0"/>
              <a:t>The</a:t>
            </a:r>
            <a:r>
              <a:rPr lang="en-US" sz="7998" b="1" dirty="0">
                <a:solidFill>
                  <a:srgbClr val="7030A0"/>
                </a:solidFill>
              </a:rPr>
              <a:t> </a:t>
            </a:r>
            <a:r>
              <a:rPr lang="en-US" sz="7998" b="1" dirty="0"/>
              <a:t>Mission:</a:t>
            </a:r>
          </a:p>
        </p:txBody>
      </p:sp>
      <p:sp>
        <p:nvSpPr>
          <p:cNvPr id="3" name="Content Placeholder 2"/>
          <p:cNvSpPr>
            <a:spLocks noGrp="1"/>
          </p:cNvSpPr>
          <p:nvPr>
            <p:ph idx="1"/>
          </p:nvPr>
        </p:nvSpPr>
        <p:spPr/>
        <p:txBody>
          <a:bodyPr/>
          <a:lstStyle/>
          <a:p>
            <a:pPr marL="45706" indent="0" algn="ctr">
              <a:buNone/>
            </a:pPr>
            <a:r>
              <a:rPr lang="en-US" sz="4799" b="1" dirty="0"/>
              <a:t>To create a meaningful transition for </a:t>
            </a:r>
            <a:r>
              <a:rPr lang="en-US" sz="4799" b="1" i="1" u="sng" dirty="0"/>
              <a:t>families </a:t>
            </a:r>
            <a:r>
              <a:rPr lang="en-US" sz="4799" b="1" dirty="0"/>
              <a:t>and establish authentic relationships as they take the journey into Kindergarten</a:t>
            </a:r>
            <a:r>
              <a:rPr lang="en-US" sz="4799" dirty="0"/>
              <a:t>. </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418012" y="5176520"/>
            <a:ext cx="3163619" cy="1681480"/>
          </a:xfrm>
          <a:prstGeom prst="rect">
            <a:avLst/>
          </a:prstGeom>
        </p:spPr>
      </p:pic>
    </p:spTree>
    <p:extLst>
      <p:ext uri="{BB962C8B-B14F-4D97-AF65-F5344CB8AC3E}">
        <p14:creationId xmlns:p14="http://schemas.microsoft.com/office/powerpoint/2010/main" val="13336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800" dirty="0">
                <a:latin typeface="Kristen ITC" panose="03050502040202030202" pitchFamily="66" charset="0"/>
              </a:rPr>
              <a:t>Families….</a:t>
            </a:r>
          </a:p>
        </p:txBody>
      </p:sp>
      <p:sp>
        <p:nvSpPr>
          <p:cNvPr id="4" name="TextBox 3"/>
          <p:cNvSpPr txBox="1"/>
          <p:nvPr/>
        </p:nvSpPr>
        <p:spPr>
          <a:xfrm>
            <a:off x="3427411" y="2514600"/>
            <a:ext cx="9086973" cy="3000821"/>
          </a:xfrm>
          <a:prstGeom prst="rect">
            <a:avLst/>
          </a:prstGeom>
          <a:noFill/>
        </p:spPr>
        <p:txBody>
          <a:bodyPr wrap="square" rtlCol="0">
            <a:spAutoFit/>
          </a:bodyPr>
          <a:lstStyle/>
          <a:p>
            <a:pPr algn="ctr">
              <a:lnSpc>
                <a:spcPct val="90000"/>
              </a:lnSpc>
            </a:pPr>
            <a:r>
              <a:rPr lang="en-US" sz="10500" dirty="0">
                <a:ln>
                  <a:solidFill>
                    <a:srgbClr val="7030A0"/>
                  </a:solidFill>
                </a:ln>
                <a:effectLst>
                  <a:innerShdw blurRad="63500" dist="50800">
                    <a:prstClr val="black">
                      <a:alpha val="50000"/>
                    </a:prstClr>
                  </a:innerShdw>
                </a:effectLst>
                <a:latin typeface="Arial Narrow" panose="020B0606020202030204" pitchFamily="34" charset="0"/>
                <a:ea typeface="+mj-ea"/>
                <a:cs typeface="+mj-cs"/>
              </a:rPr>
              <a:t>Thank you </a:t>
            </a:r>
          </a:p>
          <a:p>
            <a:pPr algn="ctr">
              <a:lnSpc>
                <a:spcPct val="90000"/>
              </a:lnSpc>
            </a:pPr>
            <a:r>
              <a:rPr lang="en-US" sz="10500" dirty="0">
                <a:ln>
                  <a:solidFill>
                    <a:srgbClr val="7030A0"/>
                  </a:solidFill>
                </a:ln>
                <a:effectLst>
                  <a:innerShdw blurRad="63500" dist="50800">
                    <a:prstClr val="black">
                      <a:alpha val="50000"/>
                    </a:prstClr>
                  </a:innerShdw>
                </a:effectLst>
                <a:latin typeface="Arial Narrow" panose="020B0606020202030204" pitchFamily="34" charset="0"/>
                <a:ea typeface="+mj-ea"/>
                <a:cs typeface="+mj-cs"/>
              </a:rPr>
              <a:t>for being here!</a:t>
            </a:r>
          </a:p>
        </p:txBody>
      </p:sp>
      <p:sp>
        <p:nvSpPr>
          <p:cNvPr id="6" name="5-Point Star 5"/>
          <p:cNvSpPr/>
          <p:nvPr/>
        </p:nvSpPr>
        <p:spPr>
          <a:xfrm rot="811938">
            <a:off x="10480532" y="76055"/>
            <a:ext cx="1066800" cy="1143000"/>
          </a:xfrm>
          <a:prstGeom prst="star5">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0572">
            <a:off x="1540297" y="2698505"/>
            <a:ext cx="2768599" cy="1661159"/>
          </a:xfrm>
          <a:prstGeom prst="rect">
            <a:avLst/>
          </a:prstGeom>
          <a:ln w="57150">
            <a:solidFill>
              <a:srgbClr val="7030A0"/>
            </a:solidFill>
          </a:ln>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risten ITC" panose="03050502040202030202" pitchFamily="66" charset="0"/>
              </a:rPr>
              <a:t>Brevard Public Schools</a:t>
            </a:r>
            <a:endParaRPr lang="en-US" dirty="0"/>
          </a:p>
        </p:txBody>
      </p:sp>
      <p:sp>
        <p:nvSpPr>
          <p:cNvPr id="3" name="Content Placeholder 2"/>
          <p:cNvSpPr>
            <a:spLocks noGrp="1"/>
          </p:cNvSpPr>
          <p:nvPr>
            <p:ph idx="1"/>
          </p:nvPr>
        </p:nvSpPr>
        <p:spPr>
          <a:xfrm>
            <a:off x="1522414" y="1905000"/>
            <a:ext cx="5486398" cy="4267200"/>
          </a:xfrm>
        </p:spPr>
        <p:txBody>
          <a:bodyPr>
            <a:normAutofit lnSpcReduction="10000"/>
          </a:bodyPr>
          <a:lstStyle/>
          <a:p>
            <a:pPr marL="0" indent="0">
              <a:buNone/>
            </a:pPr>
            <a:r>
              <a:rPr lang="en-US" dirty="0"/>
              <a:t>The </a:t>
            </a:r>
            <a:r>
              <a:rPr lang="en-US" i="1" dirty="0">
                <a:solidFill>
                  <a:srgbClr val="00B0F0"/>
                </a:solidFill>
              </a:rPr>
              <a:t>mission</a:t>
            </a:r>
            <a:r>
              <a:rPr lang="en-US" b="1" dirty="0"/>
              <a:t> </a:t>
            </a:r>
            <a:r>
              <a:rPr lang="en-US" dirty="0"/>
              <a:t>of Brevard Public Schools is to </a:t>
            </a:r>
            <a:r>
              <a:rPr lang="en-US" sz="3600" dirty="0">
                <a:ln>
                  <a:solidFill>
                    <a:srgbClr val="00B0F0"/>
                  </a:solidFill>
                </a:ln>
              </a:rPr>
              <a:t>“serve every student with excellence as the standard”.</a:t>
            </a:r>
          </a:p>
          <a:p>
            <a:pPr marL="0" indent="0">
              <a:buNone/>
            </a:pPr>
            <a:endParaRPr lang="en-US" dirty="0">
              <a:ln>
                <a:solidFill>
                  <a:srgbClr val="00B0F0"/>
                </a:solidFill>
              </a:ln>
            </a:endParaRPr>
          </a:p>
          <a:p>
            <a:pPr marL="0" indent="0">
              <a:buNone/>
            </a:pPr>
            <a:r>
              <a:rPr lang="en-US" dirty="0"/>
              <a:t>Our </a:t>
            </a:r>
            <a:r>
              <a:rPr lang="en-US" i="1" dirty="0">
                <a:solidFill>
                  <a:srgbClr val="00B0F0"/>
                </a:solidFill>
              </a:rPr>
              <a:t>vision</a:t>
            </a:r>
            <a:r>
              <a:rPr lang="en-US" i="1" dirty="0"/>
              <a:t>: </a:t>
            </a:r>
          </a:p>
          <a:p>
            <a:pPr marL="0" indent="0">
              <a:buNone/>
            </a:pPr>
            <a:r>
              <a:rPr lang="en-US" dirty="0"/>
              <a:t>Brevard Public Schools will serve our community and enhance students’ lives by delivering the highest quality education in a culture of dedication, collaboration and learning</a:t>
            </a:r>
            <a:r>
              <a:rPr lang="en-US" sz="1050" dirty="0"/>
              <a:t>.</a:t>
            </a:r>
          </a:p>
          <a:p>
            <a:endParaRPr lang="en-US" dirty="0"/>
          </a:p>
        </p:txBody>
      </p:sp>
      <p:sp>
        <p:nvSpPr>
          <p:cNvPr id="4" name="5-Point Star 3"/>
          <p:cNvSpPr/>
          <p:nvPr/>
        </p:nvSpPr>
        <p:spPr>
          <a:xfrm rot="1442338">
            <a:off x="8515191" y="324066"/>
            <a:ext cx="1295400" cy="1000917"/>
          </a:xfrm>
          <a:prstGeom prst="star5">
            <a:avLst/>
          </a:prstGeom>
          <a:solidFill>
            <a:srgbClr val="FFFF00"/>
          </a:solidFill>
          <a:ln>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66012" y="1828800"/>
            <a:ext cx="4114800" cy="4524315"/>
          </a:xfrm>
          <a:prstGeom prst="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tx1"/>
                </a:solidFill>
              </a:rPr>
              <a:t>Our </a:t>
            </a:r>
            <a:r>
              <a:rPr lang="en-US" sz="1600" b="1" dirty="0">
                <a:solidFill>
                  <a:schemeClr val="accent1"/>
                </a:solidFill>
              </a:rPr>
              <a:t>organizational values </a:t>
            </a:r>
            <a:r>
              <a:rPr lang="en-US" sz="1600" dirty="0">
                <a:solidFill>
                  <a:schemeClr val="tx1"/>
                </a:solidFill>
              </a:rPr>
              <a:t>are:</a:t>
            </a:r>
          </a:p>
          <a:p>
            <a:pPr>
              <a:buFont typeface="Arial" panose="020B0604020202020204" pitchFamily="34" charset="0"/>
              <a:buChar char="•"/>
            </a:pPr>
            <a:r>
              <a:rPr lang="en-US" sz="1600" dirty="0">
                <a:solidFill>
                  <a:schemeClr val="tx1"/>
                </a:solidFill>
              </a:rPr>
              <a:t>We make decisions based on what is in the best interest of all </a:t>
            </a:r>
            <a:r>
              <a:rPr lang="en-US" sz="1600" b="1" dirty="0">
                <a:solidFill>
                  <a:schemeClr val="accent1"/>
                </a:solidFill>
              </a:rPr>
              <a:t>students</a:t>
            </a:r>
            <a:r>
              <a:rPr lang="en-US" sz="1600" dirty="0">
                <a:solidFill>
                  <a:schemeClr val="tx1"/>
                </a:solidFill>
              </a:rPr>
              <a:t>.</a:t>
            </a:r>
          </a:p>
          <a:p>
            <a:pPr>
              <a:buFont typeface="Arial" panose="020B0604020202020204" pitchFamily="34" charset="0"/>
              <a:buChar char="•"/>
            </a:pPr>
            <a:r>
              <a:rPr lang="en-US" sz="1600" dirty="0">
                <a:solidFill>
                  <a:schemeClr val="tx1"/>
                </a:solidFill>
              </a:rPr>
              <a:t>We uphold </a:t>
            </a:r>
            <a:r>
              <a:rPr lang="en-US" sz="1600" b="1" dirty="0">
                <a:solidFill>
                  <a:schemeClr val="accent1"/>
                </a:solidFill>
              </a:rPr>
              <a:t>honesty</a:t>
            </a:r>
            <a:r>
              <a:rPr lang="en-US" sz="1600" b="1" dirty="0">
                <a:solidFill>
                  <a:schemeClr val="tx1"/>
                </a:solidFill>
              </a:rPr>
              <a:t> </a:t>
            </a:r>
            <a:r>
              <a:rPr lang="en-US" sz="1600" dirty="0">
                <a:solidFill>
                  <a:schemeClr val="tx1"/>
                </a:solidFill>
              </a:rPr>
              <a:t>and </a:t>
            </a:r>
            <a:r>
              <a:rPr lang="en-US" sz="1600" b="1" dirty="0">
                <a:solidFill>
                  <a:schemeClr val="accent1"/>
                </a:solidFill>
              </a:rPr>
              <a:t>integrity</a:t>
            </a:r>
            <a:r>
              <a:rPr lang="en-US" sz="1600" b="1" dirty="0">
                <a:solidFill>
                  <a:schemeClr val="tx1"/>
                </a:solidFill>
              </a:rPr>
              <a:t> </a:t>
            </a:r>
            <a:r>
              <a:rPr lang="en-US" sz="1600" dirty="0">
                <a:solidFill>
                  <a:schemeClr val="tx1"/>
                </a:solidFill>
              </a:rPr>
              <a:t>as our guiding principles.</a:t>
            </a:r>
          </a:p>
          <a:p>
            <a:pPr>
              <a:buFont typeface="Arial" panose="020B0604020202020204" pitchFamily="34" charset="0"/>
              <a:buChar char="•"/>
            </a:pPr>
            <a:r>
              <a:rPr lang="en-US" sz="1600" dirty="0">
                <a:solidFill>
                  <a:schemeClr val="tx1"/>
                </a:solidFill>
              </a:rPr>
              <a:t>We treat one another with </a:t>
            </a:r>
            <a:r>
              <a:rPr lang="en-US" sz="1600" b="1" dirty="0">
                <a:solidFill>
                  <a:schemeClr val="accent1"/>
                </a:solidFill>
              </a:rPr>
              <a:t>respect</a:t>
            </a:r>
            <a:r>
              <a:rPr lang="en-US" sz="1600" dirty="0">
                <a:solidFill>
                  <a:schemeClr val="tx1"/>
                </a:solidFill>
              </a:rPr>
              <a:t>.</a:t>
            </a:r>
          </a:p>
          <a:p>
            <a:pPr>
              <a:buFont typeface="Arial" panose="020B0604020202020204" pitchFamily="34" charset="0"/>
              <a:buChar char="•"/>
            </a:pPr>
            <a:r>
              <a:rPr lang="en-US" sz="1600" dirty="0">
                <a:solidFill>
                  <a:schemeClr val="tx1"/>
                </a:solidFill>
              </a:rPr>
              <a:t>We set </a:t>
            </a:r>
            <a:r>
              <a:rPr lang="en-US" sz="1600" b="1" dirty="0">
                <a:solidFill>
                  <a:schemeClr val="accent1"/>
                </a:solidFill>
              </a:rPr>
              <a:t>high expectations </a:t>
            </a:r>
            <a:r>
              <a:rPr lang="en-US" sz="1600" dirty="0">
                <a:solidFill>
                  <a:schemeClr val="tx1"/>
                </a:solidFill>
              </a:rPr>
              <a:t>and demand quality performance.</a:t>
            </a:r>
          </a:p>
          <a:p>
            <a:pPr>
              <a:buFont typeface="Arial" panose="020B0604020202020204" pitchFamily="34" charset="0"/>
              <a:buChar char="•"/>
            </a:pPr>
            <a:r>
              <a:rPr lang="en-US" sz="1600" dirty="0">
                <a:solidFill>
                  <a:schemeClr val="tx1"/>
                </a:solidFill>
              </a:rPr>
              <a:t>We take </a:t>
            </a:r>
            <a:r>
              <a:rPr lang="en-US" sz="1600" b="1" dirty="0">
                <a:solidFill>
                  <a:schemeClr val="accent1"/>
                </a:solidFill>
              </a:rPr>
              <a:t>responsibility</a:t>
            </a:r>
            <a:r>
              <a:rPr lang="en-US" sz="1600" b="1" dirty="0">
                <a:solidFill>
                  <a:schemeClr val="tx1"/>
                </a:solidFill>
              </a:rPr>
              <a:t> </a:t>
            </a:r>
            <a:r>
              <a:rPr lang="en-US" sz="1600" dirty="0">
                <a:solidFill>
                  <a:schemeClr val="tx1"/>
                </a:solidFill>
              </a:rPr>
              <a:t>for our actions and are </a:t>
            </a:r>
            <a:r>
              <a:rPr lang="en-US" sz="1600" b="1" dirty="0">
                <a:solidFill>
                  <a:schemeClr val="accent1"/>
                </a:solidFill>
              </a:rPr>
              <a:t>accountable</a:t>
            </a:r>
            <a:r>
              <a:rPr lang="en-US" sz="1600" b="1" dirty="0">
                <a:solidFill>
                  <a:schemeClr val="tx1"/>
                </a:solidFill>
              </a:rPr>
              <a:t> </a:t>
            </a:r>
            <a:r>
              <a:rPr lang="en-US" sz="1600" dirty="0">
                <a:solidFill>
                  <a:schemeClr val="tx1"/>
                </a:solidFill>
              </a:rPr>
              <a:t>for the results.</a:t>
            </a:r>
          </a:p>
          <a:p>
            <a:pPr>
              <a:buFont typeface="Arial" panose="020B0604020202020204" pitchFamily="34" charset="0"/>
              <a:buChar char="•"/>
            </a:pPr>
            <a:r>
              <a:rPr lang="en-US" sz="1600" dirty="0">
                <a:solidFill>
                  <a:schemeClr val="tx1"/>
                </a:solidFill>
              </a:rPr>
              <a:t>We foster a </a:t>
            </a:r>
            <a:r>
              <a:rPr lang="en-US" sz="1600" b="1" dirty="0">
                <a:solidFill>
                  <a:schemeClr val="accent1"/>
                </a:solidFill>
              </a:rPr>
              <a:t>safe</a:t>
            </a:r>
            <a:r>
              <a:rPr lang="en-US" sz="1600" dirty="0">
                <a:solidFill>
                  <a:schemeClr val="tx1"/>
                </a:solidFill>
              </a:rPr>
              <a:t>, accessible and healthy environment.</a:t>
            </a:r>
          </a:p>
          <a:p>
            <a:pPr>
              <a:buFont typeface="Arial" panose="020B0604020202020204" pitchFamily="34" charset="0"/>
              <a:buChar char="•"/>
            </a:pPr>
            <a:r>
              <a:rPr lang="en-US" sz="1600" dirty="0">
                <a:solidFill>
                  <a:schemeClr val="tx1"/>
                </a:solidFill>
              </a:rPr>
              <a:t>We value </a:t>
            </a:r>
            <a:r>
              <a:rPr lang="en-US" sz="1600" b="1" dirty="0">
                <a:solidFill>
                  <a:schemeClr val="accent1"/>
                </a:solidFill>
              </a:rPr>
              <a:t>diversity</a:t>
            </a:r>
            <a:r>
              <a:rPr lang="en-US" sz="1600" b="1" dirty="0">
                <a:solidFill>
                  <a:schemeClr val="tx1"/>
                </a:solidFill>
              </a:rPr>
              <a:t> </a:t>
            </a:r>
            <a:r>
              <a:rPr lang="en-US" sz="1600" dirty="0">
                <a:solidFill>
                  <a:schemeClr val="tx1"/>
                </a:solidFill>
              </a:rPr>
              <a:t>and the strength of individual differences.</a:t>
            </a:r>
          </a:p>
          <a:p>
            <a:pPr>
              <a:buFont typeface="Arial" panose="020B0604020202020204" pitchFamily="34" charset="0"/>
              <a:buChar char="•"/>
            </a:pPr>
            <a:r>
              <a:rPr lang="en-US" sz="1600" dirty="0">
                <a:solidFill>
                  <a:schemeClr val="tx1"/>
                </a:solidFill>
              </a:rPr>
              <a:t>We provide a positive, caring and supportive </a:t>
            </a:r>
            <a:r>
              <a:rPr lang="en-US" sz="1600" b="1" dirty="0">
                <a:solidFill>
                  <a:schemeClr val="accent1"/>
                </a:solidFill>
              </a:rPr>
              <a:t>climate</a:t>
            </a:r>
            <a:r>
              <a:rPr lang="en-US" sz="1600" dirty="0">
                <a:solidFill>
                  <a:schemeClr val="tx1"/>
                </a:solidFill>
              </a:rPr>
              <a:t>.</a:t>
            </a:r>
          </a:p>
          <a:p>
            <a:pPr>
              <a:buFont typeface="Arial" panose="020B0604020202020204" pitchFamily="34" charset="0"/>
              <a:buChar char="•"/>
            </a:pPr>
            <a:r>
              <a:rPr lang="en-US" sz="1600" dirty="0">
                <a:solidFill>
                  <a:schemeClr val="tx1"/>
                </a:solidFill>
              </a:rPr>
              <a:t>We work as a </a:t>
            </a:r>
            <a:r>
              <a:rPr lang="en-US" sz="1600" b="1" dirty="0">
                <a:solidFill>
                  <a:schemeClr val="accent1"/>
                </a:solidFill>
              </a:rPr>
              <a:t>team</a:t>
            </a:r>
            <a:r>
              <a:rPr lang="en-US" sz="1600" b="1" dirty="0">
                <a:solidFill>
                  <a:schemeClr val="tx1"/>
                </a:solidFill>
              </a:rPr>
              <a:t> </a:t>
            </a:r>
            <a:r>
              <a:rPr lang="en-US" sz="1600" dirty="0">
                <a:solidFill>
                  <a:schemeClr val="tx1"/>
                </a:solidFill>
              </a:rPr>
              <a:t>to accomplish our mission.</a:t>
            </a:r>
          </a:p>
        </p:txBody>
      </p:sp>
    </p:spTree>
    <p:extLst>
      <p:ext uri="{BB962C8B-B14F-4D97-AF65-F5344CB8AC3E}">
        <p14:creationId xmlns:p14="http://schemas.microsoft.com/office/powerpoint/2010/main" val="15383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Kristen ITC" panose="03050502040202030202" pitchFamily="66" charset="0"/>
              </a:rPr>
              <a:t>About OUR school…..</a:t>
            </a:r>
          </a:p>
        </p:txBody>
      </p:sp>
      <p:sp>
        <p:nvSpPr>
          <p:cNvPr id="3" name="Content Placeholder 2"/>
          <p:cNvSpPr>
            <a:spLocks noGrp="1"/>
          </p:cNvSpPr>
          <p:nvPr>
            <p:ph idx="1"/>
          </p:nvPr>
        </p:nvSpPr>
        <p:spPr>
          <a:xfrm>
            <a:off x="1522414" y="2057400"/>
            <a:ext cx="9144000" cy="4267200"/>
          </a:xfrm>
        </p:spPr>
        <p:txBody>
          <a:bodyPr>
            <a:normAutofit fontScale="92500" lnSpcReduction="20000"/>
          </a:bodyPr>
          <a:lstStyle/>
          <a:p>
            <a:r>
              <a:rPr lang="en-US" dirty="0"/>
              <a:t>Pinewood Elementary consistently demonstrates high performance at the district and state level</a:t>
            </a:r>
          </a:p>
          <a:p>
            <a:r>
              <a:rPr lang="en-US" dirty="0"/>
              <a:t>Title I School</a:t>
            </a:r>
          </a:p>
          <a:p>
            <a:pPr lvl="1"/>
            <a:r>
              <a:rPr lang="en-US" sz="2200" dirty="0">
                <a:latin typeface="Arial Narrow" panose="020B0606020202030204" pitchFamily="34" charset="0"/>
              </a:rPr>
              <a:t>supplemental funds are provided to assist schools with high concentrations of poverty to meet educational goals;</a:t>
            </a:r>
          </a:p>
          <a:p>
            <a:pPr lvl="1"/>
            <a:r>
              <a:rPr lang="en-US" sz="2200" dirty="0">
                <a:latin typeface="Arial Narrow" panose="020B0606020202030204" pitchFamily="34" charset="0"/>
              </a:rPr>
              <a:t>assists with building capacity of parents and teachers; and</a:t>
            </a:r>
          </a:p>
          <a:p>
            <a:pPr lvl="1"/>
            <a:r>
              <a:rPr lang="en-US" sz="2200" dirty="0">
                <a:latin typeface="Arial Narrow" panose="020B0606020202030204" pitchFamily="34" charset="0"/>
              </a:rPr>
              <a:t>encourages parents to be involved in their children’s education.</a:t>
            </a:r>
            <a:endParaRPr lang="en-US" dirty="0"/>
          </a:p>
          <a:p>
            <a:r>
              <a:rPr lang="en-US" dirty="0"/>
              <a:t>Approximately 550 students age 4 to Grade 6</a:t>
            </a:r>
          </a:p>
          <a:p>
            <a:r>
              <a:rPr lang="en-US" dirty="0"/>
              <a:t>4 Kindergarten classrooms</a:t>
            </a:r>
          </a:p>
          <a:p>
            <a:r>
              <a:rPr lang="en-US" dirty="0"/>
              <a:t>Music, PE, Media, and Art</a:t>
            </a:r>
          </a:p>
          <a:p>
            <a:r>
              <a:rPr lang="en-US" dirty="0"/>
              <a:t>S.M.A.R.T. integrated into the school day</a:t>
            </a:r>
          </a:p>
          <a:p>
            <a:pPr marL="0" indent="0">
              <a:buNone/>
            </a:pPr>
            <a:endParaRPr lang="en-US"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609600"/>
            <a:ext cx="11811000" cy="1066800"/>
          </a:xfrm>
        </p:spPr>
        <p:txBody>
          <a:bodyPr/>
          <a:lstStyle/>
          <a:p>
            <a:pPr algn="ctr"/>
            <a:r>
              <a:rPr lang="en-US" sz="4000" dirty="0">
                <a:latin typeface="Kristen ITC" panose="03050502040202030202" pitchFamily="66" charset="0"/>
              </a:rPr>
              <a:t>Kindergarten Registration Requirements</a:t>
            </a:r>
            <a:br>
              <a:rPr lang="en-US" dirty="0"/>
            </a:br>
            <a:endParaRPr lang="en-US" dirty="0"/>
          </a:p>
        </p:txBody>
      </p:sp>
      <p:sp>
        <p:nvSpPr>
          <p:cNvPr id="3" name="Text Placeholder 2"/>
          <p:cNvSpPr>
            <a:spLocks noGrp="1"/>
          </p:cNvSpPr>
          <p:nvPr>
            <p:ph type="body" idx="1"/>
          </p:nvPr>
        </p:nvSpPr>
        <p:spPr>
          <a:xfrm>
            <a:off x="1598612" y="1371600"/>
            <a:ext cx="9143999" cy="3276600"/>
          </a:xfrm>
        </p:spPr>
        <p:txBody>
          <a:bodyPr/>
          <a:lstStyle/>
          <a:p>
            <a:r>
              <a:rPr lang="en-US" b="1" dirty="0"/>
              <a:t>New Students</a:t>
            </a:r>
          </a:p>
          <a:p>
            <a:pPr marL="342900" indent="-342900">
              <a:buFont typeface="Arial" panose="020B0604020202020204" pitchFamily="34" charset="0"/>
              <a:buChar char="•"/>
            </a:pPr>
            <a:r>
              <a:rPr lang="en-US" dirty="0"/>
              <a:t>Copy of the birth certificate</a:t>
            </a:r>
          </a:p>
          <a:p>
            <a:pPr marL="342900" indent="-342900">
              <a:buFont typeface="Arial" panose="020B0604020202020204" pitchFamily="34" charset="0"/>
              <a:buChar char="•"/>
            </a:pPr>
            <a:r>
              <a:rPr lang="en-US" dirty="0"/>
              <a:t>Shot Record</a:t>
            </a:r>
          </a:p>
          <a:p>
            <a:pPr marL="342900" indent="-342900">
              <a:buFont typeface="Arial" panose="020B0604020202020204" pitchFamily="34" charset="0"/>
              <a:buChar char="•"/>
            </a:pPr>
            <a:r>
              <a:rPr lang="en-US" dirty="0"/>
              <a:t>Physical (less than one year old)</a:t>
            </a:r>
          </a:p>
          <a:p>
            <a:pPr marL="342900" indent="-342900">
              <a:buFont typeface="Arial" panose="020B0604020202020204" pitchFamily="34" charset="0"/>
              <a:buChar char="•"/>
            </a:pPr>
            <a:r>
              <a:rPr lang="en-US" dirty="0"/>
              <a:t>2 proofs of residency</a:t>
            </a:r>
          </a:p>
          <a:p>
            <a:pPr marL="342900" indent="-342900">
              <a:buFont typeface="Arial" panose="020B0604020202020204" pitchFamily="34" charset="0"/>
              <a:buChar char="•"/>
            </a:pPr>
            <a:endParaRPr lang="en-US" dirty="0"/>
          </a:p>
          <a:p>
            <a:r>
              <a:rPr lang="en-US" b="1" dirty="0"/>
              <a:t>Current Students </a:t>
            </a:r>
          </a:p>
          <a:p>
            <a:pPr marL="342900" indent="-342900">
              <a:buFont typeface="Arial" panose="020B0604020202020204" pitchFamily="34" charset="0"/>
              <a:buChar char="•"/>
            </a:pPr>
            <a:r>
              <a:rPr lang="en-US" dirty="0"/>
              <a:t>Updated shot record</a:t>
            </a:r>
          </a:p>
          <a:p>
            <a:pPr marL="342900" indent="-342900">
              <a:buFont typeface="Arial" panose="020B0604020202020204" pitchFamily="34" charset="0"/>
              <a:buChar char="•"/>
            </a:pPr>
            <a:r>
              <a:rPr lang="en-US" dirty="0"/>
              <a:t>2 proofs of residency</a:t>
            </a:r>
          </a:p>
          <a:p>
            <a:pPr marL="342900" indent="-342900">
              <a:buFont typeface="Arial" panose="020B0604020202020204" pitchFamily="34" charset="0"/>
              <a:buChar char="•"/>
            </a:pPr>
            <a:endParaRPr lang="en-US" dirty="0"/>
          </a:p>
        </p:txBody>
      </p:sp>
      <p:sp>
        <p:nvSpPr>
          <p:cNvPr id="4" name="5-Point Star 3"/>
          <p:cNvSpPr/>
          <p:nvPr/>
        </p:nvSpPr>
        <p:spPr>
          <a:xfrm rot="1802024">
            <a:off x="9960556" y="4183104"/>
            <a:ext cx="2096666" cy="2258087"/>
          </a:xfrm>
          <a:prstGeom prst="star5">
            <a:avLst/>
          </a:prstGeom>
          <a:solidFill>
            <a:srgbClr val="7030A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609600"/>
            <a:ext cx="11811000" cy="1066800"/>
          </a:xfrm>
        </p:spPr>
        <p:txBody>
          <a:bodyPr/>
          <a:lstStyle/>
          <a:p>
            <a:pPr algn="ctr"/>
            <a:r>
              <a:rPr lang="en-US" sz="4000" dirty="0">
                <a:latin typeface="Kristen ITC" panose="03050502040202030202" pitchFamily="66" charset="0"/>
              </a:rPr>
              <a:t>Instructional Staff</a:t>
            </a:r>
            <a:endParaRPr lang="en-US" dirty="0"/>
          </a:p>
        </p:txBody>
      </p:sp>
      <p:sp>
        <p:nvSpPr>
          <p:cNvPr id="3" name="Text Placeholder 2"/>
          <p:cNvSpPr>
            <a:spLocks noGrp="1"/>
          </p:cNvSpPr>
          <p:nvPr>
            <p:ph type="body" idx="1"/>
          </p:nvPr>
        </p:nvSpPr>
        <p:spPr>
          <a:xfrm>
            <a:off x="1598612" y="1371600"/>
            <a:ext cx="9143999" cy="4038600"/>
          </a:xfrm>
        </p:spPr>
        <p:txBody>
          <a:bodyPr>
            <a:normAutofit lnSpcReduction="10000"/>
          </a:bodyPr>
          <a:lstStyle/>
          <a:p>
            <a:r>
              <a:rPr lang="en-US" b="1" u="sng" dirty="0"/>
              <a:t>VPK</a:t>
            </a:r>
          </a:p>
          <a:p>
            <a:r>
              <a:rPr lang="en-US" dirty="0" err="1"/>
              <a:t>Jimmi</a:t>
            </a:r>
            <a:r>
              <a:rPr lang="en-US" dirty="0"/>
              <a:t> Taylor, Teacher</a:t>
            </a:r>
          </a:p>
          <a:p>
            <a:r>
              <a:rPr lang="en-US" dirty="0"/>
              <a:t>Ann Marie Bodo, IA</a:t>
            </a:r>
          </a:p>
          <a:p>
            <a:endParaRPr lang="en-US" dirty="0"/>
          </a:p>
          <a:p>
            <a:r>
              <a:rPr lang="en-US" dirty="0"/>
              <a:t>Julie Beck, Teacher</a:t>
            </a:r>
          </a:p>
          <a:p>
            <a:r>
              <a:rPr lang="en-US" dirty="0"/>
              <a:t>Yvonne Hall, IA</a:t>
            </a:r>
          </a:p>
          <a:p>
            <a:endParaRPr lang="en-US" dirty="0"/>
          </a:p>
          <a:p>
            <a:r>
              <a:rPr lang="en-US" b="1" u="sng" dirty="0"/>
              <a:t>Kindergarten</a:t>
            </a:r>
          </a:p>
          <a:p>
            <a:r>
              <a:rPr lang="en-US" dirty="0"/>
              <a:t>Michelle </a:t>
            </a:r>
            <a:r>
              <a:rPr lang="en-US" dirty="0" err="1"/>
              <a:t>Hoppel</a:t>
            </a:r>
            <a:endParaRPr lang="en-US" dirty="0"/>
          </a:p>
          <a:p>
            <a:r>
              <a:rPr lang="en-US" dirty="0"/>
              <a:t>Kasey </a:t>
            </a:r>
            <a:r>
              <a:rPr lang="en-US" dirty="0" err="1"/>
              <a:t>Studstill</a:t>
            </a:r>
            <a:endParaRPr lang="en-US" dirty="0"/>
          </a:p>
          <a:p>
            <a:r>
              <a:rPr lang="en-US" dirty="0"/>
              <a:t>Laura </a:t>
            </a:r>
            <a:r>
              <a:rPr lang="en-US" dirty="0" err="1"/>
              <a:t>Savaglio</a:t>
            </a:r>
            <a:endParaRPr lang="en-US" dirty="0"/>
          </a:p>
          <a:p>
            <a:r>
              <a:rPr lang="en-US" dirty="0"/>
              <a:t>Tammy Harper</a:t>
            </a:r>
          </a:p>
        </p:txBody>
      </p:sp>
      <p:sp>
        <p:nvSpPr>
          <p:cNvPr id="4" name="5-Point Star 3"/>
          <p:cNvSpPr/>
          <p:nvPr/>
        </p:nvSpPr>
        <p:spPr>
          <a:xfrm rot="1802024">
            <a:off x="9960556" y="4183104"/>
            <a:ext cx="2096666" cy="2258087"/>
          </a:xfrm>
          <a:prstGeom prst="star5">
            <a:avLst/>
          </a:prstGeom>
          <a:solidFill>
            <a:srgbClr val="7030A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2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25" y="381000"/>
            <a:ext cx="10744200" cy="1020762"/>
          </a:xfrm>
        </p:spPr>
        <p:txBody>
          <a:bodyPr>
            <a:noAutofit/>
          </a:bodyPr>
          <a:lstStyle/>
          <a:p>
            <a:r>
              <a:rPr lang="en-US" sz="4000" dirty="0">
                <a:latin typeface="Kristen ITC" panose="03050502040202030202" pitchFamily="66" charset="0"/>
              </a:rPr>
              <a:t>Important Details about starting school</a:t>
            </a:r>
          </a:p>
        </p:txBody>
      </p:sp>
      <p:sp>
        <p:nvSpPr>
          <p:cNvPr id="5" name="Content Placeholder 4"/>
          <p:cNvSpPr>
            <a:spLocks noGrp="1"/>
          </p:cNvSpPr>
          <p:nvPr>
            <p:ph sz="half" idx="1"/>
          </p:nvPr>
        </p:nvSpPr>
        <p:spPr>
          <a:xfrm>
            <a:off x="303212" y="1676400"/>
            <a:ext cx="11734800" cy="3733800"/>
          </a:xfrm>
        </p:spPr>
        <p:txBody>
          <a:bodyPr>
            <a:noAutofit/>
          </a:bodyPr>
          <a:lstStyle/>
          <a:p>
            <a:r>
              <a:rPr lang="en-US" sz="3200" dirty="0"/>
              <a:t>We start school at </a:t>
            </a:r>
            <a:r>
              <a:rPr lang="en-US" sz="3200" dirty="0">
                <a:solidFill>
                  <a:srgbClr val="00B0F0"/>
                </a:solidFill>
              </a:rPr>
              <a:t>8:00 am </a:t>
            </a:r>
            <a:r>
              <a:rPr lang="en-US" sz="3200" dirty="0"/>
              <a:t>and dismiss at </a:t>
            </a:r>
            <a:r>
              <a:rPr lang="en-US" sz="3200" dirty="0">
                <a:solidFill>
                  <a:srgbClr val="00B0F0"/>
                </a:solidFill>
              </a:rPr>
              <a:t>2:30 pm.</a:t>
            </a:r>
          </a:p>
          <a:p>
            <a:r>
              <a:rPr lang="en-US" sz="3200" dirty="0"/>
              <a:t>Notify your K teacher of how your child will be going home from school each day!  (</a:t>
            </a:r>
            <a:r>
              <a:rPr lang="en-US" sz="3200" dirty="0" err="1"/>
              <a:t>carloop</a:t>
            </a:r>
            <a:r>
              <a:rPr lang="en-US" sz="3200" dirty="0"/>
              <a:t>, bus, community childcare, district school age childcare, </a:t>
            </a:r>
            <a:r>
              <a:rPr lang="en-US" sz="3200" dirty="0" err="1"/>
              <a:t>etc</a:t>
            </a:r>
            <a:r>
              <a:rPr lang="en-US" sz="3200" dirty="0"/>
              <a:t>).</a:t>
            </a:r>
          </a:p>
          <a:p>
            <a:r>
              <a:rPr lang="en-US" sz="3200" dirty="0"/>
              <a:t>Breakfast is served </a:t>
            </a:r>
            <a:r>
              <a:rPr lang="en-US" sz="3200" i="1" dirty="0">
                <a:solidFill>
                  <a:srgbClr val="00B0F0"/>
                </a:solidFill>
              </a:rPr>
              <a:t>FREE</a:t>
            </a:r>
            <a:r>
              <a:rPr lang="en-US" sz="3200" dirty="0"/>
              <a:t> everyday to every student.</a:t>
            </a:r>
          </a:p>
          <a:p>
            <a:r>
              <a:rPr lang="en-US" sz="3200" dirty="0"/>
              <a:t>Lunch can be brought from home or purchased.  Free/Reduced lunch applications can be completed online or in the school office.  </a:t>
            </a:r>
          </a:p>
          <a:p>
            <a:pPr marL="0" indent="0" algn="ctr">
              <a:buNone/>
            </a:pPr>
            <a:r>
              <a:rPr lang="en-US" sz="3200" dirty="0"/>
              <a:t>You can prepay online at </a:t>
            </a:r>
            <a:r>
              <a:rPr lang="en-US" sz="3200" dirty="0">
                <a:hlinkClick r:id="rId3"/>
              </a:rPr>
              <a:t>https://mypaymentsplus.com/</a:t>
            </a:r>
            <a:r>
              <a:rPr lang="en-US" sz="3200" dirty="0"/>
              <a:t> </a:t>
            </a:r>
          </a:p>
          <a:p>
            <a:pPr marL="0" indent="0" algn="ctr">
              <a:buNone/>
            </a:pPr>
            <a:r>
              <a:rPr lang="en-US" sz="3200" dirty="0"/>
              <a:t>or in the cafeteria, in the morning.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612" y="3301266"/>
            <a:ext cx="1371600" cy="1081605"/>
          </a:xfrm>
          <a:prstGeom prst="rect">
            <a:avLst/>
          </a:prstGeom>
        </p:spPr>
      </p:pic>
      <p:sp>
        <p:nvSpPr>
          <p:cNvPr id="7" name="5-Point Star 6"/>
          <p:cNvSpPr/>
          <p:nvPr/>
        </p:nvSpPr>
        <p:spPr>
          <a:xfrm rot="20536355">
            <a:off x="139402" y="168805"/>
            <a:ext cx="1221285" cy="1106103"/>
          </a:xfrm>
          <a:prstGeom prst="star5">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1676400"/>
            <a:ext cx="11125200" cy="5262979"/>
          </a:xfrm>
          <a:prstGeom prst="rect">
            <a:avLst/>
          </a:prstGeom>
          <a:noFill/>
        </p:spPr>
        <p:txBody>
          <a:bodyPr wrap="square" rtlCol="0">
            <a:spAutoFit/>
          </a:bodyPr>
          <a:lstStyle/>
          <a:p>
            <a:r>
              <a:rPr lang="en-US" sz="3200" dirty="0">
                <a:solidFill>
                  <a:srgbClr val="00B0F0"/>
                </a:solidFill>
              </a:rPr>
              <a:t>Car Loop:  </a:t>
            </a:r>
          </a:p>
          <a:p>
            <a:r>
              <a:rPr lang="en-US" sz="2400" dirty="0"/>
              <a:t>You will receive a name tag to store in your windshield for pick up. Anyone that is not recognized by school staff will have to park and sign their student out through the office. </a:t>
            </a:r>
          </a:p>
          <a:p>
            <a:endParaRPr lang="en-US" sz="2400" dirty="0"/>
          </a:p>
          <a:p>
            <a:r>
              <a:rPr lang="en-US" sz="3200" dirty="0">
                <a:solidFill>
                  <a:srgbClr val="00B0F0"/>
                </a:solidFill>
              </a:rPr>
              <a:t>Bus: </a:t>
            </a:r>
          </a:p>
          <a:p>
            <a:r>
              <a:rPr lang="en-US" sz="2400" dirty="0"/>
              <a:t>Every kindergarten student will wear a bus tag and MUST be picked up at the bus stop by an authorized adult who is indicated on their tag. </a:t>
            </a:r>
            <a:r>
              <a:rPr lang="en-US" sz="2400" u="sng" dirty="0"/>
              <a:t>If the adult is not at the bus stop, your child will be returned to school.</a:t>
            </a:r>
          </a:p>
          <a:p>
            <a:endParaRPr lang="en-US" sz="2400" u="sng" dirty="0"/>
          </a:p>
          <a:p>
            <a:r>
              <a:rPr lang="en-US" sz="3200" dirty="0">
                <a:solidFill>
                  <a:srgbClr val="00B0F0"/>
                </a:solidFill>
              </a:rPr>
              <a:t>Aftercare:</a:t>
            </a:r>
          </a:p>
          <a:p>
            <a:r>
              <a:rPr lang="en-US" sz="2400" dirty="0"/>
              <a:t>School Age Child Care is available at schools for a fee.  Please see the booth in the cafeteria for more information.</a:t>
            </a:r>
          </a:p>
        </p:txBody>
      </p:sp>
      <p:sp>
        <p:nvSpPr>
          <p:cNvPr id="3" name="TextBox 2"/>
          <p:cNvSpPr txBox="1"/>
          <p:nvPr/>
        </p:nvSpPr>
        <p:spPr>
          <a:xfrm>
            <a:off x="379412" y="529718"/>
            <a:ext cx="8991600" cy="646331"/>
          </a:xfrm>
          <a:prstGeom prst="rect">
            <a:avLst/>
          </a:prstGeom>
          <a:noFill/>
        </p:spPr>
        <p:txBody>
          <a:bodyPr wrap="square" rtlCol="0">
            <a:spAutoFit/>
          </a:bodyPr>
          <a:lstStyle/>
          <a:p>
            <a:pPr>
              <a:lnSpc>
                <a:spcPct val="90000"/>
              </a:lnSpc>
            </a:pPr>
            <a:r>
              <a:rPr lang="en-US" sz="4000" dirty="0">
                <a:latin typeface="Kristen ITC" panose="03050502040202030202" pitchFamily="66" charset="0"/>
              </a:rPr>
              <a:t>Arrival &amp; Dismissal Transportation</a:t>
            </a:r>
          </a:p>
        </p:txBody>
      </p:sp>
      <p:pic>
        <p:nvPicPr>
          <p:cNvPr id="4" name="Picture 3"/>
          <p:cNvPicPr>
            <a:picLocks noChangeAspect="1"/>
          </p:cNvPicPr>
          <p:nvPr/>
        </p:nvPicPr>
        <p:blipFill>
          <a:blip r:embed="rId3"/>
          <a:stretch>
            <a:fillRect/>
          </a:stretch>
        </p:blipFill>
        <p:spPr>
          <a:xfrm rot="550797">
            <a:off x="10092540" y="424773"/>
            <a:ext cx="1237783" cy="1502549"/>
          </a:xfrm>
          <a:prstGeom prst="rect">
            <a:avLst/>
          </a:prstGeom>
          <a:ln w="57150">
            <a:solidFill>
              <a:srgbClr val="7030A0"/>
            </a:solidFill>
          </a:ln>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1697</Words>
  <Application>Microsoft Office PowerPoint</Application>
  <PresentationFormat>Custom</PresentationFormat>
  <Paragraphs>189</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Comic Sans MS</vt:lpstr>
      <vt:lpstr>Consolas</vt:lpstr>
      <vt:lpstr>Corbel</vt:lpstr>
      <vt:lpstr>Kristen ITC</vt:lpstr>
      <vt:lpstr>Times New Roman</vt:lpstr>
      <vt:lpstr>Chalkboard 16x9</vt:lpstr>
      <vt:lpstr>Kindergarten,  Here WE Come!</vt:lpstr>
      <vt:lpstr>The Mission:</vt:lpstr>
      <vt:lpstr>Families….</vt:lpstr>
      <vt:lpstr>Brevard Public Schools</vt:lpstr>
      <vt:lpstr>About OUR school…..</vt:lpstr>
      <vt:lpstr>Kindergarten Registration Requirements </vt:lpstr>
      <vt:lpstr>Instructional Staff</vt:lpstr>
      <vt:lpstr>Important Details about starting school</vt:lpstr>
      <vt:lpstr>PowerPoint Presentation</vt:lpstr>
      <vt:lpstr>Kindergarten Curriculum</vt:lpstr>
      <vt:lpstr>K Schedule at a Glance</vt:lpstr>
      <vt:lpstr>What do we need to know about making the transition to kindergarten?</vt:lpstr>
      <vt:lpstr>How can families support the transition process?</vt:lpstr>
      <vt:lpstr>Kindergarten Readiness</vt:lpstr>
      <vt:lpstr>On the First Day…..</vt:lpstr>
      <vt:lpstr>Our school is looking forward to a great year with your family!</vt:lpstr>
      <vt:lpstr>Questions?</vt:lpstr>
      <vt:lpstr>Thank you for being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2015-01-21T22:22:01Z</dcterms:created>
  <dcterms:modified xsi:type="dcterms:W3CDTF">2024-05-15T19:02:14Z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