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19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5/6/2021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5/6/2021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5/6/2021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5/6/2021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5/6/2021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5/6/2021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5/6/2021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Framework Share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May 2021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20A40-CE56-43B8-BF14-0B7D9DC48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Title I Framework Review:</a:t>
            </a:r>
            <a:br>
              <a:rPr lang="en-US" dirty="0"/>
            </a:br>
            <a:r>
              <a:rPr lang="en-US" dirty="0"/>
              <a:t> Parent Involvement Continued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12A1779-CD1F-4134-9387-FBF91F9896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4079483"/>
            <a:ext cx="10058400" cy="1882993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B905E10-4559-45DA-A934-B93DA21667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700" y="2679308"/>
            <a:ext cx="10134600" cy="14001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20A4505-DA07-4DD7-92D0-3101940C47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5995133"/>
            <a:ext cx="6791325" cy="23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142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03F3D-F6C7-4ECF-83F4-50980F1DD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Title I Framework Review:</a:t>
            </a:r>
            <a:br>
              <a:rPr lang="en-US" dirty="0"/>
            </a:br>
            <a:r>
              <a:rPr lang="en-US" dirty="0"/>
              <a:t> Planned Technology Purchases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698F588-18C7-4EF2-8FCC-12E5630B8B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62" y="2413794"/>
            <a:ext cx="10048875" cy="3228975"/>
          </a:xfrm>
        </p:spPr>
      </p:pic>
    </p:spTree>
    <p:extLst>
      <p:ext uri="{BB962C8B-B14F-4D97-AF65-F5344CB8AC3E}">
        <p14:creationId xmlns:p14="http://schemas.microsoft.com/office/powerpoint/2010/main" val="3997149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339A7-C134-4AAE-A382-74D6CEADB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Title I Framework Review:</a:t>
            </a:r>
            <a:br>
              <a:rPr lang="en-US" dirty="0"/>
            </a:br>
            <a:r>
              <a:rPr lang="en-US" dirty="0"/>
              <a:t> Planned Technology Purchases Continued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F033BF9-C95C-45B4-920E-56B11A6508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079" y="5482908"/>
            <a:ext cx="6781800" cy="2381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B889C00-F6EA-4A35-B8BF-10E8290F79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937" y="2433644"/>
            <a:ext cx="10144125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567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67213-DF6D-49F9-892F-311DAFCEF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Title I Framework Summary of Budget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B90C3A5-5FC7-4176-98E4-5BDB450618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2317" y="2103438"/>
            <a:ext cx="9947366" cy="3849687"/>
          </a:xfrm>
        </p:spPr>
      </p:pic>
    </p:spTree>
    <p:extLst>
      <p:ext uri="{BB962C8B-B14F-4D97-AF65-F5344CB8AC3E}">
        <p14:creationId xmlns:p14="http://schemas.microsoft.com/office/powerpoint/2010/main" val="751750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77F72-842F-4757-90B7-E9DA20773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Title I Framework Review: </a:t>
            </a:r>
            <a:br>
              <a:rPr lang="en-US" dirty="0"/>
            </a:br>
            <a:r>
              <a:rPr lang="en-US" dirty="0"/>
              <a:t>Personnel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A146C-C1D7-443E-B6F3-A25AC14800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400300"/>
            <a:ext cx="10058400" cy="3552444"/>
          </a:xfrm>
        </p:spPr>
        <p:txBody>
          <a:bodyPr/>
          <a:lstStyle/>
          <a:p>
            <a:r>
              <a:rPr lang="en-US" dirty="0"/>
              <a:t>3 Teachers (one full time teacher, one .8 teacher, one .4 teacher)</a:t>
            </a:r>
          </a:p>
          <a:p>
            <a:r>
              <a:rPr lang="en-US" dirty="0"/>
              <a:t>1 Instructional Assistant all year and 1 Instructional Assistant for the 2</a:t>
            </a:r>
            <a:r>
              <a:rPr lang="en-US" baseline="30000" dirty="0"/>
              <a:t>nd</a:t>
            </a:r>
            <a:r>
              <a:rPr lang="en-US" dirty="0"/>
              <a:t> Semester</a:t>
            </a:r>
          </a:p>
          <a:p>
            <a:r>
              <a:rPr lang="en-US" dirty="0"/>
              <a:t>Half of the Salary of our Reading Coach</a:t>
            </a:r>
          </a:p>
          <a:p>
            <a:pPr lvl="2"/>
            <a:r>
              <a:rPr lang="en-US" dirty="0"/>
              <a:t>Projected Cost: $223,270		Actual Cost:$204,837.47</a:t>
            </a:r>
          </a:p>
          <a:p>
            <a:endParaRPr lang="en-US" dirty="0"/>
          </a:p>
          <a:p>
            <a:r>
              <a:rPr lang="en-US" dirty="0"/>
              <a:t>Our measurable goal  for the 3 teachers and 2 instructional assistants was that each student serviced will make their typical growth for the year on </a:t>
            </a:r>
            <a:r>
              <a:rPr lang="en-US" dirty="0" err="1"/>
              <a:t>iReady</a:t>
            </a:r>
            <a:r>
              <a:rPr lang="en-US" dirty="0"/>
              <a:t>.</a:t>
            </a:r>
          </a:p>
          <a:p>
            <a:r>
              <a:rPr lang="en-US" dirty="0"/>
              <a:t>Our measurable goal for our Reading Coach was that 60% of all students at  Pinewood will make typical growth for the year on </a:t>
            </a:r>
            <a:r>
              <a:rPr lang="en-US" dirty="0" err="1"/>
              <a:t>iReady</a:t>
            </a:r>
            <a:r>
              <a:rPr lang="en-US" dirty="0"/>
              <a:t>.</a:t>
            </a:r>
          </a:p>
          <a:p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871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94667-8047-403E-8EF9-A33E4421A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Title I Framework Review: </a:t>
            </a:r>
            <a:br>
              <a:rPr lang="en-US" dirty="0"/>
            </a:br>
            <a:r>
              <a:rPr lang="en-US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0A750-1AEB-4720-A28C-07ACA4252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420121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full time Title I teacher worked with first and second graders with the greatest needs in the grade levels.  43% of the students she worked with made their typical growth for the year on </a:t>
            </a:r>
            <a:r>
              <a:rPr lang="en-US" dirty="0" err="1"/>
              <a:t>iReady</a:t>
            </a:r>
            <a:r>
              <a:rPr lang="en-US" dirty="0"/>
              <a:t>.  93% of the students made gains from the first to final diagnostic. </a:t>
            </a:r>
          </a:p>
          <a:p>
            <a:r>
              <a:rPr lang="en-US" dirty="0"/>
              <a:t>The .8 Title I teacher worked with second graders that were considered Tier 2.  80% of the students she worked with made their typical growth for the year on </a:t>
            </a:r>
            <a:r>
              <a:rPr lang="en-US" dirty="0" err="1"/>
              <a:t>iReady</a:t>
            </a:r>
            <a:r>
              <a:rPr lang="en-US" dirty="0"/>
              <a:t>.  100% of the students made gains from the first to final diagnostic. </a:t>
            </a:r>
          </a:p>
          <a:p>
            <a:r>
              <a:rPr lang="en-US" dirty="0"/>
              <a:t>The .4 Title I teacher worked with fourth, fifth, and sixth grade students with the greatest needs in the grade levels.  33% of the students she worked with made their typical growth for the year on </a:t>
            </a:r>
            <a:r>
              <a:rPr lang="en-US" dirty="0" err="1"/>
              <a:t>iReady</a:t>
            </a:r>
            <a:r>
              <a:rPr lang="en-US" dirty="0"/>
              <a:t>.  67% of the students made gains from the first to final diagnostic. </a:t>
            </a:r>
          </a:p>
          <a:p>
            <a:r>
              <a:rPr lang="en-US" dirty="0"/>
              <a:t>The full time IA worked with kindergarten students with the greatest need in the grade level.  25% of the students she worked with made their typical growth on </a:t>
            </a:r>
            <a:r>
              <a:rPr lang="en-US" dirty="0" err="1"/>
              <a:t>iReady</a:t>
            </a:r>
            <a:r>
              <a:rPr lang="en-US" dirty="0"/>
              <a:t>.  85% of the students made gains from the first to final diagnostic. </a:t>
            </a:r>
          </a:p>
          <a:p>
            <a:r>
              <a:rPr lang="en-US" dirty="0"/>
              <a:t>The full time IA worked with first, second, third, and fourth graders with Tier 2 and Tier 3 needs.  57% of the students she worked with made their typical growth on </a:t>
            </a:r>
            <a:r>
              <a:rPr lang="en-US" dirty="0" err="1"/>
              <a:t>iReady</a:t>
            </a:r>
            <a:r>
              <a:rPr lang="en-US" dirty="0"/>
              <a:t>.  71% of the students made gains from the first to final diagnostic.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311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190C2-956A-4176-861B-0D5AEEE15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Title I Framework Review: </a:t>
            </a:r>
            <a:br>
              <a:rPr lang="en-US" dirty="0"/>
            </a:br>
            <a:r>
              <a:rPr lang="en-US" dirty="0"/>
              <a:t>Data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90FC37A-7809-40D7-B79D-1C8E72CB28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7440" y="2014193"/>
            <a:ext cx="4687760" cy="3849687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BB44AAB-7FEA-4631-B473-8260F1C426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9564" y="2014193"/>
            <a:ext cx="4936436" cy="384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983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EA2AE-0AFE-4A44-AFCC-10E0D12C4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Title I Framework Review: </a:t>
            </a:r>
            <a:br>
              <a:rPr lang="en-US" dirty="0"/>
            </a:br>
            <a:r>
              <a:rPr lang="en-US" dirty="0"/>
              <a:t>Data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E3E6FE-541C-42BB-AB06-31D5724AD8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0284" y="2173149"/>
            <a:ext cx="4831432" cy="3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111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CED23-1141-423B-AB6F-A1F176CAF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Title I Framework Review:</a:t>
            </a:r>
            <a:br>
              <a:rPr lang="en-US" dirty="0"/>
            </a:br>
            <a:r>
              <a:rPr lang="en-US" dirty="0"/>
              <a:t> Supplemental Resources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829D4AA-B17A-4FAF-BE2B-9FD8907EE2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6449" y="2014194"/>
            <a:ext cx="10683551" cy="4395937"/>
          </a:xfrm>
        </p:spPr>
      </p:pic>
    </p:spTree>
    <p:extLst>
      <p:ext uri="{BB962C8B-B14F-4D97-AF65-F5344CB8AC3E}">
        <p14:creationId xmlns:p14="http://schemas.microsoft.com/office/powerpoint/2010/main" val="983742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4E323-224D-479D-B3F5-FE2BD655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Title I Framework Review:</a:t>
            </a:r>
            <a:br>
              <a:rPr lang="en-US" dirty="0"/>
            </a:br>
            <a:r>
              <a:rPr lang="en-US" dirty="0"/>
              <a:t> Supplemental Resources Continued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0EC729-1306-4F63-8146-EF78C7451F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2139237"/>
            <a:ext cx="10239375" cy="38671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7C11190-E39B-4C99-8F2B-886DCE77CE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152" y="6006387"/>
            <a:ext cx="6791325" cy="20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285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4C2D2-8F3F-4D7B-A1BE-768E94463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Title I Framework Review:</a:t>
            </a:r>
            <a:br>
              <a:rPr lang="en-US" dirty="0"/>
            </a:br>
            <a:r>
              <a:rPr lang="en-US" dirty="0"/>
              <a:t> Professional Development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BCCD21E-042B-4EB6-AD75-D6798FEB93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8335" y="2103438"/>
            <a:ext cx="10235681" cy="3886815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36E7999-419B-48C9-86EA-C634BAB493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8097" y="6025826"/>
            <a:ext cx="6800850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333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3BAB1-5B2F-4F31-B5B8-5B300D2B7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Title I Framework Review:</a:t>
            </a:r>
            <a:br>
              <a:rPr lang="en-US" dirty="0"/>
            </a:br>
            <a:r>
              <a:rPr lang="en-US" dirty="0"/>
              <a:t> Parent Involvement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27353AB-9902-4190-BE66-058DA8AF3C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799" y="2348710"/>
            <a:ext cx="10167257" cy="3426939"/>
          </a:xfrm>
        </p:spPr>
      </p:pic>
    </p:spTree>
    <p:extLst>
      <p:ext uri="{BB962C8B-B14F-4D97-AF65-F5344CB8AC3E}">
        <p14:creationId xmlns:p14="http://schemas.microsoft.com/office/powerpoint/2010/main" val="14753942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7651BA-F45C-4845-9AB3-E0A65B39F5E1}">
  <ds:schemaRefs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71af3243-3dd4-4a8d-8c0d-dd76da1f02a5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{CA1648E5-327E-4C17-851C-E643876C76A5}tf78438558_win32</Template>
  <TotalTime>243</TotalTime>
  <Words>465</Words>
  <Application>Microsoft Office PowerPoint</Application>
  <PresentationFormat>Widescreen</PresentationFormat>
  <Paragraphs>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Century Gothic</vt:lpstr>
      <vt:lpstr>Garamond</vt:lpstr>
      <vt:lpstr>SavonVTI</vt:lpstr>
      <vt:lpstr>Framework Share</vt:lpstr>
      <vt:lpstr>Title I Framework Review:  Personnel</vt:lpstr>
      <vt:lpstr>Title I Framework Review:  Data</vt:lpstr>
      <vt:lpstr>Title I Framework Review:  Data</vt:lpstr>
      <vt:lpstr>Title I Framework Review:  Data</vt:lpstr>
      <vt:lpstr>Title I Framework Review:  Supplemental Resources</vt:lpstr>
      <vt:lpstr>Title I Framework Review:  Supplemental Resources Continued</vt:lpstr>
      <vt:lpstr>Title I Framework Review:  Professional Development</vt:lpstr>
      <vt:lpstr>Title I Framework Review:  Parent Involvement</vt:lpstr>
      <vt:lpstr>Title I Framework Review:  Parent Involvement Continued</vt:lpstr>
      <vt:lpstr>Title I Framework Review:  Planned Technology Purchases</vt:lpstr>
      <vt:lpstr>Title I Framework Review:  Planned Technology Purchases Continued</vt:lpstr>
      <vt:lpstr>Title I Framework Summary of Budget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Framework Share</dc:title>
  <dc:creator>Lang.Michelle@Pinewood Elementary</dc:creator>
  <cp:lastModifiedBy>Lang.Michelle@Pinewood Elementary</cp:lastModifiedBy>
  <cp:revision>12</cp:revision>
  <cp:lastPrinted>2021-05-06T15:00:36Z</cp:lastPrinted>
  <dcterms:created xsi:type="dcterms:W3CDTF">2021-05-05T14:37:58Z</dcterms:created>
  <dcterms:modified xsi:type="dcterms:W3CDTF">2021-05-06T15:14:47Z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