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351" r:id="rId4"/>
    <p:sldId id="311" r:id="rId5"/>
    <p:sldId id="367" r:id="rId6"/>
    <p:sldId id="278" r:id="rId7"/>
    <p:sldId id="289" r:id="rId8"/>
    <p:sldId id="347" r:id="rId9"/>
    <p:sldId id="356" r:id="rId10"/>
    <p:sldId id="285" r:id="rId11"/>
    <p:sldId id="282" r:id="rId12"/>
    <p:sldId id="323" r:id="rId13"/>
    <p:sldId id="288" r:id="rId14"/>
    <p:sldId id="292" r:id="rId15"/>
    <p:sldId id="350" r:id="rId16"/>
    <p:sldId id="325" r:id="rId17"/>
    <p:sldId id="298" r:id="rId18"/>
    <p:sldId id="330" r:id="rId19"/>
    <p:sldId id="319" r:id="rId20"/>
    <p:sldId id="359" r:id="rId21"/>
    <p:sldId id="360" r:id="rId22"/>
    <p:sldId id="302" r:id="rId23"/>
    <p:sldId id="366" r:id="rId24"/>
    <p:sldId id="364" r:id="rId25"/>
    <p:sldId id="365" r:id="rId26"/>
    <p:sldId id="368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nnie McCormick" initials="CM" lastIdx="2" clrIdx="0"/>
  <p:cmAuthor id="7" name="Eunice Powell" initials="EP" lastIdx="1" clrIdx="7">
    <p:extLst>
      <p:ext uri="{19B8F6BF-5375-455C-9EA6-DF929625EA0E}">
        <p15:presenceInfo xmlns:p15="http://schemas.microsoft.com/office/powerpoint/2012/main" userId="S-1-5-21-530780909-28726180-930774774-15790" providerId="AD"/>
      </p:ext>
    </p:extLst>
  </p:cmAuthor>
  <p:cmAuthor id="1" name="Debra LaGrone" initials="DL" lastIdx="1" clrIdx="1"/>
  <p:cmAuthor id="2" name="Susan Shogren" initials="SS" lastIdx="13" clrIdx="2"/>
  <p:cmAuthor id="3" name="Debra LaGrone" initials="DRL" lastIdx="1" clrIdx="3"/>
  <p:cmAuthor id="4" name="Debra La Grone" initials="DLG" lastIdx="9" clrIdx="4">
    <p:extLst>
      <p:ext uri="{19B8F6BF-5375-455C-9EA6-DF929625EA0E}">
        <p15:presenceInfo xmlns:p15="http://schemas.microsoft.com/office/powerpoint/2012/main" userId="S-1-5-21-530780909-28726180-930774774-35379" providerId="AD"/>
      </p:ext>
    </p:extLst>
  </p:cmAuthor>
  <p:cmAuthor id="5" name="Debra La Grone" initials="DLG [2]" lastIdx="30" clrIdx="5">
    <p:extLst>
      <p:ext uri="{19B8F6BF-5375-455C-9EA6-DF929625EA0E}">
        <p15:presenceInfo xmlns:p15="http://schemas.microsoft.com/office/powerpoint/2012/main" userId="S::lagroned@nasfaa.org::8ae4e4ee-2b87-428c-a5cd-b11307ef7362" providerId="AD"/>
      </p:ext>
    </p:extLst>
  </p:cmAuthor>
  <p:cmAuthor id="6" name="Lissa Powell" initials="LP" lastIdx="26" clrIdx="6">
    <p:extLst>
      <p:ext uri="{19B8F6BF-5375-455C-9EA6-DF929625EA0E}">
        <p15:presenceInfo xmlns:p15="http://schemas.microsoft.com/office/powerpoint/2012/main" userId="S-1-5-21-530780909-28726180-930774774-388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E00"/>
    <a:srgbClr val="F3F7FB"/>
    <a:srgbClr val="FFFFFF"/>
    <a:srgbClr val="EBFAFF"/>
    <a:srgbClr val="007CA8"/>
    <a:srgbClr val="005D7E"/>
    <a:srgbClr val="215A69"/>
    <a:srgbClr val="DCE8F4"/>
    <a:srgbClr val="EDF3FD"/>
    <a:srgbClr val="EB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>
      <p:cViewPr varScale="1">
        <p:scale>
          <a:sx n="114" d="100"/>
          <a:sy n="114" d="100"/>
        </p:scale>
        <p:origin x="17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792" y="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6CBB1-CBC3-466D-A6BF-D60DAA15E5BE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AEE709-3F8F-4943-892A-BC8124B7F50C}">
      <dgm:prSet phldrT="[Text]" custT="1"/>
      <dgm:spPr>
        <a:solidFill>
          <a:srgbClr val="B5CC40"/>
        </a:solidFill>
      </dgm:spPr>
      <dgm:t>
        <a:bodyPr/>
        <a:lstStyle/>
        <a:p>
          <a:pPr algn="r"/>
          <a:r>
            <a:rPr lang="en-US" sz="2300" b="0" dirty="0">
              <a:latin typeface="Arial" panose="020B0604020202020204" pitchFamily="34" charset="0"/>
              <a:cs typeface="Arial" panose="020B0604020202020204" pitchFamily="34" charset="0"/>
            </a:rPr>
            <a:t>Scholarships</a:t>
          </a:r>
        </a:p>
      </dgm:t>
    </dgm:pt>
    <dgm:pt modelId="{0B6BCCAB-759D-48C8-A3EB-D44192D49530}" type="parTrans" cxnId="{759186AF-B587-4A76-A3E6-FF81C69061DB}">
      <dgm:prSet/>
      <dgm:spPr/>
      <dgm:t>
        <a:bodyPr/>
        <a:lstStyle/>
        <a:p>
          <a:endParaRPr lang="en-US"/>
        </a:p>
      </dgm:t>
    </dgm:pt>
    <dgm:pt modelId="{8AAB3066-894B-4330-B704-75E4EFDD6550}" type="sibTrans" cxnId="{759186AF-B587-4A76-A3E6-FF81C69061DB}">
      <dgm:prSet/>
      <dgm:spPr/>
      <dgm:t>
        <a:bodyPr/>
        <a:lstStyle/>
        <a:p>
          <a:endParaRPr lang="en-US"/>
        </a:p>
      </dgm:t>
    </dgm:pt>
    <dgm:pt modelId="{D95CE349-3738-4D5A-99A4-5E1073DED1B0}">
      <dgm:prSet phldrT="[Text]" custT="1"/>
      <dgm:spPr/>
      <dgm:t>
        <a:bodyPr/>
        <a:lstStyle/>
        <a:p>
          <a:r>
            <a:rPr lang="en-US" sz="2400" b="0" dirty="0">
              <a:latin typeface="Arial" panose="020B0604020202020204" pitchFamily="34" charset="0"/>
              <a:cs typeface="Arial" panose="020B0604020202020204" pitchFamily="34" charset="0"/>
            </a:rPr>
            <a:t>Grants</a:t>
          </a:r>
        </a:p>
      </dgm:t>
    </dgm:pt>
    <dgm:pt modelId="{E40D19BE-56FE-4F29-B4C2-97BBD8A4986F}" type="parTrans" cxnId="{D7C0A38E-C48E-47D3-98AA-99BADF7BC202}">
      <dgm:prSet/>
      <dgm:spPr/>
      <dgm:t>
        <a:bodyPr/>
        <a:lstStyle/>
        <a:p>
          <a:endParaRPr lang="en-US"/>
        </a:p>
      </dgm:t>
    </dgm:pt>
    <dgm:pt modelId="{E58D54BF-469A-40FE-A25C-FE27CE2550B7}" type="sibTrans" cxnId="{D7C0A38E-C48E-47D3-98AA-99BADF7BC202}">
      <dgm:prSet/>
      <dgm:spPr/>
      <dgm:t>
        <a:bodyPr/>
        <a:lstStyle/>
        <a:p>
          <a:endParaRPr lang="en-US"/>
        </a:p>
      </dgm:t>
    </dgm:pt>
    <dgm:pt modelId="{500B0A59-87F2-4A5E-86BD-2AF0605CA6DB}">
      <dgm:prSet phldrT="[Text]" custT="1"/>
      <dgm:spPr>
        <a:solidFill>
          <a:srgbClr val="FA9B32"/>
        </a:solidFill>
      </dgm:spPr>
      <dgm:t>
        <a:bodyPr/>
        <a:lstStyle/>
        <a:p>
          <a:r>
            <a:rPr lang="en-US" sz="2400" b="0" dirty="0">
              <a:latin typeface="Arial" panose="020B0604020202020204" pitchFamily="34" charset="0"/>
              <a:cs typeface="Arial" panose="020B0604020202020204" pitchFamily="34" charset="0"/>
            </a:rPr>
            <a:t>Work-Study Employment</a:t>
          </a:r>
        </a:p>
      </dgm:t>
    </dgm:pt>
    <dgm:pt modelId="{9CBDA3EC-19C1-4594-9E4A-7798FAD35A6F}" type="parTrans" cxnId="{37C48A63-9A73-4992-95BD-B542C0E2381D}">
      <dgm:prSet/>
      <dgm:spPr/>
      <dgm:t>
        <a:bodyPr/>
        <a:lstStyle/>
        <a:p>
          <a:endParaRPr lang="en-US"/>
        </a:p>
      </dgm:t>
    </dgm:pt>
    <dgm:pt modelId="{6DE1C9DE-F7C8-47F0-8286-2D85A3AD9327}" type="sibTrans" cxnId="{37C48A63-9A73-4992-95BD-B542C0E2381D}">
      <dgm:prSet/>
      <dgm:spPr/>
      <dgm:t>
        <a:bodyPr/>
        <a:lstStyle/>
        <a:p>
          <a:endParaRPr lang="en-US"/>
        </a:p>
      </dgm:t>
    </dgm:pt>
    <dgm:pt modelId="{6C31F773-3646-454F-A9A3-C52ED5F7CDD4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b="0" dirty="0">
              <a:latin typeface="Arial" panose="020B0604020202020204" pitchFamily="34" charset="0"/>
              <a:cs typeface="Arial" panose="020B0604020202020204" pitchFamily="34" charset="0"/>
            </a:rPr>
            <a:t>Loans</a:t>
          </a:r>
        </a:p>
      </dgm:t>
    </dgm:pt>
    <dgm:pt modelId="{E29E9FEE-1155-49BE-9B37-F135F6015C1C}" type="parTrans" cxnId="{049164F9-7B47-4067-99C6-9F49C202A960}">
      <dgm:prSet/>
      <dgm:spPr/>
      <dgm:t>
        <a:bodyPr/>
        <a:lstStyle/>
        <a:p>
          <a:endParaRPr lang="en-US"/>
        </a:p>
      </dgm:t>
    </dgm:pt>
    <dgm:pt modelId="{25C89F0F-AAA1-4C01-A56E-CA8C09B0032F}" type="sibTrans" cxnId="{049164F9-7B47-4067-99C6-9F49C202A960}">
      <dgm:prSet/>
      <dgm:spPr/>
      <dgm:t>
        <a:bodyPr/>
        <a:lstStyle/>
        <a:p>
          <a:endParaRPr lang="en-US"/>
        </a:p>
      </dgm:t>
    </dgm:pt>
    <dgm:pt modelId="{FDE745A2-7F79-4F00-AEE4-E5E8CE120FF4}" type="pres">
      <dgm:prSet presAssocID="{8D36CBB1-CBC3-466D-A6BF-D60DAA15E5BE}" presName="compositeShape" presStyleCnt="0">
        <dgm:presLayoutVars>
          <dgm:chMax val="7"/>
          <dgm:dir/>
          <dgm:resizeHandles val="exact"/>
        </dgm:presLayoutVars>
      </dgm:prSet>
      <dgm:spPr/>
    </dgm:pt>
    <dgm:pt modelId="{0A25010D-B9FB-441C-816F-969633BB2F10}" type="pres">
      <dgm:prSet presAssocID="{8D36CBB1-CBC3-466D-A6BF-D60DAA15E5BE}" presName="wedge1" presStyleLbl="node1" presStyleIdx="0" presStyleCnt="4" custScaleX="121070" custScaleY="119684" custLinFactNeighborX="-5008" custLinFactNeighborY="4190"/>
      <dgm:spPr/>
    </dgm:pt>
    <dgm:pt modelId="{08CE128E-3488-4049-A092-D34BA9EB4E7C}" type="pres">
      <dgm:prSet presAssocID="{8D36CBB1-CBC3-466D-A6BF-D60DAA15E5B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2A9E0E2-F062-49BB-8602-5660ED6764EF}" type="pres">
      <dgm:prSet presAssocID="{8D36CBB1-CBC3-466D-A6BF-D60DAA15E5BE}" presName="wedge2" presStyleLbl="node1" presStyleIdx="1" presStyleCnt="4" custScaleX="118386" custScaleY="116827"/>
      <dgm:spPr/>
    </dgm:pt>
    <dgm:pt modelId="{F0B36185-53C5-4A55-9BAF-4621CB0D6D45}" type="pres">
      <dgm:prSet presAssocID="{8D36CBB1-CBC3-466D-A6BF-D60DAA15E5B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437C0E5-3883-4F51-8AF0-A5736AFED719}" type="pres">
      <dgm:prSet presAssocID="{8D36CBB1-CBC3-466D-A6BF-D60DAA15E5BE}" presName="wedge3" presStyleLbl="node1" presStyleIdx="2" presStyleCnt="4" custScaleX="120620" custScaleY="115906"/>
      <dgm:spPr/>
    </dgm:pt>
    <dgm:pt modelId="{1988F05A-0E94-4B63-B620-2D4BF49F0D2C}" type="pres">
      <dgm:prSet presAssocID="{8D36CBB1-CBC3-466D-A6BF-D60DAA15E5B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229149F-801D-4F67-9D73-4C2AACCF82D7}" type="pres">
      <dgm:prSet presAssocID="{8D36CBB1-CBC3-466D-A6BF-D60DAA15E5BE}" presName="wedge4" presStyleLbl="node1" presStyleIdx="3" presStyleCnt="4" custScaleX="122781" custScaleY="121519"/>
      <dgm:spPr/>
    </dgm:pt>
    <dgm:pt modelId="{4CF97A5B-7EF3-4CE7-B9AA-ED7F1D335326}" type="pres">
      <dgm:prSet presAssocID="{8D36CBB1-CBC3-466D-A6BF-D60DAA15E5B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2F4250D-D8A3-44A8-A050-4AFC013B663E}" type="presOf" srcId="{6C31F773-3646-454F-A9A3-C52ED5F7CDD4}" destId="{9229149F-801D-4F67-9D73-4C2AACCF82D7}" srcOrd="0" destOrd="0" presId="urn:microsoft.com/office/officeart/2005/8/layout/chart3"/>
    <dgm:cxn modelId="{8AF9B813-459C-4C70-90EA-2C9D5291ADF4}" type="presOf" srcId="{500B0A59-87F2-4A5E-86BD-2AF0605CA6DB}" destId="{D437C0E5-3883-4F51-8AF0-A5736AFED719}" srcOrd="0" destOrd="0" presId="urn:microsoft.com/office/officeart/2005/8/layout/chart3"/>
    <dgm:cxn modelId="{1E128230-C63A-4F60-B36D-46381D8D99A2}" type="presOf" srcId="{93AEE709-3F8F-4943-892A-BC8124B7F50C}" destId="{08CE128E-3488-4049-A092-D34BA9EB4E7C}" srcOrd="1" destOrd="0" presId="urn:microsoft.com/office/officeart/2005/8/layout/chart3"/>
    <dgm:cxn modelId="{A8D82735-53CE-41A7-9F3A-4660720644B0}" type="presOf" srcId="{6C31F773-3646-454F-A9A3-C52ED5F7CDD4}" destId="{4CF97A5B-7EF3-4CE7-B9AA-ED7F1D335326}" srcOrd="1" destOrd="0" presId="urn:microsoft.com/office/officeart/2005/8/layout/chart3"/>
    <dgm:cxn modelId="{37C48A63-9A73-4992-95BD-B542C0E2381D}" srcId="{8D36CBB1-CBC3-466D-A6BF-D60DAA15E5BE}" destId="{500B0A59-87F2-4A5E-86BD-2AF0605CA6DB}" srcOrd="2" destOrd="0" parTransId="{9CBDA3EC-19C1-4594-9E4A-7798FAD35A6F}" sibTransId="{6DE1C9DE-F7C8-47F0-8286-2D85A3AD9327}"/>
    <dgm:cxn modelId="{AC487A74-0258-4239-A7BB-494C559794A1}" type="presOf" srcId="{D95CE349-3738-4D5A-99A4-5E1073DED1B0}" destId="{F0B36185-53C5-4A55-9BAF-4621CB0D6D45}" srcOrd="1" destOrd="0" presId="urn:microsoft.com/office/officeart/2005/8/layout/chart3"/>
    <dgm:cxn modelId="{40794275-62F2-48D6-9F21-A84220C255DE}" type="presOf" srcId="{93AEE709-3F8F-4943-892A-BC8124B7F50C}" destId="{0A25010D-B9FB-441C-816F-969633BB2F10}" srcOrd="0" destOrd="0" presId="urn:microsoft.com/office/officeart/2005/8/layout/chart3"/>
    <dgm:cxn modelId="{D7C0A38E-C48E-47D3-98AA-99BADF7BC202}" srcId="{8D36CBB1-CBC3-466D-A6BF-D60DAA15E5BE}" destId="{D95CE349-3738-4D5A-99A4-5E1073DED1B0}" srcOrd="1" destOrd="0" parTransId="{E40D19BE-56FE-4F29-B4C2-97BBD8A4986F}" sibTransId="{E58D54BF-469A-40FE-A25C-FE27CE2550B7}"/>
    <dgm:cxn modelId="{759186AF-B587-4A76-A3E6-FF81C69061DB}" srcId="{8D36CBB1-CBC3-466D-A6BF-D60DAA15E5BE}" destId="{93AEE709-3F8F-4943-892A-BC8124B7F50C}" srcOrd="0" destOrd="0" parTransId="{0B6BCCAB-759D-48C8-A3EB-D44192D49530}" sibTransId="{8AAB3066-894B-4330-B704-75E4EFDD6550}"/>
    <dgm:cxn modelId="{1A50AEDD-B732-47F4-B0E3-A88EA3C484A3}" type="presOf" srcId="{500B0A59-87F2-4A5E-86BD-2AF0605CA6DB}" destId="{1988F05A-0E94-4B63-B620-2D4BF49F0D2C}" srcOrd="1" destOrd="0" presId="urn:microsoft.com/office/officeart/2005/8/layout/chart3"/>
    <dgm:cxn modelId="{16F4ABED-8ABE-47B4-9165-0EB4DB19D06E}" type="presOf" srcId="{D95CE349-3738-4D5A-99A4-5E1073DED1B0}" destId="{12A9E0E2-F062-49BB-8602-5660ED6764EF}" srcOrd="0" destOrd="0" presId="urn:microsoft.com/office/officeart/2005/8/layout/chart3"/>
    <dgm:cxn modelId="{BFCA64F2-8854-4D3E-9A03-AF3723F58874}" type="presOf" srcId="{8D36CBB1-CBC3-466D-A6BF-D60DAA15E5BE}" destId="{FDE745A2-7F79-4F00-AEE4-E5E8CE120FF4}" srcOrd="0" destOrd="0" presId="urn:microsoft.com/office/officeart/2005/8/layout/chart3"/>
    <dgm:cxn modelId="{049164F9-7B47-4067-99C6-9F49C202A960}" srcId="{8D36CBB1-CBC3-466D-A6BF-D60DAA15E5BE}" destId="{6C31F773-3646-454F-A9A3-C52ED5F7CDD4}" srcOrd="3" destOrd="0" parTransId="{E29E9FEE-1155-49BE-9B37-F135F6015C1C}" sibTransId="{25C89F0F-AAA1-4C01-A56E-CA8C09B0032F}"/>
    <dgm:cxn modelId="{7AA2C558-4264-4E8F-948F-5E2CB449D813}" type="presParOf" srcId="{FDE745A2-7F79-4F00-AEE4-E5E8CE120FF4}" destId="{0A25010D-B9FB-441C-816F-969633BB2F10}" srcOrd="0" destOrd="0" presId="urn:microsoft.com/office/officeart/2005/8/layout/chart3"/>
    <dgm:cxn modelId="{4CA3BC85-59BC-40F9-AF91-925D41BC76B7}" type="presParOf" srcId="{FDE745A2-7F79-4F00-AEE4-E5E8CE120FF4}" destId="{08CE128E-3488-4049-A092-D34BA9EB4E7C}" srcOrd="1" destOrd="0" presId="urn:microsoft.com/office/officeart/2005/8/layout/chart3"/>
    <dgm:cxn modelId="{3490A645-1BC8-41E5-8E83-699CDBE2943C}" type="presParOf" srcId="{FDE745A2-7F79-4F00-AEE4-E5E8CE120FF4}" destId="{12A9E0E2-F062-49BB-8602-5660ED6764EF}" srcOrd="2" destOrd="0" presId="urn:microsoft.com/office/officeart/2005/8/layout/chart3"/>
    <dgm:cxn modelId="{976A72FE-2741-435E-9385-C9CF1A380C77}" type="presParOf" srcId="{FDE745A2-7F79-4F00-AEE4-E5E8CE120FF4}" destId="{F0B36185-53C5-4A55-9BAF-4621CB0D6D45}" srcOrd="3" destOrd="0" presId="urn:microsoft.com/office/officeart/2005/8/layout/chart3"/>
    <dgm:cxn modelId="{F189B293-6CAD-44D2-B76A-F37D03024531}" type="presParOf" srcId="{FDE745A2-7F79-4F00-AEE4-E5E8CE120FF4}" destId="{D437C0E5-3883-4F51-8AF0-A5736AFED719}" srcOrd="4" destOrd="0" presId="urn:microsoft.com/office/officeart/2005/8/layout/chart3"/>
    <dgm:cxn modelId="{BB6F6ABC-6BED-4344-A220-3CDBCB4D04B7}" type="presParOf" srcId="{FDE745A2-7F79-4F00-AEE4-E5E8CE120FF4}" destId="{1988F05A-0E94-4B63-B620-2D4BF49F0D2C}" srcOrd="5" destOrd="0" presId="urn:microsoft.com/office/officeart/2005/8/layout/chart3"/>
    <dgm:cxn modelId="{597D5C7C-8C75-40C1-AB41-CA7269AA1144}" type="presParOf" srcId="{FDE745A2-7F79-4F00-AEE4-E5E8CE120FF4}" destId="{9229149F-801D-4F67-9D73-4C2AACCF82D7}" srcOrd="6" destOrd="0" presId="urn:microsoft.com/office/officeart/2005/8/layout/chart3"/>
    <dgm:cxn modelId="{886D86F2-0A4E-4808-9C76-C913008B1A3E}" type="presParOf" srcId="{FDE745A2-7F79-4F00-AEE4-E5E8CE120FF4}" destId="{4CF97A5B-7EF3-4CE7-B9AA-ED7F1D33532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C5EFF-9053-4376-9EEC-D9EBC395BE0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81FF52-536F-40DB-A4B6-C4E48ED31DDF}">
      <dgm:prSet custT="1"/>
      <dgm:spPr>
        <a:solidFill>
          <a:srgbClr val="56933B"/>
        </a:solidFill>
        <a:ln>
          <a:solidFill>
            <a:srgbClr val="3B4311"/>
          </a:solidFill>
        </a:ln>
      </dgm:spPr>
      <dgm:t>
        <a:bodyPr/>
        <a:lstStyle/>
        <a:p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Certain tax filers cannot use the </a:t>
          </a:r>
        </a:p>
        <a:p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IRS Data Retrieval Tool</a:t>
          </a:r>
        </a:p>
      </dgm:t>
    </dgm:pt>
    <dgm:pt modelId="{263D5951-AD9F-498E-856E-4AE76114A566}" type="parTrans" cxnId="{D50EBD9C-3D03-4D66-A920-4D6CA7584931}">
      <dgm:prSet/>
      <dgm:spPr/>
      <dgm:t>
        <a:bodyPr/>
        <a:lstStyle/>
        <a:p>
          <a:endParaRPr lang="en-US"/>
        </a:p>
      </dgm:t>
    </dgm:pt>
    <dgm:pt modelId="{A32F12A8-317D-4CC6-B27A-DBD4E5D82F50}" type="sibTrans" cxnId="{D50EBD9C-3D03-4D66-A920-4D6CA7584931}">
      <dgm:prSet/>
      <dgm:spPr/>
      <dgm:t>
        <a:bodyPr/>
        <a:lstStyle/>
        <a:p>
          <a:endParaRPr lang="en-US"/>
        </a:p>
      </dgm:t>
    </dgm:pt>
    <dgm:pt modelId="{2A255BCD-0BF0-483D-96E4-E6D8BFEA52FE}">
      <dgm:prSet/>
      <dgm:spPr>
        <a:solidFill>
          <a:srgbClr val="7CBE5E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Did not indicate on FAFSA a tax return was completed</a:t>
          </a:r>
        </a:p>
      </dgm:t>
    </dgm:pt>
    <dgm:pt modelId="{5D76D5C5-CE60-440D-B387-8C7E57F18E9E}" type="parTrans" cxnId="{A4401B19-1522-4DEA-955F-B7A994020912}">
      <dgm:prSet/>
      <dgm:spPr/>
      <dgm:t>
        <a:bodyPr/>
        <a:lstStyle/>
        <a:p>
          <a:endParaRPr lang="en-US"/>
        </a:p>
      </dgm:t>
    </dgm:pt>
    <dgm:pt modelId="{175EBD24-D57C-45A7-9535-F7152F2852ED}" type="sibTrans" cxnId="{A4401B19-1522-4DEA-955F-B7A994020912}">
      <dgm:prSet/>
      <dgm:spPr/>
      <dgm:t>
        <a:bodyPr/>
        <a:lstStyle/>
        <a:p>
          <a:endParaRPr lang="en-US"/>
        </a:p>
      </dgm:t>
    </dgm:pt>
    <dgm:pt modelId="{0AE15FA1-BA45-49C6-8E65-46B7DE86F3EC}">
      <dgm:prSet/>
      <dgm:spPr>
        <a:solidFill>
          <a:srgbClr val="7CBE5E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Marriage date is January 2021, or later</a:t>
          </a:r>
        </a:p>
      </dgm:t>
    </dgm:pt>
    <dgm:pt modelId="{E7F4D3C9-E357-46F6-9041-5BDB80291D1F}" type="parTrans" cxnId="{DC5C08B8-09C6-41D8-AB73-A4F8BD5E69DC}">
      <dgm:prSet/>
      <dgm:spPr/>
      <dgm:t>
        <a:bodyPr/>
        <a:lstStyle/>
        <a:p>
          <a:endParaRPr lang="en-US"/>
        </a:p>
      </dgm:t>
    </dgm:pt>
    <dgm:pt modelId="{7681AEC3-0533-488C-9AD0-E86BECD4A283}" type="sibTrans" cxnId="{DC5C08B8-09C6-41D8-AB73-A4F8BD5E69DC}">
      <dgm:prSet/>
      <dgm:spPr/>
      <dgm:t>
        <a:bodyPr/>
        <a:lstStyle/>
        <a:p>
          <a:endParaRPr lang="en-US"/>
        </a:p>
      </dgm:t>
    </dgm:pt>
    <dgm:pt modelId="{E0F438C5-B74D-49B8-B4A0-4E9D6A688D2A}">
      <dgm:prSet/>
      <dgm:spPr>
        <a:solidFill>
          <a:srgbClr val="7CBE5E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First three digits of the SSN are 666</a:t>
          </a:r>
        </a:p>
      </dgm:t>
    </dgm:pt>
    <dgm:pt modelId="{DC26DA5E-0935-431F-89F6-7564046A677F}" type="parTrans" cxnId="{2ADB7592-111C-49FC-A325-D46C3DD19C27}">
      <dgm:prSet/>
      <dgm:spPr/>
      <dgm:t>
        <a:bodyPr/>
        <a:lstStyle/>
        <a:p>
          <a:endParaRPr lang="en-US"/>
        </a:p>
      </dgm:t>
    </dgm:pt>
    <dgm:pt modelId="{E980A363-4A04-43E3-9C19-B8559CE1E202}" type="sibTrans" cxnId="{2ADB7592-111C-49FC-A325-D46C3DD19C27}">
      <dgm:prSet/>
      <dgm:spPr/>
      <dgm:t>
        <a:bodyPr/>
        <a:lstStyle/>
        <a:p>
          <a:endParaRPr lang="en-US"/>
        </a:p>
      </dgm:t>
    </dgm:pt>
    <dgm:pt modelId="{A64E9A79-1E66-4466-8E00-24181C4B552A}">
      <dgm:prSet/>
      <dgm:spPr>
        <a:solidFill>
          <a:srgbClr val="7CBE5E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Filed a non-U.S. tax return</a:t>
          </a:r>
        </a:p>
      </dgm:t>
    </dgm:pt>
    <dgm:pt modelId="{D4BD6447-7AD2-444E-8270-EE9DE3CA86E9}" type="parTrans" cxnId="{AA53AF19-6727-49A4-B876-EBEE300E1003}">
      <dgm:prSet/>
      <dgm:spPr/>
      <dgm:t>
        <a:bodyPr/>
        <a:lstStyle/>
        <a:p>
          <a:endParaRPr lang="en-US"/>
        </a:p>
      </dgm:t>
    </dgm:pt>
    <dgm:pt modelId="{F905D5C6-3682-4F50-BD85-A47BD5F401B1}" type="sibTrans" cxnId="{AA53AF19-6727-49A4-B876-EBEE300E1003}">
      <dgm:prSet/>
      <dgm:spPr/>
      <dgm:t>
        <a:bodyPr/>
        <a:lstStyle/>
        <a:p>
          <a:endParaRPr lang="en-US"/>
        </a:p>
      </dgm:t>
    </dgm:pt>
    <dgm:pt modelId="{D898F009-08BE-4028-8107-06406E6FBDC9}">
      <dgm:prSet/>
      <dgm:spPr>
        <a:solidFill>
          <a:srgbClr val="7CBE5E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Married and filed as head of household, or filed separate returns</a:t>
          </a:r>
        </a:p>
      </dgm:t>
    </dgm:pt>
    <dgm:pt modelId="{F1CBBCE2-BF8A-47BA-952A-D338522831F8}" type="parTrans" cxnId="{E0C0BB6C-7420-47FD-9517-68C126CA1EBE}">
      <dgm:prSet/>
      <dgm:spPr/>
      <dgm:t>
        <a:bodyPr/>
        <a:lstStyle/>
        <a:p>
          <a:endParaRPr lang="en-US"/>
        </a:p>
      </dgm:t>
    </dgm:pt>
    <dgm:pt modelId="{E66D69B7-BE8F-4D40-8BD1-8601F57236C6}" type="sibTrans" cxnId="{E0C0BB6C-7420-47FD-9517-68C126CA1EBE}">
      <dgm:prSet/>
      <dgm:spPr/>
      <dgm:t>
        <a:bodyPr/>
        <a:lstStyle/>
        <a:p>
          <a:endParaRPr lang="en-US"/>
        </a:p>
      </dgm:t>
    </dgm:pt>
    <dgm:pt modelId="{24FA7423-780A-4ADB-9AB4-21898780D5CE}">
      <dgm:prSet/>
      <dgm:spPr>
        <a:solidFill>
          <a:srgbClr val="7CBE5E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Neither married parent entered a valid SSN</a:t>
          </a:r>
        </a:p>
      </dgm:t>
    </dgm:pt>
    <dgm:pt modelId="{5BC799F9-1174-4469-BEC2-BB49B35AEBE0}" type="parTrans" cxnId="{7572EBF4-1B04-4FDA-BAFB-049D08FD4DC1}">
      <dgm:prSet/>
      <dgm:spPr/>
      <dgm:t>
        <a:bodyPr/>
        <a:lstStyle/>
        <a:p>
          <a:endParaRPr lang="en-US"/>
        </a:p>
      </dgm:t>
    </dgm:pt>
    <dgm:pt modelId="{A7E1910F-ED3F-44D4-99E7-D0AF395AFB18}" type="sibTrans" cxnId="{7572EBF4-1B04-4FDA-BAFB-049D08FD4DC1}">
      <dgm:prSet/>
      <dgm:spPr/>
      <dgm:t>
        <a:bodyPr/>
        <a:lstStyle/>
        <a:p>
          <a:endParaRPr lang="en-US"/>
        </a:p>
      </dgm:t>
    </dgm:pt>
    <dgm:pt modelId="{366AE46E-54A1-46C7-8302-02F8E013220E}">
      <dgm:prSet/>
      <dgm:spPr>
        <a:solidFill>
          <a:srgbClr val="7CBE5E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Non-married parent or both married parents entered all zeroes for the SSN</a:t>
          </a:r>
        </a:p>
      </dgm:t>
    </dgm:pt>
    <dgm:pt modelId="{C9BD7727-3057-412F-BA8E-7A68954F65B4}" type="parTrans" cxnId="{B22A32FF-14AF-4EFC-86B2-209ED19D4AA1}">
      <dgm:prSet/>
      <dgm:spPr/>
      <dgm:t>
        <a:bodyPr/>
        <a:lstStyle/>
        <a:p>
          <a:endParaRPr lang="en-US"/>
        </a:p>
      </dgm:t>
    </dgm:pt>
    <dgm:pt modelId="{74B001D5-F46A-4714-8788-0D0432FE50C0}" type="sibTrans" cxnId="{B22A32FF-14AF-4EFC-86B2-209ED19D4AA1}">
      <dgm:prSet/>
      <dgm:spPr/>
      <dgm:t>
        <a:bodyPr/>
        <a:lstStyle/>
        <a:p>
          <a:endParaRPr lang="en-US"/>
        </a:p>
      </dgm:t>
    </dgm:pt>
    <dgm:pt modelId="{57F9FCD9-3BA1-46FE-9A86-98F8EC167EF4}" type="pres">
      <dgm:prSet presAssocID="{068C5EFF-9053-4376-9EEC-D9EBC395BE0F}" presName="composite" presStyleCnt="0">
        <dgm:presLayoutVars>
          <dgm:chMax val="1"/>
          <dgm:dir/>
          <dgm:resizeHandles val="exact"/>
        </dgm:presLayoutVars>
      </dgm:prSet>
      <dgm:spPr/>
    </dgm:pt>
    <dgm:pt modelId="{32E2B2D4-5D81-4E02-BF5F-CA5FC3672B12}" type="pres">
      <dgm:prSet presAssocID="{0F81FF52-536F-40DB-A4B6-C4E48ED31DDF}" presName="roof" presStyleLbl="dkBgShp" presStyleIdx="0" presStyleCnt="2"/>
      <dgm:spPr/>
    </dgm:pt>
    <dgm:pt modelId="{1AF5C997-57E5-49AB-913E-B40A9C402D87}" type="pres">
      <dgm:prSet presAssocID="{0F81FF52-536F-40DB-A4B6-C4E48ED31DDF}" presName="pillars" presStyleCnt="0"/>
      <dgm:spPr/>
    </dgm:pt>
    <dgm:pt modelId="{4D5791FB-88AE-4085-BF06-6168C6E23C57}" type="pres">
      <dgm:prSet presAssocID="{0F81FF52-536F-40DB-A4B6-C4E48ED31DDF}" presName="pillar1" presStyleLbl="node1" presStyleIdx="0" presStyleCnt="7">
        <dgm:presLayoutVars>
          <dgm:bulletEnabled val="1"/>
        </dgm:presLayoutVars>
      </dgm:prSet>
      <dgm:spPr/>
    </dgm:pt>
    <dgm:pt modelId="{10E998BF-0381-477E-AAE8-B755529DF6D1}" type="pres">
      <dgm:prSet presAssocID="{0AE15FA1-BA45-49C6-8E65-46B7DE86F3EC}" presName="pillarX" presStyleLbl="node1" presStyleIdx="1" presStyleCnt="7">
        <dgm:presLayoutVars>
          <dgm:bulletEnabled val="1"/>
        </dgm:presLayoutVars>
      </dgm:prSet>
      <dgm:spPr/>
    </dgm:pt>
    <dgm:pt modelId="{58829F29-8EC1-4265-A142-EAD87D1B180B}" type="pres">
      <dgm:prSet presAssocID="{E0F438C5-B74D-49B8-B4A0-4E9D6A688D2A}" presName="pillarX" presStyleLbl="node1" presStyleIdx="2" presStyleCnt="7">
        <dgm:presLayoutVars>
          <dgm:bulletEnabled val="1"/>
        </dgm:presLayoutVars>
      </dgm:prSet>
      <dgm:spPr/>
    </dgm:pt>
    <dgm:pt modelId="{82F5335F-6E72-4F66-A0C0-843B5C20B1F0}" type="pres">
      <dgm:prSet presAssocID="{A64E9A79-1E66-4466-8E00-24181C4B552A}" presName="pillarX" presStyleLbl="node1" presStyleIdx="3" presStyleCnt="7">
        <dgm:presLayoutVars>
          <dgm:bulletEnabled val="1"/>
        </dgm:presLayoutVars>
      </dgm:prSet>
      <dgm:spPr/>
    </dgm:pt>
    <dgm:pt modelId="{0FD0CE40-12DE-4F3E-A162-5D510837C7AF}" type="pres">
      <dgm:prSet presAssocID="{D898F009-08BE-4028-8107-06406E6FBDC9}" presName="pillarX" presStyleLbl="node1" presStyleIdx="4" presStyleCnt="7">
        <dgm:presLayoutVars>
          <dgm:bulletEnabled val="1"/>
        </dgm:presLayoutVars>
      </dgm:prSet>
      <dgm:spPr/>
    </dgm:pt>
    <dgm:pt modelId="{B487B1B9-6CE1-4570-9F42-E88FB51EE26F}" type="pres">
      <dgm:prSet presAssocID="{24FA7423-780A-4ADB-9AB4-21898780D5CE}" presName="pillarX" presStyleLbl="node1" presStyleIdx="5" presStyleCnt="7">
        <dgm:presLayoutVars>
          <dgm:bulletEnabled val="1"/>
        </dgm:presLayoutVars>
      </dgm:prSet>
      <dgm:spPr/>
    </dgm:pt>
    <dgm:pt modelId="{B31ABA9C-E4A3-48F6-BA97-577BC1FC89D9}" type="pres">
      <dgm:prSet presAssocID="{366AE46E-54A1-46C7-8302-02F8E013220E}" presName="pillarX" presStyleLbl="node1" presStyleIdx="6" presStyleCnt="7">
        <dgm:presLayoutVars>
          <dgm:bulletEnabled val="1"/>
        </dgm:presLayoutVars>
      </dgm:prSet>
      <dgm:spPr/>
    </dgm:pt>
    <dgm:pt modelId="{87A24CA5-A769-4AD8-9829-CACB8FAAEB88}" type="pres">
      <dgm:prSet presAssocID="{0F81FF52-536F-40DB-A4B6-C4E48ED31DDF}" presName="base" presStyleLbl="dkBgShp" presStyleIdx="1" presStyleCnt="2"/>
      <dgm:spPr>
        <a:solidFill>
          <a:srgbClr val="56933B"/>
        </a:solidFill>
        <a:ln>
          <a:solidFill>
            <a:schemeClr val="bg1"/>
          </a:solidFill>
        </a:ln>
      </dgm:spPr>
    </dgm:pt>
  </dgm:ptLst>
  <dgm:cxnLst>
    <dgm:cxn modelId="{36FE0912-7DCC-4B09-A0C1-6901868EEF0B}" type="presOf" srcId="{0AE15FA1-BA45-49C6-8E65-46B7DE86F3EC}" destId="{10E998BF-0381-477E-AAE8-B755529DF6D1}" srcOrd="0" destOrd="0" presId="urn:microsoft.com/office/officeart/2005/8/layout/hList3"/>
    <dgm:cxn modelId="{01C0B016-3681-4615-B016-7AFE90C503C7}" type="presOf" srcId="{068C5EFF-9053-4376-9EEC-D9EBC395BE0F}" destId="{57F9FCD9-3BA1-46FE-9A86-98F8EC167EF4}" srcOrd="0" destOrd="0" presId="urn:microsoft.com/office/officeart/2005/8/layout/hList3"/>
    <dgm:cxn modelId="{A4401B19-1522-4DEA-955F-B7A994020912}" srcId="{0F81FF52-536F-40DB-A4B6-C4E48ED31DDF}" destId="{2A255BCD-0BF0-483D-96E4-E6D8BFEA52FE}" srcOrd="0" destOrd="0" parTransId="{5D76D5C5-CE60-440D-B387-8C7E57F18E9E}" sibTransId="{175EBD24-D57C-45A7-9535-F7152F2852ED}"/>
    <dgm:cxn modelId="{AA53AF19-6727-49A4-B876-EBEE300E1003}" srcId="{0F81FF52-536F-40DB-A4B6-C4E48ED31DDF}" destId="{A64E9A79-1E66-4466-8E00-24181C4B552A}" srcOrd="3" destOrd="0" parTransId="{D4BD6447-7AD2-444E-8270-EE9DE3CA86E9}" sibTransId="{F905D5C6-3682-4F50-BD85-A47BD5F401B1}"/>
    <dgm:cxn modelId="{E128BB36-9A51-4F2C-A7DA-235C338869B6}" type="presOf" srcId="{E0F438C5-B74D-49B8-B4A0-4E9D6A688D2A}" destId="{58829F29-8EC1-4265-A142-EAD87D1B180B}" srcOrd="0" destOrd="0" presId="urn:microsoft.com/office/officeart/2005/8/layout/hList3"/>
    <dgm:cxn modelId="{7DE3333A-0E7D-4298-9312-586589D6410D}" type="presOf" srcId="{A64E9A79-1E66-4466-8E00-24181C4B552A}" destId="{82F5335F-6E72-4F66-A0C0-843B5C20B1F0}" srcOrd="0" destOrd="0" presId="urn:microsoft.com/office/officeart/2005/8/layout/hList3"/>
    <dgm:cxn modelId="{E0C0BB6C-7420-47FD-9517-68C126CA1EBE}" srcId="{0F81FF52-536F-40DB-A4B6-C4E48ED31DDF}" destId="{D898F009-08BE-4028-8107-06406E6FBDC9}" srcOrd="4" destOrd="0" parTransId="{F1CBBCE2-BF8A-47BA-952A-D338522831F8}" sibTransId="{E66D69B7-BE8F-4D40-8BD1-8601F57236C6}"/>
    <dgm:cxn modelId="{6E7DC988-28C6-4990-9511-21B723D5B3B2}" type="presOf" srcId="{366AE46E-54A1-46C7-8302-02F8E013220E}" destId="{B31ABA9C-E4A3-48F6-BA97-577BC1FC89D9}" srcOrd="0" destOrd="0" presId="urn:microsoft.com/office/officeart/2005/8/layout/hList3"/>
    <dgm:cxn modelId="{CEFE2D90-121E-4C91-AFD1-02354009BE55}" type="presOf" srcId="{0F81FF52-536F-40DB-A4B6-C4E48ED31DDF}" destId="{32E2B2D4-5D81-4E02-BF5F-CA5FC3672B12}" srcOrd="0" destOrd="0" presId="urn:microsoft.com/office/officeart/2005/8/layout/hList3"/>
    <dgm:cxn modelId="{2ADB7592-111C-49FC-A325-D46C3DD19C27}" srcId="{0F81FF52-536F-40DB-A4B6-C4E48ED31DDF}" destId="{E0F438C5-B74D-49B8-B4A0-4E9D6A688D2A}" srcOrd="2" destOrd="0" parTransId="{DC26DA5E-0935-431F-89F6-7564046A677F}" sibTransId="{E980A363-4A04-43E3-9C19-B8559CE1E202}"/>
    <dgm:cxn modelId="{D50EBD9C-3D03-4D66-A920-4D6CA7584931}" srcId="{068C5EFF-9053-4376-9EEC-D9EBC395BE0F}" destId="{0F81FF52-536F-40DB-A4B6-C4E48ED31DDF}" srcOrd="0" destOrd="0" parTransId="{263D5951-AD9F-498E-856E-4AE76114A566}" sibTransId="{A32F12A8-317D-4CC6-B27A-DBD4E5D82F50}"/>
    <dgm:cxn modelId="{DC5C08B8-09C6-41D8-AB73-A4F8BD5E69DC}" srcId="{0F81FF52-536F-40DB-A4B6-C4E48ED31DDF}" destId="{0AE15FA1-BA45-49C6-8E65-46B7DE86F3EC}" srcOrd="1" destOrd="0" parTransId="{E7F4D3C9-E357-46F6-9041-5BDB80291D1F}" sibTransId="{7681AEC3-0533-488C-9AD0-E86BECD4A283}"/>
    <dgm:cxn modelId="{3D7BE7C1-34F7-4D0B-BB09-3F5B42DC45FF}" type="presOf" srcId="{24FA7423-780A-4ADB-9AB4-21898780D5CE}" destId="{B487B1B9-6CE1-4570-9F42-E88FB51EE26F}" srcOrd="0" destOrd="0" presId="urn:microsoft.com/office/officeart/2005/8/layout/hList3"/>
    <dgm:cxn modelId="{FDB8B4E0-5ADD-4E53-8C19-1357B6127B28}" type="presOf" srcId="{D898F009-08BE-4028-8107-06406E6FBDC9}" destId="{0FD0CE40-12DE-4F3E-A162-5D510837C7AF}" srcOrd="0" destOrd="0" presId="urn:microsoft.com/office/officeart/2005/8/layout/hList3"/>
    <dgm:cxn modelId="{9D926FF3-B65F-40AA-BFAF-B4A2F3311787}" type="presOf" srcId="{2A255BCD-0BF0-483D-96E4-E6D8BFEA52FE}" destId="{4D5791FB-88AE-4085-BF06-6168C6E23C57}" srcOrd="0" destOrd="0" presId="urn:microsoft.com/office/officeart/2005/8/layout/hList3"/>
    <dgm:cxn modelId="{7572EBF4-1B04-4FDA-BAFB-049D08FD4DC1}" srcId="{0F81FF52-536F-40DB-A4B6-C4E48ED31DDF}" destId="{24FA7423-780A-4ADB-9AB4-21898780D5CE}" srcOrd="5" destOrd="0" parTransId="{5BC799F9-1174-4469-BEC2-BB49B35AEBE0}" sibTransId="{A7E1910F-ED3F-44D4-99E7-D0AF395AFB18}"/>
    <dgm:cxn modelId="{B22A32FF-14AF-4EFC-86B2-209ED19D4AA1}" srcId="{0F81FF52-536F-40DB-A4B6-C4E48ED31DDF}" destId="{366AE46E-54A1-46C7-8302-02F8E013220E}" srcOrd="6" destOrd="0" parTransId="{C9BD7727-3057-412F-BA8E-7A68954F65B4}" sibTransId="{74B001D5-F46A-4714-8788-0D0432FE50C0}"/>
    <dgm:cxn modelId="{A3ED3F24-5AD9-4889-B189-B7490B019E63}" type="presParOf" srcId="{57F9FCD9-3BA1-46FE-9A86-98F8EC167EF4}" destId="{32E2B2D4-5D81-4E02-BF5F-CA5FC3672B12}" srcOrd="0" destOrd="0" presId="urn:microsoft.com/office/officeart/2005/8/layout/hList3"/>
    <dgm:cxn modelId="{260494F4-E06D-4347-B040-EB5763C8F5EB}" type="presParOf" srcId="{57F9FCD9-3BA1-46FE-9A86-98F8EC167EF4}" destId="{1AF5C997-57E5-49AB-913E-B40A9C402D87}" srcOrd="1" destOrd="0" presId="urn:microsoft.com/office/officeart/2005/8/layout/hList3"/>
    <dgm:cxn modelId="{2BDB20C5-5228-4BAA-AB5B-8801BA6351BB}" type="presParOf" srcId="{1AF5C997-57E5-49AB-913E-B40A9C402D87}" destId="{4D5791FB-88AE-4085-BF06-6168C6E23C57}" srcOrd="0" destOrd="0" presId="urn:microsoft.com/office/officeart/2005/8/layout/hList3"/>
    <dgm:cxn modelId="{030A0A08-0679-4C0C-8671-149EC8EEF6D6}" type="presParOf" srcId="{1AF5C997-57E5-49AB-913E-B40A9C402D87}" destId="{10E998BF-0381-477E-AAE8-B755529DF6D1}" srcOrd="1" destOrd="0" presId="urn:microsoft.com/office/officeart/2005/8/layout/hList3"/>
    <dgm:cxn modelId="{30ACDADC-95FF-4B5A-BB68-EB0904DE5B38}" type="presParOf" srcId="{1AF5C997-57E5-49AB-913E-B40A9C402D87}" destId="{58829F29-8EC1-4265-A142-EAD87D1B180B}" srcOrd="2" destOrd="0" presId="urn:microsoft.com/office/officeart/2005/8/layout/hList3"/>
    <dgm:cxn modelId="{A3CA4EDA-77F0-4355-BEA7-5091D726FD23}" type="presParOf" srcId="{1AF5C997-57E5-49AB-913E-B40A9C402D87}" destId="{82F5335F-6E72-4F66-A0C0-843B5C20B1F0}" srcOrd="3" destOrd="0" presId="urn:microsoft.com/office/officeart/2005/8/layout/hList3"/>
    <dgm:cxn modelId="{C8CF6271-7156-409B-A3DB-9BEE463C8FE5}" type="presParOf" srcId="{1AF5C997-57E5-49AB-913E-B40A9C402D87}" destId="{0FD0CE40-12DE-4F3E-A162-5D510837C7AF}" srcOrd="4" destOrd="0" presId="urn:microsoft.com/office/officeart/2005/8/layout/hList3"/>
    <dgm:cxn modelId="{71420024-A478-4C66-9924-1B2C5CF77391}" type="presParOf" srcId="{1AF5C997-57E5-49AB-913E-B40A9C402D87}" destId="{B487B1B9-6CE1-4570-9F42-E88FB51EE26F}" srcOrd="5" destOrd="0" presId="urn:microsoft.com/office/officeart/2005/8/layout/hList3"/>
    <dgm:cxn modelId="{1E9CC33F-EB12-4BB2-926F-2DC191D1DFD9}" type="presParOf" srcId="{1AF5C997-57E5-49AB-913E-B40A9C402D87}" destId="{B31ABA9C-E4A3-48F6-BA97-577BC1FC89D9}" srcOrd="6" destOrd="0" presId="urn:microsoft.com/office/officeart/2005/8/layout/hList3"/>
    <dgm:cxn modelId="{A9934785-931D-4F79-A8BB-8872DAD302EC}" type="presParOf" srcId="{57F9FCD9-3BA1-46FE-9A86-98F8EC167EF4}" destId="{87A24CA5-A769-4AD8-9829-CACB8FAAEB8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D25BAA-346E-44AD-993C-8C5CC4C668D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54FCE8-71CC-4A21-B97C-1D94D4F2179D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Residency requirements apply</a:t>
          </a:r>
          <a:endParaRPr lang="en-US" sz="2400" dirty="0"/>
        </a:p>
      </dgm:t>
    </dgm:pt>
    <dgm:pt modelId="{2EEE4AD9-704A-478F-85FD-F606B8C53878}" type="parTrans" cxnId="{A4062F91-7FEC-432D-B6BD-FC08FBD36BC7}">
      <dgm:prSet/>
      <dgm:spPr/>
      <dgm:t>
        <a:bodyPr/>
        <a:lstStyle/>
        <a:p>
          <a:endParaRPr lang="en-US"/>
        </a:p>
      </dgm:t>
    </dgm:pt>
    <dgm:pt modelId="{9FA4D677-1C38-4958-9A5A-732AB76D1630}" type="sibTrans" cxnId="{A4062F91-7FEC-432D-B6BD-FC08FBD36BC7}">
      <dgm:prSet/>
      <dgm:spPr/>
      <dgm:t>
        <a:bodyPr/>
        <a:lstStyle/>
        <a:p>
          <a:endParaRPr lang="en-US"/>
        </a:p>
      </dgm:t>
    </dgm:pt>
    <dgm:pt modelId="{15472666-14FD-4E66-90A5-59282B796D60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Aid may be provided on the basis of </a:t>
          </a:r>
          <a:b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both merit and need</a:t>
          </a:r>
          <a:endParaRPr lang="en-US" sz="2400" dirty="0"/>
        </a:p>
      </dgm:t>
    </dgm:pt>
    <dgm:pt modelId="{954D7FBD-B0BB-4A78-A2B6-210A17D7EA9B}" type="parTrans" cxnId="{0849ECBC-EEDE-407B-8F67-8788896B915D}">
      <dgm:prSet/>
      <dgm:spPr/>
      <dgm:t>
        <a:bodyPr/>
        <a:lstStyle/>
        <a:p>
          <a:endParaRPr lang="en-US"/>
        </a:p>
      </dgm:t>
    </dgm:pt>
    <dgm:pt modelId="{301CCDC2-296D-42B0-AA1A-592AF1F9AECD}" type="sibTrans" cxnId="{0849ECBC-EEDE-407B-8F67-8788896B915D}">
      <dgm:prSet/>
      <dgm:spPr/>
      <dgm:t>
        <a:bodyPr/>
        <a:lstStyle/>
        <a:p>
          <a:endParaRPr lang="en-US"/>
        </a:p>
      </dgm:t>
    </dgm:pt>
    <dgm:pt modelId="{B4014945-0B1F-4BCE-BB67-8F802D92601B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Use information from the FAFSA                          and/or state aid applications</a:t>
          </a:r>
          <a:endParaRPr lang="en-US" sz="2400" dirty="0"/>
        </a:p>
      </dgm:t>
    </dgm:pt>
    <dgm:pt modelId="{029648E2-C632-4E8B-80FF-B4641177B5CB}" type="parTrans" cxnId="{99DC4B92-4074-4460-B198-BA28AC8657B3}">
      <dgm:prSet/>
      <dgm:spPr/>
      <dgm:t>
        <a:bodyPr/>
        <a:lstStyle/>
        <a:p>
          <a:endParaRPr lang="en-US"/>
        </a:p>
      </dgm:t>
    </dgm:pt>
    <dgm:pt modelId="{2173F920-44AD-40B9-A613-3E19C5AA9484}" type="sibTrans" cxnId="{99DC4B92-4074-4460-B198-BA28AC8657B3}">
      <dgm:prSet/>
      <dgm:spPr/>
      <dgm:t>
        <a:bodyPr/>
        <a:lstStyle/>
        <a:p>
          <a:endParaRPr lang="en-US"/>
        </a:p>
      </dgm:t>
    </dgm:pt>
    <dgm:pt modelId="{CBEE55C5-32F6-4664-BC94-A0FA083DCAEA}" type="pres">
      <dgm:prSet presAssocID="{75D25BAA-346E-44AD-993C-8C5CC4C668D9}" presName="linear" presStyleCnt="0">
        <dgm:presLayoutVars>
          <dgm:dir/>
          <dgm:animLvl val="lvl"/>
          <dgm:resizeHandles val="exact"/>
        </dgm:presLayoutVars>
      </dgm:prSet>
      <dgm:spPr/>
    </dgm:pt>
    <dgm:pt modelId="{18F39910-6FF9-45CE-923F-DF312CBDAA37}" type="pres">
      <dgm:prSet presAssocID="{2B54FCE8-71CC-4A21-B97C-1D94D4F2179D}" presName="parentLin" presStyleCnt="0"/>
      <dgm:spPr/>
    </dgm:pt>
    <dgm:pt modelId="{767A1CA5-6793-4667-BF5E-EE969BBED722}" type="pres">
      <dgm:prSet presAssocID="{2B54FCE8-71CC-4A21-B97C-1D94D4F2179D}" presName="parentLeftMargin" presStyleLbl="node1" presStyleIdx="0" presStyleCnt="3"/>
      <dgm:spPr/>
    </dgm:pt>
    <dgm:pt modelId="{F3FB1A91-22BB-4DA1-AF64-CE0E19B66442}" type="pres">
      <dgm:prSet presAssocID="{2B54FCE8-71CC-4A21-B97C-1D94D4F2179D}" presName="parentText" presStyleLbl="node1" presStyleIdx="0" presStyleCnt="3" custScaleX="128951">
        <dgm:presLayoutVars>
          <dgm:chMax val="0"/>
          <dgm:bulletEnabled val="1"/>
        </dgm:presLayoutVars>
      </dgm:prSet>
      <dgm:spPr/>
    </dgm:pt>
    <dgm:pt modelId="{5E6DF587-9B88-4C59-A9EB-FC1E4EBBD6BA}" type="pres">
      <dgm:prSet presAssocID="{2B54FCE8-71CC-4A21-B97C-1D94D4F2179D}" presName="negativeSpace" presStyleCnt="0"/>
      <dgm:spPr/>
    </dgm:pt>
    <dgm:pt modelId="{8E8E8676-D5B2-4CAA-A25D-0FF1EBD9189E}" type="pres">
      <dgm:prSet presAssocID="{2B54FCE8-71CC-4A21-B97C-1D94D4F2179D}" presName="childText" presStyleLbl="conFgAcc1" presStyleIdx="0" presStyleCnt="3">
        <dgm:presLayoutVars>
          <dgm:bulletEnabled val="1"/>
        </dgm:presLayoutVars>
      </dgm:prSet>
      <dgm:spPr/>
    </dgm:pt>
    <dgm:pt modelId="{525A0CA9-60AF-4C66-9F5B-089F2A23F039}" type="pres">
      <dgm:prSet presAssocID="{9FA4D677-1C38-4958-9A5A-732AB76D1630}" presName="spaceBetweenRectangles" presStyleCnt="0"/>
      <dgm:spPr/>
    </dgm:pt>
    <dgm:pt modelId="{A3374971-DFB5-4AFC-A9DB-7D6D10D897B7}" type="pres">
      <dgm:prSet presAssocID="{15472666-14FD-4E66-90A5-59282B796D60}" presName="parentLin" presStyleCnt="0"/>
      <dgm:spPr/>
    </dgm:pt>
    <dgm:pt modelId="{2E628566-13EB-476E-A137-724BF0DFEACF}" type="pres">
      <dgm:prSet presAssocID="{15472666-14FD-4E66-90A5-59282B796D60}" presName="parentLeftMargin" presStyleLbl="node1" presStyleIdx="0" presStyleCnt="3"/>
      <dgm:spPr/>
    </dgm:pt>
    <dgm:pt modelId="{3CC87CCC-747F-46EF-ACDA-D74B276EBF50}" type="pres">
      <dgm:prSet presAssocID="{15472666-14FD-4E66-90A5-59282B796D60}" presName="parentText" presStyleLbl="node1" presStyleIdx="1" presStyleCnt="3" custScaleX="128951">
        <dgm:presLayoutVars>
          <dgm:chMax val="0"/>
          <dgm:bulletEnabled val="1"/>
        </dgm:presLayoutVars>
      </dgm:prSet>
      <dgm:spPr/>
    </dgm:pt>
    <dgm:pt modelId="{B79A34C0-9075-427D-948A-3ED5B72197BD}" type="pres">
      <dgm:prSet presAssocID="{15472666-14FD-4E66-90A5-59282B796D60}" presName="negativeSpace" presStyleCnt="0"/>
      <dgm:spPr/>
    </dgm:pt>
    <dgm:pt modelId="{35237E15-EC5D-4841-92AD-9EEF37C193D8}" type="pres">
      <dgm:prSet presAssocID="{15472666-14FD-4E66-90A5-59282B796D60}" presName="childText" presStyleLbl="conFgAcc1" presStyleIdx="1" presStyleCnt="3">
        <dgm:presLayoutVars>
          <dgm:bulletEnabled val="1"/>
        </dgm:presLayoutVars>
      </dgm:prSet>
      <dgm:spPr/>
    </dgm:pt>
    <dgm:pt modelId="{05A006AE-B9E5-4219-B036-532C367B32B6}" type="pres">
      <dgm:prSet presAssocID="{301CCDC2-296D-42B0-AA1A-592AF1F9AECD}" presName="spaceBetweenRectangles" presStyleCnt="0"/>
      <dgm:spPr/>
    </dgm:pt>
    <dgm:pt modelId="{0B5DBBC5-F615-4EA5-8BCC-2C720069756A}" type="pres">
      <dgm:prSet presAssocID="{B4014945-0B1F-4BCE-BB67-8F802D92601B}" presName="parentLin" presStyleCnt="0"/>
      <dgm:spPr/>
    </dgm:pt>
    <dgm:pt modelId="{D88E2D2E-9A71-4524-8B8A-DAE51A68E663}" type="pres">
      <dgm:prSet presAssocID="{B4014945-0B1F-4BCE-BB67-8F802D92601B}" presName="parentLeftMargin" presStyleLbl="node1" presStyleIdx="1" presStyleCnt="3"/>
      <dgm:spPr/>
    </dgm:pt>
    <dgm:pt modelId="{990CE03F-D81A-4093-A587-59A07ADA01CF}" type="pres">
      <dgm:prSet presAssocID="{B4014945-0B1F-4BCE-BB67-8F802D92601B}" presName="parentText" presStyleLbl="node1" presStyleIdx="2" presStyleCnt="3" custScaleX="128951">
        <dgm:presLayoutVars>
          <dgm:chMax val="0"/>
          <dgm:bulletEnabled val="1"/>
        </dgm:presLayoutVars>
      </dgm:prSet>
      <dgm:spPr/>
    </dgm:pt>
    <dgm:pt modelId="{ECB724E5-DACB-4533-A399-C37BE7C5A961}" type="pres">
      <dgm:prSet presAssocID="{B4014945-0B1F-4BCE-BB67-8F802D92601B}" presName="negativeSpace" presStyleCnt="0"/>
      <dgm:spPr/>
    </dgm:pt>
    <dgm:pt modelId="{FF206E91-820A-494B-9F17-5730EDA45F3D}" type="pres">
      <dgm:prSet presAssocID="{B4014945-0B1F-4BCE-BB67-8F802D92601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0141D06-57BC-4488-B3EB-7ABC0FF5852B}" type="presOf" srcId="{15472666-14FD-4E66-90A5-59282B796D60}" destId="{2E628566-13EB-476E-A137-724BF0DFEACF}" srcOrd="0" destOrd="0" presId="urn:microsoft.com/office/officeart/2005/8/layout/list1"/>
    <dgm:cxn modelId="{5936BD0F-593B-4483-B206-A8474B7DBB00}" type="presOf" srcId="{B4014945-0B1F-4BCE-BB67-8F802D92601B}" destId="{990CE03F-D81A-4093-A587-59A07ADA01CF}" srcOrd="1" destOrd="0" presId="urn:microsoft.com/office/officeart/2005/8/layout/list1"/>
    <dgm:cxn modelId="{47148A12-D109-4F0D-8292-7073E775324A}" type="presOf" srcId="{15472666-14FD-4E66-90A5-59282B796D60}" destId="{3CC87CCC-747F-46EF-ACDA-D74B276EBF50}" srcOrd="1" destOrd="0" presId="urn:microsoft.com/office/officeart/2005/8/layout/list1"/>
    <dgm:cxn modelId="{6A1A7220-153C-4E8B-B446-DCE52AA5D229}" type="presOf" srcId="{75D25BAA-346E-44AD-993C-8C5CC4C668D9}" destId="{CBEE55C5-32F6-4664-BC94-A0FA083DCAEA}" srcOrd="0" destOrd="0" presId="urn:microsoft.com/office/officeart/2005/8/layout/list1"/>
    <dgm:cxn modelId="{C9013F29-D634-4451-AD28-ED6CC82051BE}" type="presOf" srcId="{2B54FCE8-71CC-4A21-B97C-1D94D4F2179D}" destId="{767A1CA5-6793-4667-BF5E-EE969BBED722}" srcOrd="0" destOrd="0" presId="urn:microsoft.com/office/officeart/2005/8/layout/list1"/>
    <dgm:cxn modelId="{3800003E-8B3B-422C-8177-B0E15DA2733D}" type="presOf" srcId="{B4014945-0B1F-4BCE-BB67-8F802D92601B}" destId="{D88E2D2E-9A71-4524-8B8A-DAE51A68E663}" srcOrd="0" destOrd="0" presId="urn:microsoft.com/office/officeart/2005/8/layout/list1"/>
    <dgm:cxn modelId="{A4062F91-7FEC-432D-B6BD-FC08FBD36BC7}" srcId="{75D25BAA-346E-44AD-993C-8C5CC4C668D9}" destId="{2B54FCE8-71CC-4A21-B97C-1D94D4F2179D}" srcOrd="0" destOrd="0" parTransId="{2EEE4AD9-704A-478F-85FD-F606B8C53878}" sibTransId="{9FA4D677-1C38-4958-9A5A-732AB76D1630}"/>
    <dgm:cxn modelId="{99DC4B92-4074-4460-B198-BA28AC8657B3}" srcId="{75D25BAA-346E-44AD-993C-8C5CC4C668D9}" destId="{B4014945-0B1F-4BCE-BB67-8F802D92601B}" srcOrd="2" destOrd="0" parTransId="{029648E2-C632-4E8B-80FF-B4641177B5CB}" sibTransId="{2173F920-44AD-40B9-A613-3E19C5AA9484}"/>
    <dgm:cxn modelId="{0849ECBC-EEDE-407B-8F67-8788896B915D}" srcId="{75D25BAA-346E-44AD-993C-8C5CC4C668D9}" destId="{15472666-14FD-4E66-90A5-59282B796D60}" srcOrd="1" destOrd="0" parTransId="{954D7FBD-B0BB-4A78-A2B6-210A17D7EA9B}" sibTransId="{301CCDC2-296D-42B0-AA1A-592AF1F9AECD}"/>
    <dgm:cxn modelId="{6976FBE6-1AEE-4A01-8DE0-448FF58A2F09}" type="presOf" srcId="{2B54FCE8-71CC-4A21-B97C-1D94D4F2179D}" destId="{F3FB1A91-22BB-4DA1-AF64-CE0E19B66442}" srcOrd="1" destOrd="0" presId="urn:microsoft.com/office/officeart/2005/8/layout/list1"/>
    <dgm:cxn modelId="{983F61D2-367F-49E6-83F7-F031AA650E99}" type="presParOf" srcId="{CBEE55C5-32F6-4664-BC94-A0FA083DCAEA}" destId="{18F39910-6FF9-45CE-923F-DF312CBDAA37}" srcOrd="0" destOrd="0" presId="urn:microsoft.com/office/officeart/2005/8/layout/list1"/>
    <dgm:cxn modelId="{B2DCD7EF-14E7-4811-8BAE-A138255B986E}" type="presParOf" srcId="{18F39910-6FF9-45CE-923F-DF312CBDAA37}" destId="{767A1CA5-6793-4667-BF5E-EE969BBED722}" srcOrd="0" destOrd="0" presId="urn:microsoft.com/office/officeart/2005/8/layout/list1"/>
    <dgm:cxn modelId="{2E85F8CC-E4A4-4F57-B09C-CDC16B7DD4B4}" type="presParOf" srcId="{18F39910-6FF9-45CE-923F-DF312CBDAA37}" destId="{F3FB1A91-22BB-4DA1-AF64-CE0E19B66442}" srcOrd="1" destOrd="0" presId="urn:microsoft.com/office/officeart/2005/8/layout/list1"/>
    <dgm:cxn modelId="{54D6CA86-2868-4548-AF8E-ED369C7480EA}" type="presParOf" srcId="{CBEE55C5-32F6-4664-BC94-A0FA083DCAEA}" destId="{5E6DF587-9B88-4C59-A9EB-FC1E4EBBD6BA}" srcOrd="1" destOrd="0" presId="urn:microsoft.com/office/officeart/2005/8/layout/list1"/>
    <dgm:cxn modelId="{CD44E48A-9979-4B11-A0AD-7D22807C7BED}" type="presParOf" srcId="{CBEE55C5-32F6-4664-BC94-A0FA083DCAEA}" destId="{8E8E8676-D5B2-4CAA-A25D-0FF1EBD9189E}" srcOrd="2" destOrd="0" presId="urn:microsoft.com/office/officeart/2005/8/layout/list1"/>
    <dgm:cxn modelId="{89E8150F-4D4B-49E1-9D4C-84EB672C4B25}" type="presParOf" srcId="{CBEE55C5-32F6-4664-BC94-A0FA083DCAEA}" destId="{525A0CA9-60AF-4C66-9F5B-089F2A23F039}" srcOrd="3" destOrd="0" presId="urn:microsoft.com/office/officeart/2005/8/layout/list1"/>
    <dgm:cxn modelId="{E19F1430-5733-4E06-99EF-C319C6827A2C}" type="presParOf" srcId="{CBEE55C5-32F6-4664-BC94-A0FA083DCAEA}" destId="{A3374971-DFB5-4AFC-A9DB-7D6D10D897B7}" srcOrd="4" destOrd="0" presId="urn:microsoft.com/office/officeart/2005/8/layout/list1"/>
    <dgm:cxn modelId="{D2AD7BF1-BC64-4003-8E64-EDBDF3BD70DE}" type="presParOf" srcId="{A3374971-DFB5-4AFC-A9DB-7D6D10D897B7}" destId="{2E628566-13EB-476E-A137-724BF0DFEACF}" srcOrd="0" destOrd="0" presId="urn:microsoft.com/office/officeart/2005/8/layout/list1"/>
    <dgm:cxn modelId="{05C43D19-FA54-499C-833C-B401DAF3D2C8}" type="presParOf" srcId="{A3374971-DFB5-4AFC-A9DB-7D6D10D897B7}" destId="{3CC87CCC-747F-46EF-ACDA-D74B276EBF50}" srcOrd="1" destOrd="0" presId="urn:microsoft.com/office/officeart/2005/8/layout/list1"/>
    <dgm:cxn modelId="{0383363F-8422-4D8D-B3DB-1FB205B11969}" type="presParOf" srcId="{CBEE55C5-32F6-4664-BC94-A0FA083DCAEA}" destId="{B79A34C0-9075-427D-948A-3ED5B72197BD}" srcOrd="5" destOrd="0" presId="urn:microsoft.com/office/officeart/2005/8/layout/list1"/>
    <dgm:cxn modelId="{427417D6-71A5-4063-89D5-B9A975C737E1}" type="presParOf" srcId="{CBEE55C5-32F6-4664-BC94-A0FA083DCAEA}" destId="{35237E15-EC5D-4841-92AD-9EEF37C193D8}" srcOrd="6" destOrd="0" presId="urn:microsoft.com/office/officeart/2005/8/layout/list1"/>
    <dgm:cxn modelId="{45C307A7-7D78-441F-A693-D850631387E7}" type="presParOf" srcId="{CBEE55C5-32F6-4664-BC94-A0FA083DCAEA}" destId="{05A006AE-B9E5-4219-B036-532C367B32B6}" srcOrd="7" destOrd="0" presId="urn:microsoft.com/office/officeart/2005/8/layout/list1"/>
    <dgm:cxn modelId="{EF5FB9D3-A8C0-4BB7-8800-A8A79D253661}" type="presParOf" srcId="{CBEE55C5-32F6-4664-BC94-A0FA083DCAEA}" destId="{0B5DBBC5-F615-4EA5-8BCC-2C720069756A}" srcOrd="8" destOrd="0" presId="urn:microsoft.com/office/officeart/2005/8/layout/list1"/>
    <dgm:cxn modelId="{16F0138A-675E-47C1-9B75-A7F880353A72}" type="presParOf" srcId="{0B5DBBC5-F615-4EA5-8BCC-2C720069756A}" destId="{D88E2D2E-9A71-4524-8B8A-DAE51A68E663}" srcOrd="0" destOrd="0" presId="urn:microsoft.com/office/officeart/2005/8/layout/list1"/>
    <dgm:cxn modelId="{EEF8F29F-BE1F-44A0-8BFA-72F7729678D2}" type="presParOf" srcId="{0B5DBBC5-F615-4EA5-8BCC-2C720069756A}" destId="{990CE03F-D81A-4093-A587-59A07ADA01CF}" srcOrd="1" destOrd="0" presId="urn:microsoft.com/office/officeart/2005/8/layout/list1"/>
    <dgm:cxn modelId="{E6A084E0-6535-43F9-8C11-72CDB1945881}" type="presParOf" srcId="{CBEE55C5-32F6-4664-BC94-A0FA083DCAEA}" destId="{ECB724E5-DACB-4533-A399-C37BE7C5A961}" srcOrd="9" destOrd="0" presId="urn:microsoft.com/office/officeart/2005/8/layout/list1"/>
    <dgm:cxn modelId="{71143F2C-833D-4F74-9E44-2B6FDB609002}" type="presParOf" srcId="{CBEE55C5-32F6-4664-BC94-A0FA083DCAEA}" destId="{FF206E91-820A-494B-9F17-5730EDA45F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A064A7-4668-497F-933D-F900F6530E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159B44-1FB3-4F2F-9CEA-BD4CB77D0D24}">
      <dgm:prSet custT="1"/>
      <dgm:spPr>
        <a:solidFill>
          <a:srgbClr val="900261"/>
        </a:solidFill>
      </dgm:spPr>
      <dgm:t>
        <a:bodyPr/>
        <a:lstStyle/>
        <a:p>
          <a:pPr algn="ctr"/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Aid provided on the basis of both merit and need</a:t>
          </a:r>
        </a:p>
      </dgm:t>
    </dgm:pt>
    <dgm:pt modelId="{C4CED71E-14D4-4494-9F24-A181A9B684DE}" type="parTrans" cxnId="{F81415A4-C9F6-4D91-98C6-65E7BADA060C}">
      <dgm:prSet/>
      <dgm:spPr/>
      <dgm:t>
        <a:bodyPr/>
        <a:lstStyle/>
        <a:p>
          <a:endParaRPr lang="en-US"/>
        </a:p>
      </dgm:t>
    </dgm:pt>
    <dgm:pt modelId="{2723EE55-51D8-4434-8753-D206536FCA40}" type="sibTrans" cxnId="{F81415A4-C9F6-4D91-98C6-65E7BADA060C}">
      <dgm:prSet/>
      <dgm:spPr/>
      <dgm:t>
        <a:bodyPr/>
        <a:lstStyle/>
        <a:p>
          <a:endParaRPr lang="en-US"/>
        </a:p>
      </dgm:t>
    </dgm:pt>
    <dgm:pt modelId="{99948537-F34D-4D68-9124-FF52C949E65B}">
      <dgm:prSet custT="1"/>
      <dgm:spPr>
        <a:solidFill>
          <a:srgbClr val="900261"/>
        </a:solidFill>
      </dgm:spPr>
      <dgm:t>
        <a:bodyPr/>
        <a:lstStyle/>
        <a:p>
          <a:pPr algn="ctr"/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Aid may be gift aid or self-help aid</a:t>
          </a:r>
        </a:p>
      </dgm:t>
    </dgm:pt>
    <dgm:pt modelId="{00252C67-C72B-486B-9809-D09EDA18E571}" type="parTrans" cxnId="{C3C3BB30-7ACB-4D44-BA32-46FA8C6482AC}">
      <dgm:prSet/>
      <dgm:spPr/>
      <dgm:t>
        <a:bodyPr/>
        <a:lstStyle/>
        <a:p>
          <a:endParaRPr lang="en-US"/>
        </a:p>
      </dgm:t>
    </dgm:pt>
    <dgm:pt modelId="{077E636A-FE7C-4D65-AD4A-503951E4A7A5}" type="sibTrans" cxnId="{C3C3BB30-7ACB-4D44-BA32-46FA8C6482AC}">
      <dgm:prSet/>
      <dgm:spPr/>
      <dgm:t>
        <a:bodyPr/>
        <a:lstStyle/>
        <a:p>
          <a:endParaRPr lang="en-US"/>
        </a:p>
      </dgm:t>
    </dgm:pt>
    <dgm:pt modelId="{C90281A5-DF05-45FF-B457-DF6BA90190CC}">
      <dgm:prSet custT="1"/>
      <dgm:spPr>
        <a:solidFill>
          <a:srgbClr val="900261"/>
        </a:solidFill>
      </dgm:spPr>
      <dgm:t>
        <a:bodyPr/>
        <a:lstStyle/>
        <a:p>
          <a:pPr algn="ctr"/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Use information from the FAFSA                         and/or institutional applications</a:t>
          </a:r>
        </a:p>
      </dgm:t>
    </dgm:pt>
    <dgm:pt modelId="{17C6580A-D60A-498C-9A95-3D4184BD0109}" type="parTrans" cxnId="{EE99A9C8-B64A-43B7-A221-12099BD007AA}">
      <dgm:prSet/>
      <dgm:spPr/>
      <dgm:t>
        <a:bodyPr/>
        <a:lstStyle/>
        <a:p>
          <a:endParaRPr lang="en-US"/>
        </a:p>
      </dgm:t>
    </dgm:pt>
    <dgm:pt modelId="{DCE4FA3F-430D-4340-9A9D-DF6863CE046C}" type="sibTrans" cxnId="{EE99A9C8-B64A-43B7-A221-12099BD007AA}">
      <dgm:prSet/>
      <dgm:spPr/>
      <dgm:t>
        <a:bodyPr/>
        <a:lstStyle/>
        <a:p>
          <a:endParaRPr lang="en-US"/>
        </a:p>
      </dgm:t>
    </dgm:pt>
    <dgm:pt modelId="{C597B4E2-B097-43FB-99EC-B56A0D9BDDDA}">
      <dgm:prSet custT="1"/>
      <dgm:spPr>
        <a:solidFill>
          <a:srgbClr val="900261"/>
        </a:solidFill>
      </dgm:spPr>
      <dgm:t>
        <a:bodyPr/>
        <a:lstStyle/>
        <a:p>
          <a:pPr algn="ctr"/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Deadlines and application requirements                 vary by institution</a:t>
          </a:r>
        </a:p>
      </dgm:t>
    </dgm:pt>
    <dgm:pt modelId="{4E8D902F-9919-4DDB-B6E8-DC43E929741E}" type="parTrans" cxnId="{E2D4B7F1-F79C-49D8-BDB9-4E0F0D9934E1}">
      <dgm:prSet/>
      <dgm:spPr/>
      <dgm:t>
        <a:bodyPr/>
        <a:lstStyle/>
        <a:p>
          <a:endParaRPr lang="en-US"/>
        </a:p>
      </dgm:t>
    </dgm:pt>
    <dgm:pt modelId="{0F360640-6489-4B39-9746-F49B70D37A1B}" type="sibTrans" cxnId="{E2D4B7F1-F79C-49D8-BDB9-4E0F0D9934E1}">
      <dgm:prSet/>
      <dgm:spPr/>
      <dgm:t>
        <a:bodyPr/>
        <a:lstStyle/>
        <a:p>
          <a:endParaRPr lang="en-US"/>
        </a:p>
      </dgm:t>
    </dgm:pt>
    <dgm:pt modelId="{E4D639DB-D255-4AB3-B34B-6AD2E8848E31}">
      <dgm:prSet phldrT="[Text]" custT="1"/>
      <dgm:spPr>
        <a:solidFill>
          <a:srgbClr val="900261"/>
        </a:solidFill>
      </dgm:spPr>
      <dgm:t>
        <a:bodyPr/>
        <a:lstStyle/>
        <a:p>
          <a:pPr algn="ctr"/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Use College’s Net Price Calculator for a good estimate of what each college can offer</a:t>
          </a:r>
        </a:p>
      </dgm:t>
    </dgm:pt>
    <dgm:pt modelId="{14EBAD1B-4920-474B-B12C-2FD338087228}" type="parTrans" cxnId="{3471DCA1-CED1-4559-8B83-9EF58A96B977}">
      <dgm:prSet/>
      <dgm:spPr/>
      <dgm:t>
        <a:bodyPr/>
        <a:lstStyle/>
        <a:p>
          <a:endParaRPr lang="en-US"/>
        </a:p>
      </dgm:t>
    </dgm:pt>
    <dgm:pt modelId="{D2276EBF-7D26-46C1-95EE-889B5BA4AB03}" type="sibTrans" cxnId="{3471DCA1-CED1-4559-8B83-9EF58A96B977}">
      <dgm:prSet/>
      <dgm:spPr/>
      <dgm:t>
        <a:bodyPr/>
        <a:lstStyle/>
        <a:p>
          <a:endParaRPr lang="en-US"/>
        </a:p>
      </dgm:t>
    </dgm:pt>
    <dgm:pt modelId="{4D4E7444-5BE4-466B-B87F-53635CFA988F}" type="pres">
      <dgm:prSet presAssocID="{BDA064A7-4668-497F-933D-F900F6530E85}" presName="linear" presStyleCnt="0">
        <dgm:presLayoutVars>
          <dgm:dir/>
          <dgm:animLvl val="lvl"/>
          <dgm:resizeHandles val="exact"/>
        </dgm:presLayoutVars>
      </dgm:prSet>
      <dgm:spPr/>
    </dgm:pt>
    <dgm:pt modelId="{D3781593-7CD0-41E5-A5FA-4E5F3DFD2958}" type="pres">
      <dgm:prSet presAssocID="{D9159B44-1FB3-4F2F-9CEA-BD4CB77D0D24}" presName="parentLin" presStyleCnt="0"/>
      <dgm:spPr/>
    </dgm:pt>
    <dgm:pt modelId="{02848B37-14DB-427B-8F67-4F9AE94DB5BF}" type="pres">
      <dgm:prSet presAssocID="{D9159B44-1FB3-4F2F-9CEA-BD4CB77D0D24}" presName="parentLeftMargin" presStyleLbl="node1" presStyleIdx="0" presStyleCnt="5"/>
      <dgm:spPr/>
    </dgm:pt>
    <dgm:pt modelId="{070FE7C7-5477-4BEF-9F11-BDB6731053F7}" type="pres">
      <dgm:prSet presAssocID="{D9159B44-1FB3-4F2F-9CEA-BD4CB77D0D24}" presName="parentText" presStyleLbl="node1" presStyleIdx="0" presStyleCnt="5" custScaleX="128951">
        <dgm:presLayoutVars>
          <dgm:chMax val="0"/>
          <dgm:bulletEnabled val="1"/>
        </dgm:presLayoutVars>
      </dgm:prSet>
      <dgm:spPr/>
    </dgm:pt>
    <dgm:pt modelId="{615A0166-D051-459D-8835-7773923D87E0}" type="pres">
      <dgm:prSet presAssocID="{D9159B44-1FB3-4F2F-9CEA-BD4CB77D0D24}" presName="negativeSpace" presStyleCnt="0"/>
      <dgm:spPr/>
    </dgm:pt>
    <dgm:pt modelId="{A899B944-4D8F-42CE-89E3-403427862269}" type="pres">
      <dgm:prSet presAssocID="{D9159B44-1FB3-4F2F-9CEA-BD4CB77D0D24}" presName="childText" presStyleLbl="conFgAcc1" presStyleIdx="0" presStyleCnt="5">
        <dgm:presLayoutVars>
          <dgm:bulletEnabled val="1"/>
        </dgm:presLayoutVars>
      </dgm:prSet>
      <dgm:spPr/>
    </dgm:pt>
    <dgm:pt modelId="{81DD951C-AAA0-4AFC-8125-E92138F1D573}" type="pres">
      <dgm:prSet presAssocID="{2723EE55-51D8-4434-8753-D206536FCA40}" presName="spaceBetweenRectangles" presStyleCnt="0"/>
      <dgm:spPr/>
    </dgm:pt>
    <dgm:pt modelId="{ABEA1FBD-87B9-4A45-8929-7E122FE01231}" type="pres">
      <dgm:prSet presAssocID="{99948537-F34D-4D68-9124-FF52C949E65B}" presName="parentLin" presStyleCnt="0"/>
      <dgm:spPr/>
    </dgm:pt>
    <dgm:pt modelId="{84AFEE82-1375-40A1-9F33-516CA0642548}" type="pres">
      <dgm:prSet presAssocID="{99948537-F34D-4D68-9124-FF52C949E65B}" presName="parentLeftMargin" presStyleLbl="node1" presStyleIdx="0" presStyleCnt="5"/>
      <dgm:spPr/>
    </dgm:pt>
    <dgm:pt modelId="{7C23BC3B-C491-4ABF-B2C6-22075572E781}" type="pres">
      <dgm:prSet presAssocID="{99948537-F34D-4D68-9124-FF52C949E65B}" presName="parentText" presStyleLbl="node1" presStyleIdx="1" presStyleCnt="5" custScaleX="128951">
        <dgm:presLayoutVars>
          <dgm:chMax val="0"/>
          <dgm:bulletEnabled val="1"/>
        </dgm:presLayoutVars>
      </dgm:prSet>
      <dgm:spPr/>
    </dgm:pt>
    <dgm:pt modelId="{17F6442B-7CDF-4B43-BB74-28E6F5F038D0}" type="pres">
      <dgm:prSet presAssocID="{99948537-F34D-4D68-9124-FF52C949E65B}" presName="negativeSpace" presStyleCnt="0"/>
      <dgm:spPr/>
    </dgm:pt>
    <dgm:pt modelId="{4D3EE73A-68BC-42AB-B251-8A5A02D4F627}" type="pres">
      <dgm:prSet presAssocID="{99948537-F34D-4D68-9124-FF52C949E65B}" presName="childText" presStyleLbl="conFgAcc1" presStyleIdx="1" presStyleCnt="5">
        <dgm:presLayoutVars>
          <dgm:bulletEnabled val="1"/>
        </dgm:presLayoutVars>
      </dgm:prSet>
      <dgm:spPr/>
    </dgm:pt>
    <dgm:pt modelId="{26E0E1CD-9F31-4B32-B4FF-EB62D5DF4A9B}" type="pres">
      <dgm:prSet presAssocID="{077E636A-FE7C-4D65-AD4A-503951E4A7A5}" presName="spaceBetweenRectangles" presStyleCnt="0"/>
      <dgm:spPr/>
    </dgm:pt>
    <dgm:pt modelId="{DA7347FE-6777-4879-9CA7-0AC68D1A3F7C}" type="pres">
      <dgm:prSet presAssocID="{C90281A5-DF05-45FF-B457-DF6BA90190CC}" presName="parentLin" presStyleCnt="0"/>
      <dgm:spPr/>
    </dgm:pt>
    <dgm:pt modelId="{5AA18E8C-AD83-4C05-A274-3B5E2DBA2AA7}" type="pres">
      <dgm:prSet presAssocID="{C90281A5-DF05-45FF-B457-DF6BA90190CC}" presName="parentLeftMargin" presStyleLbl="node1" presStyleIdx="1" presStyleCnt="5"/>
      <dgm:spPr/>
    </dgm:pt>
    <dgm:pt modelId="{270A60C1-93ED-47F7-B4BD-B0D65B8AAC27}" type="pres">
      <dgm:prSet presAssocID="{C90281A5-DF05-45FF-B457-DF6BA90190CC}" presName="parentText" presStyleLbl="node1" presStyleIdx="2" presStyleCnt="5" custScaleX="128951" custScaleY="150931">
        <dgm:presLayoutVars>
          <dgm:chMax val="0"/>
          <dgm:bulletEnabled val="1"/>
        </dgm:presLayoutVars>
      </dgm:prSet>
      <dgm:spPr/>
    </dgm:pt>
    <dgm:pt modelId="{089B9276-C144-4B3E-AE44-7D128D31D341}" type="pres">
      <dgm:prSet presAssocID="{C90281A5-DF05-45FF-B457-DF6BA90190CC}" presName="negativeSpace" presStyleCnt="0"/>
      <dgm:spPr/>
    </dgm:pt>
    <dgm:pt modelId="{EA3F7FBD-8ACA-4128-A928-7274DE21FB79}" type="pres">
      <dgm:prSet presAssocID="{C90281A5-DF05-45FF-B457-DF6BA90190CC}" presName="childText" presStyleLbl="conFgAcc1" presStyleIdx="2" presStyleCnt="5">
        <dgm:presLayoutVars>
          <dgm:bulletEnabled val="1"/>
        </dgm:presLayoutVars>
      </dgm:prSet>
      <dgm:spPr/>
    </dgm:pt>
    <dgm:pt modelId="{83760CAD-C3F8-4D78-B495-11211FC1BB31}" type="pres">
      <dgm:prSet presAssocID="{DCE4FA3F-430D-4340-9A9D-DF6863CE046C}" presName="spaceBetweenRectangles" presStyleCnt="0"/>
      <dgm:spPr/>
    </dgm:pt>
    <dgm:pt modelId="{1AB04C36-A86D-41BC-B087-2CCC82C2F478}" type="pres">
      <dgm:prSet presAssocID="{C597B4E2-B097-43FB-99EC-B56A0D9BDDDA}" presName="parentLin" presStyleCnt="0"/>
      <dgm:spPr/>
    </dgm:pt>
    <dgm:pt modelId="{72A75F27-0357-4B44-BAED-5DC2D8591A5D}" type="pres">
      <dgm:prSet presAssocID="{C597B4E2-B097-43FB-99EC-B56A0D9BDDDA}" presName="parentLeftMargin" presStyleLbl="node1" presStyleIdx="2" presStyleCnt="5"/>
      <dgm:spPr/>
    </dgm:pt>
    <dgm:pt modelId="{D6B6BC7F-D9DE-4ED7-9048-E31A76AF7358}" type="pres">
      <dgm:prSet presAssocID="{C597B4E2-B097-43FB-99EC-B56A0D9BDDDA}" presName="parentText" presStyleLbl="node1" presStyleIdx="3" presStyleCnt="5" custScaleX="128951" custScaleY="178592">
        <dgm:presLayoutVars>
          <dgm:chMax val="0"/>
          <dgm:bulletEnabled val="1"/>
        </dgm:presLayoutVars>
      </dgm:prSet>
      <dgm:spPr/>
    </dgm:pt>
    <dgm:pt modelId="{626BAB90-8FC2-47DE-9E07-825A001D89F2}" type="pres">
      <dgm:prSet presAssocID="{C597B4E2-B097-43FB-99EC-B56A0D9BDDDA}" presName="negativeSpace" presStyleCnt="0"/>
      <dgm:spPr/>
    </dgm:pt>
    <dgm:pt modelId="{41F457A7-B02D-463E-B929-EB8BE70C64ED}" type="pres">
      <dgm:prSet presAssocID="{C597B4E2-B097-43FB-99EC-B56A0D9BDDDA}" presName="childText" presStyleLbl="conFgAcc1" presStyleIdx="3" presStyleCnt="5">
        <dgm:presLayoutVars>
          <dgm:bulletEnabled val="1"/>
        </dgm:presLayoutVars>
      </dgm:prSet>
      <dgm:spPr/>
    </dgm:pt>
    <dgm:pt modelId="{3CD37CA2-4214-4E88-BB24-3542862302E7}" type="pres">
      <dgm:prSet presAssocID="{0F360640-6489-4B39-9746-F49B70D37A1B}" presName="spaceBetweenRectangles" presStyleCnt="0"/>
      <dgm:spPr/>
    </dgm:pt>
    <dgm:pt modelId="{4135CB0D-21BA-4E2F-B9B2-398EE0C11B44}" type="pres">
      <dgm:prSet presAssocID="{E4D639DB-D255-4AB3-B34B-6AD2E8848E31}" presName="parentLin" presStyleCnt="0"/>
      <dgm:spPr/>
    </dgm:pt>
    <dgm:pt modelId="{E1DE95BA-4975-4B0D-9CF5-0E7ABBDB03CC}" type="pres">
      <dgm:prSet presAssocID="{E4D639DB-D255-4AB3-B34B-6AD2E8848E31}" presName="parentLeftMargin" presStyleLbl="node1" presStyleIdx="3" presStyleCnt="5"/>
      <dgm:spPr/>
    </dgm:pt>
    <dgm:pt modelId="{D01A5E0F-9831-4C1B-AA98-CBCB53C33F79}" type="pres">
      <dgm:prSet presAssocID="{E4D639DB-D255-4AB3-B34B-6AD2E8848E31}" presName="parentText" presStyleLbl="node1" presStyleIdx="4" presStyleCnt="5" custScaleX="117699" custScaleY="158247">
        <dgm:presLayoutVars>
          <dgm:chMax val="0"/>
          <dgm:bulletEnabled val="1"/>
        </dgm:presLayoutVars>
      </dgm:prSet>
      <dgm:spPr/>
    </dgm:pt>
    <dgm:pt modelId="{8628CE25-4E38-4826-915F-50DFF33A8D61}" type="pres">
      <dgm:prSet presAssocID="{E4D639DB-D255-4AB3-B34B-6AD2E8848E31}" presName="negativeSpace" presStyleCnt="0"/>
      <dgm:spPr/>
    </dgm:pt>
    <dgm:pt modelId="{11BE327A-15A0-45C3-827B-9E57B7C421D1}" type="pres">
      <dgm:prSet presAssocID="{E4D639DB-D255-4AB3-B34B-6AD2E8848E3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FB21E04-41A4-4FAE-8721-560C2B58DEB8}" type="presOf" srcId="{D9159B44-1FB3-4F2F-9CEA-BD4CB77D0D24}" destId="{070FE7C7-5477-4BEF-9F11-BDB6731053F7}" srcOrd="1" destOrd="0" presId="urn:microsoft.com/office/officeart/2005/8/layout/list1"/>
    <dgm:cxn modelId="{2DB90B18-25B5-4E49-9194-4004D37F6028}" type="presOf" srcId="{E4D639DB-D255-4AB3-B34B-6AD2E8848E31}" destId="{D01A5E0F-9831-4C1B-AA98-CBCB53C33F79}" srcOrd="1" destOrd="0" presId="urn:microsoft.com/office/officeart/2005/8/layout/list1"/>
    <dgm:cxn modelId="{F5C3231F-A012-40A0-9F5F-E079027C55A8}" type="presOf" srcId="{BDA064A7-4668-497F-933D-F900F6530E85}" destId="{4D4E7444-5BE4-466B-B87F-53635CFA988F}" srcOrd="0" destOrd="0" presId="urn:microsoft.com/office/officeart/2005/8/layout/list1"/>
    <dgm:cxn modelId="{C3C3BB30-7ACB-4D44-BA32-46FA8C6482AC}" srcId="{BDA064A7-4668-497F-933D-F900F6530E85}" destId="{99948537-F34D-4D68-9124-FF52C949E65B}" srcOrd="1" destOrd="0" parTransId="{00252C67-C72B-486B-9809-D09EDA18E571}" sibTransId="{077E636A-FE7C-4D65-AD4A-503951E4A7A5}"/>
    <dgm:cxn modelId="{789A9B8A-DA32-4448-A3B0-A2D410EBDC5E}" type="presOf" srcId="{99948537-F34D-4D68-9124-FF52C949E65B}" destId="{7C23BC3B-C491-4ABF-B2C6-22075572E781}" srcOrd="1" destOrd="0" presId="urn:microsoft.com/office/officeart/2005/8/layout/list1"/>
    <dgm:cxn modelId="{3471DCA1-CED1-4559-8B83-9EF58A96B977}" srcId="{BDA064A7-4668-497F-933D-F900F6530E85}" destId="{E4D639DB-D255-4AB3-B34B-6AD2E8848E31}" srcOrd="4" destOrd="0" parTransId="{14EBAD1B-4920-474B-B12C-2FD338087228}" sibTransId="{D2276EBF-7D26-46C1-95EE-889B5BA4AB03}"/>
    <dgm:cxn modelId="{F81415A4-C9F6-4D91-98C6-65E7BADA060C}" srcId="{BDA064A7-4668-497F-933D-F900F6530E85}" destId="{D9159B44-1FB3-4F2F-9CEA-BD4CB77D0D24}" srcOrd="0" destOrd="0" parTransId="{C4CED71E-14D4-4494-9F24-A181A9B684DE}" sibTransId="{2723EE55-51D8-4434-8753-D206536FCA40}"/>
    <dgm:cxn modelId="{90BDB8AC-18AC-4D8D-B74B-1BCEAEAE4348}" type="presOf" srcId="{C597B4E2-B097-43FB-99EC-B56A0D9BDDDA}" destId="{72A75F27-0357-4B44-BAED-5DC2D8591A5D}" srcOrd="0" destOrd="0" presId="urn:microsoft.com/office/officeart/2005/8/layout/list1"/>
    <dgm:cxn modelId="{EE99A9C8-B64A-43B7-A221-12099BD007AA}" srcId="{BDA064A7-4668-497F-933D-F900F6530E85}" destId="{C90281A5-DF05-45FF-B457-DF6BA90190CC}" srcOrd="2" destOrd="0" parTransId="{17C6580A-D60A-498C-9A95-3D4184BD0109}" sibTransId="{DCE4FA3F-430D-4340-9A9D-DF6863CE046C}"/>
    <dgm:cxn modelId="{A7AF2ED2-38F8-4F12-8B47-50B459A0D09A}" type="presOf" srcId="{C90281A5-DF05-45FF-B457-DF6BA90190CC}" destId="{5AA18E8C-AD83-4C05-A274-3B5E2DBA2AA7}" srcOrd="0" destOrd="0" presId="urn:microsoft.com/office/officeart/2005/8/layout/list1"/>
    <dgm:cxn modelId="{A79C8CDA-F7BC-4813-AB30-670B41C63079}" type="presOf" srcId="{E4D639DB-D255-4AB3-B34B-6AD2E8848E31}" destId="{E1DE95BA-4975-4B0D-9CF5-0E7ABBDB03CC}" srcOrd="0" destOrd="0" presId="urn:microsoft.com/office/officeart/2005/8/layout/list1"/>
    <dgm:cxn modelId="{3D3487DB-B8F6-41FD-95A6-B8A8E389C2ED}" type="presOf" srcId="{C90281A5-DF05-45FF-B457-DF6BA90190CC}" destId="{270A60C1-93ED-47F7-B4BD-B0D65B8AAC27}" srcOrd="1" destOrd="0" presId="urn:microsoft.com/office/officeart/2005/8/layout/list1"/>
    <dgm:cxn modelId="{33D978DC-3477-4B8A-AC3A-9F122948683E}" type="presOf" srcId="{99948537-F34D-4D68-9124-FF52C949E65B}" destId="{84AFEE82-1375-40A1-9F33-516CA0642548}" srcOrd="0" destOrd="0" presId="urn:microsoft.com/office/officeart/2005/8/layout/list1"/>
    <dgm:cxn modelId="{DEAF3FDD-80C1-4A34-B78F-EFFA8C41ED12}" type="presOf" srcId="{D9159B44-1FB3-4F2F-9CEA-BD4CB77D0D24}" destId="{02848B37-14DB-427B-8F67-4F9AE94DB5BF}" srcOrd="0" destOrd="0" presId="urn:microsoft.com/office/officeart/2005/8/layout/list1"/>
    <dgm:cxn modelId="{E60E4FE5-51EB-4BE2-9AA6-F690A9B02F2B}" type="presOf" srcId="{C597B4E2-B097-43FB-99EC-B56A0D9BDDDA}" destId="{D6B6BC7F-D9DE-4ED7-9048-E31A76AF7358}" srcOrd="1" destOrd="0" presId="urn:microsoft.com/office/officeart/2005/8/layout/list1"/>
    <dgm:cxn modelId="{E2D4B7F1-F79C-49D8-BDB9-4E0F0D9934E1}" srcId="{BDA064A7-4668-497F-933D-F900F6530E85}" destId="{C597B4E2-B097-43FB-99EC-B56A0D9BDDDA}" srcOrd="3" destOrd="0" parTransId="{4E8D902F-9919-4DDB-B6E8-DC43E929741E}" sibTransId="{0F360640-6489-4B39-9746-F49B70D37A1B}"/>
    <dgm:cxn modelId="{2E5B54E0-731F-49E4-B56D-DABE99453CAE}" type="presParOf" srcId="{4D4E7444-5BE4-466B-B87F-53635CFA988F}" destId="{D3781593-7CD0-41E5-A5FA-4E5F3DFD2958}" srcOrd="0" destOrd="0" presId="urn:microsoft.com/office/officeart/2005/8/layout/list1"/>
    <dgm:cxn modelId="{D5D44456-8C6B-4ECC-8AA1-4E5DB6305927}" type="presParOf" srcId="{D3781593-7CD0-41E5-A5FA-4E5F3DFD2958}" destId="{02848B37-14DB-427B-8F67-4F9AE94DB5BF}" srcOrd="0" destOrd="0" presId="urn:microsoft.com/office/officeart/2005/8/layout/list1"/>
    <dgm:cxn modelId="{586574F4-972E-4F16-BF7F-476060B4C45B}" type="presParOf" srcId="{D3781593-7CD0-41E5-A5FA-4E5F3DFD2958}" destId="{070FE7C7-5477-4BEF-9F11-BDB6731053F7}" srcOrd="1" destOrd="0" presId="urn:microsoft.com/office/officeart/2005/8/layout/list1"/>
    <dgm:cxn modelId="{D820E8CD-5E54-4054-B152-1AFBC5C723ED}" type="presParOf" srcId="{4D4E7444-5BE4-466B-B87F-53635CFA988F}" destId="{615A0166-D051-459D-8835-7773923D87E0}" srcOrd="1" destOrd="0" presId="urn:microsoft.com/office/officeart/2005/8/layout/list1"/>
    <dgm:cxn modelId="{2B201D48-E9A4-47BA-9072-2055DD741A37}" type="presParOf" srcId="{4D4E7444-5BE4-466B-B87F-53635CFA988F}" destId="{A899B944-4D8F-42CE-89E3-403427862269}" srcOrd="2" destOrd="0" presId="urn:microsoft.com/office/officeart/2005/8/layout/list1"/>
    <dgm:cxn modelId="{6029CB43-FAFC-43B9-BCC6-CA43D2DDA475}" type="presParOf" srcId="{4D4E7444-5BE4-466B-B87F-53635CFA988F}" destId="{81DD951C-AAA0-4AFC-8125-E92138F1D573}" srcOrd="3" destOrd="0" presId="urn:microsoft.com/office/officeart/2005/8/layout/list1"/>
    <dgm:cxn modelId="{596D7FE2-765C-476E-BDD1-0F895B479AC3}" type="presParOf" srcId="{4D4E7444-5BE4-466B-B87F-53635CFA988F}" destId="{ABEA1FBD-87B9-4A45-8929-7E122FE01231}" srcOrd="4" destOrd="0" presId="urn:microsoft.com/office/officeart/2005/8/layout/list1"/>
    <dgm:cxn modelId="{F55ED70C-5464-49B4-B057-8C2825CB924C}" type="presParOf" srcId="{ABEA1FBD-87B9-4A45-8929-7E122FE01231}" destId="{84AFEE82-1375-40A1-9F33-516CA0642548}" srcOrd="0" destOrd="0" presId="urn:microsoft.com/office/officeart/2005/8/layout/list1"/>
    <dgm:cxn modelId="{D11C4ABA-DE12-4363-90C9-7E0D968A1BAE}" type="presParOf" srcId="{ABEA1FBD-87B9-4A45-8929-7E122FE01231}" destId="{7C23BC3B-C491-4ABF-B2C6-22075572E781}" srcOrd="1" destOrd="0" presId="urn:microsoft.com/office/officeart/2005/8/layout/list1"/>
    <dgm:cxn modelId="{83BA5982-3ADB-4722-AAD6-30B10380B889}" type="presParOf" srcId="{4D4E7444-5BE4-466B-B87F-53635CFA988F}" destId="{17F6442B-7CDF-4B43-BB74-28E6F5F038D0}" srcOrd="5" destOrd="0" presId="urn:microsoft.com/office/officeart/2005/8/layout/list1"/>
    <dgm:cxn modelId="{EEBDA64D-3D42-48D7-8B31-C24EF51FC202}" type="presParOf" srcId="{4D4E7444-5BE4-466B-B87F-53635CFA988F}" destId="{4D3EE73A-68BC-42AB-B251-8A5A02D4F627}" srcOrd="6" destOrd="0" presId="urn:microsoft.com/office/officeart/2005/8/layout/list1"/>
    <dgm:cxn modelId="{49AFA8A7-8F4C-4360-8792-0C42B969A38E}" type="presParOf" srcId="{4D4E7444-5BE4-466B-B87F-53635CFA988F}" destId="{26E0E1CD-9F31-4B32-B4FF-EB62D5DF4A9B}" srcOrd="7" destOrd="0" presId="urn:microsoft.com/office/officeart/2005/8/layout/list1"/>
    <dgm:cxn modelId="{34AFDF45-0E32-480D-956A-E762FA12ABAA}" type="presParOf" srcId="{4D4E7444-5BE4-466B-B87F-53635CFA988F}" destId="{DA7347FE-6777-4879-9CA7-0AC68D1A3F7C}" srcOrd="8" destOrd="0" presId="urn:microsoft.com/office/officeart/2005/8/layout/list1"/>
    <dgm:cxn modelId="{9BDDC047-0001-4261-B422-C79BFDCE1382}" type="presParOf" srcId="{DA7347FE-6777-4879-9CA7-0AC68D1A3F7C}" destId="{5AA18E8C-AD83-4C05-A274-3B5E2DBA2AA7}" srcOrd="0" destOrd="0" presId="urn:microsoft.com/office/officeart/2005/8/layout/list1"/>
    <dgm:cxn modelId="{FA16EFA9-1FF2-443F-A429-007F23F78830}" type="presParOf" srcId="{DA7347FE-6777-4879-9CA7-0AC68D1A3F7C}" destId="{270A60C1-93ED-47F7-B4BD-B0D65B8AAC27}" srcOrd="1" destOrd="0" presId="urn:microsoft.com/office/officeart/2005/8/layout/list1"/>
    <dgm:cxn modelId="{D51ED3D0-D0B3-4CD0-A0A6-A85FB9F4B4F1}" type="presParOf" srcId="{4D4E7444-5BE4-466B-B87F-53635CFA988F}" destId="{089B9276-C144-4B3E-AE44-7D128D31D341}" srcOrd="9" destOrd="0" presId="urn:microsoft.com/office/officeart/2005/8/layout/list1"/>
    <dgm:cxn modelId="{2D412651-13DE-4DB0-8DC3-A125513E9538}" type="presParOf" srcId="{4D4E7444-5BE4-466B-B87F-53635CFA988F}" destId="{EA3F7FBD-8ACA-4128-A928-7274DE21FB79}" srcOrd="10" destOrd="0" presId="urn:microsoft.com/office/officeart/2005/8/layout/list1"/>
    <dgm:cxn modelId="{0FE8524F-0335-4EAC-89B8-DBCF83FE5429}" type="presParOf" srcId="{4D4E7444-5BE4-466B-B87F-53635CFA988F}" destId="{83760CAD-C3F8-4D78-B495-11211FC1BB31}" srcOrd="11" destOrd="0" presId="urn:microsoft.com/office/officeart/2005/8/layout/list1"/>
    <dgm:cxn modelId="{255EFFDF-6F52-4A1C-8B2E-EB9B75DB59A7}" type="presParOf" srcId="{4D4E7444-5BE4-466B-B87F-53635CFA988F}" destId="{1AB04C36-A86D-41BC-B087-2CCC82C2F478}" srcOrd="12" destOrd="0" presId="urn:microsoft.com/office/officeart/2005/8/layout/list1"/>
    <dgm:cxn modelId="{F29A2AF2-660A-4B63-BE00-FE41515C6769}" type="presParOf" srcId="{1AB04C36-A86D-41BC-B087-2CCC82C2F478}" destId="{72A75F27-0357-4B44-BAED-5DC2D8591A5D}" srcOrd="0" destOrd="0" presId="urn:microsoft.com/office/officeart/2005/8/layout/list1"/>
    <dgm:cxn modelId="{E4281D90-4A4F-43D2-B1FB-587684A8B300}" type="presParOf" srcId="{1AB04C36-A86D-41BC-B087-2CCC82C2F478}" destId="{D6B6BC7F-D9DE-4ED7-9048-E31A76AF7358}" srcOrd="1" destOrd="0" presId="urn:microsoft.com/office/officeart/2005/8/layout/list1"/>
    <dgm:cxn modelId="{EC0B77E6-879F-4055-AC1C-F7145C02EF10}" type="presParOf" srcId="{4D4E7444-5BE4-466B-B87F-53635CFA988F}" destId="{626BAB90-8FC2-47DE-9E07-825A001D89F2}" srcOrd="13" destOrd="0" presId="urn:microsoft.com/office/officeart/2005/8/layout/list1"/>
    <dgm:cxn modelId="{6B62EA57-931C-48D2-8AD2-B40BDA209412}" type="presParOf" srcId="{4D4E7444-5BE4-466B-B87F-53635CFA988F}" destId="{41F457A7-B02D-463E-B929-EB8BE70C64ED}" srcOrd="14" destOrd="0" presId="urn:microsoft.com/office/officeart/2005/8/layout/list1"/>
    <dgm:cxn modelId="{02F5B7AA-ACC4-4CD4-A4D0-CC9B411CBB30}" type="presParOf" srcId="{4D4E7444-5BE4-466B-B87F-53635CFA988F}" destId="{3CD37CA2-4214-4E88-BB24-3542862302E7}" srcOrd="15" destOrd="0" presId="urn:microsoft.com/office/officeart/2005/8/layout/list1"/>
    <dgm:cxn modelId="{B3F95D5B-3FE3-4C0F-AD95-1356BF238A5B}" type="presParOf" srcId="{4D4E7444-5BE4-466B-B87F-53635CFA988F}" destId="{4135CB0D-21BA-4E2F-B9B2-398EE0C11B44}" srcOrd="16" destOrd="0" presId="urn:microsoft.com/office/officeart/2005/8/layout/list1"/>
    <dgm:cxn modelId="{F24D9B44-6CC5-4BB2-BDF5-C54BFB447A03}" type="presParOf" srcId="{4135CB0D-21BA-4E2F-B9B2-398EE0C11B44}" destId="{E1DE95BA-4975-4B0D-9CF5-0E7ABBDB03CC}" srcOrd="0" destOrd="0" presId="urn:microsoft.com/office/officeart/2005/8/layout/list1"/>
    <dgm:cxn modelId="{A031D635-107A-4F47-9138-FD567E957C61}" type="presParOf" srcId="{4135CB0D-21BA-4E2F-B9B2-398EE0C11B44}" destId="{D01A5E0F-9831-4C1B-AA98-CBCB53C33F79}" srcOrd="1" destOrd="0" presId="urn:microsoft.com/office/officeart/2005/8/layout/list1"/>
    <dgm:cxn modelId="{EBAE25EE-0C9A-42F6-8A47-9FBBDAC6165C}" type="presParOf" srcId="{4D4E7444-5BE4-466B-B87F-53635CFA988F}" destId="{8628CE25-4E38-4826-915F-50DFF33A8D61}" srcOrd="17" destOrd="0" presId="urn:microsoft.com/office/officeart/2005/8/layout/list1"/>
    <dgm:cxn modelId="{ECC7BB64-67C7-4FDA-8846-F3604243C27B}" type="presParOf" srcId="{4D4E7444-5BE4-466B-B87F-53635CFA988F}" destId="{11BE327A-15A0-45C3-827B-9E57B7C421D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5010D-B9FB-441C-816F-969633BB2F10}">
      <dsp:nvSpPr>
        <dsp:cNvPr id="0" name=""/>
        <dsp:cNvSpPr/>
      </dsp:nvSpPr>
      <dsp:spPr>
        <a:xfrm>
          <a:off x="1042825" y="51825"/>
          <a:ext cx="4804658" cy="4749654"/>
        </a:xfrm>
        <a:prstGeom prst="pie">
          <a:avLst>
            <a:gd name="adj1" fmla="val 16200000"/>
            <a:gd name="adj2" fmla="val 0"/>
          </a:avLst>
        </a:prstGeom>
        <a:solidFill>
          <a:srgbClr val="B5CC4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>
              <a:latin typeface="Arial" panose="020B0604020202020204" pitchFamily="34" charset="0"/>
              <a:cs typeface="Arial" panose="020B0604020202020204" pitchFamily="34" charset="0"/>
            </a:rPr>
            <a:t>Scholarships</a:t>
          </a:r>
        </a:p>
      </dsp:txBody>
      <dsp:txXfrm>
        <a:off x="3500065" y="930511"/>
        <a:ext cx="1773147" cy="1413587"/>
      </dsp:txXfrm>
    </dsp:sp>
    <dsp:sp modelId="{12A9E0E2-F062-49BB-8602-5660ED6764EF}">
      <dsp:nvSpPr>
        <dsp:cNvPr id="0" name=""/>
        <dsp:cNvSpPr/>
      </dsp:nvSpPr>
      <dsp:spPr>
        <a:xfrm>
          <a:off x="1127581" y="109478"/>
          <a:ext cx="4698143" cy="4636274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Grants</a:t>
          </a:r>
        </a:p>
      </dsp:txBody>
      <dsp:txXfrm>
        <a:off x="3560548" y="2510407"/>
        <a:ext cx="1733838" cy="1379843"/>
      </dsp:txXfrm>
    </dsp:sp>
    <dsp:sp modelId="{D437C0E5-3883-4F51-8AF0-A5736AFED719}">
      <dsp:nvSpPr>
        <dsp:cNvPr id="0" name=""/>
        <dsp:cNvSpPr/>
      </dsp:nvSpPr>
      <dsp:spPr>
        <a:xfrm>
          <a:off x="1083253" y="127753"/>
          <a:ext cx="4786799" cy="4599724"/>
        </a:xfrm>
        <a:prstGeom prst="pie">
          <a:avLst>
            <a:gd name="adj1" fmla="val 5400000"/>
            <a:gd name="adj2" fmla="val 10800000"/>
          </a:avLst>
        </a:prstGeom>
        <a:solidFill>
          <a:srgbClr val="FA9B3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Work-Study Employment</a:t>
          </a:r>
        </a:p>
      </dsp:txBody>
      <dsp:txXfrm>
        <a:off x="1624617" y="2509754"/>
        <a:ext cx="1766557" cy="1368965"/>
      </dsp:txXfrm>
    </dsp:sp>
    <dsp:sp modelId="{9229149F-801D-4F67-9D73-4C2AACCF82D7}">
      <dsp:nvSpPr>
        <dsp:cNvPr id="0" name=""/>
        <dsp:cNvSpPr/>
      </dsp:nvSpPr>
      <dsp:spPr>
        <a:xfrm>
          <a:off x="1040373" y="16378"/>
          <a:ext cx="4872559" cy="4822476"/>
        </a:xfrm>
        <a:prstGeom prst="pie">
          <a:avLst>
            <a:gd name="adj1" fmla="val 10800000"/>
            <a:gd name="adj2" fmla="val 1620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Loans</a:t>
          </a:r>
        </a:p>
      </dsp:txBody>
      <dsp:txXfrm>
        <a:off x="1591437" y="906239"/>
        <a:ext cx="1798206" cy="1435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2B2D4-5D81-4E02-BF5F-CA5FC3672B12}">
      <dsp:nvSpPr>
        <dsp:cNvPr id="0" name=""/>
        <dsp:cNvSpPr/>
      </dsp:nvSpPr>
      <dsp:spPr>
        <a:xfrm>
          <a:off x="0" y="0"/>
          <a:ext cx="8686800" cy="1417320"/>
        </a:xfrm>
        <a:prstGeom prst="rect">
          <a:avLst/>
        </a:prstGeom>
        <a:solidFill>
          <a:srgbClr val="56933B"/>
        </a:solidFill>
        <a:ln>
          <a:solidFill>
            <a:srgbClr val="3B431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Certain tax filers cannot use the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IRS Data Retrieval Tool</a:t>
          </a:r>
        </a:p>
      </dsp:txBody>
      <dsp:txXfrm>
        <a:off x="0" y="0"/>
        <a:ext cx="8686800" cy="1417320"/>
      </dsp:txXfrm>
    </dsp:sp>
    <dsp:sp modelId="{4D5791FB-88AE-4085-BF06-6168C6E23C57}">
      <dsp:nvSpPr>
        <dsp:cNvPr id="0" name=""/>
        <dsp:cNvSpPr/>
      </dsp:nvSpPr>
      <dsp:spPr>
        <a:xfrm>
          <a:off x="1060" y="1417320"/>
          <a:ext cx="1240668" cy="2976372"/>
        </a:xfrm>
        <a:prstGeom prst="rect">
          <a:avLst/>
        </a:prstGeom>
        <a:solidFill>
          <a:srgbClr val="7CBE5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Did not indicate on FAFSA a tax return was completed</a:t>
          </a:r>
        </a:p>
      </dsp:txBody>
      <dsp:txXfrm>
        <a:off x="1060" y="1417320"/>
        <a:ext cx="1240668" cy="2976372"/>
      </dsp:txXfrm>
    </dsp:sp>
    <dsp:sp modelId="{10E998BF-0381-477E-AAE8-B755529DF6D1}">
      <dsp:nvSpPr>
        <dsp:cNvPr id="0" name=""/>
        <dsp:cNvSpPr/>
      </dsp:nvSpPr>
      <dsp:spPr>
        <a:xfrm>
          <a:off x="1241728" y="1417320"/>
          <a:ext cx="1240668" cy="2976372"/>
        </a:xfrm>
        <a:prstGeom prst="rect">
          <a:avLst/>
        </a:prstGeom>
        <a:solidFill>
          <a:srgbClr val="7CBE5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Marriage date is January 2021, or later</a:t>
          </a:r>
        </a:p>
      </dsp:txBody>
      <dsp:txXfrm>
        <a:off x="1241728" y="1417320"/>
        <a:ext cx="1240668" cy="2976372"/>
      </dsp:txXfrm>
    </dsp:sp>
    <dsp:sp modelId="{58829F29-8EC1-4265-A142-EAD87D1B180B}">
      <dsp:nvSpPr>
        <dsp:cNvPr id="0" name=""/>
        <dsp:cNvSpPr/>
      </dsp:nvSpPr>
      <dsp:spPr>
        <a:xfrm>
          <a:off x="2482397" y="1417320"/>
          <a:ext cx="1240668" cy="2976372"/>
        </a:xfrm>
        <a:prstGeom prst="rect">
          <a:avLst/>
        </a:prstGeom>
        <a:solidFill>
          <a:srgbClr val="7CBE5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First three digits of the SSN are 666</a:t>
          </a:r>
        </a:p>
      </dsp:txBody>
      <dsp:txXfrm>
        <a:off x="2482397" y="1417320"/>
        <a:ext cx="1240668" cy="2976372"/>
      </dsp:txXfrm>
    </dsp:sp>
    <dsp:sp modelId="{82F5335F-6E72-4F66-A0C0-843B5C20B1F0}">
      <dsp:nvSpPr>
        <dsp:cNvPr id="0" name=""/>
        <dsp:cNvSpPr/>
      </dsp:nvSpPr>
      <dsp:spPr>
        <a:xfrm>
          <a:off x="3723065" y="1417320"/>
          <a:ext cx="1240668" cy="2976372"/>
        </a:xfrm>
        <a:prstGeom prst="rect">
          <a:avLst/>
        </a:prstGeom>
        <a:solidFill>
          <a:srgbClr val="7CBE5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Filed a non-U.S. tax return</a:t>
          </a:r>
        </a:p>
      </dsp:txBody>
      <dsp:txXfrm>
        <a:off x="3723065" y="1417320"/>
        <a:ext cx="1240668" cy="2976372"/>
      </dsp:txXfrm>
    </dsp:sp>
    <dsp:sp modelId="{0FD0CE40-12DE-4F3E-A162-5D510837C7AF}">
      <dsp:nvSpPr>
        <dsp:cNvPr id="0" name=""/>
        <dsp:cNvSpPr/>
      </dsp:nvSpPr>
      <dsp:spPr>
        <a:xfrm>
          <a:off x="4963734" y="1417320"/>
          <a:ext cx="1240668" cy="2976372"/>
        </a:xfrm>
        <a:prstGeom prst="rect">
          <a:avLst/>
        </a:prstGeom>
        <a:solidFill>
          <a:srgbClr val="7CBE5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Married and filed as head of household, or filed separate returns</a:t>
          </a:r>
        </a:p>
      </dsp:txBody>
      <dsp:txXfrm>
        <a:off x="4963734" y="1417320"/>
        <a:ext cx="1240668" cy="2976372"/>
      </dsp:txXfrm>
    </dsp:sp>
    <dsp:sp modelId="{B487B1B9-6CE1-4570-9F42-E88FB51EE26F}">
      <dsp:nvSpPr>
        <dsp:cNvPr id="0" name=""/>
        <dsp:cNvSpPr/>
      </dsp:nvSpPr>
      <dsp:spPr>
        <a:xfrm>
          <a:off x="6204402" y="1417320"/>
          <a:ext cx="1240668" cy="2976372"/>
        </a:xfrm>
        <a:prstGeom prst="rect">
          <a:avLst/>
        </a:prstGeom>
        <a:solidFill>
          <a:srgbClr val="7CBE5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Neither married parent entered a valid SSN</a:t>
          </a:r>
        </a:p>
      </dsp:txBody>
      <dsp:txXfrm>
        <a:off x="6204402" y="1417320"/>
        <a:ext cx="1240668" cy="2976372"/>
      </dsp:txXfrm>
    </dsp:sp>
    <dsp:sp modelId="{B31ABA9C-E4A3-48F6-BA97-577BC1FC89D9}">
      <dsp:nvSpPr>
        <dsp:cNvPr id="0" name=""/>
        <dsp:cNvSpPr/>
      </dsp:nvSpPr>
      <dsp:spPr>
        <a:xfrm>
          <a:off x="7445071" y="1417320"/>
          <a:ext cx="1240668" cy="2976372"/>
        </a:xfrm>
        <a:prstGeom prst="rect">
          <a:avLst/>
        </a:prstGeom>
        <a:solidFill>
          <a:srgbClr val="7CBE5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Non-married parent or both married parents entered all zeroes for the SSN</a:t>
          </a:r>
        </a:p>
      </dsp:txBody>
      <dsp:txXfrm>
        <a:off x="7445071" y="1417320"/>
        <a:ext cx="1240668" cy="2976372"/>
      </dsp:txXfrm>
    </dsp:sp>
    <dsp:sp modelId="{87A24CA5-A769-4AD8-9829-CACB8FAAEB88}">
      <dsp:nvSpPr>
        <dsp:cNvPr id="0" name=""/>
        <dsp:cNvSpPr/>
      </dsp:nvSpPr>
      <dsp:spPr>
        <a:xfrm>
          <a:off x="0" y="4393692"/>
          <a:ext cx="8686800" cy="330708"/>
        </a:xfrm>
        <a:prstGeom prst="rect">
          <a:avLst/>
        </a:prstGeom>
        <a:solidFill>
          <a:srgbClr val="56933B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E8676-D5B2-4CAA-A25D-0FF1EBD9189E}">
      <dsp:nvSpPr>
        <dsp:cNvPr id="0" name=""/>
        <dsp:cNvSpPr/>
      </dsp:nvSpPr>
      <dsp:spPr>
        <a:xfrm>
          <a:off x="0" y="553800"/>
          <a:ext cx="8610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B1A91-22BB-4DA1-AF64-CE0E19B66442}">
      <dsp:nvSpPr>
        <dsp:cNvPr id="0" name=""/>
        <dsp:cNvSpPr/>
      </dsp:nvSpPr>
      <dsp:spPr>
        <a:xfrm>
          <a:off x="430530" y="37199"/>
          <a:ext cx="7772418" cy="10332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Residency requirements apply</a:t>
          </a:r>
          <a:endParaRPr lang="en-US" sz="2400" kern="1200" dirty="0"/>
        </a:p>
      </dsp:txBody>
      <dsp:txXfrm>
        <a:off x="480967" y="87636"/>
        <a:ext cx="7671544" cy="932326"/>
      </dsp:txXfrm>
    </dsp:sp>
    <dsp:sp modelId="{35237E15-EC5D-4841-92AD-9EEF37C193D8}">
      <dsp:nvSpPr>
        <dsp:cNvPr id="0" name=""/>
        <dsp:cNvSpPr/>
      </dsp:nvSpPr>
      <dsp:spPr>
        <a:xfrm>
          <a:off x="0" y="2141400"/>
          <a:ext cx="8610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87CCC-747F-46EF-ACDA-D74B276EBF50}">
      <dsp:nvSpPr>
        <dsp:cNvPr id="0" name=""/>
        <dsp:cNvSpPr/>
      </dsp:nvSpPr>
      <dsp:spPr>
        <a:xfrm>
          <a:off x="430530" y="1624800"/>
          <a:ext cx="7772418" cy="10332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Aid may be provided on the basis of </a:t>
          </a:r>
          <a:b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both merit and need</a:t>
          </a:r>
          <a:endParaRPr lang="en-US" sz="2400" kern="1200" dirty="0"/>
        </a:p>
      </dsp:txBody>
      <dsp:txXfrm>
        <a:off x="480967" y="1675237"/>
        <a:ext cx="7671544" cy="932326"/>
      </dsp:txXfrm>
    </dsp:sp>
    <dsp:sp modelId="{FF206E91-820A-494B-9F17-5730EDA45F3D}">
      <dsp:nvSpPr>
        <dsp:cNvPr id="0" name=""/>
        <dsp:cNvSpPr/>
      </dsp:nvSpPr>
      <dsp:spPr>
        <a:xfrm>
          <a:off x="0" y="3729000"/>
          <a:ext cx="8610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CE03F-D81A-4093-A587-59A07ADA01CF}">
      <dsp:nvSpPr>
        <dsp:cNvPr id="0" name=""/>
        <dsp:cNvSpPr/>
      </dsp:nvSpPr>
      <dsp:spPr>
        <a:xfrm>
          <a:off x="430530" y="3212400"/>
          <a:ext cx="7772418" cy="10332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Use information from the FAFSA                          and/or state aid applications</a:t>
          </a:r>
          <a:endParaRPr lang="en-US" sz="2400" kern="1200" dirty="0"/>
        </a:p>
      </dsp:txBody>
      <dsp:txXfrm>
        <a:off x="480967" y="3262837"/>
        <a:ext cx="7671544" cy="932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9B944-4D8F-42CE-89E3-403427862269}">
      <dsp:nvSpPr>
        <dsp:cNvPr id="0" name=""/>
        <dsp:cNvSpPr/>
      </dsp:nvSpPr>
      <dsp:spPr>
        <a:xfrm>
          <a:off x="0" y="260067"/>
          <a:ext cx="8610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FE7C7-5477-4BEF-9F11-BDB6731053F7}">
      <dsp:nvSpPr>
        <dsp:cNvPr id="0" name=""/>
        <dsp:cNvSpPr/>
      </dsp:nvSpPr>
      <dsp:spPr>
        <a:xfrm>
          <a:off x="430530" y="9147"/>
          <a:ext cx="7772418" cy="501840"/>
        </a:xfrm>
        <a:prstGeom prst="roundRect">
          <a:avLst/>
        </a:prstGeom>
        <a:solidFill>
          <a:srgbClr val="9002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Aid provided on the basis of both merit and need</a:t>
          </a:r>
        </a:p>
      </dsp:txBody>
      <dsp:txXfrm>
        <a:off x="455028" y="33645"/>
        <a:ext cx="7723422" cy="452844"/>
      </dsp:txXfrm>
    </dsp:sp>
    <dsp:sp modelId="{4D3EE73A-68BC-42AB-B251-8A5A02D4F627}">
      <dsp:nvSpPr>
        <dsp:cNvPr id="0" name=""/>
        <dsp:cNvSpPr/>
      </dsp:nvSpPr>
      <dsp:spPr>
        <a:xfrm>
          <a:off x="0" y="1031187"/>
          <a:ext cx="8610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3BC3B-C491-4ABF-B2C6-22075572E781}">
      <dsp:nvSpPr>
        <dsp:cNvPr id="0" name=""/>
        <dsp:cNvSpPr/>
      </dsp:nvSpPr>
      <dsp:spPr>
        <a:xfrm>
          <a:off x="430530" y="780267"/>
          <a:ext cx="7772418" cy="501840"/>
        </a:xfrm>
        <a:prstGeom prst="roundRect">
          <a:avLst/>
        </a:prstGeom>
        <a:solidFill>
          <a:srgbClr val="9002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Aid may be gift aid or self-help aid</a:t>
          </a:r>
        </a:p>
      </dsp:txBody>
      <dsp:txXfrm>
        <a:off x="455028" y="804765"/>
        <a:ext cx="7723422" cy="452844"/>
      </dsp:txXfrm>
    </dsp:sp>
    <dsp:sp modelId="{EA3F7FBD-8ACA-4128-A928-7274DE21FB79}">
      <dsp:nvSpPr>
        <dsp:cNvPr id="0" name=""/>
        <dsp:cNvSpPr/>
      </dsp:nvSpPr>
      <dsp:spPr>
        <a:xfrm>
          <a:off x="0" y="2057899"/>
          <a:ext cx="8610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0A60C1-93ED-47F7-B4BD-B0D65B8AAC27}">
      <dsp:nvSpPr>
        <dsp:cNvPr id="0" name=""/>
        <dsp:cNvSpPr/>
      </dsp:nvSpPr>
      <dsp:spPr>
        <a:xfrm>
          <a:off x="430530" y="1551387"/>
          <a:ext cx="7772418" cy="757432"/>
        </a:xfrm>
        <a:prstGeom prst="roundRect">
          <a:avLst/>
        </a:prstGeom>
        <a:solidFill>
          <a:srgbClr val="9002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Use information from the FAFSA                         and/or institutional applications</a:t>
          </a:r>
        </a:p>
      </dsp:txBody>
      <dsp:txXfrm>
        <a:off x="467505" y="1588362"/>
        <a:ext cx="7698468" cy="683482"/>
      </dsp:txXfrm>
    </dsp:sp>
    <dsp:sp modelId="{41F457A7-B02D-463E-B929-EB8BE70C64ED}">
      <dsp:nvSpPr>
        <dsp:cNvPr id="0" name=""/>
        <dsp:cNvSpPr/>
      </dsp:nvSpPr>
      <dsp:spPr>
        <a:xfrm>
          <a:off x="0" y="3223425"/>
          <a:ext cx="8610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6BC7F-D9DE-4ED7-9048-E31A76AF7358}">
      <dsp:nvSpPr>
        <dsp:cNvPr id="0" name=""/>
        <dsp:cNvSpPr/>
      </dsp:nvSpPr>
      <dsp:spPr>
        <a:xfrm>
          <a:off x="430530" y="2578099"/>
          <a:ext cx="7772418" cy="896246"/>
        </a:xfrm>
        <a:prstGeom prst="roundRect">
          <a:avLst/>
        </a:prstGeom>
        <a:solidFill>
          <a:srgbClr val="9002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Deadlines and application requirements                 vary by institution</a:t>
          </a:r>
        </a:p>
      </dsp:txBody>
      <dsp:txXfrm>
        <a:off x="474281" y="2621850"/>
        <a:ext cx="7684916" cy="808744"/>
      </dsp:txXfrm>
    </dsp:sp>
    <dsp:sp modelId="{11BE327A-15A0-45C3-827B-9E57B7C421D1}">
      <dsp:nvSpPr>
        <dsp:cNvPr id="0" name=""/>
        <dsp:cNvSpPr/>
      </dsp:nvSpPr>
      <dsp:spPr>
        <a:xfrm>
          <a:off x="0" y="4286852"/>
          <a:ext cx="8610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A5E0F-9831-4C1B-AA98-CBCB53C33F79}">
      <dsp:nvSpPr>
        <dsp:cNvPr id="0" name=""/>
        <dsp:cNvSpPr/>
      </dsp:nvSpPr>
      <dsp:spPr>
        <a:xfrm>
          <a:off x="430530" y="3743625"/>
          <a:ext cx="7094213" cy="794146"/>
        </a:xfrm>
        <a:prstGeom prst="roundRect">
          <a:avLst/>
        </a:prstGeom>
        <a:solidFill>
          <a:srgbClr val="9002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Use College’s Net Price Calculator for a good estimate of what each college can offer</a:t>
          </a:r>
        </a:p>
      </dsp:txBody>
      <dsp:txXfrm>
        <a:off x="469297" y="3782392"/>
        <a:ext cx="7016679" cy="716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2560" y="9009459"/>
            <a:ext cx="6990080" cy="480060"/>
          </a:xfrm>
          <a:prstGeom prst="rect">
            <a:avLst/>
          </a:prstGeom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30386" y="9201150"/>
            <a:ext cx="7022254" cy="2526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7766" tIns="48882" rIns="97766" bIns="48882">
            <a:spAutoFit/>
          </a:bodyPr>
          <a:lstStyle/>
          <a:p>
            <a:pPr defTabSz="976971" eaLnBrk="0" hangingPunct="0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/>
                </a:solidFill>
              </a:rPr>
              <a:t>© 2021 NASFAA                                                                                       </a:t>
            </a:r>
            <a:fld id="{5A4E40A0-19A0-4F29-A9C5-577C813A7B7F}" type="slidenum">
              <a:rPr lang="en-US" sz="1000">
                <a:solidFill>
                  <a:schemeClr val="bg1"/>
                </a:solidFill>
              </a:rPr>
              <a:pPr defTabSz="976971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</a:rPr>
              <a:t>                                                                        What You Need to Know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" y="301705"/>
            <a:ext cx="7315200" cy="3900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7766" tIns="48882" rIns="97766" bIns="48882">
            <a:spAutoFit/>
          </a:bodyPr>
          <a:lstStyle/>
          <a:p>
            <a:pPr algn="ctr" defTabSz="976971" eaLnBrk="0" hangingPunct="0">
              <a:defRPr/>
            </a:pPr>
            <a:r>
              <a:rPr lang="en-US" b="1" dirty="0">
                <a:solidFill>
                  <a:srgbClr val="005B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You Need to Know About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114920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8B9A4EA-07C7-4A62-8053-FD0A2A4690A2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5A7F8C3-B5D2-4565-BB39-641E547D4F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4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FDEBE571-D673-48C8-8A68-3EF44DB84E6C}" type="slidenum">
              <a:rPr lang="en-US" smtClean="0"/>
              <a:pPr defTabSz="965547"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6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12DEE39B-F2E8-48E6-AE51-21D491C32E14}" type="slidenum">
              <a:rPr lang="en-US" smtClean="0"/>
              <a:pPr defTabSz="965547"/>
              <a:t>14</a:t>
            </a:fld>
            <a:endParaRPr lang="en-US" dirty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4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57C5BEE8-4CF6-4DCD-88A4-22DFF83971C9}" type="slidenum">
              <a:rPr lang="en-US" smtClean="0"/>
              <a:pPr defTabSz="965547"/>
              <a:t>17</a:t>
            </a:fld>
            <a:endParaRPr lang="en-US" dirty="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4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541D4124-FFB0-4186-B8F0-DF6C784D1086}" type="slidenum">
              <a:rPr lang="en-US" smtClean="0"/>
              <a:pPr defTabSz="965547"/>
              <a:t>22</a:t>
            </a:fld>
            <a:endParaRPr lang="en-US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7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8A85F2B9-2469-4CE0-8E58-DFD2E4B24016}" type="slidenum">
              <a:rPr lang="en-US" smtClean="0"/>
              <a:pPr defTabSz="965547"/>
              <a:t>2</a:t>
            </a:fld>
            <a:endParaRPr lang="en-US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CCC6CFD0-DC60-458C-AE52-4B994E19B42C}" type="slidenum">
              <a:rPr lang="en-US" smtClean="0"/>
              <a:pPr defTabSz="965547"/>
              <a:t>6</a:t>
            </a:fld>
            <a:endParaRPr lang="en-US" dirty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84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59F7DB87-13D1-4C33-B263-04655F864FF9}" type="slidenum">
              <a:rPr lang="en-US" smtClean="0"/>
              <a:pPr defTabSz="965547"/>
              <a:t>7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03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CCC6CFD0-DC60-458C-AE52-4B994E19B42C}" type="slidenum">
              <a:rPr lang="en-US" smtClean="0"/>
              <a:pPr defTabSz="965547"/>
              <a:t>8</a:t>
            </a:fld>
            <a:endParaRPr lang="en-US" dirty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23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CCC6CFD0-DC60-458C-AE52-4B994E19B42C}" type="slidenum">
              <a:rPr lang="en-US" smtClean="0"/>
              <a:pPr defTabSz="965547"/>
              <a:t>9</a:t>
            </a:fld>
            <a:endParaRPr lang="en-US" dirty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70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821CF2FE-FD55-4EEC-9023-A5156ABE4C1F}" type="slidenum">
              <a:rPr lang="en-US" smtClean="0"/>
              <a:pPr defTabSz="965547"/>
              <a:t>10</a:t>
            </a:fld>
            <a:endParaRPr lang="en-US" dirty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18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77DE51A1-F46D-4CC5-B68C-1DF1E373D830}" type="slidenum">
              <a:rPr lang="en-US" smtClean="0"/>
              <a:pPr defTabSz="965547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46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547"/>
            <a:fld id="{BFD145FB-0545-4855-A968-B16B26A83A3E}" type="slidenum">
              <a:rPr lang="en-US" smtClean="0"/>
              <a:pPr defTabSz="965547"/>
              <a:t>13</a:t>
            </a:fld>
            <a:endParaRPr lang="en-US" dirty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2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45826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7741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49850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0568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381000" y="762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5B99"/>
                </a:solidFill>
              </a:rPr>
              <a:t>National Association of Student </a:t>
            </a:r>
            <a:br>
              <a:rPr lang="en-US" sz="2800" b="1" dirty="0">
                <a:solidFill>
                  <a:srgbClr val="005B99"/>
                </a:solidFill>
              </a:rPr>
            </a:br>
            <a:r>
              <a:rPr lang="en-US" sz="2800" b="1" dirty="0">
                <a:solidFill>
                  <a:srgbClr val="005B99"/>
                </a:solidFill>
              </a:rPr>
              <a:t>Financial Aid Administrators Presents …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772400" cy="335280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7769283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1529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1529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8255452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5B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3B9C9E-32B9-455D-AFFA-35C08D0AA290}"/>
              </a:ext>
            </a:extLst>
          </p:cNvPr>
          <p:cNvCxnSpPr/>
          <p:nvPr userDrawn="1"/>
        </p:nvCxnSpPr>
        <p:spPr>
          <a:xfrm>
            <a:off x="0" y="6705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012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447800"/>
            <a:ext cx="8458200" cy="42672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27050947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6516143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5B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3B9C9E-32B9-455D-AFFA-35C08D0AA290}"/>
              </a:ext>
            </a:extLst>
          </p:cNvPr>
          <p:cNvCxnSpPr/>
          <p:nvPr userDrawn="1"/>
        </p:nvCxnSpPr>
        <p:spPr>
          <a:xfrm>
            <a:off x="0" y="6705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04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572000"/>
          </a:xfrm>
        </p:spPr>
        <p:txBody>
          <a:bodyPr/>
          <a:lstStyle>
            <a:lvl1pPr>
              <a:buClr>
                <a:srgbClr val="005B99"/>
              </a:buClr>
              <a:defRPr/>
            </a:lvl1pPr>
            <a:lvl2pPr>
              <a:buClr>
                <a:srgbClr val="005B99"/>
              </a:buClr>
              <a:defRPr/>
            </a:lvl2pPr>
            <a:lvl3pPr>
              <a:buClr>
                <a:srgbClr val="005B99"/>
              </a:buCl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lnSpc>
                <a:spcPct val="90000"/>
              </a:lnSpc>
              <a:defRPr sz="3600">
                <a:solidFill>
                  <a:srgbClr val="005B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067800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84747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275033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40501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64780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56006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16282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37835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1940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39B7D3C-C1BE-418A-8BDF-F41A62C7C285}"/>
              </a:ext>
            </a:extLst>
          </p:cNvPr>
          <p:cNvSpPr/>
          <p:nvPr userDrawn="1"/>
        </p:nvSpPr>
        <p:spPr bwMode="auto">
          <a:xfrm>
            <a:off x="0" y="6705600"/>
            <a:ext cx="9144000" cy="182880"/>
          </a:xfrm>
          <a:prstGeom prst="rect">
            <a:avLst/>
          </a:prstGeom>
          <a:solidFill>
            <a:srgbClr val="005B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839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705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426B4DC-8A4D-41F6-B433-87F84CB5F4F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9497"/>
            <a:ext cx="1766886" cy="433387"/>
          </a:xfrm>
          <a:prstGeom prst="rect">
            <a:avLst/>
          </a:prstGeom>
        </p:spPr>
      </p:pic>
      <p:sp>
        <p:nvSpPr>
          <p:cNvPr id="15" name="Rectangle 70">
            <a:extLst>
              <a:ext uri="{FF2B5EF4-FFF2-40B4-BE49-F238E27FC236}">
                <a16:creationId xmlns:a16="http://schemas.microsoft.com/office/drawing/2014/main" id="{D29F7C9B-CF1C-4EE6-9575-0B446D5FFE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15000" y="6400800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© 2020 NASFAA   Slide </a:t>
            </a:r>
            <a:fld id="{3E8EC1CB-C9E7-4076-8034-5D4E4E9EDADC}" type="slidenum">
              <a:rPr 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‹#›</a:t>
            </a:fld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537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63" r:id="rId17"/>
    <p:sldLayoutId id="2147483664" r:id="rId18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B9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34766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563" indent="-284163" algn="l" defTabSz="914400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said.ed.gov/npas/index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studentfinancialaid.org/ssfad/factsheets/FRAG.pdf" TargetMode="External"/><Relationship Id="rId2" Type="http://schemas.openxmlformats.org/officeDocument/2006/relationships/hyperlink" Target="http://www.floridastudentfinancialaid.org/ssfad/home/uamain.htm" TargetMode="Externa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s://www.floridastudentfinancialaidsg.org/PDF/PSI/FSAGPU_2019_2020.pdf" TargetMode="External"/><Relationship Id="rId4" Type="http://schemas.openxmlformats.org/officeDocument/2006/relationships/hyperlink" Target="https://www.floridastudentfinancialaidsg.org/PDF/factsheets/EASE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cteezy.com/vector-art/56102-graduation-cap-vector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h/apply-for-aid/fafs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762000" y="14478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30000"/>
              </a:spcBef>
              <a:defRPr/>
            </a:pPr>
            <a:r>
              <a:rPr lang="en-US" sz="4800" b="1" dirty="0">
                <a:solidFill>
                  <a:srgbClr val="005B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You </a:t>
            </a:r>
            <a:br>
              <a:rPr lang="en-US" sz="4800" b="1" dirty="0">
                <a:solidFill>
                  <a:srgbClr val="005B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b="1" dirty="0">
                <a:solidFill>
                  <a:srgbClr val="005B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to Know </a:t>
            </a:r>
            <a:br>
              <a:rPr lang="en-US" sz="4800" b="1" dirty="0">
                <a:solidFill>
                  <a:srgbClr val="005B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b="1" dirty="0">
                <a:solidFill>
                  <a:srgbClr val="005B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294594544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FSA </a:t>
            </a:r>
            <a:r>
              <a:rPr lang="en-US" dirty="0">
                <a:solidFill>
                  <a:schemeClr val="tx2"/>
                </a:solidFill>
              </a:rPr>
              <a:t>ID</a:t>
            </a:r>
          </a:p>
        </p:txBody>
      </p:sp>
      <p:sp>
        <p:nvSpPr>
          <p:cNvPr id="7475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599" y="1295400"/>
            <a:ext cx="4895849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Used for FAFSA completion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and allows access to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certain U.S. Department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of Education websites</a:t>
            </a:r>
          </a:p>
          <a:p>
            <a:pPr eaLnBrk="1" hangingPunct="1">
              <a:lnSpc>
                <a:spcPct val="110000"/>
              </a:lnSpc>
              <a:spcBef>
                <a:spcPts val="900"/>
              </a:spcBef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May be used by students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and parents throughout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financial aid process,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including subsequent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school years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the owner should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 an FSA ID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Apply 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https://fsaid.ed.gov/npas/index.htm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4755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748528" y="3567178"/>
            <a:ext cx="28444" cy="28444"/>
          </a:xfrm>
        </p:spPr>
      </p:pic>
      <p:pic>
        <p:nvPicPr>
          <p:cNvPr id="7475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reate an Account (FSA ID)">
            <a:extLst>
              <a:ext uri="{FF2B5EF4-FFF2-40B4-BE49-F238E27FC236}">
                <a16:creationId xmlns:a16="http://schemas.microsoft.com/office/drawing/2014/main" id="{D1FAC8F3-5405-407B-B5FF-65B1C807D5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7408" y="527343"/>
            <a:ext cx="3659259" cy="457805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7139391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Allows for certain tax return information to be transferred from the IRS database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Participation is voluntary and student chooses whether to transfer data to FOTW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IRS will authenticate taxpayer’s identity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tax record is found, IRS transfers information to populate the FAFSA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Reduces documents requested by financial aid office</a:t>
            </a:r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Data Retrieval Tool (DRT) </a:t>
            </a:r>
          </a:p>
        </p:txBody>
      </p:sp>
    </p:spTree>
    <p:extLst>
      <p:ext uri="{BB962C8B-B14F-4D97-AF65-F5344CB8AC3E}">
        <p14:creationId xmlns:p14="http://schemas.microsoft.com/office/powerpoint/2010/main" val="2177817598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005501C-7174-433B-B780-160A02D56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731583"/>
              </p:ext>
            </p:extLst>
          </p:nvPr>
        </p:nvGraphicFramePr>
        <p:xfrm>
          <a:off x="304800" y="1238248"/>
          <a:ext cx="8686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89AFCB05-5C00-4306-B2A7-C61C51C7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Data Retrieval Tool</a:t>
            </a:r>
          </a:p>
        </p:txBody>
      </p:sp>
    </p:spTree>
    <p:extLst>
      <p:ext uri="{BB962C8B-B14F-4D97-AF65-F5344CB8AC3E}">
        <p14:creationId xmlns:p14="http://schemas.microsoft.com/office/powerpoint/2010/main" val="414644029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3000"/>
              </a:spcBef>
              <a:buFontTx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FAFSA asks questions to determine dependency status for Title IV federal student aid (not IRS) purposes:</a:t>
            </a:r>
          </a:p>
          <a:p>
            <a:pPr eaLnBrk="1" hangingPunct="1">
              <a:spcBef>
                <a:spcPts val="4200"/>
              </a:spcBef>
              <a:buClr>
                <a:srgbClr val="005B99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all “No” responses, student is dependent</a:t>
            </a:r>
          </a:p>
          <a:p>
            <a:pPr eaLnBrk="1" hangingPunct="1">
              <a:spcBef>
                <a:spcPts val="4200"/>
              </a:spcBef>
              <a:buClr>
                <a:srgbClr val="005B99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“Yes” to any question, student is independent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Student Dependency Status</a:t>
            </a:r>
          </a:p>
        </p:txBody>
      </p:sp>
    </p:spTree>
    <p:extLst>
      <p:ext uri="{BB962C8B-B14F-4D97-AF65-F5344CB8AC3E}">
        <p14:creationId xmlns:p14="http://schemas.microsoft.com/office/powerpoint/2010/main" val="1358005253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parent (dependent students)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Format for submitting signatures</a:t>
            </a:r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Electronic using FSA ID</a:t>
            </a:r>
            <a:endParaRPr lang="en-US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Signature page</a:t>
            </a:r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Paper FAFSA</a:t>
            </a:r>
          </a:p>
        </p:txBody>
      </p:sp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Signatures</a:t>
            </a:r>
          </a:p>
        </p:txBody>
      </p:sp>
    </p:spTree>
    <p:extLst>
      <p:ext uri="{BB962C8B-B14F-4D97-AF65-F5344CB8AC3E}">
        <p14:creationId xmlns:p14="http://schemas.microsoft.com/office/powerpoint/2010/main" val="3399444600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FAFSA </a:t>
            </a:r>
            <a:r>
              <a:rPr lang="en-US"/>
              <a:t>Processing Results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1CCF391-CF45-4630-B666-B4BD91F8AD11}"/>
              </a:ext>
            </a:extLst>
          </p:cNvPr>
          <p:cNvGrpSpPr/>
          <p:nvPr/>
        </p:nvGrpSpPr>
        <p:grpSpPr>
          <a:xfrm>
            <a:off x="1484914" y="1040360"/>
            <a:ext cx="6058886" cy="4364251"/>
            <a:chOff x="1206571" y="1040360"/>
            <a:chExt cx="6058886" cy="436425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289CD0-BEC4-4741-ADD2-02E2643FB189}"/>
                </a:ext>
              </a:extLst>
            </p:cNvPr>
            <p:cNvGrpSpPr/>
            <p:nvPr/>
          </p:nvGrpSpPr>
          <p:grpSpPr>
            <a:xfrm>
              <a:off x="2557288" y="1040360"/>
              <a:ext cx="4708169" cy="4322707"/>
              <a:chOff x="2557288" y="1040360"/>
              <a:chExt cx="4708169" cy="4322707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27E187BF-AFBA-4CE7-BD7C-E7E4DBA5CEE0}"/>
                  </a:ext>
                </a:extLst>
              </p:cNvPr>
              <p:cNvGrpSpPr/>
              <p:nvPr/>
            </p:nvGrpSpPr>
            <p:grpSpPr>
              <a:xfrm>
                <a:off x="5482377" y="3625707"/>
                <a:ext cx="1737360" cy="1737360"/>
                <a:chOff x="5482377" y="3625707"/>
                <a:chExt cx="1737360" cy="1737360"/>
              </a:xfrm>
            </p:grpSpPr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499733C8-8320-4CF0-8754-7D6D44F6E5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82377" y="3625707"/>
                  <a:ext cx="1737360" cy="1737360"/>
                </a:xfrm>
                <a:prstGeom prst="ellipse">
                  <a:avLst/>
                </a:prstGeom>
                <a:solidFill>
                  <a:srgbClr val="7030A0"/>
                </a:solidFill>
                <a:ln/>
              </p:spPr>
              <p:style>
                <a:lnRef idx="3">
                  <a:schemeClr val="lt1"/>
                </a:lnRef>
                <a:fillRef idx="1">
                  <a:schemeClr val="accent4"/>
                </a:fillRef>
                <a:effectRef idx="1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B9C1C6B-8288-437B-89FC-735ACF9DA1EB}"/>
                    </a:ext>
                  </a:extLst>
                </p:cNvPr>
                <p:cNvSpPr txBox="1"/>
                <p:nvPr/>
              </p:nvSpPr>
              <p:spPr>
                <a:xfrm>
                  <a:off x="5805576" y="4858143"/>
                  <a:ext cx="10427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Student</a:t>
                  </a:r>
                </a:p>
              </p:txBody>
            </p:sp>
          </p:grpSp>
          <p:pic>
            <p:nvPicPr>
              <p:cNvPr id="6" name="Graphic 5">
                <a:extLst>
                  <a:ext uri="{FF2B5EF4-FFF2-40B4-BE49-F238E27FC236}">
                    <a16:creationId xmlns:a16="http://schemas.microsoft.com/office/drawing/2014/main" id="{3C281BB1-61A6-4900-9B40-BFBD10A763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6657" y="3363210"/>
                <a:ext cx="1828800" cy="1828800"/>
              </a:xfrm>
              <a:prstGeom prst="rect">
                <a:avLst/>
              </a:prstGeom>
            </p:spPr>
          </p:pic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2212643-4FCF-441E-B97F-97DEE8481EFF}"/>
                  </a:ext>
                </a:extLst>
              </p:cNvPr>
              <p:cNvGrpSpPr/>
              <p:nvPr/>
            </p:nvGrpSpPr>
            <p:grpSpPr>
              <a:xfrm>
                <a:off x="2557288" y="1040360"/>
                <a:ext cx="2988116" cy="2653985"/>
                <a:chOff x="2557288" y="1040360"/>
                <a:chExt cx="2988116" cy="2653985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1A3A350D-4CB5-45D2-8BD4-4D04C5485D1C}"/>
                    </a:ext>
                  </a:extLst>
                </p:cNvPr>
                <p:cNvGrpSpPr/>
                <p:nvPr/>
              </p:nvGrpSpPr>
              <p:grpSpPr>
                <a:xfrm>
                  <a:off x="3294635" y="1040360"/>
                  <a:ext cx="1737360" cy="1801138"/>
                  <a:chOff x="3294635" y="1040360"/>
                  <a:chExt cx="1737360" cy="1801138"/>
                </a:xfrm>
              </p:grpSpPr>
              <p:grpSp>
                <p:nvGrpSpPr>
                  <p:cNvPr id="4" name="Group 3">
                    <a:extLst>
                      <a:ext uri="{FF2B5EF4-FFF2-40B4-BE49-F238E27FC236}">
                        <a16:creationId xmlns:a16="http://schemas.microsoft.com/office/drawing/2014/main" id="{785088A1-495E-4EAB-A7F7-4E80DBD8BC04}"/>
                      </a:ext>
                    </a:extLst>
                  </p:cNvPr>
                  <p:cNvGrpSpPr/>
                  <p:nvPr/>
                </p:nvGrpSpPr>
                <p:grpSpPr>
                  <a:xfrm>
                    <a:off x="3294635" y="1104138"/>
                    <a:ext cx="1737360" cy="1737360"/>
                    <a:chOff x="3294635" y="1104138"/>
                    <a:chExt cx="1737360" cy="1737360"/>
                  </a:xfrm>
                </p:grpSpPr>
                <p:sp>
                  <p:nvSpPr>
                    <p:cNvPr id="20" name="Oval 19">
                      <a:extLst>
                        <a:ext uri="{FF2B5EF4-FFF2-40B4-BE49-F238E27FC236}">
                          <a16:creationId xmlns:a16="http://schemas.microsoft.com/office/drawing/2014/main" id="{7E4D7512-25FB-4B8A-8D06-70F4D612D5E1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3294635" y="1104138"/>
                      <a:ext cx="1737360" cy="1737360"/>
                    </a:xfrm>
                    <a:prstGeom prst="ellipse">
                      <a:avLst/>
                    </a:prstGeom>
                    <a:solidFill>
                      <a:srgbClr val="7030A0"/>
                    </a:solidFill>
                    <a:ln/>
                  </p:spPr>
                  <p:style>
                    <a:lnRef idx="3">
                      <a:schemeClr val="lt1"/>
                    </a:lnRef>
                    <a:fillRef idx="1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" name="TextBox 14">
                      <a:extLst>
                        <a:ext uri="{FF2B5EF4-FFF2-40B4-BE49-F238E27FC236}">
                          <a16:creationId xmlns:a16="http://schemas.microsoft.com/office/drawing/2014/main" id="{61D05D6F-D416-46DA-91BE-8B8C6CE551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39453" y="2415389"/>
                      <a:ext cx="685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CPS</a:t>
                      </a:r>
                    </a:p>
                  </p:txBody>
                </p:sp>
              </p:grpSp>
              <p:pic>
                <p:nvPicPr>
                  <p:cNvPr id="12" name="Picture 11">
                    <a:extLst>
                      <a:ext uri="{FF2B5EF4-FFF2-40B4-BE49-F238E27FC236}">
                        <a16:creationId xmlns:a16="http://schemas.microsoft.com/office/drawing/2014/main" id="{876D393F-205B-4B48-B071-EFB8956A976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28088" y="1040360"/>
                    <a:ext cx="1645920" cy="164592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3" name="Arrow: Right 12">
                  <a:extLst>
                    <a:ext uri="{FF2B5EF4-FFF2-40B4-BE49-F238E27FC236}">
                      <a16:creationId xmlns:a16="http://schemas.microsoft.com/office/drawing/2014/main" id="{6843D1B6-ABDE-4998-9F0F-9FA10872153E}"/>
                    </a:ext>
                  </a:extLst>
                </p:cNvPr>
                <p:cNvSpPr/>
                <p:nvPr/>
              </p:nvSpPr>
              <p:spPr>
                <a:xfrm rot="8184329">
                  <a:off x="2557288" y="2912109"/>
                  <a:ext cx="978408" cy="484632"/>
                </a:xfrm>
                <a:prstGeom prst="rightArrow">
                  <a:avLst/>
                </a:prstGeom>
                <a:solidFill>
                  <a:srgbClr val="7030A0"/>
                </a:solidFill>
                <a:ln/>
              </p:spPr>
              <p:style>
                <a:lnRef idx="3">
                  <a:schemeClr val="lt1"/>
                </a:lnRef>
                <a:fillRef idx="1">
                  <a:schemeClr val="accent4"/>
                </a:fillRef>
                <a:effectRef idx="1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row: Right 13">
                  <a:extLst>
                    <a:ext uri="{FF2B5EF4-FFF2-40B4-BE49-F238E27FC236}">
                      <a16:creationId xmlns:a16="http://schemas.microsoft.com/office/drawing/2014/main" id="{A6C5E6F0-48F0-4410-B620-2589FCA103CF}"/>
                    </a:ext>
                  </a:extLst>
                </p:cNvPr>
                <p:cNvSpPr/>
                <p:nvPr/>
              </p:nvSpPr>
              <p:spPr>
                <a:xfrm rot="2961703">
                  <a:off x="4813884" y="2962825"/>
                  <a:ext cx="978408" cy="484632"/>
                </a:xfrm>
                <a:prstGeom prst="rightArrow">
                  <a:avLst/>
                </a:prstGeom>
                <a:solidFill>
                  <a:srgbClr val="7030A0"/>
                </a:solidFill>
                <a:ln/>
              </p:spPr>
              <p:style>
                <a:lnRef idx="3">
                  <a:schemeClr val="lt1"/>
                </a:lnRef>
                <a:fillRef idx="1">
                  <a:schemeClr val="accent4"/>
                </a:fillRef>
                <a:effectRef idx="1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66C3863-CC55-472B-B76A-A37127726F04}"/>
                </a:ext>
              </a:extLst>
            </p:cNvPr>
            <p:cNvGrpSpPr/>
            <p:nvPr/>
          </p:nvGrpSpPr>
          <p:grpSpPr>
            <a:xfrm>
              <a:off x="1206571" y="3536742"/>
              <a:ext cx="1737360" cy="1867869"/>
              <a:chOff x="1206571" y="3536742"/>
              <a:chExt cx="1737360" cy="1867869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FE6DEF3-7E2F-4374-85E4-C39EA1F973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06571" y="3667251"/>
                <a:ext cx="1737360" cy="1737360"/>
              </a:xfrm>
              <a:prstGeom prst="ellipse">
                <a:avLst/>
              </a:prstGeom>
              <a:solidFill>
                <a:srgbClr val="7030A0"/>
              </a:solidFill>
              <a:ln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Graphic 9">
                <a:extLst>
                  <a:ext uri="{FF2B5EF4-FFF2-40B4-BE49-F238E27FC236}">
                    <a16:creationId xmlns:a16="http://schemas.microsoft.com/office/drawing/2014/main" id="{9B6A51AE-2757-4423-91FC-E3B11ECBC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3577" y="3536742"/>
                <a:ext cx="1554480" cy="1554480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981705-558B-453A-9764-10FE9D4DE5B3}"/>
                  </a:ext>
                </a:extLst>
              </p:cNvPr>
              <p:cNvSpPr txBox="1"/>
              <p:nvPr/>
            </p:nvSpPr>
            <p:spPr>
              <a:xfrm>
                <a:off x="1599343" y="4906556"/>
                <a:ext cx="10427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College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5154677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Email Notification of SAR Processing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257800" y="1295400"/>
            <a:ext cx="3550920" cy="472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valid email address is  provided on FAFSA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Provides access to electronic SAR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FDD42-A071-43D5-945E-B14E551294D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" r="4701"/>
          <a:stretch/>
        </p:blipFill>
        <p:spPr bwMode="auto">
          <a:xfrm>
            <a:off x="609600" y="1031081"/>
            <a:ext cx="3857307" cy="47958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8442741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7630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7663" algn="l"/>
              </a:tabLs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with your school of choice before making any corrections.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necessary, corrections to FAFSA data may be made by: </a:t>
            </a:r>
          </a:p>
          <a:p>
            <a:pPr marL="339725" indent="-339725" eaLnBrk="1" hangingPunct="1">
              <a:spcBef>
                <a:spcPts val="18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Using FAFSA on the Web, if student has a FSA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ID;</a:t>
            </a:r>
          </a:p>
          <a:p>
            <a:pPr marL="339725" indent="-339725" eaLnBrk="1" hangingPunct="1">
              <a:spcBef>
                <a:spcPts val="18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Updating paper SAR; or </a:t>
            </a:r>
          </a:p>
          <a:p>
            <a:pPr marL="339725" indent="-339725" eaLnBrk="1" hangingPunct="1">
              <a:spcBef>
                <a:spcPts val="18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Submitting documentation to college’s financial aid office.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Making Corrections</a:t>
            </a:r>
          </a:p>
        </p:txBody>
      </p:sp>
    </p:spTree>
    <p:extLst>
      <p:ext uri="{BB962C8B-B14F-4D97-AF65-F5344CB8AC3E}">
        <p14:creationId xmlns:p14="http://schemas.microsoft.com/office/powerpoint/2010/main" val="2492511874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9E61E53E-FEB7-467A-AD11-E48EA1F248D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281578"/>
            <a:ext cx="8839200" cy="9376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33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>
                <a:solidFill>
                  <a:srgbClr val="005B99"/>
                </a:solidFill>
              </a:rPr>
              <a:t>Special Circumstances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76575" y="876191"/>
            <a:ext cx="8374009" cy="4949525"/>
            <a:chOff x="277887" y="-179353"/>
            <a:chExt cx="8569895" cy="5856935"/>
          </a:xfrm>
        </p:grpSpPr>
        <p:sp>
          <p:nvSpPr>
            <p:cNvPr id="10" name="Cloud Callout 9"/>
            <p:cNvSpPr/>
            <p:nvPr/>
          </p:nvSpPr>
          <p:spPr>
            <a:xfrm>
              <a:off x="6094511" y="-179353"/>
              <a:ext cx="2753271" cy="2057400"/>
            </a:xfrm>
            <a:prstGeom prst="cloudCallout">
              <a:avLst>
                <a:gd name="adj1" fmla="val -28056"/>
                <a:gd name="adj2" fmla="val 178723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Secondary school tuition</a:t>
              </a:r>
            </a:p>
          </p:txBody>
        </p:sp>
        <p:pic>
          <p:nvPicPr>
            <p:cNvPr id="1026" name="Picture 2" descr="T:\NASFAA U\Video Design and Tools\Common Craft Cut-Outs\Pack_Scene_2_PNG_0\village_landscap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3620182"/>
              <a:ext cx="8400488" cy="205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Cloud Callout 2"/>
            <p:cNvSpPr/>
            <p:nvPr/>
          </p:nvSpPr>
          <p:spPr>
            <a:xfrm>
              <a:off x="556041" y="-131707"/>
              <a:ext cx="3883950" cy="1979394"/>
            </a:xfrm>
            <a:prstGeom prst="cloudCallout">
              <a:avLst>
                <a:gd name="adj1" fmla="val -9159"/>
                <a:gd name="adj2" fmla="val 19832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Unusual uncovered medical/dental expenses</a:t>
              </a:r>
            </a:p>
          </p:txBody>
        </p:sp>
        <p:sp>
          <p:nvSpPr>
            <p:cNvPr id="5" name="Cloud Callout 4"/>
            <p:cNvSpPr/>
            <p:nvPr/>
          </p:nvSpPr>
          <p:spPr>
            <a:xfrm>
              <a:off x="3104348" y="608756"/>
              <a:ext cx="3478570" cy="1828876"/>
            </a:xfrm>
            <a:prstGeom prst="cloudCallout">
              <a:avLst>
                <a:gd name="adj1" fmla="val 34511"/>
                <a:gd name="adj2" fmla="val 111757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Extraordinary dependent care </a:t>
              </a:r>
            </a:p>
          </p:txBody>
        </p:sp>
        <p:sp>
          <p:nvSpPr>
            <p:cNvPr id="2" name="Cloud Callout 1"/>
            <p:cNvSpPr/>
            <p:nvPr/>
          </p:nvSpPr>
          <p:spPr>
            <a:xfrm>
              <a:off x="1748444" y="1783965"/>
              <a:ext cx="2570647" cy="1748292"/>
            </a:xfrm>
            <a:prstGeom prst="cloudCallout">
              <a:avLst>
                <a:gd name="adj1" fmla="val 32186"/>
                <a:gd name="adj2" fmla="val 133350"/>
              </a:avLst>
            </a:prstGeom>
            <a:solidFill>
              <a:srgbClr val="7FA3CF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Loss of employment or income</a:t>
              </a:r>
            </a:p>
          </p:txBody>
        </p:sp>
        <p:sp>
          <p:nvSpPr>
            <p:cNvPr id="4" name="Cloud Callout 3"/>
            <p:cNvSpPr/>
            <p:nvPr/>
          </p:nvSpPr>
          <p:spPr>
            <a:xfrm>
              <a:off x="3816372" y="2210915"/>
              <a:ext cx="2638316" cy="955411"/>
            </a:xfrm>
            <a:prstGeom prst="cloudCallout">
              <a:avLst>
                <a:gd name="adj1" fmla="val -3156"/>
                <a:gd name="adj2" fmla="val 2019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Divorce</a:t>
              </a:r>
            </a:p>
          </p:txBody>
        </p:sp>
        <p:sp>
          <p:nvSpPr>
            <p:cNvPr id="6" name="Cloud Callout 5"/>
            <p:cNvSpPr/>
            <p:nvPr/>
          </p:nvSpPr>
          <p:spPr>
            <a:xfrm>
              <a:off x="277887" y="1538905"/>
              <a:ext cx="1883965" cy="2081276"/>
            </a:xfrm>
            <a:prstGeom prst="cloudCallout">
              <a:avLst>
                <a:gd name="adj1" fmla="val -25059"/>
                <a:gd name="adj2" fmla="val 130451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Parent or spouse death</a:t>
              </a:r>
            </a:p>
          </p:txBody>
        </p:sp>
      </p:grpSp>
      <p:sp>
        <p:nvSpPr>
          <p:cNvPr id="13" name="Cloud Callout 2">
            <a:extLst>
              <a:ext uri="{FF2B5EF4-FFF2-40B4-BE49-F238E27FC236}">
                <a16:creationId xmlns:a16="http://schemas.microsoft.com/office/drawing/2014/main" id="{EE24C4B0-9059-45CF-9809-117CEECA1176}"/>
              </a:ext>
            </a:extLst>
          </p:cNvPr>
          <p:cNvSpPr/>
          <p:nvPr/>
        </p:nvSpPr>
        <p:spPr>
          <a:xfrm>
            <a:off x="5753552" y="2218943"/>
            <a:ext cx="2920389" cy="1764127"/>
          </a:xfrm>
          <a:prstGeom prst="cloudCallout">
            <a:avLst>
              <a:gd name="adj1" fmla="val 5084"/>
              <a:gd name="adj2" fmla="val 109934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 cannot obtain parental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478246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DD352E-7E2F-40E8-BA8E-492D35023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278815"/>
              </p:ext>
            </p:extLst>
          </p:nvPr>
        </p:nvGraphicFramePr>
        <p:xfrm>
          <a:off x="228600" y="1219200"/>
          <a:ext cx="8610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E8127FA-C0EF-4A1A-9893-80E021746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State Aid</a:t>
            </a:r>
          </a:p>
        </p:txBody>
      </p:sp>
    </p:spTree>
    <p:extLst>
      <p:ext uri="{BB962C8B-B14F-4D97-AF65-F5344CB8AC3E}">
        <p14:creationId xmlns:p14="http://schemas.microsoft.com/office/powerpoint/2010/main" val="349093877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rgbClr val="005B99"/>
              </a:buClr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Sources and Types of Financial Aid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rgbClr val="005B99"/>
              </a:buClr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FAFSA Application</a:t>
            </a:r>
          </a:p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Special circumstances</a:t>
            </a:r>
          </a:p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State Aid Requirements 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rgbClr val="005B99"/>
              </a:buClr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Example Offers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buClr>
                <a:srgbClr val="005B99"/>
              </a:buClr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Topics We Will Discuss</a:t>
            </a:r>
          </a:p>
        </p:txBody>
      </p:sp>
    </p:spTree>
    <p:extLst>
      <p:ext uri="{BB962C8B-B14F-4D97-AF65-F5344CB8AC3E}">
        <p14:creationId xmlns:p14="http://schemas.microsoft.com/office/powerpoint/2010/main" val="3399555537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9041"/>
            <a:ext cx="8458200" cy="1143000"/>
          </a:xfrm>
        </p:spPr>
        <p:txBody>
          <a:bodyPr/>
          <a:lstStyle/>
          <a:p>
            <a:r>
              <a:rPr lang="en-US" dirty="0"/>
              <a:t>Florida Bright Futures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03073906"/>
              </p:ext>
            </p:extLst>
          </p:nvPr>
        </p:nvGraphicFramePr>
        <p:xfrm>
          <a:off x="266701" y="914401"/>
          <a:ext cx="8373379" cy="373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4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89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H.S. Weighted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ACT/SAT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Service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Amount per Credit Hr.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9105">
                <a:tc>
                  <a:txBody>
                    <a:bodyPr/>
                    <a:lstStyle/>
                    <a:p>
                      <a:r>
                        <a:rPr lang="en-US" b="1" dirty="0"/>
                        <a:t>Florida Academic Scholar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2021</a:t>
                      </a:r>
                      <a:r>
                        <a:rPr lang="en-US" b="1" baseline="0" dirty="0">
                          <a:solidFill>
                            <a:srgbClr val="FF0000"/>
                          </a:solidFill>
                        </a:rPr>
                        <a:t> Graduates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29/1330</a:t>
                      </a: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r>
                        <a:rPr lang="en-US" baseline="0" dirty="0"/>
                        <a:t>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$211 per </a:t>
                      </a:r>
                      <a:r>
                        <a:rPr lang="en-US"/>
                        <a:t>credit hour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Full tuition</a:t>
                      </a:r>
                      <a:r>
                        <a:rPr lang="en-US" baseline="0" dirty="0"/>
                        <a:t> &amp; fees at SUS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5763">
                <a:tc>
                  <a:txBody>
                    <a:bodyPr/>
                    <a:lstStyle/>
                    <a:p>
                      <a:r>
                        <a:rPr lang="en-US" b="1" dirty="0"/>
                        <a:t>Florida Medallion Scholar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2021</a:t>
                      </a:r>
                      <a:r>
                        <a:rPr lang="en-US" b="1" baseline="0" dirty="0">
                          <a:solidFill>
                            <a:srgbClr val="FF0000"/>
                          </a:solidFill>
                        </a:rPr>
                        <a:t> Graduates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25/1210</a:t>
                      </a: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$158 per credit hour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75% tuition</a:t>
                      </a:r>
                      <a:r>
                        <a:rPr lang="en-US" baseline="0" dirty="0"/>
                        <a:t> &amp; fees at SUS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4436" y="4843454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https://www.floridastudentfinancialaidsg.org/PDF/BFHandbookChapter1.pdf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4436" y="527581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Warning: Take what you can pass, and Pass what you take!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Withdraws are not allowed to be paid by Bright Futures!</a:t>
            </a:r>
          </a:p>
        </p:txBody>
      </p:sp>
    </p:spTree>
    <p:extLst>
      <p:ext uri="{BB962C8B-B14F-4D97-AF65-F5344CB8AC3E}">
        <p14:creationId xmlns:p14="http://schemas.microsoft.com/office/powerpoint/2010/main" val="3277761509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Florida Financial Aid Programs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5029200"/>
            <a:ext cx="724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http://www.floridastudentfinancialaid.org/ssfad/home/uamain.htm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7239000" cy="33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Effective Access to Student Education (EASE, formerly FRAG)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$2,841 per Year for Full Time Undergraduate attending Private College in Florida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$2,841 is current 2020-2021 annual amount per student. The amount for 2021-2022 will not be approved until May 2021.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https://www.floridastudentfinancialaidsg.org/PDF/factsheets/EASE.pdf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Florida Student Assistance Grant (FSAG)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07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Program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a need-based grant program available to degree-seeking, resident, undergraduate students who demonstrate substantial financial need and are enrolled in participating postsecondary institutions. Amount varies by school. State Maximum is  $3,260 per year. Average Award amount varies by college and is usually between $1500 and $2,000 per year.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https://www.floridastudentfinancialaidsg.org/PDF/PSI/FSAGPU_2019_2020.pdf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010246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Colleges and Universities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40F9E33-DE8E-407C-A0AE-ECFEE72DFD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0236290"/>
              </p:ext>
            </p:extLst>
          </p:nvPr>
        </p:nvGraphicFramePr>
        <p:xfrm>
          <a:off x="228600" y="1143000"/>
          <a:ext cx="8610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7148529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itchFamily="34" charset="0"/>
              </a:rPr>
              <a:t>Complete Financial Aid Package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Gift Aid Possible		$34,781 - $43,246</a:t>
            </a:r>
          </a:p>
          <a:p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Student Loans		$  5,500</a:t>
            </a:r>
          </a:p>
          <a:p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Parent Loan Options 	$  4,000</a:t>
            </a:r>
          </a:p>
          <a:p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Work Study 			$  2,500</a:t>
            </a:r>
          </a:p>
          <a:p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Total Aid Possible 		$46,781 - $55,246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88012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itchFamily="34" charset="0"/>
              </a:rPr>
              <a:t>Example of Gift Aid in a Financial Aid Award Package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Pell, SEOG, and FSAG	$  8,000</a:t>
            </a:r>
          </a:p>
          <a:p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Florida EASE 			$  2,841		</a:t>
            </a:r>
          </a:p>
          <a:p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Florida Bright Futures 	$  4,740 - $6,930</a:t>
            </a:r>
          </a:p>
          <a:p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FIT Grant or Scholarship 	$ 19,200 - $24,475</a:t>
            </a:r>
          </a:p>
          <a:p>
            <a:pPr>
              <a:buClr>
                <a:schemeClr val="accent2"/>
              </a:buClr>
            </a:pPr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Total Possible Gift Aid 	</a:t>
            </a:r>
            <a:r>
              <a:rPr lang="en-US" sz="2800" dirty="0">
                <a:solidFill>
                  <a:srgbClr val="BA0003"/>
                </a:solidFill>
                <a:latin typeface="Berlin Sans FB" pitchFamily="34" charset="0"/>
              </a:rPr>
              <a:t>$ 34,781</a:t>
            </a:r>
            <a:r>
              <a:rPr lang="en-US" dirty="0">
                <a:solidFill>
                  <a:srgbClr val="BA0003"/>
                </a:solidFill>
                <a:latin typeface="Berlin Sans FB" pitchFamily="34" charset="0"/>
              </a:rPr>
              <a:t> - </a:t>
            </a:r>
            <a:r>
              <a:rPr lang="en-US" u="sng" dirty="0">
                <a:solidFill>
                  <a:srgbClr val="BA0003"/>
                </a:solidFill>
                <a:latin typeface="Berlin Sans FB" pitchFamily="34" charset="0"/>
              </a:rPr>
              <a:t>$43,246*</a:t>
            </a:r>
          </a:p>
          <a:p>
            <a:pPr lvl="1">
              <a:buClr>
                <a:schemeClr val="accent2"/>
              </a:buClr>
            </a:pPr>
            <a:r>
              <a:rPr lang="en-US" u="sng" dirty="0">
                <a:solidFill>
                  <a:srgbClr val="BA0003"/>
                </a:solidFill>
                <a:latin typeface="Berlin Sans FB" pitchFamily="34" charset="0"/>
              </a:rPr>
              <a:t>*Florida Tech will Offer full tuition and fee combinations to the best Bright Futures Scholars </a:t>
            </a:r>
          </a:p>
          <a:p>
            <a:pPr>
              <a:buClr>
                <a:schemeClr val="accent2"/>
              </a:buClr>
              <a:buFontTx/>
              <a:buNone/>
            </a:pPr>
            <a:endParaRPr lang="en-US" dirty="0">
              <a:solidFill>
                <a:srgbClr val="BA0003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51566"/>
      </p:ext>
    </p:extLst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/>
              <a:t>Apply and be admitted</a:t>
            </a:r>
            <a:r>
              <a:rPr lang="en-US" dirty="0"/>
              <a:t> to Florida Tech as a full-time, on-campus, degree-seeking student by </a:t>
            </a:r>
            <a:r>
              <a:rPr lang="en-US" b="1" dirty="0"/>
              <a:t>February 1, 2022</a:t>
            </a:r>
          </a:p>
          <a:p>
            <a:pPr lvl="0"/>
            <a:r>
              <a:rPr lang="en-US" b="1" dirty="0"/>
              <a:t>Be Eligible for Bright Futures, Florida Academic Scholarship</a:t>
            </a:r>
            <a:endParaRPr lang="en-US" dirty="0"/>
          </a:p>
          <a:p>
            <a:r>
              <a:rPr lang="en-US" b="1" dirty="0"/>
              <a:t>Complete and submit</a:t>
            </a:r>
            <a:r>
              <a:rPr lang="en-US" dirty="0"/>
              <a:t> a Free Application for Federal Student Aid (FAFSA) listing Florida Tech as a receiving institution (school code </a:t>
            </a:r>
            <a:r>
              <a:rPr lang="en-US" b="1" dirty="0"/>
              <a:t>001469</a:t>
            </a:r>
            <a:r>
              <a:rPr lang="en-US" dirty="0"/>
              <a:t>) by </a:t>
            </a:r>
            <a:r>
              <a:rPr lang="en-US" b="1" dirty="0"/>
              <a:t>February 1, 2022</a:t>
            </a:r>
            <a:r>
              <a:rPr lang="en-US" dirty="0"/>
              <a:t>.</a:t>
            </a:r>
          </a:p>
          <a:p>
            <a:r>
              <a:rPr lang="en-US" dirty="0"/>
              <a:t>Qualified Students will be invited to apply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Tech Distinguished Scholar Application</a:t>
            </a:r>
          </a:p>
        </p:txBody>
      </p:sp>
    </p:spTree>
    <p:extLst>
      <p:ext uri="{BB962C8B-B14F-4D97-AF65-F5344CB8AC3E}">
        <p14:creationId xmlns:p14="http://schemas.microsoft.com/office/powerpoint/2010/main" val="585397884"/>
      </p:ext>
    </p:extLst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3E6DB-FEF9-4BB4-8E24-BB2861C19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4E086B-8CCC-4356-94CE-7A4B1E8FD2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81200" y="1676400"/>
            <a:ext cx="5551714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7392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D6ACE746-39D5-443C-A348-D9F47A9553C5}"/>
              </a:ext>
            </a:extLst>
          </p:cNvPr>
          <p:cNvSpPr>
            <a:spLocks noChangeAspect="1"/>
          </p:cNvSpPr>
          <p:nvPr/>
        </p:nvSpPr>
        <p:spPr>
          <a:xfrm>
            <a:off x="2667000" y="1600200"/>
            <a:ext cx="4114800" cy="411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CB0993-8E78-4227-BCFE-4037E23B1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Financial Aid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4F802F6-2AC1-458A-97D1-724FB0D5A8DD}"/>
              </a:ext>
            </a:extLst>
          </p:cNvPr>
          <p:cNvSpPr/>
          <p:nvPr/>
        </p:nvSpPr>
        <p:spPr>
          <a:xfrm>
            <a:off x="3581400" y="1162595"/>
            <a:ext cx="2286000" cy="1097280"/>
          </a:xfrm>
          <a:prstGeom prst="roundRect">
            <a:avLst/>
          </a:prstGeom>
          <a:solidFill>
            <a:srgbClr val="70AC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Federal Government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66C2856-6045-4D2B-8A2C-BABE45A104D6}"/>
              </a:ext>
            </a:extLst>
          </p:cNvPr>
          <p:cNvSpPr/>
          <p:nvPr/>
        </p:nvSpPr>
        <p:spPr>
          <a:xfrm>
            <a:off x="5638800" y="2933700"/>
            <a:ext cx="2286000" cy="10972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Florida State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Aid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F86BE0F-FDFD-4AD9-B5A7-83E9EB0175E5}"/>
              </a:ext>
            </a:extLst>
          </p:cNvPr>
          <p:cNvSpPr/>
          <p:nvPr/>
        </p:nvSpPr>
        <p:spPr>
          <a:xfrm>
            <a:off x="3581400" y="4709160"/>
            <a:ext cx="2286000" cy="1097280"/>
          </a:xfrm>
          <a:prstGeom prst="roundRect">
            <a:avLst/>
          </a:prstGeom>
          <a:solidFill>
            <a:srgbClr val="9002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College and Universities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D71047-7555-47AA-ADA3-E79A7E50F23D}"/>
              </a:ext>
            </a:extLst>
          </p:cNvPr>
          <p:cNvSpPr/>
          <p:nvPr/>
        </p:nvSpPr>
        <p:spPr>
          <a:xfrm>
            <a:off x="1600200" y="2880360"/>
            <a:ext cx="2286000" cy="10972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Outside Scholarships</a:t>
            </a:r>
          </a:p>
        </p:txBody>
      </p:sp>
    </p:spTree>
    <p:extLst>
      <p:ext uri="{BB962C8B-B14F-4D97-AF65-F5344CB8AC3E}">
        <p14:creationId xmlns:p14="http://schemas.microsoft.com/office/powerpoint/2010/main" val="453199789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704A-948E-4FC3-BF40-A46DA9276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Aid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441179-1F6A-4797-9264-08B5453F48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034312"/>
              </p:ext>
            </p:extLst>
          </p:nvPr>
        </p:nvGraphicFramePr>
        <p:xfrm>
          <a:off x="1028700" y="1143000"/>
          <a:ext cx="7086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Brace 1">
            <a:extLst>
              <a:ext uri="{FF2B5EF4-FFF2-40B4-BE49-F238E27FC236}">
                <a16:creationId xmlns:a16="http://schemas.microsoft.com/office/drawing/2014/main" id="{56618372-FFB9-4F47-96B3-7E0DBEE2446F}"/>
              </a:ext>
            </a:extLst>
          </p:cNvPr>
          <p:cNvSpPr>
            <a:spLocks/>
          </p:cNvSpPr>
          <p:nvPr/>
        </p:nvSpPr>
        <p:spPr bwMode="auto">
          <a:xfrm>
            <a:off x="6743700" y="2697777"/>
            <a:ext cx="685800" cy="1755648"/>
          </a:xfrm>
          <a:prstGeom prst="rightBrace">
            <a:avLst>
              <a:gd name="adj1" fmla="val 833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ight Brace 1">
            <a:extLst>
              <a:ext uri="{FF2B5EF4-FFF2-40B4-BE49-F238E27FC236}">
                <a16:creationId xmlns:a16="http://schemas.microsoft.com/office/drawing/2014/main" id="{5F781D37-6C01-4441-8E10-F692C26D8D2B}"/>
              </a:ext>
            </a:extLst>
          </p:cNvPr>
          <p:cNvSpPr>
            <a:spLocks/>
          </p:cNvSpPr>
          <p:nvPr/>
        </p:nvSpPr>
        <p:spPr bwMode="auto">
          <a:xfrm flipH="1">
            <a:off x="1524000" y="2697777"/>
            <a:ext cx="685800" cy="1752600"/>
          </a:xfrm>
          <a:prstGeom prst="rightBrace">
            <a:avLst>
              <a:gd name="adj1" fmla="val 8336"/>
              <a:gd name="adj2" fmla="val 4954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60E8B5-3A15-4ACB-99FA-802EF2164844}"/>
              </a:ext>
            </a:extLst>
          </p:cNvPr>
          <p:cNvSpPr txBox="1"/>
          <p:nvPr/>
        </p:nvSpPr>
        <p:spPr>
          <a:xfrm>
            <a:off x="7372350" y="3343244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Gift Aid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4B3F4-D3DC-4C35-AE92-EB070FB38FAA}"/>
              </a:ext>
            </a:extLst>
          </p:cNvPr>
          <p:cNvSpPr txBox="1"/>
          <p:nvPr/>
        </p:nvSpPr>
        <p:spPr>
          <a:xfrm>
            <a:off x="100445" y="30897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Self-Help Aid</a:t>
            </a:r>
          </a:p>
        </p:txBody>
      </p:sp>
    </p:spTree>
    <p:extLst>
      <p:ext uri="{BB962C8B-B14F-4D97-AF65-F5344CB8AC3E}">
        <p14:creationId xmlns:p14="http://schemas.microsoft.com/office/powerpoint/2010/main" val="727762666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997"/>
            <a:ext cx="8229600" cy="1143000"/>
          </a:xfrm>
        </p:spPr>
        <p:txBody>
          <a:bodyPr/>
          <a:lstStyle/>
          <a:p>
            <a:r>
              <a:rPr lang="en-US" dirty="0"/>
              <a:t>Need varies widely by school</a:t>
            </a:r>
          </a:p>
        </p:txBody>
      </p:sp>
      <p:pic>
        <p:nvPicPr>
          <p:cNvPr id="9219" name="Picture 5"/>
          <p:cNvPicPr>
            <a:picLocks noGrp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133600"/>
            <a:ext cx="7823200" cy="3770313"/>
          </a:xfrm>
          <a:noFill/>
        </p:spPr>
      </p:pic>
    </p:spTree>
    <p:extLst>
      <p:ext uri="{BB962C8B-B14F-4D97-AF65-F5344CB8AC3E}">
        <p14:creationId xmlns:p14="http://schemas.microsoft.com/office/powerpoint/2010/main" val="23001079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6868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 opens October 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Colleges may set FAFSA priority dates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File as early as possible </a:t>
            </a:r>
          </a:p>
        </p:txBody>
      </p:sp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Application for Federal Student Aid (FAFSA</a:t>
            </a:r>
            <a:r>
              <a:rPr lang="en-US" baseline="30000" dirty="0"/>
              <a:t>®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018725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  <a:buClr>
                <a:srgbClr val="005B99"/>
              </a:buClr>
              <a:tabLst>
                <a:tab pos="292100" algn="l"/>
              </a:tabLs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Tax, income, and other financial information</a:t>
            </a:r>
          </a:p>
          <a:p>
            <a:pPr eaLnBrk="1" hangingPunct="1">
              <a:spcBef>
                <a:spcPts val="2400"/>
              </a:spcBef>
              <a:buClr>
                <a:srgbClr val="005B99"/>
              </a:buCl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</a:p>
          <a:p>
            <a:pPr eaLnBrk="1" hangingPunct="1">
              <a:spcBef>
                <a:spcPts val="2400"/>
              </a:spcBef>
              <a:buClr>
                <a:srgbClr val="005B99"/>
              </a:buCl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Untaxed income</a:t>
            </a: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Information Parents Should Have Available for FAFSA</a:t>
            </a:r>
          </a:p>
        </p:txBody>
      </p:sp>
    </p:spTree>
    <p:extLst>
      <p:ext uri="{BB962C8B-B14F-4D97-AF65-F5344CB8AC3E}">
        <p14:creationId xmlns:p14="http://schemas.microsoft.com/office/powerpoint/2010/main" val="1350657443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FAFSA on the Web </a:t>
            </a:r>
            <a:r>
              <a:rPr lang="en-US" dirty="0">
                <a:solidFill>
                  <a:schemeClr val="tx2"/>
                </a:solidFill>
              </a:rPr>
              <a:t>(FOTW)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FD1D72-9DA3-4830-847D-BE8F68B04BFC}"/>
              </a:ext>
            </a:extLst>
          </p:cNvPr>
          <p:cNvSpPr/>
          <p:nvPr/>
        </p:nvSpPr>
        <p:spPr>
          <a:xfrm>
            <a:off x="6781800" y="6400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B81646-0BFC-48A2-B42F-B887030D539B}"/>
              </a:ext>
            </a:extLst>
          </p:cNvPr>
          <p:cNvSpPr/>
          <p:nvPr/>
        </p:nvSpPr>
        <p:spPr>
          <a:xfrm>
            <a:off x="1692884" y="5509278"/>
            <a:ext cx="6014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Website: https://studentaid.gov/h/apply-for-aid/fafsa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F9E6C0C3-D097-4150-A8B2-D2009F36B4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6815"/>
          <a:stretch/>
        </p:blipFill>
        <p:spPr>
          <a:xfrm>
            <a:off x="188596" y="1143000"/>
            <a:ext cx="8766808" cy="423567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899A76D-8DF1-4794-AF7E-E31B8B550895}"/>
              </a:ext>
            </a:extLst>
          </p:cNvPr>
          <p:cNvSpPr/>
          <p:nvPr/>
        </p:nvSpPr>
        <p:spPr>
          <a:xfrm>
            <a:off x="3733800" y="1371600"/>
            <a:ext cx="1143000" cy="685800"/>
          </a:xfrm>
          <a:prstGeom prst="ellipse">
            <a:avLst/>
          </a:prstGeom>
          <a:noFill/>
          <a:ln w="38100"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44782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6C2CC98-F073-433C-8CB5-58B0C13B38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090" t="180095" r="43891" b="-180095"/>
          <a:stretch/>
        </p:blipFill>
        <p:spPr>
          <a:xfrm>
            <a:off x="3048000" y="1939568"/>
            <a:ext cx="3657600" cy="1076970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034693F4-33E1-4B5A-BB4F-8B00883F8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FAFSA on the Web </a:t>
            </a:r>
            <a:r>
              <a:rPr lang="en-US" dirty="0">
                <a:solidFill>
                  <a:schemeClr val="tx2"/>
                </a:solidFill>
              </a:rPr>
              <a:t>(FOTW)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B03A9D-04ED-42A1-8420-A6E9057DAC4C}"/>
              </a:ext>
            </a:extLst>
          </p:cNvPr>
          <p:cNvSpPr/>
          <p:nvPr/>
        </p:nvSpPr>
        <p:spPr>
          <a:xfrm>
            <a:off x="3352800" y="5334000"/>
            <a:ext cx="2438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815CD-69D0-414B-A09A-1514AD9ECA4F}"/>
              </a:ext>
            </a:extLst>
          </p:cNvPr>
          <p:cNvSpPr/>
          <p:nvPr/>
        </p:nvSpPr>
        <p:spPr>
          <a:xfrm>
            <a:off x="6781800" y="6400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50BB150-666F-46BE-AB9D-1D37A0ED16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78888"/>
            <a:ext cx="9144000" cy="495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8347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60985</TotalTime>
  <Words>884</Words>
  <Application>Microsoft Office PowerPoint</Application>
  <PresentationFormat>On-screen Show (4:3)</PresentationFormat>
  <Paragraphs>157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Berlin Sans FB</vt:lpstr>
      <vt:lpstr>Calibri</vt:lpstr>
      <vt:lpstr>Verdana</vt:lpstr>
      <vt:lpstr>Wingdings</vt:lpstr>
      <vt:lpstr>1_Office Theme</vt:lpstr>
      <vt:lpstr>PowerPoint Presentation</vt:lpstr>
      <vt:lpstr>Topics We Will Discuss</vt:lpstr>
      <vt:lpstr>Sources of Financial Aid</vt:lpstr>
      <vt:lpstr>Types of Financial Aid</vt:lpstr>
      <vt:lpstr>Need varies widely by school</vt:lpstr>
      <vt:lpstr>Free Application for Federal Student Aid (FAFSA®)</vt:lpstr>
      <vt:lpstr>Information Parents Should Have Available for FAFSA</vt:lpstr>
      <vt:lpstr>FAFSA on the Web (FOTW)</vt:lpstr>
      <vt:lpstr>FAFSA on the Web (FOTW)</vt:lpstr>
      <vt:lpstr>FSA ID</vt:lpstr>
      <vt:lpstr>IRS Data Retrieval Tool (DRT) </vt:lpstr>
      <vt:lpstr>IRS Data Retrieval Tool</vt:lpstr>
      <vt:lpstr>Student Dependency Status</vt:lpstr>
      <vt:lpstr>Signatures</vt:lpstr>
      <vt:lpstr>FAFSA Processing Results</vt:lpstr>
      <vt:lpstr>Email Notification of SAR Processing</vt:lpstr>
      <vt:lpstr>Making Corrections</vt:lpstr>
      <vt:lpstr>PowerPoint Presentation</vt:lpstr>
      <vt:lpstr>Florida State Aid</vt:lpstr>
      <vt:lpstr>Florida Bright Futures</vt:lpstr>
      <vt:lpstr>Other Florida Financial Aid Programs</vt:lpstr>
      <vt:lpstr>Colleges and Universities</vt:lpstr>
      <vt:lpstr>Complete Financial Aid Package</vt:lpstr>
      <vt:lpstr>Example of Gift Aid in a Financial Aid Award Package</vt:lpstr>
      <vt:lpstr>Florida Tech Distinguished Scholar Application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NASFAA's What You Need to Know About Financial Aid Slideshow Handout</dc:title>
  <dc:creator>National Association of Student Financial Aid Administrators</dc:creator>
  <cp:lastModifiedBy>Jay Lally</cp:lastModifiedBy>
  <cp:revision>398</cp:revision>
  <cp:lastPrinted>2021-08-19T13:46:06Z</cp:lastPrinted>
  <dcterms:created xsi:type="dcterms:W3CDTF">2013-09-17T18:31:42Z</dcterms:created>
  <dcterms:modified xsi:type="dcterms:W3CDTF">2021-09-09T12:58:30Z</dcterms:modified>
</cp:coreProperties>
</file>