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308" r:id="rId8"/>
    <p:sldId id="309" r:id="rId9"/>
    <p:sldId id="319" r:id="rId10"/>
    <p:sldId id="292" r:id="rId11"/>
    <p:sldId id="263" r:id="rId12"/>
    <p:sldId id="264" r:id="rId13"/>
    <p:sldId id="320" r:id="rId14"/>
    <p:sldId id="266" r:id="rId15"/>
    <p:sldId id="267" r:id="rId16"/>
    <p:sldId id="268" r:id="rId17"/>
    <p:sldId id="269" r:id="rId18"/>
    <p:sldId id="270" r:id="rId19"/>
    <p:sldId id="271" r:id="rId20"/>
    <p:sldId id="272" r:id="rId21"/>
    <p:sldId id="273" r:id="rId22"/>
    <p:sldId id="274" r:id="rId23"/>
    <p:sldId id="275" r:id="rId24"/>
    <p:sldId id="276" r:id="rId25"/>
    <p:sldId id="300" r:id="rId26"/>
    <p:sldId id="278" r:id="rId27"/>
  </p:sldIdLst>
  <p:sldSz cx="9144000" cy="6858000" type="screen4x3"/>
  <p:notesSz cx="7010400" cy="9296400"/>
  <p:embeddedFontLst>
    <p:embeddedFont>
      <p:font typeface="Arial Narrow" panose="020B060602020203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Franklin Gothic" panose="020B0604020202020204" charset="0"/>
      <p:bold r:id="rId37"/>
    </p:embeddedFont>
    <p:embeddedFont>
      <p:font typeface="Gill Sans" panose="020B0604020202020204" charset="0"/>
      <p:regular r:id="rId38"/>
      <p:bold r:id="rId39"/>
    </p:embeddedFont>
    <p:embeddedFont>
      <p:font typeface="Janda Safe and Sound" panose="02000503000000020004" pitchFamily="2" charset="0"/>
      <p:regular r:id="rId40"/>
    </p:embeddedFont>
    <p:embeddedFont>
      <p:font typeface="KG Empire of Dirt" panose="02000000000000000000" pitchFamily="2" charset="0"/>
      <p:regular r:id="rId41"/>
    </p:embeddedFont>
    <p:embeddedFont>
      <p:font typeface="KG Fall For You" panose="02000506000000020003" pitchFamily="2" charset="0"/>
      <p:regular r:id="rId42"/>
      <p:italic r:id="rId43"/>
    </p:embeddedFont>
    <p:embeddedFont>
      <p:font typeface="Tahoma" panose="020B0604030504040204" pitchFamily="3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nVTYYmAnmlfSwc/Y4ji+MxTh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F56E8-48EA-4EEA-B65D-298535398DFE}" v="9" dt="2023-08-25T13:12:55.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6"/>
            <a:ext cx="303784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102" name="Google Shape;10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1: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85" name="Google Shape;185;p11: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93" name="Google Shape;193;p12: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
        <p:nvSpPr>
          <p:cNvPr id="200" name="Google Shape;20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13: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
        <p:nvSpPr>
          <p:cNvPr id="209" name="Google Shape;20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14: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
        <p:nvSpPr>
          <p:cNvPr id="224" name="Google Shape;22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16: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7: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
        <p:nvSpPr>
          <p:cNvPr id="240" name="Google Shape;240;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18: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9: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9" name="Google Shape;249;p19: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0: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57" name="Google Shape;257;p20: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2" name="Google Shape;112;p2: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
        <p:nvSpPr>
          <p:cNvPr id="265" name="Google Shape;265;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21: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marR="0" lvl="0" indent="-76200" algn="l" rtl="0">
              <a:lnSpc>
                <a:spcPct val="100000"/>
              </a:lnSpc>
              <a:spcBef>
                <a:spcPts val="0"/>
              </a:spcBef>
              <a:spcAft>
                <a:spcPts val="0"/>
              </a:spcAft>
              <a:buClr>
                <a:schemeClr val="dk1"/>
              </a:buClr>
              <a:buSzPts val="1200"/>
              <a:buFont typeface="Calibri"/>
              <a:buChar char="•"/>
            </a:pPr>
            <a:r>
              <a:rPr lang="en-US"/>
              <a:t>Discuss your parent resource room, what is offered, and what is available.</a:t>
            </a:r>
            <a:endParaRPr/>
          </a:p>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3: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85" name="Google Shape;285;p23: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9" name="Google Shape;119;p3: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
        <p:nvSpPr>
          <p:cNvPr id="126" name="Google Shape;12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4: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
        <p:nvSpPr>
          <p:cNvPr id="143" name="Google Shape;143;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6: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8: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61" name="Google Shape;161;p8: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701040" y="4416426"/>
            <a:ext cx="5608320" cy="41830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69" name="Google Shape;169;p9:notes"/>
          <p:cNvSpPr txBox="1">
            <a:spLocks noGrp="1"/>
          </p:cNvSpPr>
          <p:nvPr>
            <p:ph type="sldNum" idx="12"/>
          </p:nvPr>
        </p:nvSpPr>
        <p:spPr>
          <a:xfrm>
            <a:off x="3970938" y="8829676"/>
            <a:ext cx="3037840" cy="46513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13</a:t>
            </a:fld>
            <a:endParaRPr lang="en-US" dirty="0"/>
          </a:p>
        </p:txBody>
      </p:sp>
    </p:spTree>
    <p:extLst>
      <p:ext uri="{BB962C8B-B14F-4D97-AF65-F5344CB8AC3E}">
        <p14:creationId xmlns:p14="http://schemas.microsoft.com/office/powerpoint/2010/main" val="767386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5"/>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21" name="Google Shape;21;p2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5"/>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34"/>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34"/>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3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4"/>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5"/>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5"/>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3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35"/>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8" name="Google Shape;28;p2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5" name="Google Shape;35;p27"/>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6" name="Google Shape;36;p2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39" name="Google Shape;39;p2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43" name="Google Shape;43;p2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28"/>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cxnSp>
        <p:nvCxnSpPr>
          <p:cNvPr id="48" name="Google Shape;48;p29"/>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49" name="Google Shape;49;p29"/>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1" name="Google Shape;51;p29"/>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2" name="Google Shape;52;p29"/>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3" name="Google Shape;53;p29"/>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4" name="Google Shape;54;p2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cxnSp>
        <p:nvCxnSpPr>
          <p:cNvPr id="58" name="Google Shape;58;p30"/>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9" name="Google Shape;59;p30"/>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3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2"/>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32"/>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3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32"/>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33"/>
          <p:cNvGrpSpPr/>
          <p:nvPr/>
        </p:nvGrpSpPr>
        <p:grpSpPr>
          <a:xfrm>
            <a:off x="4996501" y="482171"/>
            <a:ext cx="3511387" cy="5149101"/>
            <a:chOff x="6852919" y="583365"/>
            <a:chExt cx="4681849" cy="5181928"/>
          </a:xfrm>
        </p:grpSpPr>
        <p:sp>
          <p:nvSpPr>
            <p:cNvPr id="77" name="Google Shape;77;p33"/>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294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3"/>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33"/>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33"/>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33"/>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33"/>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4"/>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24"/>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24"/>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24"/>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4"/>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2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24"/>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24"/>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cpalms.org/Homepage/BEST_Standards.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Braostephens.Daniela@brevardschools.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revardschools.org/RivieraE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914400" y="685800"/>
            <a:ext cx="7732713" cy="1985149"/>
          </a:xfrm>
          <a:prstGeom prst="rect">
            <a:avLst/>
          </a:prstGeom>
          <a:noFill/>
          <a:ln>
            <a:noFill/>
          </a:ln>
        </p:spPr>
        <p:txBody>
          <a:bodyPr spcFirstLastPara="1" wrap="square" lIns="91425" tIns="45700" rIns="91425" bIns="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7200" dirty="0">
                <a:latin typeface="Janda Safe and Sound" panose="02000503000000020004" pitchFamily="2" charset="0"/>
                <a:ea typeface="Roboto"/>
                <a:cs typeface="Roboto"/>
                <a:sym typeface="Roboto"/>
              </a:rPr>
              <a:t>2023-24  TITLE  I   </a:t>
            </a:r>
            <a:br>
              <a:rPr lang="en-US" sz="7200" dirty="0">
                <a:latin typeface="Janda Safe and Sound" panose="02000503000000020004" pitchFamily="2" charset="0"/>
                <a:ea typeface="Roboto"/>
                <a:cs typeface="Roboto"/>
                <a:sym typeface="Roboto"/>
              </a:rPr>
            </a:br>
            <a:r>
              <a:rPr lang="en-US" sz="7200" dirty="0">
                <a:latin typeface="Janda Safe and Sound" panose="02000503000000020004" pitchFamily="2" charset="0"/>
                <a:ea typeface="Roboto"/>
                <a:cs typeface="Roboto"/>
                <a:sym typeface="Roboto"/>
              </a:rPr>
              <a:t>ANNUAL MEETING</a:t>
            </a:r>
            <a:r>
              <a:rPr lang="en-US" sz="3200" dirty="0">
                <a:latin typeface="Janda Safe and Sound" panose="02000503000000020004" pitchFamily="2" charset="0"/>
                <a:ea typeface="Roboto"/>
                <a:cs typeface="Roboto"/>
                <a:sym typeface="Roboto"/>
              </a:rPr>
              <a:t> </a:t>
            </a:r>
            <a:r>
              <a:rPr lang="en-US" sz="3200" dirty="0">
                <a:latin typeface="Janda Safe and Sound" panose="02000503000000020004" pitchFamily="2" charset="0"/>
              </a:rPr>
              <a:t> </a:t>
            </a:r>
            <a:endParaRPr dirty="0">
              <a:latin typeface="Janda Safe and Sound" panose="02000503000000020004" pitchFamily="2" charset="0"/>
            </a:endParaRPr>
          </a:p>
        </p:txBody>
      </p:sp>
      <p:sp>
        <p:nvSpPr>
          <p:cNvPr id="106" name="Google Shape;106;p1"/>
          <p:cNvSpPr txBox="1">
            <a:spLocks noGrp="1"/>
          </p:cNvSpPr>
          <p:nvPr>
            <p:ph type="sldNum" idx="12"/>
          </p:nvPr>
        </p:nvSpPr>
        <p:spPr>
          <a:xfrm>
            <a:off x="6858000" y="6400800"/>
            <a:ext cx="19050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800"/>
              <a:buNone/>
            </a:pPr>
            <a:fld id="{00000000-1234-1234-1234-123412341234}" type="slidenum">
              <a:rPr lang="en-US"/>
              <a:t>1</a:t>
            </a:fld>
            <a:endParaRPr/>
          </a:p>
        </p:txBody>
      </p:sp>
      <p:sp>
        <p:nvSpPr>
          <p:cNvPr id="107" name="Google Shape;107;p1"/>
          <p:cNvSpPr txBox="1"/>
          <p:nvPr/>
        </p:nvSpPr>
        <p:spPr>
          <a:xfrm>
            <a:off x="3949831" y="4043284"/>
            <a:ext cx="489984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FF0000"/>
                </a:solidFill>
                <a:latin typeface="Janda Safe and Sound" panose="02000503000000020004" pitchFamily="2" charset="0"/>
                <a:ea typeface="Gill Sans"/>
                <a:cs typeface="Gill Sans"/>
                <a:sym typeface="Gill Sans"/>
              </a:rPr>
              <a:t>Riviera</a:t>
            </a:r>
            <a:r>
              <a:rPr lang="en-US" sz="3600" b="0" i="0" u="none" strike="noStrike" cap="none" dirty="0">
                <a:solidFill>
                  <a:srgbClr val="FF0000"/>
                </a:solidFill>
                <a:latin typeface="Janda Safe and Sound" panose="02000503000000020004" pitchFamily="2" charset="0"/>
                <a:ea typeface="Gill Sans"/>
                <a:cs typeface="Gill Sans"/>
                <a:sym typeface="Gill Sans"/>
              </a:rPr>
              <a:t> Elementary</a:t>
            </a:r>
            <a:endParaRPr sz="2200" b="0" i="0" u="none" strike="noStrike" cap="none" dirty="0">
              <a:solidFill>
                <a:srgbClr val="FF0000"/>
              </a:solidFill>
              <a:latin typeface="Janda Safe and Sound" panose="02000503000000020004" pitchFamily="2" charset="0"/>
              <a:ea typeface="Gill Sans"/>
              <a:cs typeface="Gill Sans"/>
              <a:sym typeface="Gill Sans"/>
            </a:endParaRPr>
          </a:p>
        </p:txBody>
      </p:sp>
      <p:sp>
        <p:nvSpPr>
          <p:cNvPr id="108" name="Google Shape;108;p1"/>
          <p:cNvSpPr txBox="1"/>
          <p:nvPr/>
        </p:nvSpPr>
        <p:spPr>
          <a:xfrm>
            <a:off x="381000" y="6313334"/>
            <a:ext cx="76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C6B7841E-A389-BCE8-4D0D-5193F999D140}"/>
              </a:ext>
            </a:extLst>
          </p:cNvPr>
          <p:cNvSpPr txBox="1"/>
          <p:nvPr/>
        </p:nvSpPr>
        <p:spPr>
          <a:xfrm>
            <a:off x="4845377" y="4619134"/>
            <a:ext cx="3252248" cy="954107"/>
          </a:xfrm>
          <a:prstGeom prst="rect">
            <a:avLst/>
          </a:prstGeom>
          <a:noFill/>
        </p:spPr>
        <p:txBody>
          <a:bodyPr wrap="square" rtlCol="0">
            <a:spAutoFit/>
          </a:bodyPr>
          <a:lstStyle/>
          <a:p>
            <a:r>
              <a:rPr lang="en-US" dirty="0"/>
              <a:t>Beth Myers – Principal</a:t>
            </a:r>
          </a:p>
          <a:p>
            <a:r>
              <a:rPr lang="en-US" dirty="0"/>
              <a:t>Daniela Brao Stephens-Title I</a:t>
            </a:r>
          </a:p>
          <a:p>
            <a:endParaRPr lang="en-US" dirty="0"/>
          </a:p>
          <a:p>
            <a:endParaRPr lang="en-US"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9D4D-4DAC-40B5-AAF1-AEA98FFE9E57}"/>
              </a:ext>
            </a:extLst>
          </p:cNvPr>
          <p:cNvSpPr>
            <a:spLocks noGrp="1"/>
          </p:cNvSpPr>
          <p:nvPr>
            <p:ph type="title"/>
          </p:nvPr>
        </p:nvSpPr>
        <p:spPr>
          <a:xfrm>
            <a:off x="1119286" y="1027517"/>
            <a:ext cx="7132320" cy="925068"/>
          </a:xfrm>
        </p:spPr>
        <p:txBody>
          <a:bodyPr>
            <a:normAutofit/>
          </a:bodyPr>
          <a:lstStyle/>
          <a:p>
            <a:pPr algn="ctr"/>
            <a:r>
              <a:rPr lang="en-US" sz="4050" dirty="0">
                <a:latin typeface="Janda Safe and Sound" panose="02000503000000020004" pitchFamily="2" charset="0"/>
              </a:rPr>
              <a:t>Math Proficiency 2023</a:t>
            </a:r>
          </a:p>
        </p:txBody>
      </p:sp>
      <p:graphicFrame>
        <p:nvGraphicFramePr>
          <p:cNvPr id="4" name="Table 4">
            <a:extLst>
              <a:ext uri="{FF2B5EF4-FFF2-40B4-BE49-F238E27FC236}">
                <a16:creationId xmlns:a16="http://schemas.microsoft.com/office/drawing/2014/main" id="{F67453C9-7162-4ABD-AE86-7AD257E051EE}"/>
              </a:ext>
            </a:extLst>
          </p:cNvPr>
          <p:cNvGraphicFramePr>
            <a:graphicFrameLocks noGrp="1"/>
          </p:cNvGraphicFramePr>
          <p:nvPr>
            <p:ph idx="1"/>
            <p:extLst>
              <p:ext uri="{D42A27DB-BD31-4B8C-83A1-F6EECF244321}">
                <p14:modId xmlns:p14="http://schemas.microsoft.com/office/powerpoint/2010/main" val="406804170"/>
              </p:ext>
            </p:extLst>
          </p:nvPr>
        </p:nvGraphicFramePr>
        <p:xfrm>
          <a:off x="206850" y="2387265"/>
          <a:ext cx="8776896" cy="2282478"/>
        </p:xfrm>
        <a:graphic>
          <a:graphicData uri="http://schemas.openxmlformats.org/drawingml/2006/table">
            <a:tbl>
              <a:tblPr firstRow="1" bandRow="1">
                <a:tableStyleId>{5C22544A-7EE6-4342-B048-85BDC9FD1C3A}</a:tableStyleId>
              </a:tblPr>
              <a:tblGrid>
                <a:gridCol w="2194224">
                  <a:extLst>
                    <a:ext uri="{9D8B030D-6E8A-4147-A177-3AD203B41FA5}">
                      <a16:colId xmlns:a16="http://schemas.microsoft.com/office/drawing/2014/main" val="2332550083"/>
                    </a:ext>
                  </a:extLst>
                </a:gridCol>
                <a:gridCol w="2194224">
                  <a:extLst>
                    <a:ext uri="{9D8B030D-6E8A-4147-A177-3AD203B41FA5}">
                      <a16:colId xmlns:a16="http://schemas.microsoft.com/office/drawing/2014/main" val="429983166"/>
                    </a:ext>
                  </a:extLst>
                </a:gridCol>
                <a:gridCol w="2194224">
                  <a:extLst>
                    <a:ext uri="{9D8B030D-6E8A-4147-A177-3AD203B41FA5}">
                      <a16:colId xmlns:a16="http://schemas.microsoft.com/office/drawing/2014/main" val="4024150967"/>
                    </a:ext>
                  </a:extLst>
                </a:gridCol>
                <a:gridCol w="2194224">
                  <a:extLst>
                    <a:ext uri="{9D8B030D-6E8A-4147-A177-3AD203B41FA5}">
                      <a16:colId xmlns:a16="http://schemas.microsoft.com/office/drawing/2014/main" val="1960702084"/>
                    </a:ext>
                  </a:extLst>
                </a:gridCol>
              </a:tblGrid>
              <a:tr h="585728">
                <a:tc>
                  <a:txBody>
                    <a:bodyPr/>
                    <a:lstStyle/>
                    <a:p>
                      <a:r>
                        <a:rPr lang="en-US" sz="1100" dirty="0"/>
                        <a:t>Grade Level</a:t>
                      </a:r>
                    </a:p>
                  </a:txBody>
                  <a:tcPr marL="68580" marR="68580" marT="34290" marB="34290"/>
                </a:tc>
                <a:tc>
                  <a:txBody>
                    <a:bodyPr/>
                    <a:lstStyle/>
                    <a:p>
                      <a:r>
                        <a:rPr lang="en-US" sz="1100" dirty="0"/>
                        <a:t># Students that Count</a:t>
                      </a:r>
                    </a:p>
                  </a:txBody>
                  <a:tcPr marL="68580" marR="68580" marT="34290" marB="34290"/>
                </a:tc>
                <a:tc>
                  <a:txBody>
                    <a:bodyPr/>
                    <a:lstStyle/>
                    <a:p>
                      <a:r>
                        <a:rPr lang="en-US" sz="1100" dirty="0"/>
                        <a:t># Students Proficient</a:t>
                      </a:r>
                    </a:p>
                  </a:txBody>
                  <a:tcPr marL="68580" marR="68580" marT="34290" marB="34290"/>
                </a:tc>
                <a:tc>
                  <a:txBody>
                    <a:bodyPr/>
                    <a:lstStyle/>
                    <a:p>
                      <a:r>
                        <a:rPr lang="en-US" sz="1100" dirty="0"/>
                        <a:t>% Proficient</a:t>
                      </a:r>
                    </a:p>
                    <a:p>
                      <a:r>
                        <a:rPr lang="en-US" sz="1100" dirty="0">
                          <a:solidFill>
                            <a:srgbClr val="FF0000"/>
                          </a:solidFill>
                        </a:rPr>
                        <a:t>(% Proficient 2022)</a:t>
                      </a:r>
                    </a:p>
                  </a:txBody>
                  <a:tcPr marL="68580" marR="68580" marT="34290" marB="34290"/>
                </a:tc>
                <a:extLst>
                  <a:ext uri="{0D108BD9-81ED-4DB2-BD59-A6C34878D82A}">
                    <a16:rowId xmlns:a16="http://schemas.microsoft.com/office/drawing/2014/main" val="3527098187"/>
                  </a:ext>
                </a:extLst>
              </a:tr>
              <a:tr h="339350">
                <a:tc>
                  <a:txBody>
                    <a:bodyPr/>
                    <a:lstStyle/>
                    <a:p>
                      <a:r>
                        <a:rPr lang="en-US" sz="1100" b="1" dirty="0"/>
                        <a:t>3</a:t>
                      </a:r>
                      <a:r>
                        <a:rPr lang="en-US" sz="1100" b="1" baseline="30000" dirty="0"/>
                        <a:t>rd</a:t>
                      </a:r>
                      <a:r>
                        <a:rPr lang="en-US" sz="1100" b="1" dirty="0"/>
                        <a:t> Grade</a:t>
                      </a:r>
                    </a:p>
                  </a:txBody>
                  <a:tcPr marL="68580" marR="68580" marT="34290" marB="34290"/>
                </a:tc>
                <a:tc>
                  <a:txBody>
                    <a:bodyPr/>
                    <a:lstStyle/>
                    <a:p>
                      <a:r>
                        <a:rPr lang="en-US" sz="1100" dirty="0"/>
                        <a:t>70</a:t>
                      </a:r>
                    </a:p>
                  </a:txBody>
                  <a:tcPr marL="68580" marR="68580" marT="34290" marB="34290"/>
                </a:tc>
                <a:tc>
                  <a:txBody>
                    <a:bodyPr/>
                    <a:lstStyle/>
                    <a:p>
                      <a:r>
                        <a:rPr lang="en-US" sz="1100" dirty="0"/>
                        <a:t>43</a:t>
                      </a:r>
                    </a:p>
                  </a:txBody>
                  <a:tcPr marL="68580" marR="68580" marT="34290" marB="34290"/>
                </a:tc>
                <a:tc>
                  <a:txBody>
                    <a:bodyPr/>
                    <a:lstStyle/>
                    <a:p>
                      <a:r>
                        <a:rPr lang="en-US" sz="1100" dirty="0"/>
                        <a:t>61%    </a:t>
                      </a:r>
                      <a:r>
                        <a:rPr lang="en-US" sz="1100" dirty="0">
                          <a:solidFill>
                            <a:srgbClr val="FF0000"/>
                          </a:solidFill>
                        </a:rPr>
                        <a:t>(53%)</a:t>
                      </a:r>
                    </a:p>
                  </a:txBody>
                  <a:tcPr marL="68580" marR="68580" marT="34290" marB="34290"/>
                </a:tc>
                <a:extLst>
                  <a:ext uri="{0D108BD9-81ED-4DB2-BD59-A6C34878D82A}">
                    <a16:rowId xmlns:a16="http://schemas.microsoft.com/office/drawing/2014/main" val="1831293564"/>
                  </a:ext>
                </a:extLst>
              </a:tr>
              <a:tr h="339350">
                <a:tc>
                  <a:txBody>
                    <a:bodyPr/>
                    <a:lstStyle/>
                    <a:p>
                      <a:r>
                        <a:rPr lang="en-US" sz="1100" b="1" dirty="0"/>
                        <a:t>4</a:t>
                      </a:r>
                      <a:r>
                        <a:rPr lang="en-US" sz="1100" b="1" baseline="30000" dirty="0"/>
                        <a:t>th</a:t>
                      </a:r>
                      <a:r>
                        <a:rPr lang="en-US" sz="1100" b="1" dirty="0"/>
                        <a:t> Grade</a:t>
                      </a:r>
                    </a:p>
                  </a:txBody>
                  <a:tcPr marL="68580" marR="68580" marT="34290" marB="34290"/>
                </a:tc>
                <a:tc>
                  <a:txBody>
                    <a:bodyPr/>
                    <a:lstStyle/>
                    <a:p>
                      <a:r>
                        <a:rPr lang="en-US" sz="1100" dirty="0"/>
                        <a:t>71</a:t>
                      </a:r>
                    </a:p>
                  </a:txBody>
                  <a:tcPr marL="68580" marR="68580" marT="34290" marB="34290"/>
                </a:tc>
                <a:tc>
                  <a:txBody>
                    <a:bodyPr/>
                    <a:lstStyle/>
                    <a:p>
                      <a:r>
                        <a:rPr lang="en-US" sz="1100" dirty="0"/>
                        <a:t>44</a:t>
                      </a:r>
                    </a:p>
                  </a:txBody>
                  <a:tcPr marL="68580" marR="68580" marT="34290" marB="34290"/>
                </a:tc>
                <a:tc>
                  <a:txBody>
                    <a:bodyPr/>
                    <a:lstStyle/>
                    <a:p>
                      <a:r>
                        <a:rPr lang="en-US" sz="1100" dirty="0">
                          <a:solidFill>
                            <a:schemeClr val="bg2"/>
                          </a:solidFill>
                        </a:rPr>
                        <a:t>62%    </a:t>
                      </a:r>
                      <a:r>
                        <a:rPr lang="en-US" sz="1100" dirty="0">
                          <a:solidFill>
                            <a:srgbClr val="FF0000"/>
                          </a:solidFill>
                        </a:rPr>
                        <a:t>(39%)</a:t>
                      </a:r>
                      <a:endParaRPr lang="en-US" sz="1100" dirty="0">
                        <a:solidFill>
                          <a:schemeClr val="bg2"/>
                        </a:solidFill>
                      </a:endParaRPr>
                    </a:p>
                  </a:txBody>
                  <a:tcPr marL="68580" marR="68580" marT="34290" marB="34290"/>
                </a:tc>
                <a:extLst>
                  <a:ext uri="{0D108BD9-81ED-4DB2-BD59-A6C34878D82A}">
                    <a16:rowId xmlns:a16="http://schemas.microsoft.com/office/drawing/2014/main" val="2434678903"/>
                  </a:ext>
                </a:extLst>
              </a:tr>
              <a:tr h="339350">
                <a:tc>
                  <a:txBody>
                    <a:bodyPr/>
                    <a:lstStyle/>
                    <a:p>
                      <a:r>
                        <a:rPr lang="en-US" sz="1100" b="1" dirty="0"/>
                        <a:t>5</a:t>
                      </a:r>
                      <a:r>
                        <a:rPr lang="en-US" sz="1100" b="1" baseline="30000" dirty="0"/>
                        <a:t>th</a:t>
                      </a:r>
                      <a:r>
                        <a:rPr lang="en-US" sz="1100" b="1" dirty="0"/>
                        <a:t> Grade</a:t>
                      </a:r>
                    </a:p>
                  </a:txBody>
                  <a:tcPr marL="68580" marR="68580" marT="34290" marB="34290"/>
                </a:tc>
                <a:tc>
                  <a:txBody>
                    <a:bodyPr/>
                    <a:lstStyle/>
                    <a:p>
                      <a:r>
                        <a:rPr lang="en-US" sz="1100" dirty="0"/>
                        <a:t>89</a:t>
                      </a:r>
                    </a:p>
                  </a:txBody>
                  <a:tcPr marL="68580" marR="68580" marT="34290" marB="34290"/>
                </a:tc>
                <a:tc>
                  <a:txBody>
                    <a:bodyPr/>
                    <a:lstStyle/>
                    <a:p>
                      <a:r>
                        <a:rPr lang="en-US" sz="1100" dirty="0"/>
                        <a:t>39</a:t>
                      </a:r>
                    </a:p>
                  </a:txBody>
                  <a:tcPr marL="68580" marR="68580" marT="34290" marB="34290"/>
                </a:tc>
                <a:tc>
                  <a:txBody>
                    <a:bodyPr/>
                    <a:lstStyle/>
                    <a:p>
                      <a:r>
                        <a:rPr lang="en-US" sz="1100" dirty="0">
                          <a:solidFill>
                            <a:schemeClr val="bg2"/>
                          </a:solidFill>
                        </a:rPr>
                        <a:t>44%    </a:t>
                      </a:r>
                      <a:r>
                        <a:rPr lang="en-US" sz="1100" dirty="0">
                          <a:solidFill>
                            <a:srgbClr val="FF0000"/>
                          </a:solidFill>
                        </a:rPr>
                        <a:t>(41%)</a:t>
                      </a:r>
                      <a:endParaRPr lang="en-US" sz="1100" dirty="0">
                        <a:solidFill>
                          <a:schemeClr val="bg2"/>
                        </a:solidFill>
                      </a:endParaRPr>
                    </a:p>
                  </a:txBody>
                  <a:tcPr marL="68580" marR="68580" marT="34290" marB="34290"/>
                </a:tc>
                <a:extLst>
                  <a:ext uri="{0D108BD9-81ED-4DB2-BD59-A6C34878D82A}">
                    <a16:rowId xmlns:a16="http://schemas.microsoft.com/office/drawing/2014/main" val="2902644076"/>
                  </a:ext>
                </a:extLst>
              </a:tr>
              <a:tr h="339350">
                <a:tc>
                  <a:txBody>
                    <a:bodyPr/>
                    <a:lstStyle/>
                    <a:p>
                      <a:r>
                        <a:rPr lang="en-US" sz="1100" b="1" dirty="0"/>
                        <a:t>6</a:t>
                      </a:r>
                      <a:r>
                        <a:rPr lang="en-US" sz="1100" b="1" baseline="30000" dirty="0"/>
                        <a:t>th</a:t>
                      </a:r>
                      <a:r>
                        <a:rPr lang="en-US" sz="1100" b="1" dirty="0"/>
                        <a:t> Grade</a:t>
                      </a:r>
                    </a:p>
                  </a:txBody>
                  <a:tcPr marL="68580" marR="68580" marT="34290" marB="34290"/>
                </a:tc>
                <a:tc>
                  <a:txBody>
                    <a:bodyPr/>
                    <a:lstStyle/>
                    <a:p>
                      <a:r>
                        <a:rPr lang="en-US" sz="1100" dirty="0"/>
                        <a:t>66</a:t>
                      </a:r>
                    </a:p>
                  </a:txBody>
                  <a:tcPr marL="68580" marR="68580" marT="34290" marB="34290"/>
                </a:tc>
                <a:tc>
                  <a:txBody>
                    <a:bodyPr/>
                    <a:lstStyle/>
                    <a:p>
                      <a:r>
                        <a:rPr lang="en-US" sz="1100" dirty="0"/>
                        <a:t>44</a:t>
                      </a:r>
                    </a:p>
                  </a:txBody>
                  <a:tcPr marL="68580" marR="68580" marT="34290" marB="34290"/>
                </a:tc>
                <a:tc>
                  <a:txBody>
                    <a:bodyPr/>
                    <a:lstStyle/>
                    <a:p>
                      <a:r>
                        <a:rPr lang="en-US" sz="1100" dirty="0">
                          <a:solidFill>
                            <a:schemeClr val="bg2"/>
                          </a:solidFill>
                        </a:rPr>
                        <a:t>67%    </a:t>
                      </a:r>
                      <a:r>
                        <a:rPr lang="en-US" sz="1100" dirty="0">
                          <a:solidFill>
                            <a:srgbClr val="FF0000"/>
                          </a:solidFill>
                        </a:rPr>
                        <a:t>(64%)</a:t>
                      </a:r>
                      <a:endParaRPr lang="en-US" sz="1100" dirty="0">
                        <a:solidFill>
                          <a:schemeClr val="bg2"/>
                        </a:solidFill>
                      </a:endParaRPr>
                    </a:p>
                  </a:txBody>
                  <a:tcPr marL="68580" marR="68580" marT="34290" marB="34290"/>
                </a:tc>
                <a:extLst>
                  <a:ext uri="{0D108BD9-81ED-4DB2-BD59-A6C34878D82A}">
                    <a16:rowId xmlns:a16="http://schemas.microsoft.com/office/drawing/2014/main" val="4142471224"/>
                  </a:ext>
                </a:extLst>
              </a:tr>
              <a:tr h="339350">
                <a:tc>
                  <a:txBody>
                    <a:bodyPr/>
                    <a:lstStyle/>
                    <a:p>
                      <a:r>
                        <a:rPr lang="en-US" sz="1100" b="1" dirty="0">
                          <a:solidFill>
                            <a:schemeClr val="bg2"/>
                          </a:solidFill>
                        </a:rPr>
                        <a:t>Total</a:t>
                      </a:r>
                    </a:p>
                  </a:txBody>
                  <a:tcPr marL="68580" marR="68580" marT="34290" marB="34290">
                    <a:solidFill>
                      <a:schemeClr val="accent2">
                        <a:lumMod val="60000"/>
                        <a:lumOff val="40000"/>
                      </a:schemeClr>
                    </a:solidFill>
                  </a:tcPr>
                </a:tc>
                <a:tc>
                  <a:txBody>
                    <a:bodyPr/>
                    <a:lstStyle/>
                    <a:p>
                      <a:r>
                        <a:rPr lang="en-US" sz="1100" b="1" dirty="0">
                          <a:solidFill>
                            <a:schemeClr val="bg2"/>
                          </a:solidFill>
                        </a:rPr>
                        <a:t>296</a:t>
                      </a:r>
                    </a:p>
                  </a:txBody>
                  <a:tcPr marL="68580" marR="68580" marT="34290" marB="34290">
                    <a:solidFill>
                      <a:schemeClr val="accent2">
                        <a:lumMod val="60000"/>
                        <a:lumOff val="40000"/>
                      </a:schemeClr>
                    </a:solidFill>
                  </a:tcPr>
                </a:tc>
                <a:tc>
                  <a:txBody>
                    <a:bodyPr/>
                    <a:lstStyle/>
                    <a:p>
                      <a:r>
                        <a:rPr lang="en-US" sz="1100" b="1" dirty="0">
                          <a:solidFill>
                            <a:schemeClr val="bg2"/>
                          </a:solidFill>
                        </a:rPr>
                        <a:t>170</a:t>
                      </a:r>
                    </a:p>
                  </a:txBody>
                  <a:tcPr marL="68580" marR="68580" marT="34290" marB="34290">
                    <a:solidFill>
                      <a:schemeClr val="accent2">
                        <a:lumMod val="60000"/>
                        <a:lumOff val="40000"/>
                      </a:schemeClr>
                    </a:solidFill>
                  </a:tcPr>
                </a:tc>
                <a:tc>
                  <a:txBody>
                    <a:bodyPr/>
                    <a:lstStyle/>
                    <a:p>
                      <a:r>
                        <a:rPr lang="en-US" sz="1100" b="1" dirty="0">
                          <a:solidFill>
                            <a:schemeClr val="bg2"/>
                          </a:solidFill>
                        </a:rPr>
                        <a:t>57%    </a:t>
                      </a:r>
                      <a:r>
                        <a:rPr lang="en-US" sz="1100" b="1" dirty="0">
                          <a:solidFill>
                            <a:srgbClr val="FF0000"/>
                          </a:solidFill>
                        </a:rPr>
                        <a:t>(49%)</a:t>
                      </a:r>
                    </a:p>
                  </a:txBody>
                  <a:tcPr marL="68580" marR="68580" marT="34290" marB="34290">
                    <a:solidFill>
                      <a:schemeClr val="accent2">
                        <a:lumMod val="60000"/>
                        <a:lumOff val="40000"/>
                      </a:schemeClr>
                    </a:solidFill>
                  </a:tcPr>
                </a:tc>
                <a:extLst>
                  <a:ext uri="{0D108BD9-81ED-4DB2-BD59-A6C34878D82A}">
                    <a16:rowId xmlns:a16="http://schemas.microsoft.com/office/drawing/2014/main" val="3527214151"/>
                  </a:ext>
                </a:extLst>
              </a:tr>
            </a:tbl>
          </a:graphicData>
        </a:graphic>
      </p:graphicFrame>
      <p:sp>
        <p:nvSpPr>
          <p:cNvPr id="5" name="TextBox 4">
            <a:extLst>
              <a:ext uri="{FF2B5EF4-FFF2-40B4-BE49-F238E27FC236}">
                <a16:creationId xmlns:a16="http://schemas.microsoft.com/office/drawing/2014/main" id="{7D553D43-89F0-4719-8273-0D9B50192179}"/>
              </a:ext>
            </a:extLst>
          </p:cNvPr>
          <p:cNvSpPr txBox="1"/>
          <p:nvPr/>
        </p:nvSpPr>
        <p:spPr>
          <a:xfrm>
            <a:off x="1119286" y="4868752"/>
            <a:ext cx="4572000" cy="1169551"/>
          </a:xfrm>
          <a:prstGeom prst="rect">
            <a:avLst/>
          </a:prstGeom>
          <a:noFill/>
        </p:spPr>
        <p:txBody>
          <a:bodyPr wrap="square">
            <a:spAutoFit/>
          </a:bodyPr>
          <a:lstStyle/>
          <a:p>
            <a:r>
              <a:rPr lang="en-US" dirty="0"/>
              <a:t>A = 62% of points or greater</a:t>
            </a:r>
          </a:p>
          <a:p>
            <a:r>
              <a:rPr lang="en-US" dirty="0"/>
              <a:t>B = 54% to 61% of points </a:t>
            </a:r>
          </a:p>
          <a:p>
            <a:r>
              <a:rPr lang="en-US" dirty="0"/>
              <a:t>C = 41% to 53% of points </a:t>
            </a:r>
          </a:p>
          <a:p>
            <a:r>
              <a:rPr lang="en-US" dirty="0"/>
              <a:t>D = 32% to 40% of points </a:t>
            </a:r>
          </a:p>
          <a:p>
            <a:r>
              <a:rPr lang="en-US" dirty="0"/>
              <a:t>F = 31% of points or less</a:t>
            </a:r>
          </a:p>
        </p:txBody>
      </p:sp>
    </p:spTree>
    <p:extLst>
      <p:ext uri="{BB962C8B-B14F-4D97-AF65-F5344CB8AC3E}">
        <p14:creationId xmlns:p14="http://schemas.microsoft.com/office/powerpoint/2010/main" val="187804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914400" y="609600"/>
            <a:ext cx="7010400" cy="99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Font typeface="Gill Sans"/>
              <a:buNone/>
            </a:pPr>
            <a:r>
              <a:rPr lang="en-US" dirty="0">
                <a:latin typeface="Janda Safe and Sound" panose="02000503000000020004" pitchFamily="2" charset="0"/>
              </a:rPr>
              <a:t>2023-24  SCHOOL IMPROVEMENT PLAN GOALS</a:t>
            </a:r>
            <a:endParaRPr dirty="0">
              <a:latin typeface="Janda Safe and Sound" panose="02000503000000020004" pitchFamily="2" charset="0"/>
            </a:endParaRPr>
          </a:p>
        </p:txBody>
      </p:sp>
      <p:sp>
        <p:nvSpPr>
          <p:cNvPr id="164" name="Google Shape;164;p8"/>
          <p:cNvSpPr txBox="1">
            <a:spLocks noGrp="1"/>
          </p:cNvSpPr>
          <p:nvPr>
            <p:ph type="body" idx="1"/>
          </p:nvPr>
        </p:nvSpPr>
        <p:spPr>
          <a:xfrm>
            <a:off x="793183" y="1743199"/>
            <a:ext cx="7252834" cy="468986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1000"/>
              </a:spcBef>
              <a:spcAft>
                <a:spcPts val="0"/>
              </a:spcAft>
              <a:buSzPts val="2000"/>
              <a:buNone/>
            </a:pPr>
            <a:r>
              <a:rPr lang="en-US" sz="2400" dirty="0">
                <a:solidFill>
                  <a:srgbClr val="FF0000"/>
                </a:solidFill>
                <a:latin typeface="KG Fall For You" panose="02000506000000020003" pitchFamily="2" charset="0"/>
              </a:rPr>
              <a:t>Goal #1 </a:t>
            </a:r>
            <a:r>
              <a:rPr lang="en-US" sz="2400" dirty="0">
                <a:latin typeface="KG Fall For You" panose="02000506000000020003" pitchFamily="2" charset="0"/>
              </a:rPr>
              <a:t>will focus on improving instructional practice specifically related to Math. This will include improving math instructional skills, implementing math intervention, continuing to implement math PLCs, and continuing to utilize hands-on opportunities for students to increase their understanding of math standards. </a:t>
            </a:r>
          </a:p>
          <a:p>
            <a:pPr marL="0" lvl="0" indent="0" algn="l" rtl="0">
              <a:lnSpc>
                <a:spcPct val="120000"/>
              </a:lnSpc>
              <a:spcBef>
                <a:spcPts val="1000"/>
              </a:spcBef>
              <a:spcAft>
                <a:spcPts val="0"/>
              </a:spcAft>
              <a:buSzPts val="2000"/>
              <a:buNone/>
            </a:pPr>
            <a:r>
              <a:rPr lang="en-US" sz="2400" dirty="0">
                <a:solidFill>
                  <a:srgbClr val="FF0000"/>
                </a:solidFill>
                <a:latin typeface="KG Fall For You" panose="02000506000000020003" pitchFamily="2" charset="0"/>
              </a:rPr>
              <a:t>Goal #2 </a:t>
            </a:r>
            <a:r>
              <a:rPr lang="en-US" sz="2400" dirty="0">
                <a:latin typeface="KG Fall For You" panose="02000506000000020003" pitchFamily="2" charset="0"/>
              </a:rPr>
              <a:t>will focus on the need to improve ELA Proficiency among all grade levels and to continue and strengthen the work done in ELA so this improvement will not become stagnant.’</a:t>
            </a:r>
          </a:p>
          <a:p>
            <a:pPr marL="0" lvl="0" indent="0" algn="l" rtl="0">
              <a:lnSpc>
                <a:spcPct val="120000"/>
              </a:lnSpc>
              <a:spcBef>
                <a:spcPts val="1000"/>
              </a:spcBef>
              <a:spcAft>
                <a:spcPts val="0"/>
              </a:spcAft>
              <a:buSzPts val="2000"/>
              <a:buNone/>
            </a:pPr>
            <a:r>
              <a:rPr lang="en-US" sz="2400" dirty="0">
                <a:solidFill>
                  <a:srgbClr val="FF0000"/>
                </a:solidFill>
                <a:latin typeface="KG Fall For You" panose="02000506000000020003" pitchFamily="2" charset="0"/>
              </a:rPr>
              <a:t>Goal #3 </a:t>
            </a:r>
            <a:r>
              <a:rPr lang="en-US" sz="2400" dirty="0">
                <a:latin typeface="KG Fall For You" panose="02000506000000020003" pitchFamily="2" charset="0"/>
              </a:rPr>
              <a:t>This area will focus on promoting a positive culture and environment that will result in increased student attendance.</a:t>
            </a:r>
            <a:endParaRPr sz="2400" dirty="0">
              <a:solidFill>
                <a:srgbClr val="FF0000"/>
              </a:solidFill>
              <a:latin typeface="KG Fall For You" panose="02000506000000020003" pitchFamily="2" charset="0"/>
            </a:endParaRPr>
          </a:p>
        </p:txBody>
      </p:sp>
      <p:sp>
        <p:nvSpPr>
          <p:cNvPr id="165" name="Google Shape;165;p8"/>
          <p:cNvSpPr txBox="1"/>
          <p:nvPr/>
        </p:nvSpPr>
        <p:spPr>
          <a:xfrm>
            <a:off x="304800" y="62484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1066800" y="762000"/>
            <a:ext cx="6571343" cy="1059305"/>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ts val="3200"/>
              <a:buFont typeface="Gill Sans"/>
              <a:buNone/>
            </a:pPr>
            <a:r>
              <a:rPr lang="en-US" dirty="0">
                <a:latin typeface="Janda Safe and Sound" panose="02000503000000020004" pitchFamily="2" charset="0"/>
              </a:rPr>
              <a:t>Riviera Elementary TITLE I PLAN FOR 2023-24 SCHOOL YEAR</a:t>
            </a:r>
            <a:endParaRPr dirty="0">
              <a:latin typeface="Janda Safe and Sound" panose="02000503000000020004" pitchFamily="2" charset="0"/>
            </a:endParaRPr>
          </a:p>
        </p:txBody>
      </p:sp>
      <p:sp>
        <p:nvSpPr>
          <p:cNvPr id="172" name="Google Shape;172;p9"/>
          <p:cNvSpPr txBox="1">
            <a:spLocks noGrp="1"/>
          </p:cNvSpPr>
          <p:nvPr>
            <p:ph type="body" idx="1"/>
          </p:nvPr>
        </p:nvSpPr>
        <p:spPr>
          <a:xfrm>
            <a:off x="228600" y="1785437"/>
            <a:ext cx="8001000" cy="45720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en-US" sz="2400" dirty="0">
                <a:latin typeface="KG Fall For You" panose="02000506000000020003" pitchFamily="2" charset="0"/>
                <a:ea typeface="Arial Narrow"/>
                <a:cs typeface="Arial Narrow"/>
                <a:sym typeface="Arial Narrow"/>
              </a:rPr>
              <a:t>Riviera Elementary is provided with $400,472 to pay for services and programs for our students.</a:t>
            </a:r>
            <a:endParaRPr sz="2400" dirty="0">
              <a:latin typeface="KG Fall For You" panose="02000506000000020003" pitchFamily="2" charset="0"/>
            </a:endParaRPr>
          </a:p>
          <a:p>
            <a:pPr marL="228600" lvl="0" indent="-228600" algn="l" rtl="0">
              <a:lnSpc>
                <a:spcPct val="120000"/>
              </a:lnSpc>
              <a:spcBef>
                <a:spcPts val="1000"/>
              </a:spcBef>
              <a:spcAft>
                <a:spcPts val="0"/>
              </a:spcAft>
              <a:buSzPts val="2000"/>
              <a:buChar char="•"/>
            </a:pPr>
            <a:r>
              <a:rPr lang="en-US" sz="2400" dirty="0">
                <a:latin typeface="KG Fall For You" panose="02000506000000020003" pitchFamily="2" charset="0"/>
                <a:ea typeface="Arial Narrow"/>
                <a:cs typeface="Arial Narrow"/>
                <a:sym typeface="Arial Narrow"/>
              </a:rPr>
              <a:t>School-based Title I funds pay for the following:</a:t>
            </a:r>
          </a:p>
          <a:p>
            <a:pPr lvl="1"/>
            <a:r>
              <a:rPr lang="en-US" sz="1800" dirty="0">
                <a:latin typeface="KG Fall For You" panose="02000506000000020003" pitchFamily="2" charset="0"/>
              </a:rPr>
              <a:t>1 Title 1 Teachers</a:t>
            </a:r>
          </a:p>
          <a:p>
            <a:pPr lvl="1"/>
            <a:r>
              <a:rPr lang="en-US" sz="1800" dirty="0">
                <a:latin typeface="KG Fall For You" panose="02000506000000020003" pitchFamily="2" charset="0"/>
              </a:rPr>
              <a:t>4 Title Instructional Assistants</a:t>
            </a:r>
          </a:p>
          <a:p>
            <a:pPr lvl="1"/>
            <a:r>
              <a:rPr lang="en-US" sz="1800" dirty="0">
                <a:latin typeface="KG Fall For You" panose="02000506000000020003" pitchFamily="2" charset="0"/>
              </a:rPr>
              <a:t>Literacy Coach </a:t>
            </a:r>
          </a:p>
          <a:p>
            <a:pPr lvl="1"/>
            <a:r>
              <a:rPr lang="en-US" sz="1800" dirty="0">
                <a:latin typeface="KG Fall For You" panose="02000506000000020003" pitchFamily="2" charset="0"/>
              </a:rPr>
              <a:t>Technology Purchases (computers and carts)</a:t>
            </a:r>
          </a:p>
          <a:p>
            <a:pPr lvl="1"/>
            <a:r>
              <a:rPr lang="en-US" sz="1800" dirty="0">
                <a:latin typeface="KG Fall For You" panose="02000506000000020003" pitchFamily="2" charset="0"/>
              </a:rPr>
              <a:t>Parent engagement resources</a:t>
            </a:r>
          </a:p>
          <a:p>
            <a:pPr lvl="1"/>
            <a:r>
              <a:rPr lang="en-US" sz="1800" dirty="0">
                <a:latin typeface="KG Fall For You" panose="02000506000000020003" pitchFamily="2" charset="0"/>
              </a:rPr>
              <a:t>PD for instructional staff</a:t>
            </a:r>
          </a:p>
          <a:p>
            <a:pPr marL="571500" lvl="1" indent="0">
              <a:buNone/>
            </a:pPr>
            <a:r>
              <a:rPr lang="en-US" sz="2400" dirty="0">
                <a:latin typeface="KG Fall For You" panose="02000506000000020003" pitchFamily="2" charset="0"/>
                <a:ea typeface="Arial Narrow"/>
                <a:cs typeface="Arial Narrow"/>
                <a:sym typeface="Arial Narrow"/>
              </a:rPr>
              <a:t>All of our Title I funds support our School Improvement Plan (SIP) goals.</a:t>
            </a:r>
            <a:endParaRPr sz="1800" dirty="0">
              <a:latin typeface="KG Fall For You" panose="02000506000000020003" pitchFamily="2" charset="0"/>
            </a:endParaRPr>
          </a:p>
          <a:p>
            <a:pPr marL="685800" lvl="1" indent="-127000" algn="l" rtl="0">
              <a:lnSpc>
                <a:spcPct val="120000"/>
              </a:lnSpc>
              <a:spcBef>
                <a:spcPts val="500"/>
              </a:spcBef>
              <a:spcAft>
                <a:spcPts val="0"/>
              </a:spcAft>
              <a:buSzPts val="1600"/>
              <a:buNone/>
            </a:pPr>
            <a:endParaRPr dirty="0"/>
          </a:p>
        </p:txBody>
      </p:sp>
      <p:sp>
        <p:nvSpPr>
          <p:cNvPr id="173" name="Google Shape;173;p9"/>
          <p:cNvSpPr txBox="1"/>
          <p:nvPr/>
        </p:nvSpPr>
        <p:spPr>
          <a:xfrm>
            <a:off x="228600" y="6321569"/>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784" y="1100076"/>
            <a:ext cx="6571343" cy="1049235"/>
          </a:xfrm>
        </p:spPr>
        <p:txBody>
          <a:bodyPr>
            <a:normAutofit fontScale="90000"/>
          </a:bodyPr>
          <a:lstStyle/>
          <a:p>
            <a:pPr algn="ctr"/>
            <a:r>
              <a:rPr lang="en-US" sz="4400" dirty="0">
                <a:latin typeface="Janda Safe and Sound" panose="02000503000000020004" pitchFamily="2" charset="0"/>
              </a:rPr>
              <a:t>Educational Standards</a:t>
            </a:r>
          </a:p>
        </p:txBody>
      </p:sp>
      <p:sp>
        <p:nvSpPr>
          <p:cNvPr id="3" name="Content Placeholder 2"/>
          <p:cNvSpPr>
            <a:spLocks noGrp="1"/>
          </p:cNvSpPr>
          <p:nvPr>
            <p:ph idx="1"/>
          </p:nvPr>
        </p:nvSpPr>
        <p:spPr>
          <a:xfrm>
            <a:off x="1066800" y="1866507"/>
            <a:ext cx="7010400" cy="4091232"/>
          </a:xfrm>
        </p:spPr>
        <p:txBody>
          <a:bodyPr>
            <a:normAutofit/>
          </a:bodyPr>
          <a:lstStyle/>
          <a:p>
            <a:pPr marL="114300" indent="0" eaLnBrk="1" hangingPunct="1">
              <a:lnSpc>
                <a:spcPct val="90000"/>
              </a:lnSpc>
              <a:buNone/>
            </a:pPr>
            <a:endParaRPr lang="en-US" altLang="en-US" dirty="0">
              <a:latin typeface="Arial Narrow" panose="020B0606020202030204" pitchFamily="34" charset="0"/>
            </a:endParaRPr>
          </a:p>
          <a:p>
            <a:pPr eaLnBrk="1" hangingPunct="1">
              <a:lnSpc>
                <a:spcPct val="90000"/>
              </a:lnSpc>
            </a:pPr>
            <a:r>
              <a:rPr lang="en-US" altLang="en-US" sz="2800" dirty="0">
                <a:latin typeface="KG Fall For You" panose="02000506000000020003" pitchFamily="2" charset="0"/>
              </a:rPr>
              <a:t>Florida’s academic content standards establish high expectations for all students in the areas of reading, mathematics, writing, and science</a:t>
            </a:r>
          </a:p>
          <a:p>
            <a:pPr eaLnBrk="1" hangingPunct="1">
              <a:lnSpc>
                <a:spcPct val="90000"/>
              </a:lnSpc>
            </a:pPr>
            <a:r>
              <a:rPr lang="en-US" altLang="en-US" sz="2800" b="1" dirty="0">
                <a:latin typeface="KG Fall For You" panose="02000506000000020003" pitchFamily="2" charset="0"/>
              </a:rPr>
              <a:t>Florida Standards for Language Arts and Math </a:t>
            </a:r>
            <a:r>
              <a:rPr lang="en-US" altLang="en-US" sz="2800" dirty="0">
                <a:latin typeface="KG Fall For You" panose="02000506000000020003" pitchFamily="2" charset="0"/>
              </a:rPr>
              <a:t>identify what your child needs to know and be able to do. Information can be found at: </a:t>
            </a:r>
          </a:p>
          <a:p>
            <a:pPr lvl="1" eaLnBrk="1" hangingPunct="1">
              <a:lnSpc>
                <a:spcPct val="90000"/>
              </a:lnSpc>
            </a:pPr>
            <a:r>
              <a:rPr lang="en-US" altLang="en-US" sz="2000" dirty="0">
                <a:latin typeface="KG Fall For You" panose="02000506000000020003" pitchFamily="2" charset="0"/>
                <a:hlinkClick r:id="rId3"/>
              </a:rPr>
              <a:t>https://www.cpalms.org/Homepage/BEST_Standards.aspx</a:t>
            </a:r>
            <a:endParaRPr lang="en-US" altLang="en-US" sz="2000" dirty="0">
              <a:latin typeface="KG Fall For You" panose="02000506000000020003" pitchFamily="2" charset="0"/>
            </a:endParaRPr>
          </a:p>
          <a:p>
            <a:pPr marL="571500" lvl="1" indent="0" eaLnBrk="1" hangingPunct="1">
              <a:lnSpc>
                <a:spcPct val="90000"/>
              </a:lnSpc>
              <a:buNone/>
            </a:pPr>
            <a:endParaRPr lang="en-US" altLang="en-US" sz="2000" dirty="0">
              <a:latin typeface="KG Fall For You" panose="02000506000000020003" pitchFamily="2" charset="0"/>
            </a:endParaRPr>
          </a:p>
          <a:p>
            <a:pPr lvl="1" eaLnBrk="1" hangingPunct="1">
              <a:lnSpc>
                <a:spcPct val="90000"/>
              </a:lnSpc>
            </a:pPr>
            <a:endParaRPr lang="en-US" altLang="en-US" dirty="0">
              <a:latin typeface="Arial Narrow" panose="020B0606020202030204" pitchFamily="34" charset="0"/>
            </a:endParaRPr>
          </a:p>
        </p:txBody>
      </p:sp>
    </p:spTree>
    <p:extLst>
      <p:ext uri="{BB962C8B-B14F-4D97-AF65-F5344CB8AC3E}">
        <p14:creationId xmlns:p14="http://schemas.microsoft.com/office/powerpoint/2010/main" val="116297745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1452918" y="1040190"/>
            <a:ext cx="6571343" cy="10492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dirty="0">
                <a:latin typeface="Janda Safe and Sound" panose="02000503000000020004" pitchFamily="2" charset="0"/>
              </a:rPr>
              <a:t>TESTING</a:t>
            </a:r>
            <a:endParaRPr dirty="0">
              <a:latin typeface="Janda Safe and Sound" panose="02000503000000020004" pitchFamily="2" charset="0"/>
            </a:endParaRPr>
          </a:p>
        </p:txBody>
      </p:sp>
      <p:sp>
        <p:nvSpPr>
          <p:cNvPr id="188" name="Google Shape;188;p11"/>
          <p:cNvSpPr txBox="1">
            <a:spLocks noGrp="1"/>
          </p:cNvSpPr>
          <p:nvPr>
            <p:ph type="body" idx="1"/>
          </p:nvPr>
        </p:nvSpPr>
        <p:spPr>
          <a:xfrm>
            <a:off x="228600" y="2015733"/>
            <a:ext cx="8610599" cy="3450613"/>
          </a:xfrm>
          <a:prstGeom prst="rect">
            <a:avLst/>
          </a:prstGeom>
          <a:noFill/>
          <a:ln>
            <a:noFill/>
          </a:ln>
        </p:spPr>
        <p:txBody>
          <a:bodyPr spcFirstLastPara="1" wrap="square" lIns="91425" tIns="45700" rIns="91425" bIns="45700" anchor="t" anchorCtr="0">
            <a:normAutofit/>
          </a:bodyPr>
          <a:lstStyle/>
          <a:p>
            <a:pPr marL="225425" lvl="0" indent="-225425" algn="just" rtl="0">
              <a:lnSpc>
                <a:spcPct val="120000"/>
              </a:lnSpc>
              <a:spcBef>
                <a:spcPts val="0"/>
              </a:spcBef>
              <a:spcAft>
                <a:spcPts val="0"/>
              </a:spcAft>
              <a:buSzPts val="2000"/>
              <a:buChar char="•"/>
            </a:pPr>
            <a:r>
              <a:rPr lang="en-US" dirty="0">
                <a:latin typeface="KG Fall For You" panose="02000506000000020003" pitchFamily="2" charset="0"/>
                <a:ea typeface="Arial Narrow"/>
                <a:cs typeface="Arial Narrow"/>
                <a:sym typeface="Arial Narrow"/>
              </a:rPr>
              <a:t>Parents/families will be provided information regarding the level of achievement of their child on each state academic assessment that is required by law</a:t>
            </a:r>
            <a:endParaRPr dirty="0">
              <a:latin typeface="KG Fall For You" panose="02000506000000020003" pitchFamily="2" charset="0"/>
            </a:endParaRPr>
          </a:p>
          <a:p>
            <a:pPr marL="225425" lvl="0" indent="-225425" algn="just" rtl="0">
              <a:lnSpc>
                <a:spcPct val="120000"/>
              </a:lnSpc>
              <a:spcBef>
                <a:spcPts val="1000"/>
              </a:spcBef>
              <a:spcAft>
                <a:spcPts val="0"/>
              </a:spcAft>
              <a:buSzPts val="2000"/>
              <a:buChar char="•"/>
            </a:pPr>
            <a:r>
              <a:rPr lang="en-US" dirty="0">
                <a:latin typeface="KG Fall For You" panose="02000506000000020003" pitchFamily="2" charset="0"/>
                <a:ea typeface="Arial Narrow"/>
                <a:cs typeface="Arial Narrow"/>
                <a:sym typeface="Arial Narrow"/>
              </a:rPr>
              <a:t>Parents/families must be provided materials to support their child if they are performing below grade level on the state academic assessments in reading and/or math</a:t>
            </a:r>
            <a:endParaRPr dirty="0">
              <a:latin typeface="KG Fall For You" panose="02000506000000020003" pitchFamily="2" charset="0"/>
            </a:endParaRPr>
          </a:p>
          <a:p>
            <a:pPr marL="225425" lvl="0" indent="-225425" algn="just" rtl="0">
              <a:lnSpc>
                <a:spcPct val="120000"/>
              </a:lnSpc>
              <a:spcBef>
                <a:spcPts val="1000"/>
              </a:spcBef>
              <a:spcAft>
                <a:spcPts val="0"/>
              </a:spcAft>
              <a:buSzPts val="2000"/>
              <a:buChar char="•"/>
            </a:pPr>
            <a:r>
              <a:rPr lang="en-US" dirty="0">
                <a:latin typeface="KG Fall For You" panose="02000506000000020003" pitchFamily="2" charset="0"/>
                <a:ea typeface="Arial Narrow"/>
                <a:cs typeface="Arial Narrow"/>
                <a:sym typeface="Arial Narrow"/>
              </a:rPr>
              <a:t>Parents/families of students that are identified as substantially deficient in reading based on the state academic assessments must be provided with a “Read at Home” Plan</a:t>
            </a:r>
            <a:endParaRPr dirty="0">
              <a:latin typeface="KG Fall For You" panose="02000506000000020003" pitchFamily="2" charset="0"/>
            </a:endParaRPr>
          </a:p>
          <a:p>
            <a:pPr marL="225425" lvl="0" indent="-225425" algn="just" rtl="0">
              <a:lnSpc>
                <a:spcPct val="120000"/>
              </a:lnSpc>
              <a:spcBef>
                <a:spcPts val="1000"/>
              </a:spcBef>
              <a:spcAft>
                <a:spcPts val="0"/>
              </a:spcAft>
              <a:buSzPts val="2000"/>
              <a:buChar char="•"/>
            </a:pPr>
            <a:r>
              <a:rPr lang="en-US" dirty="0">
                <a:latin typeface="KG Fall For You" panose="02000506000000020003" pitchFamily="2" charset="0"/>
                <a:ea typeface="Arial Narrow"/>
                <a:cs typeface="Arial Narrow"/>
                <a:sym typeface="Arial Narrow"/>
              </a:rPr>
              <a:t>To the extent that is feasible, testing information must be translated into a language the parents/families can understand</a:t>
            </a:r>
            <a:endParaRPr dirty="0">
              <a:latin typeface="KG Fall For You" panose="02000506000000020003" pitchFamily="2" charset="0"/>
            </a:endParaRPr>
          </a:p>
          <a:p>
            <a:pPr marL="0" lvl="0" indent="0" algn="l" rtl="0">
              <a:lnSpc>
                <a:spcPct val="120000"/>
              </a:lnSpc>
              <a:spcBef>
                <a:spcPts val="1000"/>
              </a:spcBef>
              <a:spcAft>
                <a:spcPts val="0"/>
              </a:spcAft>
              <a:buSzPts val="2000"/>
              <a:buNone/>
            </a:pPr>
            <a:endParaRPr dirty="0"/>
          </a:p>
        </p:txBody>
      </p:sp>
      <p:sp>
        <p:nvSpPr>
          <p:cNvPr id="189" name="Google Shape;189;p11"/>
          <p:cNvSpPr txBox="1"/>
          <p:nvPr/>
        </p:nvSpPr>
        <p:spPr>
          <a:xfrm>
            <a:off x="3810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1066800" y="533400"/>
            <a:ext cx="6571343" cy="1049235"/>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4800" dirty="0">
                <a:latin typeface="Janda Safe and Sound" panose="02000503000000020004" pitchFamily="2" charset="0"/>
              </a:rPr>
              <a:t>2023-24 SCHOOL ASSESSMENTS</a:t>
            </a:r>
            <a:endParaRPr dirty="0">
              <a:latin typeface="Janda Safe and Sound" panose="02000503000000020004" pitchFamily="2" charset="0"/>
            </a:endParaRPr>
          </a:p>
        </p:txBody>
      </p:sp>
      <p:sp>
        <p:nvSpPr>
          <p:cNvPr id="196" name="Google Shape;196;p12"/>
          <p:cNvSpPr txBox="1">
            <a:spLocks noGrp="1"/>
          </p:cNvSpPr>
          <p:nvPr>
            <p:ph type="body" idx="1"/>
          </p:nvPr>
        </p:nvSpPr>
        <p:spPr>
          <a:xfrm>
            <a:off x="304801" y="2015733"/>
            <a:ext cx="7710034" cy="4073982"/>
          </a:xfrm>
          <a:prstGeom prst="rect">
            <a:avLst/>
          </a:prstGeom>
          <a:noFill/>
          <a:ln>
            <a:noFill/>
          </a:ln>
        </p:spPr>
        <p:txBody>
          <a:bodyPr spcFirstLastPara="1" wrap="square" lIns="91425" tIns="45700" rIns="91425" bIns="45700" anchor="t" anchorCtr="0">
            <a:normAutofit/>
          </a:bodyPr>
          <a:lstStyle/>
          <a:p>
            <a:pPr marL="685800" lvl="1" indent="-228600" algn="l" rtl="0">
              <a:lnSpc>
                <a:spcPct val="120000"/>
              </a:lnSpc>
              <a:spcBef>
                <a:spcPts val="500"/>
              </a:spcBef>
              <a:spcAft>
                <a:spcPts val="0"/>
              </a:spcAft>
              <a:buSzPts val="1600"/>
              <a:buChar char="•"/>
            </a:pPr>
            <a:r>
              <a:rPr lang="en-US" sz="1800" dirty="0">
                <a:solidFill>
                  <a:schemeClr val="tx1">
                    <a:lumMod val="95000"/>
                    <a:lumOff val="5000"/>
                  </a:schemeClr>
                </a:solidFill>
                <a:latin typeface="KG Fall For You" panose="02000506000000020003" pitchFamily="2" charset="0"/>
                <a:ea typeface="Arial Narrow"/>
                <a:cs typeface="Arial Narrow"/>
                <a:sym typeface="Arial Narrow"/>
              </a:rPr>
              <a:t>STAR and FAST Testing Progress monitoring 1 will be from September 6</a:t>
            </a:r>
            <a:r>
              <a:rPr lang="en-US" sz="1800" baseline="30000" dirty="0">
                <a:solidFill>
                  <a:schemeClr val="tx1">
                    <a:lumMod val="95000"/>
                    <a:lumOff val="5000"/>
                  </a:schemeClr>
                </a:solidFill>
                <a:latin typeface="KG Fall For You" panose="02000506000000020003" pitchFamily="2" charset="0"/>
                <a:ea typeface="Arial Narrow"/>
                <a:cs typeface="Arial Narrow"/>
                <a:sym typeface="Arial Narrow"/>
              </a:rPr>
              <a:t>th</a:t>
            </a:r>
            <a:r>
              <a:rPr lang="en-US" sz="1800" dirty="0">
                <a:solidFill>
                  <a:schemeClr val="tx1">
                    <a:lumMod val="95000"/>
                    <a:lumOff val="5000"/>
                  </a:schemeClr>
                </a:solidFill>
                <a:latin typeface="KG Fall For You" panose="02000506000000020003" pitchFamily="2" charset="0"/>
                <a:ea typeface="Arial Narrow"/>
                <a:cs typeface="Arial Narrow"/>
                <a:sym typeface="Arial Narrow"/>
              </a:rPr>
              <a:t> –September 15</a:t>
            </a:r>
            <a:r>
              <a:rPr lang="en-US" sz="1800" baseline="30000" dirty="0">
                <a:solidFill>
                  <a:schemeClr val="tx1">
                    <a:lumMod val="95000"/>
                    <a:lumOff val="5000"/>
                  </a:schemeClr>
                </a:solidFill>
                <a:latin typeface="KG Fall For You" panose="02000506000000020003" pitchFamily="2" charset="0"/>
                <a:ea typeface="Arial Narrow"/>
                <a:cs typeface="Arial Narrow"/>
                <a:sym typeface="Arial Narrow"/>
              </a:rPr>
              <a:t>th</a:t>
            </a:r>
            <a:r>
              <a:rPr lang="en-US" sz="1800" dirty="0">
                <a:solidFill>
                  <a:schemeClr val="tx1">
                    <a:lumMod val="95000"/>
                    <a:lumOff val="5000"/>
                  </a:schemeClr>
                </a:solidFill>
                <a:latin typeface="KG Fall For You" panose="02000506000000020003" pitchFamily="2" charset="0"/>
                <a:ea typeface="Arial Narrow"/>
                <a:cs typeface="Arial Narrow"/>
                <a:sym typeface="Arial Narrow"/>
              </a:rPr>
              <a:t> </a:t>
            </a:r>
          </a:p>
          <a:p>
            <a:pPr marL="685800" lvl="1" indent="-228600" algn="l" rtl="0">
              <a:lnSpc>
                <a:spcPct val="120000"/>
              </a:lnSpc>
              <a:spcBef>
                <a:spcPts val="500"/>
              </a:spcBef>
              <a:spcAft>
                <a:spcPts val="0"/>
              </a:spcAft>
              <a:buSzPts val="1600"/>
              <a:buChar char="•"/>
            </a:pPr>
            <a:r>
              <a:rPr lang="en-US" sz="1800" dirty="0">
                <a:solidFill>
                  <a:schemeClr val="tx1">
                    <a:lumMod val="95000"/>
                    <a:lumOff val="5000"/>
                  </a:schemeClr>
                </a:solidFill>
                <a:latin typeface="KG Fall For You" panose="02000506000000020003" pitchFamily="2" charset="0"/>
                <a:ea typeface="Arial Narrow"/>
                <a:cs typeface="Arial Narrow"/>
                <a:sym typeface="Arial Narrow"/>
              </a:rPr>
              <a:t>The levels for STAR are measured with a range such as 2.3 meaning your child is working at where an average second grader in their 3</a:t>
            </a:r>
            <a:r>
              <a:rPr lang="en-US" sz="1800" baseline="30000" dirty="0">
                <a:solidFill>
                  <a:schemeClr val="tx1">
                    <a:lumMod val="95000"/>
                    <a:lumOff val="5000"/>
                  </a:schemeClr>
                </a:solidFill>
                <a:latin typeface="KG Fall For You" panose="02000506000000020003" pitchFamily="2" charset="0"/>
                <a:ea typeface="Arial Narrow"/>
                <a:cs typeface="Arial Narrow"/>
                <a:sym typeface="Arial Narrow"/>
              </a:rPr>
              <a:t>rd</a:t>
            </a:r>
            <a:r>
              <a:rPr lang="en-US" sz="1800" dirty="0">
                <a:solidFill>
                  <a:schemeClr val="tx1">
                    <a:lumMod val="95000"/>
                    <a:lumOff val="5000"/>
                  </a:schemeClr>
                </a:solidFill>
                <a:latin typeface="KG Fall For You" panose="02000506000000020003" pitchFamily="2" charset="0"/>
                <a:ea typeface="Arial Narrow"/>
                <a:cs typeface="Arial Narrow"/>
                <a:sym typeface="Arial Narrow"/>
              </a:rPr>
              <a:t> month of school. The report will let you know the deficiencies your child may have in certain areas as well as their strengths</a:t>
            </a:r>
          </a:p>
          <a:p>
            <a:pPr marL="685800" lvl="1" indent="-228600" algn="l" rtl="0">
              <a:lnSpc>
                <a:spcPct val="120000"/>
              </a:lnSpc>
              <a:spcBef>
                <a:spcPts val="500"/>
              </a:spcBef>
              <a:spcAft>
                <a:spcPts val="0"/>
              </a:spcAft>
              <a:buSzPts val="1600"/>
              <a:buChar char="•"/>
            </a:pPr>
            <a:r>
              <a:rPr lang="en-US" sz="1800" dirty="0">
                <a:solidFill>
                  <a:schemeClr val="tx1">
                    <a:lumMod val="95000"/>
                    <a:lumOff val="5000"/>
                  </a:schemeClr>
                </a:solidFill>
                <a:latin typeface="KG Fall For You" panose="02000506000000020003" pitchFamily="2" charset="0"/>
                <a:ea typeface="Arial Narrow"/>
                <a:cs typeface="Arial Narrow"/>
                <a:sym typeface="Arial Narrow"/>
              </a:rPr>
              <a:t>FAST is measured on a scale of 1-5, 1-2 being the lowest and not on grade level with some need for remediation, 3 or higher meaning they are proficient and exactly where they need to be according to their grade level.</a:t>
            </a:r>
          </a:p>
          <a:p>
            <a:pPr marL="685800" lvl="1" indent="-228600" algn="l" rtl="0">
              <a:lnSpc>
                <a:spcPct val="120000"/>
              </a:lnSpc>
              <a:spcBef>
                <a:spcPts val="500"/>
              </a:spcBef>
              <a:spcAft>
                <a:spcPts val="0"/>
              </a:spcAft>
              <a:buSzPts val="1600"/>
              <a:buChar char="•"/>
            </a:pPr>
            <a:r>
              <a:rPr lang="en-US" sz="1800" dirty="0">
                <a:solidFill>
                  <a:schemeClr val="tx1">
                    <a:lumMod val="95000"/>
                    <a:lumOff val="5000"/>
                  </a:schemeClr>
                </a:solidFill>
                <a:latin typeface="KG Fall For You" panose="02000506000000020003" pitchFamily="2" charset="0"/>
                <a:ea typeface="Arial Narrow"/>
                <a:cs typeface="Arial Narrow"/>
                <a:sym typeface="Arial Narrow"/>
              </a:rPr>
              <a:t>You will receive a copy of the reports as soon as the testing window has closed, and we have been authorized to release them by the school district. These will be received via backpack and if you have any questions about the results please reach out to your child’s teacher.</a:t>
            </a:r>
            <a:endParaRPr sz="1800" dirty="0">
              <a:solidFill>
                <a:schemeClr val="tx1">
                  <a:lumMod val="95000"/>
                  <a:lumOff val="5000"/>
                </a:schemeClr>
              </a:solidFill>
              <a:latin typeface="KG Fall For You" panose="02000506000000020003" pitchFamily="2" charset="0"/>
              <a:ea typeface="Arial Narrow"/>
              <a:cs typeface="Arial Narrow"/>
              <a:sym typeface="Arial Narrow"/>
            </a:endParaRPr>
          </a:p>
          <a:p>
            <a:pPr marL="457200" lvl="1" indent="0" algn="l" rtl="0">
              <a:lnSpc>
                <a:spcPct val="120000"/>
              </a:lnSpc>
              <a:spcBef>
                <a:spcPts val="500"/>
              </a:spcBef>
              <a:spcAft>
                <a:spcPts val="0"/>
              </a:spcAft>
              <a:buSzPts val="1600"/>
              <a:buNone/>
            </a:pPr>
            <a:endParaRPr dirty="0">
              <a:solidFill>
                <a:srgbClr val="FF0000"/>
              </a:solidFill>
              <a:latin typeface="Arial Narrow"/>
              <a:ea typeface="Arial Narrow"/>
              <a:cs typeface="Arial Narrow"/>
              <a:sym typeface="Arial Narrow"/>
            </a:endParaRPr>
          </a:p>
        </p:txBody>
      </p:sp>
      <p:sp>
        <p:nvSpPr>
          <p:cNvPr id="197" name="Google Shape;197;p12"/>
          <p:cNvSpPr txBox="1"/>
          <p:nvPr/>
        </p:nvSpPr>
        <p:spPr>
          <a:xfrm>
            <a:off x="304801" y="6311283"/>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a:spLocks noGrp="1"/>
          </p:cNvSpPr>
          <p:nvPr>
            <p:ph type="title"/>
          </p:nvPr>
        </p:nvSpPr>
        <p:spPr>
          <a:xfrm>
            <a:off x="684213" y="693655"/>
            <a:ext cx="8067675" cy="170497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Gill Sans"/>
              <a:buNone/>
            </a:pPr>
            <a:r>
              <a:rPr lang="en-US" sz="3600" dirty="0">
                <a:latin typeface="Janda Safe and Sound" panose="02000503000000020004" pitchFamily="2" charset="0"/>
              </a:rPr>
              <a:t>PARENT AND FAMILY ENGAGEMENT PLAN (PFEP)</a:t>
            </a:r>
            <a:endParaRPr dirty="0">
              <a:latin typeface="Janda Safe and Sound" panose="02000503000000020004" pitchFamily="2" charset="0"/>
            </a:endParaRPr>
          </a:p>
        </p:txBody>
      </p:sp>
      <p:sp>
        <p:nvSpPr>
          <p:cNvPr id="204" name="Google Shape;204;p13"/>
          <p:cNvSpPr txBox="1"/>
          <p:nvPr/>
        </p:nvSpPr>
        <p:spPr>
          <a:xfrm>
            <a:off x="152400" y="1905000"/>
            <a:ext cx="8839200" cy="4154943"/>
          </a:xfrm>
          <a:prstGeom prst="rect">
            <a:avLst/>
          </a:prstGeom>
          <a:noFill/>
          <a:ln>
            <a:noFill/>
          </a:ln>
        </p:spPr>
        <p:txBody>
          <a:bodyPr spcFirstLastPara="1" wrap="square" lIns="91425" tIns="45700" rIns="91425" bIns="45700" anchor="t" anchorCtr="0">
            <a:spAutoFit/>
          </a:bodyPr>
          <a:lstStyle/>
          <a:p>
            <a:pPr marL="225425" marR="0" lvl="0" indent="-225425" algn="l" rtl="0">
              <a:lnSpc>
                <a:spcPct val="100000"/>
              </a:lnSpc>
              <a:spcBef>
                <a:spcPts val="0"/>
              </a:spcBef>
              <a:spcAft>
                <a:spcPts val="0"/>
              </a:spcAft>
              <a:buClr>
                <a:schemeClr val="dk1"/>
              </a:buClr>
              <a:buSzPts val="2000"/>
              <a:buFont typeface="Noto Sans Symbols"/>
              <a:buChar char="▪"/>
            </a:pPr>
            <a:r>
              <a:rPr lang="en-US" sz="2400" b="0" i="0" u="none" strike="noStrike" cap="none" dirty="0">
                <a:solidFill>
                  <a:schemeClr val="dk1"/>
                </a:solidFill>
                <a:latin typeface="KG Fall For You" panose="02000506000000020003" pitchFamily="2" charset="0"/>
                <a:ea typeface="Arial Narrow"/>
                <a:cs typeface="Arial Narrow"/>
                <a:sym typeface="Arial Narrow"/>
              </a:rPr>
              <a:t>Each Title I school </a:t>
            </a:r>
            <a:r>
              <a:rPr lang="en-US" sz="2400" b="0" i="0" u="sng" strike="noStrike" cap="none" dirty="0">
                <a:solidFill>
                  <a:schemeClr val="dk1"/>
                </a:solidFill>
                <a:latin typeface="KG Fall For You" panose="02000506000000020003" pitchFamily="2" charset="0"/>
                <a:ea typeface="Arial Narrow"/>
                <a:cs typeface="Arial Narrow"/>
                <a:sym typeface="Arial Narrow"/>
              </a:rPr>
              <a:t>must</a:t>
            </a:r>
            <a:r>
              <a:rPr lang="en-US" sz="2400" b="0" i="0" u="none" strike="noStrike" cap="none" dirty="0">
                <a:solidFill>
                  <a:schemeClr val="dk1"/>
                </a:solidFill>
                <a:latin typeface="KG Fall For You" panose="02000506000000020003" pitchFamily="2" charset="0"/>
                <a:ea typeface="Arial Narrow"/>
                <a:cs typeface="Arial Narrow"/>
                <a:sym typeface="Arial Narrow"/>
              </a:rPr>
              <a:t> annually write, with input from families, teachers, and community members a written </a:t>
            </a:r>
            <a:r>
              <a:rPr lang="en-US" sz="2400" b="1" i="0" u="none" strike="noStrike" cap="none" dirty="0">
                <a:solidFill>
                  <a:schemeClr val="dk1"/>
                </a:solidFill>
                <a:latin typeface="KG Fall For You" panose="02000506000000020003" pitchFamily="2" charset="0"/>
                <a:ea typeface="Arial Narrow"/>
                <a:cs typeface="Arial Narrow"/>
                <a:sym typeface="Arial Narrow"/>
              </a:rPr>
              <a:t>Parent and Family Engagement Plan (PFEP)</a:t>
            </a:r>
            <a:endParaRPr sz="1600" b="0" i="0" u="none" strike="noStrike" cap="none" dirty="0">
              <a:solidFill>
                <a:srgbClr val="000000"/>
              </a:solidFill>
              <a:latin typeface="KG Fall For You" panose="02000506000000020003" pitchFamily="2" charset="0"/>
              <a:sym typeface="Arial"/>
            </a:endParaRPr>
          </a:p>
          <a:p>
            <a:pPr marL="225425" marR="0" lvl="0" indent="-98425" algn="l" rtl="0">
              <a:lnSpc>
                <a:spcPct val="100000"/>
              </a:lnSpc>
              <a:spcBef>
                <a:spcPts val="0"/>
              </a:spcBef>
              <a:spcAft>
                <a:spcPts val="0"/>
              </a:spcAft>
              <a:buClr>
                <a:schemeClr val="dk1"/>
              </a:buClr>
              <a:buSzPts val="2000"/>
              <a:buFont typeface="Noto Sans Symbols"/>
              <a:buNone/>
            </a:pPr>
            <a:endParaRPr sz="2400" b="0" i="0" u="none" strike="noStrike" cap="none" dirty="0">
              <a:solidFill>
                <a:schemeClr val="dk1"/>
              </a:solidFill>
              <a:latin typeface="KG Fall For You" panose="02000506000000020003" pitchFamily="2" charset="0"/>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000"/>
              <a:buFont typeface="Noto Sans Symbols"/>
              <a:buChar char="▪"/>
            </a:pPr>
            <a:r>
              <a:rPr lang="en-US" sz="2400" b="0" i="0" u="none" strike="noStrike" cap="none" dirty="0">
                <a:solidFill>
                  <a:schemeClr val="dk1"/>
                </a:solidFill>
                <a:latin typeface="KG Fall For You" panose="02000506000000020003" pitchFamily="2" charset="0"/>
                <a:ea typeface="Arial Narrow"/>
                <a:cs typeface="Arial Narrow"/>
                <a:sym typeface="Arial Narrow"/>
              </a:rPr>
              <a:t>The Parent and Family Engagement Plan (PFEP) describes how the school will carry out parent engagement requirements, including the development of a </a:t>
            </a:r>
            <a:r>
              <a:rPr lang="en-US" sz="2400" b="1" i="0" u="none" strike="noStrike" cap="none" dirty="0">
                <a:solidFill>
                  <a:schemeClr val="dk1"/>
                </a:solidFill>
                <a:latin typeface="KG Fall For You" panose="02000506000000020003" pitchFamily="2" charset="0"/>
                <a:ea typeface="Arial Narrow"/>
                <a:cs typeface="Arial Narrow"/>
                <a:sym typeface="Arial Narrow"/>
              </a:rPr>
              <a:t>School-Parent Compact</a:t>
            </a:r>
            <a:endParaRPr sz="1600" b="0" i="0" u="none" strike="noStrike" cap="none" dirty="0">
              <a:solidFill>
                <a:srgbClr val="000000"/>
              </a:solidFill>
              <a:latin typeface="KG Fall For You" panose="02000506000000020003" pitchFamily="2" charset="0"/>
              <a:sym typeface="Arial"/>
            </a:endParaRPr>
          </a:p>
          <a:p>
            <a:pPr marL="225425" marR="0" lvl="0" indent="-98425" algn="l" rtl="0">
              <a:lnSpc>
                <a:spcPct val="100000"/>
              </a:lnSpc>
              <a:spcBef>
                <a:spcPts val="0"/>
              </a:spcBef>
              <a:spcAft>
                <a:spcPts val="0"/>
              </a:spcAft>
              <a:buClr>
                <a:schemeClr val="dk1"/>
              </a:buClr>
              <a:buSzPts val="2000"/>
              <a:buFont typeface="Noto Sans Symbols"/>
              <a:buNone/>
            </a:pPr>
            <a:endParaRPr sz="2400" b="1" i="0" u="none" strike="noStrike" cap="none" dirty="0">
              <a:solidFill>
                <a:schemeClr val="dk1"/>
              </a:solidFill>
              <a:latin typeface="KG Fall For You" panose="02000506000000020003" pitchFamily="2" charset="0"/>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000"/>
              <a:buFont typeface="Noto Sans Symbols"/>
              <a:buChar char="▪"/>
            </a:pPr>
            <a:r>
              <a:rPr lang="en-US" sz="2400" b="0" i="0" u="none" strike="noStrike" cap="none" dirty="0">
                <a:solidFill>
                  <a:schemeClr val="dk1"/>
                </a:solidFill>
                <a:latin typeface="KG Fall For You" panose="02000506000000020003" pitchFamily="2" charset="0"/>
                <a:ea typeface="Arial Narrow"/>
                <a:cs typeface="Arial Narrow"/>
                <a:sym typeface="Arial Narrow"/>
              </a:rPr>
              <a:t>The </a:t>
            </a:r>
            <a:r>
              <a:rPr lang="en-US" sz="2400" b="1" i="0" u="none" strike="noStrike" cap="none" dirty="0">
                <a:solidFill>
                  <a:schemeClr val="dk1"/>
                </a:solidFill>
                <a:latin typeface="KG Fall For You" panose="02000506000000020003" pitchFamily="2" charset="0"/>
                <a:ea typeface="Arial Narrow"/>
                <a:cs typeface="Arial Narrow"/>
                <a:sym typeface="Arial Narrow"/>
              </a:rPr>
              <a:t>Parent and Family Engagement Plan (PFEP) </a:t>
            </a:r>
            <a:r>
              <a:rPr lang="en-US" sz="2400" b="0" i="0" u="none" strike="noStrike" cap="none" dirty="0">
                <a:solidFill>
                  <a:schemeClr val="dk1"/>
                </a:solidFill>
                <a:latin typeface="KG Fall For You" panose="02000506000000020003" pitchFamily="2" charset="0"/>
                <a:ea typeface="Arial Narrow"/>
                <a:cs typeface="Arial Narrow"/>
                <a:sym typeface="Arial Narrow"/>
              </a:rPr>
              <a:t>and the </a:t>
            </a:r>
            <a:r>
              <a:rPr lang="en-US" sz="2400" b="1" i="0" u="none" strike="noStrike" cap="none" dirty="0">
                <a:solidFill>
                  <a:schemeClr val="dk1"/>
                </a:solidFill>
                <a:latin typeface="KG Fall For You" panose="02000506000000020003" pitchFamily="2" charset="0"/>
                <a:ea typeface="Arial Narrow"/>
                <a:cs typeface="Arial Narrow"/>
                <a:sym typeface="Arial Narrow"/>
              </a:rPr>
              <a:t>School-Parent Compact </a:t>
            </a:r>
            <a:r>
              <a:rPr lang="en-US" sz="2400" b="0" i="0" u="none" strike="noStrike" cap="none" dirty="0">
                <a:solidFill>
                  <a:schemeClr val="dk1"/>
                </a:solidFill>
                <a:latin typeface="KG Fall For You" panose="02000506000000020003" pitchFamily="2" charset="0"/>
                <a:ea typeface="Arial Narrow"/>
                <a:cs typeface="Arial Narrow"/>
                <a:sym typeface="Arial Narrow"/>
              </a:rPr>
              <a:t>can both be found in the </a:t>
            </a:r>
            <a:r>
              <a:rPr lang="en-US" sz="2400" b="0" i="0" u="none" strike="noStrike" cap="none" dirty="0">
                <a:solidFill>
                  <a:srgbClr val="00B0F0"/>
                </a:solidFill>
                <a:latin typeface="KG Fall For You" panose="02000506000000020003" pitchFamily="2" charset="0"/>
                <a:ea typeface="Arial Narrow"/>
                <a:cs typeface="Arial Narrow"/>
                <a:sym typeface="Arial Narrow"/>
              </a:rPr>
              <a:t>Title I Parent Notebook </a:t>
            </a:r>
            <a:r>
              <a:rPr lang="en-US" sz="2400" b="0" i="0" u="none" strike="noStrike" cap="none" dirty="0">
                <a:solidFill>
                  <a:schemeClr val="dk1"/>
                </a:solidFill>
                <a:latin typeface="KG Fall For You" panose="02000506000000020003" pitchFamily="2" charset="0"/>
                <a:ea typeface="Arial Narrow"/>
                <a:cs typeface="Arial Narrow"/>
                <a:sym typeface="Arial Narrow"/>
              </a:rPr>
              <a:t>found in the front office.</a:t>
            </a:r>
            <a:endParaRPr sz="1600" b="0" i="0" u="none" strike="noStrike" cap="none" dirty="0">
              <a:solidFill>
                <a:srgbClr val="000000"/>
              </a:solidFill>
              <a:latin typeface="KG Fall For You" panose="02000506000000020003" pitchFamily="2" charset="0"/>
              <a:sym typeface="Arial"/>
            </a:endParaRPr>
          </a:p>
          <a:p>
            <a:pPr marL="225425" marR="0" lvl="0" indent="-98425" algn="l" rtl="0">
              <a:lnSpc>
                <a:spcPct val="100000"/>
              </a:lnSpc>
              <a:spcBef>
                <a:spcPts val="0"/>
              </a:spcBef>
              <a:spcAft>
                <a:spcPts val="0"/>
              </a:spcAft>
              <a:buClr>
                <a:schemeClr val="dk1"/>
              </a:buClr>
              <a:buSzPts val="2000"/>
              <a:buFont typeface="Noto Sans Symbols"/>
              <a:buNone/>
            </a:pPr>
            <a:endParaRPr sz="2000" b="0" i="0" u="none" strike="noStrike" cap="none" dirty="0">
              <a:solidFill>
                <a:schemeClr val="dk1"/>
              </a:solidFill>
              <a:latin typeface="Arial Narrow"/>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800"/>
              <a:buFont typeface="Noto Sans Symbols"/>
              <a:buNone/>
            </a:pPr>
            <a:endParaRPr sz="2800" b="0" i="0" u="none" strike="noStrike" cap="none" dirty="0">
              <a:solidFill>
                <a:schemeClr val="dk1"/>
              </a:solidFill>
              <a:latin typeface="Tahoma"/>
              <a:ea typeface="Tahoma"/>
              <a:cs typeface="Tahoma"/>
              <a:sym typeface="Tahoma"/>
            </a:endParaRPr>
          </a:p>
        </p:txBody>
      </p:sp>
      <p:sp>
        <p:nvSpPr>
          <p:cNvPr id="205" name="Google Shape;205;p13"/>
          <p:cNvSpPr txBox="1"/>
          <p:nvPr/>
        </p:nvSpPr>
        <p:spPr>
          <a:xfrm>
            <a:off x="1398588" y="6172200"/>
            <a:ext cx="7353300" cy="2873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Tahoma"/>
              <a:ea typeface="Tahoma"/>
              <a:cs typeface="Tahoma"/>
              <a:sym typeface="Tahoma"/>
            </a:endParaRPr>
          </a:p>
        </p:txBody>
      </p:sp>
      <p:sp>
        <p:nvSpPr>
          <p:cNvPr id="206" name="Google Shape;206;p13"/>
          <p:cNvSpPr txBox="1"/>
          <p:nvPr/>
        </p:nvSpPr>
        <p:spPr>
          <a:xfrm>
            <a:off x="304800" y="6293675"/>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title"/>
          </p:nvPr>
        </p:nvSpPr>
        <p:spPr>
          <a:xfrm>
            <a:off x="533400" y="609600"/>
            <a:ext cx="7915274" cy="1447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Gill Sans"/>
              <a:buNone/>
            </a:pPr>
            <a:r>
              <a:rPr lang="en-US" sz="3600" dirty="0">
                <a:latin typeface="Janda Safe and Sound" panose="02000503000000020004" pitchFamily="2" charset="0"/>
              </a:rPr>
              <a:t>PARENT AND FAMILY ENGAGEMENT REQUIREMENTS</a:t>
            </a:r>
            <a:endParaRPr dirty="0">
              <a:latin typeface="Janda Safe and Sound" panose="02000503000000020004" pitchFamily="2" charset="0"/>
            </a:endParaRPr>
          </a:p>
        </p:txBody>
      </p:sp>
      <p:sp>
        <p:nvSpPr>
          <p:cNvPr id="213" name="Google Shape;213;p14"/>
          <p:cNvSpPr txBox="1"/>
          <p:nvPr/>
        </p:nvSpPr>
        <p:spPr>
          <a:xfrm>
            <a:off x="109537" y="1847195"/>
            <a:ext cx="8763000" cy="4154943"/>
          </a:xfrm>
          <a:prstGeom prst="rect">
            <a:avLst/>
          </a:prstGeom>
          <a:noFill/>
          <a:ln>
            <a:noFill/>
          </a:ln>
        </p:spPr>
        <p:txBody>
          <a:bodyPr spcFirstLastPara="1" wrap="square" lIns="91425" tIns="45700" rIns="91425" bIns="45700" anchor="t" anchorCtr="0">
            <a:spAutoFit/>
          </a:bodyPr>
          <a:lstStyle/>
          <a:p>
            <a:pPr marL="225425" marR="0" lvl="0" indent="-225425" algn="l" rtl="0">
              <a:lnSpc>
                <a:spcPct val="100000"/>
              </a:lnSpc>
              <a:spcBef>
                <a:spcPts val="0"/>
              </a:spcBef>
              <a:spcAft>
                <a:spcPts val="0"/>
              </a:spcAft>
              <a:buClr>
                <a:srgbClr val="000000"/>
              </a:buClr>
              <a:buSzPts val="2000"/>
              <a:buFont typeface="Arial"/>
              <a:buNone/>
            </a:pPr>
            <a:r>
              <a:rPr lang="en-US" sz="2400" b="1" i="0" u="none" strike="noStrike" cap="none" dirty="0">
                <a:solidFill>
                  <a:schemeClr val="dk1"/>
                </a:solidFill>
                <a:latin typeface="KG Fall For You" panose="02000506000000020003" pitchFamily="2" charset="0"/>
                <a:ea typeface="Arial Narrow"/>
                <a:cs typeface="Arial Narrow"/>
                <a:sym typeface="Arial Narrow"/>
              </a:rPr>
              <a:t>Title I schools must:</a:t>
            </a:r>
            <a:endParaRPr sz="1600" b="0" i="0" u="none" strike="noStrike" cap="none" dirty="0">
              <a:solidFill>
                <a:srgbClr val="000000"/>
              </a:solidFill>
              <a:latin typeface="KG Fall For You" panose="02000506000000020003" pitchFamily="2" charset="0"/>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Have an annual evaluation of the effectiveness of the school’s Parent and Family Engagement Plan (PFEP) then use that evaluation to design and revise the plan</a:t>
            </a:r>
            <a:endParaRPr sz="1600" b="0" i="0" u="none" strike="noStrike" cap="none" dirty="0">
              <a:solidFill>
                <a:srgbClr val="000000"/>
              </a:solidFill>
              <a:latin typeface="KG Fall For You" panose="02000506000000020003" pitchFamily="2" charset="0"/>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2000" b="1" i="0" u="none" strike="noStrike" cap="none" dirty="0">
                <a:solidFill>
                  <a:schemeClr val="dk1"/>
                </a:solidFill>
                <a:latin typeface="KG Fall For You" panose="02000506000000020003" pitchFamily="2" charset="0"/>
                <a:ea typeface="Arial Narrow"/>
                <a:cs typeface="Arial Narrow"/>
                <a:sym typeface="Arial Narrow"/>
              </a:rPr>
              <a:t>Explain</a:t>
            </a:r>
            <a:r>
              <a:rPr lang="en-US" sz="2000" b="0" i="0" u="none" strike="noStrike" cap="none" dirty="0">
                <a:solidFill>
                  <a:schemeClr val="dk1"/>
                </a:solidFill>
                <a:latin typeface="KG Fall For You" panose="02000506000000020003" pitchFamily="2" charset="0"/>
                <a:ea typeface="Arial Narrow"/>
                <a:cs typeface="Arial Narrow"/>
                <a:sym typeface="Arial Narrow"/>
              </a:rPr>
              <a:t> the curriculum, assessments, and the minimum standards that students are required to meet </a:t>
            </a:r>
            <a:endParaRPr sz="1600" b="0" i="0" u="none" strike="noStrike" cap="none" dirty="0">
              <a:solidFill>
                <a:srgbClr val="000000"/>
              </a:solidFill>
              <a:latin typeface="KG Fall For You" panose="02000506000000020003" pitchFamily="2" charset="0"/>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Provide academic trainings/events to help parents better help their children at home </a:t>
            </a:r>
            <a:endParaRPr sz="1600" b="0" i="0" u="none" strike="noStrike" cap="none" dirty="0">
              <a:solidFill>
                <a:srgbClr val="000000"/>
              </a:solidFill>
              <a:latin typeface="KG Fall For You" panose="02000506000000020003" pitchFamily="2" charset="0"/>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2000" b="1" i="0" u="none" strike="noStrike" cap="none" dirty="0">
                <a:solidFill>
                  <a:schemeClr val="dk1"/>
                </a:solidFill>
                <a:latin typeface="KG Fall For You" panose="02000506000000020003" pitchFamily="2" charset="0"/>
                <a:ea typeface="Arial Narrow"/>
                <a:cs typeface="Arial Narrow"/>
                <a:sym typeface="Arial Narrow"/>
              </a:rPr>
              <a:t>Offer</a:t>
            </a:r>
            <a:r>
              <a:rPr lang="en-US" sz="2000" b="0" i="0" u="none" strike="noStrike" cap="none" dirty="0">
                <a:solidFill>
                  <a:schemeClr val="dk1"/>
                </a:solidFill>
                <a:latin typeface="KG Fall For You" panose="02000506000000020003" pitchFamily="2" charset="0"/>
                <a:ea typeface="Arial Narrow"/>
                <a:cs typeface="Arial Narrow"/>
                <a:sym typeface="Arial Narrow"/>
              </a:rPr>
              <a:t> a flexible number of meeting dates and times to accommodate parents' schedules</a:t>
            </a:r>
            <a:endParaRPr sz="1600" b="0" i="0" u="none" strike="noStrike" cap="none" dirty="0">
              <a:solidFill>
                <a:srgbClr val="000000"/>
              </a:solidFill>
              <a:latin typeface="KG Fall For You" panose="02000506000000020003" pitchFamily="2" charset="0"/>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Involve parents in making decisions about how Title I funds for parent engagement should be spent</a:t>
            </a:r>
            <a:endParaRPr sz="1600" b="0" i="0" u="none" strike="noStrike" cap="none" dirty="0">
              <a:solidFill>
                <a:srgbClr val="000000"/>
              </a:solidFill>
              <a:latin typeface="KG Fall For You" panose="02000506000000020003" pitchFamily="2" charset="0"/>
              <a:sym typeface="Arial"/>
            </a:endParaRPr>
          </a:p>
          <a:p>
            <a:pPr marL="225425" marR="0" lvl="0" indent="-225425" algn="l" rtl="0">
              <a:lnSpc>
                <a:spcPct val="100000"/>
              </a:lnSpc>
              <a:spcBef>
                <a:spcPts val="1556"/>
              </a:spcBef>
              <a:spcAft>
                <a:spcPts val="0"/>
              </a:spcAft>
              <a:buClr>
                <a:schemeClr val="dk1"/>
              </a:buClr>
              <a:buSzPts val="18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Show evidence of </a:t>
            </a:r>
            <a:r>
              <a:rPr lang="en-US" sz="2000" b="0" i="0" u="sng" strike="noStrike" cap="none" dirty="0">
                <a:solidFill>
                  <a:schemeClr val="dk1"/>
                </a:solidFill>
                <a:latin typeface="KG Fall For You" panose="02000506000000020003" pitchFamily="2" charset="0"/>
                <a:ea typeface="Arial Narrow"/>
                <a:cs typeface="Arial Narrow"/>
                <a:sym typeface="Arial Narrow"/>
              </a:rPr>
              <a:t>continuous communication </a:t>
            </a:r>
            <a:r>
              <a:rPr lang="en-US" sz="2000" b="0" i="0" u="none" strike="noStrike" cap="none" dirty="0">
                <a:solidFill>
                  <a:schemeClr val="dk1"/>
                </a:solidFill>
                <a:latin typeface="KG Fall For You" panose="02000506000000020003" pitchFamily="2" charset="0"/>
                <a:ea typeface="Arial Narrow"/>
                <a:cs typeface="Arial Narrow"/>
                <a:sym typeface="Arial Narrow"/>
              </a:rPr>
              <a:t>between school and families</a:t>
            </a:r>
            <a:endParaRPr sz="1600" b="0" i="0" u="none" strike="noStrike" cap="none" dirty="0">
              <a:solidFill>
                <a:srgbClr val="000000"/>
              </a:solidFill>
              <a:latin typeface="KG Fall For You" panose="02000506000000020003" pitchFamily="2" charset="0"/>
              <a:sym typeface="Arial"/>
            </a:endParaRPr>
          </a:p>
        </p:txBody>
      </p:sp>
      <p:sp>
        <p:nvSpPr>
          <p:cNvPr id="214" name="Google Shape;214;p14"/>
          <p:cNvSpPr txBox="1"/>
          <p:nvPr/>
        </p:nvSpPr>
        <p:spPr>
          <a:xfrm>
            <a:off x="139129"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1286328" y="966498"/>
            <a:ext cx="6571343" cy="104923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sz="4800"/>
              <a:t>PARENT SURVEY RESULTS</a:t>
            </a:r>
            <a:endParaRPr/>
          </a:p>
        </p:txBody>
      </p:sp>
      <p:sp>
        <p:nvSpPr>
          <p:cNvPr id="220" name="Google Shape;220;p15"/>
          <p:cNvSpPr txBox="1">
            <a:spLocks noGrp="1"/>
          </p:cNvSpPr>
          <p:nvPr>
            <p:ph type="body" idx="1"/>
          </p:nvPr>
        </p:nvSpPr>
        <p:spPr>
          <a:xfrm>
            <a:off x="64655" y="2015733"/>
            <a:ext cx="9005454" cy="3450613"/>
          </a:xfrm>
          <a:prstGeom prst="rect">
            <a:avLst/>
          </a:prstGeom>
          <a:noFill/>
          <a:ln>
            <a:noFill/>
          </a:ln>
        </p:spPr>
        <p:txBody>
          <a:bodyPr spcFirstLastPara="1" wrap="square" lIns="91425" tIns="45700" rIns="91425" bIns="45700" anchor="t" anchorCtr="0">
            <a:normAutofit/>
          </a:bodyPr>
          <a:lstStyle/>
          <a:p>
            <a:pPr marL="342900">
              <a:buSzPts val="2000"/>
            </a:pPr>
            <a:r>
              <a:rPr lang="en-US" dirty="0">
                <a:solidFill>
                  <a:srgbClr val="FF0000"/>
                </a:solidFill>
                <a:latin typeface="KG Fall For You" panose="02000506000000020003" pitchFamily="2" charset="0"/>
                <a:ea typeface="Arial Narrow"/>
                <a:cs typeface="Arial Narrow"/>
                <a:sym typeface="Arial Narrow"/>
              </a:rPr>
              <a:t>Communication: “Teachers should consider having google numbers so we can communicate easier, FOCUS is not easy.” “ We enjoy the online newsletter, emails, and text blasts.” “ It’s easy to receive information but I need easier access to someone to speak with” “ We used to have more contact with teachers, maybe more direct emails from them with the important messages, we love the principal’s email.”</a:t>
            </a:r>
          </a:p>
          <a:p>
            <a:pPr marL="342900">
              <a:buSzPts val="2000"/>
            </a:pPr>
            <a:r>
              <a:rPr lang="en-US" dirty="0">
                <a:solidFill>
                  <a:srgbClr val="FF0000"/>
                </a:solidFill>
                <a:latin typeface="KG Fall For You" panose="02000506000000020003" pitchFamily="2" charset="0"/>
                <a:sym typeface="Arial Narrow"/>
              </a:rPr>
              <a:t>Building Capacity: “Keep up the math and reading nights!” “More hands-on learning that the child can also do at home with household items” “ More online materials or easier access for at home learning </a:t>
            </a:r>
            <a:r>
              <a:rPr lang="en-US">
                <a:solidFill>
                  <a:srgbClr val="FF0000"/>
                </a:solidFill>
                <a:latin typeface="KG Fall For You" panose="02000506000000020003" pitchFamily="2" charset="0"/>
                <a:sym typeface="Arial Narrow"/>
              </a:rPr>
              <a:t>during breaks”</a:t>
            </a:r>
            <a:endParaRPr dirty="0">
              <a:latin typeface="KG Fall For You" panose="02000506000000020003" pitchFamily="2" charset="0"/>
            </a:endParaRPr>
          </a:p>
        </p:txBody>
      </p:sp>
      <p:sp>
        <p:nvSpPr>
          <p:cNvPr id="221" name="Google Shape;221;p15"/>
          <p:cNvSpPr txBox="1"/>
          <p:nvPr/>
        </p:nvSpPr>
        <p:spPr>
          <a:xfrm>
            <a:off x="152400" y="6330915"/>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txBox="1">
            <a:spLocks noGrp="1"/>
          </p:cNvSpPr>
          <p:nvPr>
            <p:ph type="title"/>
          </p:nvPr>
        </p:nvSpPr>
        <p:spPr>
          <a:xfrm>
            <a:off x="546894" y="896979"/>
            <a:ext cx="8050212" cy="8382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ts val="4800"/>
              <a:buFont typeface="Gill Sans"/>
              <a:buNone/>
            </a:pPr>
            <a:r>
              <a:rPr lang="en-US" sz="4800" dirty="0">
                <a:latin typeface="Janda Safe and Sound" panose="02000503000000020004" pitchFamily="2" charset="0"/>
              </a:rPr>
              <a:t>SCHOOL-PARENT COMPACT</a:t>
            </a:r>
            <a:endParaRPr dirty="0">
              <a:latin typeface="Janda Safe and Sound" panose="02000503000000020004" pitchFamily="2" charset="0"/>
            </a:endParaRPr>
          </a:p>
        </p:txBody>
      </p:sp>
      <p:sp>
        <p:nvSpPr>
          <p:cNvPr id="228" name="Google Shape;228;p16"/>
          <p:cNvSpPr txBox="1"/>
          <p:nvPr/>
        </p:nvSpPr>
        <p:spPr>
          <a:xfrm>
            <a:off x="152400" y="2133600"/>
            <a:ext cx="8686800" cy="2862282"/>
          </a:xfrm>
          <a:prstGeom prst="rect">
            <a:avLst/>
          </a:prstGeom>
          <a:noFill/>
          <a:ln>
            <a:noFill/>
          </a:ln>
        </p:spPr>
        <p:txBody>
          <a:bodyPr spcFirstLastPara="1" wrap="square" lIns="91425" tIns="45700" rIns="91425" bIns="45700" anchor="t" anchorCtr="0">
            <a:spAutoFit/>
          </a:bodyPr>
          <a:lstStyle/>
          <a:p>
            <a:pPr marL="225425" marR="0" lvl="0" indent="-225425"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Each school must have a School-Parent Compact that is written by parents, teachers, and students</a:t>
            </a:r>
            <a:endParaRPr sz="1400" b="0" i="0" u="none" strike="noStrike" cap="none" dirty="0">
              <a:solidFill>
                <a:srgbClr val="000000"/>
              </a:solidFill>
              <a:latin typeface="KG Fall For You" panose="02000506000000020003" pitchFamily="2" charset="0"/>
              <a:sym typeface="Arial"/>
            </a:endParaRPr>
          </a:p>
          <a:p>
            <a:pPr marL="225425" marR="0" lvl="0" indent="-225425"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KG Fall For You" panose="02000506000000020003" pitchFamily="2" charset="0"/>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The compact outlines the shared responsibilities of students, parents, and teachers for improved student academic achievement</a:t>
            </a:r>
            <a:endParaRPr sz="1400" b="0" i="0" u="none" strike="noStrike" cap="none" dirty="0">
              <a:solidFill>
                <a:srgbClr val="000000"/>
              </a:solidFill>
              <a:latin typeface="KG Fall For You" panose="02000506000000020003" pitchFamily="2" charset="0"/>
              <a:sym typeface="Arial"/>
            </a:endParaRPr>
          </a:p>
          <a:p>
            <a:pPr marL="225425" marR="0" lvl="0" indent="-98425" algn="l" rtl="0">
              <a:lnSpc>
                <a:spcPct val="100000"/>
              </a:lnSpc>
              <a:spcBef>
                <a:spcPts val="0"/>
              </a:spcBef>
              <a:spcAft>
                <a:spcPts val="0"/>
              </a:spcAft>
              <a:buClr>
                <a:schemeClr val="dk1"/>
              </a:buClr>
              <a:buSzPts val="2000"/>
              <a:buFont typeface="Noto Sans Symbols"/>
              <a:buNone/>
            </a:pPr>
            <a:endParaRPr sz="2000" b="0" i="0" u="none" strike="noStrike" cap="none" dirty="0">
              <a:solidFill>
                <a:schemeClr val="dk1"/>
              </a:solidFill>
              <a:latin typeface="KG Fall For You" panose="02000506000000020003" pitchFamily="2" charset="0"/>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000"/>
              <a:buFont typeface="Noto Sans Symbols"/>
              <a:buChar char="▪"/>
            </a:pPr>
            <a:r>
              <a:rPr lang="en-US" sz="2000" b="1" i="0" u="none" strike="noStrike" cap="none" dirty="0">
                <a:solidFill>
                  <a:schemeClr val="dk1"/>
                </a:solidFill>
                <a:latin typeface="KG Fall For You" panose="02000506000000020003" pitchFamily="2" charset="0"/>
                <a:ea typeface="Arial Narrow"/>
                <a:cs typeface="Arial Narrow"/>
                <a:sym typeface="Arial Narrow"/>
              </a:rPr>
              <a:t>The compact will be reviewed with families throughout the year and at conferences</a:t>
            </a:r>
            <a:endParaRPr sz="1400" b="0" i="0" u="none" strike="noStrike" cap="none" dirty="0">
              <a:solidFill>
                <a:srgbClr val="000000"/>
              </a:solidFill>
              <a:latin typeface="KG Fall For You" panose="02000506000000020003" pitchFamily="2" charset="0"/>
              <a:sym typeface="Arial"/>
            </a:endParaRPr>
          </a:p>
          <a:p>
            <a:pPr marL="225425" marR="0" lvl="0" indent="-225425"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KG Fall For You" panose="02000506000000020003" pitchFamily="2" charset="0"/>
              <a:ea typeface="Arial Narrow"/>
              <a:cs typeface="Arial Narrow"/>
              <a:sym typeface="Arial Narrow"/>
            </a:endParaRPr>
          </a:p>
          <a:p>
            <a:pPr marL="225425" marR="0" lvl="0" indent="-225425"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The compact is required to be revised each year using input from parents, students, and teachers.</a:t>
            </a:r>
            <a:endParaRPr sz="1400" b="0" i="0" u="none" strike="noStrike" cap="none" dirty="0">
              <a:solidFill>
                <a:srgbClr val="000000"/>
              </a:solidFill>
              <a:latin typeface="KG Fall For You" panose="02000506000000020003" pitchFamily="2" charset="0"/>
              <a:sym typeface="Arial"/>
            </a:endParaRPr>
          </a:p>
        </p:txBody>
      </p:sp>
      <p:sp>
        <p:nvSpPr>
          <p:cNvPr id="230" name="Google Shape;230;p16"/>
          <p:cNvSpPr txBox="1"/>
          <p:nvPr/>
        </p:nvSpPr>
        <p:spPr>
          <a:xfrm>
            <a:off x="3048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381000" y="533400"/>
            <a:ext cx="8229600" cy="58015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endParaRPr lang="en-US" sz="2000" b="0" i="0" u="none" strike="noStrike" cap="none" dirty="0">
              <a:solidFill>
                <a:schemeClr val="dk1"/>
              </a:solidFill>
              <a:latin typeface="Janda Safe and Sound" panose="02000503000000020004" pitchFamily="2" charset="0"/>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2600"/>
              <a:buFont typeface="Arial"/>
              <a:buNone/>
            </a:pPr>
            <a:endParaRPr lang="en-US" sz="2000" dirty="0">
              <a:solidFill>
                <a:schemeClr val="dk1"/>
              </a:solidFill>
              <a:latin typeface="Janda Safe and Sound" panose="02000503000000020004" pitchFamily="2" charset="0"/>
              <a:ea typeface="Franklin Gothic"/>
              <a:cs typeface="Franklin Gothic"/>
              <a:sym typeface="Franklin Gothic"/>
            </a:endParaRPr>
          </a:p>
          <a:p>
            <a:pPr marL="0" marR="0" lvl="0" indent="0" algn="ctr" rtl="0">
              <a:lnSpc>
                <a:spcPct val="100000"/>
              </a:lnSpc>
              <a:spcBef>
                <a:spcPts val="0"/>
              </a:spcBef>
              <a:spcAft>
                <a:spcPts val="0"/>
              </a:spcAft>
              <a:buClr>
                <a:srgbClr val="000000"/>
              </a:buClr>
              <a:buSzPts val="2600"/>
              <a:buFont typeface="Arial"/>
              <a:buNone/>
            </a:pPr>
            <a:r>
              <a:rPr lang="en-US" sz="2000" b="0" i="0" u="none" strike="noStrike" cap="none" dirty="0">
                <a:solidFill>
                  <a:schemeClr val="dk1"/>
                </a:solidFill>
                <a:latin typeface="Janda Safe and Sound" panose="02000503000000020004" pitchFamily="2" charset="0"/>
                <a:ea typeface="Franklin Gothic"/>
                <a:cs typeface="Franklin Gothic"/>
                <a:sym typeface="Franklin Gothic"/>
              </a:rPr>
              <a:t>According to the </a:t>
            </a:r>
            <a:r>
              <a:rPr lang="en-US" sz="2000" b="0" i="1" u="none" strike="noStrike" cap="none" dirty="0">
                <a:solidFill>
                  <a:schemeClr val="dk1"/>
                </a:solidFill>
                <a:latin typeface="Janda Safe and Sound" panose="02000503000000020004" pitchFamily="2" charset="0"/>
                <a:ea typeface="Franklin Gothic"/>
                <a:cs typeface="Franklin Gothic"/>
                <a:sym typeface="Franklin Gothic"/>
              </a:rPr>
              <a:t>Every Student Succeeds Act (ESSA)</a:t>
            </a:r>
            <a:r>
              <a:rPr lang="en-US" sz="2000" b="0" i="0" u="none" strike="noStrike" cap="none" dirty="0">
                <a:solidFill>
                  <a:schemeClr val="dk1"/>
                </a:solidFill>
                <a:latin typeface="Janda Safe and Sound" panose="02000503000000020004" pitchFamily="2" charset="0"/>
                <a:ea typeface="Franklin Gothic"/>
                <a:cs typeface="Franklin Gothic"/>
                <a:sym typeface="Franklin Gothic"/>
              </a:rPr>
              <a:t>, schools are required to have an Annual Meeting to explain:</a:t>
            </a:r>
            <a:endParaRPr sz="1100" b="0" i="0" u="none" strike="noStrike" cap="none" dirty="0">
              <a:solidFill>
                <a:srgbClr val="000000"/>
              </a:solidFill>
              <a:latin typeface="Janda Safe and Sound" panose="02000503000000020004" pitchFamily="2" charset="0"/>
              <a:sym typeface="Arial"/>
            </a:endParaRPr>
          </a:p>
          <a:p>
            <a:pPr marL="0" marR="0" lvl="0" indent="0" algn="l" rtl="0">
              <a:lnSpc>
                <a:spcPct val="100000"/>
              </a:lnSpc>
              <a:spcBef>
                <a:spcPts val="0"/>
              </a:spcBef>
              <a:spcAft>
                <a:spcPts val="0"/>
              </a:spcAft>
              <a:buClr>
                <a:srgbClr val="000000"/>
              </a:buClr>
              <a:buSzPts val="2800"/>
              <a:buFont typeface="Arial"/>
              <a:buNone/>
            </a:pPr>
            <a:endParaRPr lang="en-US" sz="2400" b="0" i="0" u="none" strike="noStrike" cap="none" dirty="0">
              <a:solidFill>
                <a:schemeClr val="dk1"/>
              </a:solidFill>
              <a:latin typeface="Janda Safe and Sound" panose="02000503000000020004" pitchFamily="2" charset="0"/>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2800"/>
              <a:buFont typeface="Arial"/>
              <a:buNone/>
            </a:pPr>
            <a:endParaRPr lang="en-US" sz="2400" dirty="0">
              <a:solidFill>
                <a:schemeClr val="dk1"/>
              </a:solidFill>
              <a:latin typeface="Janda Safe and Sound" panose="02000503000000020004" pitchFamily="2" charset="0"/>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2800"/>
              <a:buFont typeface="Arial"/>
              <a:buNone/>
            </a:pPr>
            <a:r>
              <a:rPr lang="en-US" sz="2400" b="0" i="0" u="none" strike="noStrike" cap="none" dirty="0">
                <a:solidFill>
                  <a:schemeClr val="dk1"/>
                </a:solidFill>
                <a:latin typeface="Janda Safe and Sound" panose="02000503000000020004" pitchFamily="2" charset="0"/>
                <a:ea typeface="Franklin Gothic"/>
                <a:cs typeface="Franklin Gothic"/>
                <a:sym typeface="Franklin Gothic"/>
              </a:rPr>
              <a:t> </a:t>
            </a:r>
            <a:r>
              <a:rPr lang="en-US" sz="2400" i="0" u="none" strike="noStrike" cap="none" dirty="0">
                <a:solidFill>
                  <a:schemeClr val="dk1"/>
                </a:solidFill>
                <a:latin typeface="KG Fall For You" panose="02000506000000020003" pitchFamily="2" charset="0"/>
                <a:ea typeface="Franklin Gothic"/>
                <a:cs typeface="Franklin Gothic"/>
                <a:sym typeface="Franklin Gothic"/>
              </a:rPr>
              <a:t>The Title I program, which includes:</a:t>
            </a:r>
            <a:endParaRPr sz="2400" i="0" u="none" strike="noStrike" cap="none" dirty="0">
              <a:solidFill>
                <a:schemeClr val="dk1"/>
              </a:solidFill>
              <a:latin typeface="KG Fall For You" panose="02000506000000020003" pitchFamily="2" charset="0"/>
              <a:ea typeface="Franklin Gothic"/>
              <a:cs typeface="Franklin Gothic"/>
              <a:sym typeface="Franklin Gothic"/>
            </a:endParaRPr>
          </a:p>
          <a:p>
            <a:pPr marL="0" marR="0" lvl="0" indent="0" algn="l" rtl="0">
              <a:lnSpc>
                <a:spcPct val="100000"/>
              </a:lnSpc>
              <a:spcBef>
                <a:spcPts val="0"/>
              </a:spcBef>
              <a:spcAft>
                <a:spcPts val="0"/>
              </a:spcAft>
              <a:buClr>
                <a:schemeClr val="dk1"/>
              </a:buClr>
              <a:buSzPts val="900"/>
              <a:buFont typeface="Noto Sans Symbols"/>
              <a:buNone/>
            </a:pPr>
            <a:endParaRPr sz="900" b="0" i="0" u="none" strike="noStrike" cap="none" dirty="0">
              <a:solidFill>
                <a:schemeClr val="dk1"/>
              </a:solidFill>
              <a:latin typeface="KG Empire of Dirt" panose="02000000000000000000" pitchFamily="2" charset="0"/>
              <a:ea typeface="Franklin Gothic"/>
              <a:cs typeface="Franklin Gothic"/>
              <a:sym typeface="Franklin Gothic"/>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KG Empire of Dirt" panose="02000000000000000000" pitchFamily="2" charset="0"/>
                <a:ea typeface="Franklin Gothic"/>
                <a:cs typeface="Franklin Gothic"/>
                <a:sym typeface="Franklin Gothic"/>
              </a:rPr>
              <a:t> </a:t>
            </a:r>
            <a:r>
              <a:rPr lang="en-US" sz="2400" b="0" i="0" u="none" strike="noStrike" cap="none" dirty="0">
                <a:solidFill>
                  <a:schemeClr val="dk1"/>
                </a:solidFill>
                <a:latin typeface="KG Empire of Dirt" panose="02000000000000000000" pitchFamily="2" charset="0"/>
                <a:ea typeface="Arial Narrow"/>
                <a:cs typeface="Arial Narrow"/>
                <a:sym typeface="Arial Narrow"/>
              </a:rPr>
              <a:t>Parent and Family Engagement Plan (PFEP)</a:t>
            </a:r>
            <a:endParaRPr sz="1400" b="0" i="0" u="none" strike="noStrike" cap="none" dirty="0">
              <a:solidFill>
                <a:srgbClr val="000000"/>
              </a:solidFill>
              <a:latin typeface="KG Empire of Dirt" panose="02000000000000000000" pitchFamily="2" charset="0"/>
              <a:sym typeface="Arial"/>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KG Empire of Dirt" panose="02000000000000000000" pitchFamily="2" charset="0"/>
                <a:ea typeface="Arial Narrow"/>
                <a:cs typeface="Arial Narrow"/>
                <a:sym typeface="Arial Narrow"/>
              </a:rPr>
              <a:t> School-Parent Compact </a:t>
            </a:r>
            <a:endParaRPr sz="1400" b="0" i="0" u="none" strike="noStrike" cap="none" dirty="0">
              <a:solidFill>
                <a:srgbClr val="000000"/>
              </a:solidFill>
              <a:latin typeface="KG Empire of Dirt" panose="02000000000000000000" pitchFamily="2" charset="0"/>
              <a:sym typeface="Arial"/>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KG Empire of Dirt" panose="02000000000000000000" pitchFamily="2" charset="0"/>
                <a:ea typeface="Arial Narrow"/>
                <a:cs typeface="Arial Narrow"/>
                <a:sym typeface="Arial Narrow"/>
              </a:rPr>
              <a:t> Parents’ Right to Know</a:t>
            </a:r>
            <a:endParaRPr sz="1400" b="0" i="0" u="none" strike="noStrike" cap="none" dirty="0">
              <a:solidFill>
                <a:srgbClr val="000000"/>
              </a:solidFill>
              <a:latin typeface="KG Empire of Dirt" panose="02000000000000000000" pitchFamily="2" charset="0"/>
              <a:sym typeface="Arial"/>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KG Empire of Dirt" panose="02000000000000000000" pitchFamily="2" charset="0"/>
                <a:ea typeface="Arial Narrow"/>
                <a:cs typeface="Arial Narrow"/>
                <a:sym typeface="Arial Narrow"/>
              </a:rPr>
              <a:t> The  School Improvement Plan (SIP) Goals</a:t>
            </a:r>
            <a:endParaRPr sz="1400" b="0" i="0" u="none" strike="noStrike" cap="none" dirty="0">
              <a:solidFill>
                <a:srgbClr val="000000"/>
              </a:solidFill>
              <a:latin typeface="KG Empire of Dirt" panose="02000000000000000000" pitchFamily="2" charset="0"/>
              <a:sym typeface="Arial"/>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KG Empire of Dirt" panose="02000000000000000000" pitchFamily="2" charset="0"/>
                <a:ea typeface="Arial Narrow"/>
                <a:cs typeface="Arial Narrow"/>
                <a:sym typeface="Arial Narrow"/>
              </a:rPr>
              <a:t> The importance of parent and family engagement</a:t>
            </a:r>
            <a:endParaRPr sz="1400" b="0" i="0" u="none" strike="noStrike" cap="none" dirty="0">
              <a:solidFill>
                <a:srgbClr val="000000"/>
              </a:solidFill>
              <a:latin typeface="KG Empire of Dirt" panose="02000000000000000000" pitchFamily="2" charset="0"/>
              <a:sym typeface="Arial"/>
            </a:endParaRPr>
          </a:p>
          <a:p>
            <a:pPr marL="914400" marR="0" lvl="2" indent="-1524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KG Empire of Dirt" panose="02000000000000000000" pitchFamily="2" charset="0"/>
                <a:ea typeface="Arial Narrow"/>
                <a:cs typeface="Arial Narrow"/>
                <a:sym typeface="Arial Narrow"/>
              </a:rPr>
              <a:t> The use of funds</a:t>
            </a:r>
            <a:endParaRPr sz="2400" b="0" i="0" u="none" strike="noStrike" cap="none" dirty="0">
              <a:solidFill>
                <a:schemeClr val="dk1"/>
              </a:solidFill>
              <a:latin typeface="KG Empire of Dirt" panose="02000000000000000000" pitchFamily="2" charset="0"/>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chemeClr val="dk1"/>
              </a:solidFill>
              <a:latin typeface="Franklin Gothic"/>
              <a:ea typeface="Franklin Gothic"/>
              <a:cs typeface="Franklin Gothic"/>
              <a:sym typeface="Franklin Gothic"/>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Franklin Gothic"/>
              <a:ea typeface="Franklin Gothic"/>
              <a:cs typeface="Franklin Gothic"/>
              <a:sym typeface="Franklin Gothic"/>
            </a:endParaRPr>
          </a:p>
          <a:p>
            <a:pPr marL="914400" marR="0" lvl="2"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a:p>
            <a:pPr marL="914400" marR="0" lvl="2"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Narrow"/>
              <a:ea typeface="Arial Narrow"/>
              <a:cs typeface="Arial Narrow"/>
              <a:sym typeface="Arial Narrow"/>
            </a:endParaRPr>
          </a:p>
        </p:txBody>
      </p:sp>
      <p:sp>
        <p:nvSpPr>
          <p:cNvPr id="115" name="Google Shape;115;p2"/>
          <p:cNvSpPr txBox="1"/>
          <p:nvPr/>
        </p:nvSpPr>
        <p:spPr>
          <a:xfrm>
            <a:off x="533400" y="6302406"/>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title" idx="4294967295"/>
          </p:nvPr>
        </p:nvSpPr>
        <p:spPr>
          <a:xfrm>
            <a:off x="1256975" y="90488"/>
            <a:ext cx="7248525" cy="1049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a:t>      SCHOOL-PARENT COMPACT</a:t>
            </a:r>
            <a:endParaRPr dirty="0"/>
          </a:p>
        </p:txBody>
      </p:sp>
      <p:sp>
        <p:nvSpPr>
          <p:cNvPr id="237" name="Google Shape;237;p17"/>
          <p:cNvSpPr txBox="1"/>
          <p:nvPr/>
        </p:nvSpPr>
        <p:spPr>
          <a:xfrm>
            <a:off x="304800" y="6337008"/>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9F75B90A-7A92-51E8-FF70-951441A77D68}"/>
              </a:ext>
            </a:extLst>
          </p:cNvPr>
          <p:cNvPicPr>
            <a:picLocks noChangeAspect="1"/>
          </p:cNvPicPr>
          <p:nvPr/>
        </p:nvPicPr>
        <p:blipFill>
          <a:blip r:embed="rId3"/>
          <a:stretch>
            <a:fillRect/>
          </a:stretch>
        </p:blipFill>
        <p:spPr>
          <a:xfrm>
            <a:off x="716910" y="683489"/>
            <a:ext cx="7788590" cy="5393792"/>
          </a:xfrm>
          <a:prstGeom prst="rect">
            <a:avLst/>
          </a:prstGeom>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8"/>
          <p:cNvSpPr txBox="1">
            <a:spLocks noGrp="1"/>
          </p:cNvSpPr>
          <p:nvPr>
            <p:ph type="title"/>
          </p:nvPr>
        </p:nvSpPr>
        <p:spPr>
          <a:xfrm>
            <a:off x="546894" y="1099144"/>
            <a:ext cx="8050212" cy="8382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ts val="4800"/>
              <a:buFont typeface="Gill Sans"/>
              <a:buNone/>
            </a:pPr>
            <a:r>
              <a:rPr lang="en-US" sz="4800" dirty="0">
                <a:latin typeface="Janda Safe and Sound" panose="02000503000000020004" pitchFamily="2" charset="0"/>
              </a:rPr>
              <a:t>PARENTS’ RIGHT TO KNOW</a:t>
            </a:r>
            <a:endParaRPr dirty="0">
              <a:latin typeface="Janda Safe and Sound" panose="02000503000000020004" pitchFamily="2" charset="0"/>
            </a:endParaRPr>
          </a:p>
        </p:txBody>
      </p:sp>
      <p:sp>
        <p:nvSpPr>
          <p:cNvPr id="244" name="Google Shape;244;p18"/>
          <p:cNvSpPr txBox="1"/>
          <p:nvPr/>
        </p:nvSpPr>
        <p:spPr>
          <a:xfrm>
            <a:off x="76200" y="2151727"/>
            <a:ext cx="8610600"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800" b="0" i="0" u="none" strike="noStrike" cap="none" dirty="0">
              <a:solidFill>
                <a:schemeClr val="dk1"/>
              </a:solidFill>
              <a:latin typeface="KG Fall For You" panose="02000506000000020003" pitchFamily="2" charset="0"/>
              <a:ea typeface="Arial Narrow"/>
              <a:cs typeface="Arial Narrow"/>
              <a:sym typeface="Arial Narrow"/>
            </a:endParaRPr>
          </a:p>
          <a:p>
            <a:pPr marL="225425" marR="0" lvl="0" indent="-225425" algn="just" rtl="0">
              <a:lnSpc>
                <a:spcPct val="100000"/>
              </a:lnSpc>
              <a:spcBef>
                <a:spcPts val="0"/>
              </a:spcBef>
              <a:spcAft>
                <a:spcPts val="0"/>
              </a:spcAft>
              <a:buClr>
                <a:schemeClr val="dk1"/>
              </a:buClr>
              <a:buSzPts val="2000"/>
              <a:buFont typeface="Noto Sans Symbols"/>
              <a:buChar char="▪"/>
            </a:pPr>
            <a:r>
              <a:rPr lang="en-US" sz="2800" b="0" i="0" u="none" strike="noStrike" cap="none" dirty="0">
                <a:solidFill>
                  <a:schemeClr val="dk1"/>
                </a:solidFill>
                <a:latin typeface="KG Fall For You" panose="02000506000000020003" pitchFamily="2" charset="0"/>
                <a:ea typeface="Arial Narrow"/>
                <a:cs typeface="Arial Narrow"/>
                <a:sym typeface="Arial Narrow"/>
              </a:rPr>
              <a:t>Parents have the right to request and receive timely information regarding the professional qualifications of their child’s teachers and paraprofessionals</a:t>
            </a:r>
            <a:endParaRPr sz="1800" b="0" i="0" u="none" strike="noStrike" cap="none" dirty="0">
              <a:solidFill>
                <a:srgbClr val="000000"/>
              </a:solidFill>
              <a:latin typeface="KG Fall For You" panose="02000506000000020003" pitchFamily="2" charset="0"/>
              <a:sym typeface="Arial"/>
            </a:endParaRPr>
          </a:p>
          <a:p>
            <a:pPr marL="225425" marR="0" lvl="0" indent="-98425" algn="just" rtl="0">
              <a:lnSpc>
                <a:spcPct val="100000"/>
              </a:lnSpc>
              <a:spcBef>
                <a:spcPts val="0"/>
              </a:spcBef>
              <a:spcAft>
                <a:spcPts val="0"/>
              </a:spcAft>
              <a:buClr>
                <a:schemeClr val="dk1"/>
              </a:buClr>
              <a:buSzPts val="2000"/>
              <a:buFont typeface="Noto Sans Symbols"/>
              <a:buNone/>
            </a:pPr>
            <a:endParaRPr sz="2800" b="0" i="0" u="none" strike="noStrike" cap="none" dirty="0">
              <a:solidFill>
                <a:schemeClr val="dk1"/>
              </a:solidFill>
              <a:latin typeface="KG Fall For You" panose="02000506000000020003" pitchFamily="2" charset="0"/>
              <a:ea typeface="Arial Narrow"/>
              <a:cs typeface="Arial Narrow"/>
              <a:sym typeface="Arial Narrow"/>
            </a:endParaRPr>
          </a:p>
          <a:p>
            <a:pPr marL="225425" marR="0" lvl="0" indent="-225425" algn="just" rtl="0">
              <a:lnSpc>
                <a:spcPct val="100000"/>
              </a:lnSpc>
              <a:spcBef>
                <a:spcPts val="0"/>
              </a:spcBef>
              <a:spcAft>
                <a:spcPts val="0"/>
              </a:spcAft>
              <a:buClr>
                <a:schemeClr val="dk1"/>
              </a:buClr>
              <a:buSzPts val="2000"/>
              <a:buFont typeface="Noto Sans Symbols"/>
              <a:buChar char="▪"/>
            </a:pPr>
            <a:r>
              <a:rPr lang="en-US" sz="2800" b="0" i="0" u="none" strike="noStrike" cap="none" dirty="0">
                <a:solidFill>
                  <a:schemeClr val="dk1"/>
                </a:solidFill>
                <a:latin typeface="KG Fall For You" panose="02000506000000020003" pitchFamily="2" charset="0"/>
                <a:ea typeface="Arial Narrow"/>
                <a:cs typeface="Arial Narrow"/>
                <a:sym typeface="Arial Narrow"/>
              </a:rPr>
              <a:t>Parents must be notified if their child is assigned to or taught for four or more consecutive weeks by a teacher who is not state certified</a:t>
            </a:r>
            <a:endParaRPr sz="1800" b="0" i="0" u="none" strike="noStrike" cap="none" dirty="0">
              <a:solidFill>
                <a:srgbClr val="000000"/>
              </a:solidFill>
              <a:latin typeface="KG Fall For You" panose="02000506000000020003" pitchFamily="2" charset="0"/>
              <a:sym typeface="Arial"/>
            </a:endParaRPr>
          </a:p>
        </p:txBody>
      </p:sp>
      <p:sp>
        <p:nvSpPr>
          <p:cNvPr id="245" name="Google Shape;245;p18"/>
          <p:cNvSpPr txBox="1"/>
          <p:nvPr/>
        </p:nvSpPr>
        <p:spPr>
          <a:xfrm>
            <a:off x="2286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1286328" y="1066800"/>
            <a:ext cx="6571343"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a:latin typeface="Janda Safe and Sound" panose="02000503000000020004" pitchFamily="2" charset="0"/>
              </a:rPr>
              <a:t>TITLE I COMPLAINT PROCEDURE</a:t>
            </a:r>
            <a:endParaRPr dirty="0">
              <a:latin typeface="Janda Safe and Sound" panose="02000503000000020004" pitchFamily="2" charset="0"/>
            </a:endParaRPr>
          </a:p>
        </p:txBody>
      </p:sp>
      <p:sp>
        <p:nvSpPr>
          <p:cNvPr id="252" name="Google Shape;252;p19"/>
          <p:cNvSpPr txBox="1">
            <a:spLocks noGrp="1"/>
          </p:cNvSpPr>
          <p:nvPr>
            <p:ph type="body" idx="1"/>
          </p:nvPr>
        </p:nvSpPr>
        <p:spPr>
          <a:xfrm>
            <a:off x="152400" y="1981200"/>
            <a:ext cx="8686800" cy="4572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800"/>
              <a:buNone/>
            </a:pPr>
            <a:r>
              <a:rPr lang="en-US" sz="2800" b="1" dirty="0">
                <a:latin typeface="KG Fall For You" panose="02000506000000020003" pitchFamily="2" charset="0"/>
                <a:ea typeface="Arial Narrow"/>
                <a:cs typeface="Arial Narrow"/>
                <a:sym typeface="Arial Narrow"/>
              </a:rPr>
              <a:t>Parents have the right to submit comments regarding district and/or school Title I plans</a:t>
            </a:r>
            <a:endParaRPr dirty="0">
              <a:latin typeface="KG Fall For You" panose="02000506000000020003" pitchFamily="2" charset="0"/>
            </a:endParaRPr>
          </a:p>
          <a:p>
            <a:pPr marL="0" lvl="0" indent="0" algn="l" rtl="0">
              <a:lnSpc>
                <a:spcPct val="120000"/>
              </a:lnSpc>
              <a:spcBef>
                <a:spcPts val="1000"/>
              </a:spcBef>
              <a:spcAft>
                <a:spcPts val="0"/>
              </a:spcAft>
              <a:buSzPts val="1800"/>
              <a:buNone/>
            </a:pPr>
            <a:endParaRPr sz="1800" b="1" dirty="0">
              <a:latin typeface="KG Fall For You" panose="02000506000000020003" pitchFamily="2" charset="0"/>
              <a:ea typeface="Arial Narrow"/>
              <a:cs typeface="Arial Narrow"/>
              <a:sym typeface="Arial Narrow"/>
            </a:endParaRPr>
          </a:p>
          <a:p>
            <a:pPr marL="685800" lvl="1" indent="-228600" algn="l" rtl="0">
              <a:lnSpc>
                <a:spcPct val="120000"/>
              </a:lnSpc>
              <a:spcBef>
                <a:spcPts val="500"/>
              </a:spcBef>
              <a:spcAft>
                <a:spcPts val="0"/>
              </a:spcAft>
              <a:buSzPts val="2600"/>
              <a:buChar char="•"/>
            </a:pPr>
            <a:r>
              <a:rPr lang="en-US" sz="2600" i="0" dirty="0">
                <a:latin typeface="KG Fall For You" panose="02000506000000020003" pitchFamily="2" charset="0"/>
                <a:ea typeface="Arial Narrow"/>
                <a:cs typeface="Arial Narrow"/>
                <a:sym typeface="Arial Narrow"/>
              </a:rPr>
              <a:t>Comments should be turned in to the school principal</a:t>
            </a:r>
            <a:endParaRPr sz="2600" i="0" dirty="0">
              <a:latin typeface="KG Fall For You" panose="02000506000000020003" pitchFamily="2" charset="0"/>
              <a:ea typeface="Arial Narrow"/>
              <a:cs typeface="Arial Narrow"/>
              <a:sym typeface="Arial Narrow"/>
            </a:endParaRPr>
          </a:p>
          <a:p>
            <a:pPr marL="685800" lvl="1" indent="-228600" algn="l" rtl="0">
              <a:lnSpc>
                <a:spcPct val="120000"/>
              </a:lnSpc>
              <a:spcBef>
                <a:spcPts val="500"/>
              </a:spcBef>
              <a:spcAft>
                <a:spcPts val="0"/>
              </a:spcAft>
              <a:buSzPts val="2600"/>
              <a:buChar char="•"/>
            </a:pPr>
            <a:r>
              <a:rPr lang="en-US" sz="2600" i="0" dirty="0">
                <a:latin typeface="KG Fall For You" panose="02000506000000020003" pitchFamily="2" charset="0"/>
                <a:ea typeface="Arial Narrow"/>
                <a:cs typeface="Arial Narrow"/>
                <a:sym typeface="Arial Narrow"/>
              </a:rPr>
              <a:t> The school principal will forward the comments to the district </a:t>
            </a:r>
            <a:r>
              <a:rPr lang="en-US" sz="2600" dirty="0">
                <a:latin typeface="KG Fall For You" panose="02000506000000020003" pitchFamily="2" charset="0"/>
                <a:ea typeface="Arial Narrow"/>
                <a:cs typeface="Arial Narrow"/>
                <a:sym typeface="Arial Narrow"/>
              </a:rPr>
              <a:t>Title I Department</a:t>
            </a:r>
            <a:endParaRPr sz="2600" i="0" dirty="0">
              <a:latin typeface="KG Fall For You" panose="02000506000000020003" pitchFamily="2" charset="0"/>
              <a:ea typeface="Arial Narrow"/>
              <a:cs typeface="Arial Narrow"/>
              <a:sym typeface="Arial Narrow"/>
            </a:endParaRPr>
          </a:p>
          <a:p>
            <a:pPr marL="457200" lvl="1" indent="0" algn="l" rtl="0">
              <a:lnSpc>
                <a:spcPct val="120000"/>
              </a:lnSpc>
              <a:spcBef>
                <a:spcPts val="500"/>
              </a:spcBef>
              <a:spcAft>
                <a:spcPts val="0"/>
              </a:spcAft>
              <a:buSzPts val="2600"/>
              <a:buNone/>
            </a:pPr>
            <a:endParaRPr sz="2600" i="0" dirty="0">
              <a:latin typeface="Arial Narrow"/>
              <a:ea typeface="Arial Narrow"/>
              <a:cs typeface="Arial Narrow"/>
              <a:sym typeface="Arial Narrow"/>
            </a:endParaRPr>
          </a:p>
        </p:txBody>
      </p:sp>
      <p:sp>
        <p:nvSpPr>
          <p:cNvPr id="253" name="Google Shape;253;p19"/>
          <p:cNvSpPr txBox="1"/>
          <p:nvPr/>
        </p:nvSpPr>
        <p:spPr>
          <a:xfrm>
            <a:off x="3048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692149" y="954489"/>
            <a:ext cx="7962901" cy="12954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4800" dirty="0">
                <a:latin typeface="Janda Safe and Sound" panose="02000503000000020004" pitchFamily="2" charset="0"/>
              </a:rPr>
              <a:t>RESEARCH SHOWS…</a:t>
            </a:r>
            <a:br>
              <a:rPr lang="en-US" sz="4800" dirty="0"/>
            </a:br>
            <a:endParaRPr sz="4800" dirty="0"/>
          </a:p>
        </p:txBody>
      </p:sp>
      <p:sp>
        <p:nvSpPr>
          <p:cNvPr id="260" name="Google Shape;260;p20"/>
          <p:cNvSpPr txBox="1"/>
          <p:nvPr/>
        </p:nvSpPr>
        <p:spPr>
          <a:xfrm>
            <a:off x="1873250" y="1922463"/>
            <a:ext cx="184150" cy="311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Gill Sans"/>
              <a:ea typeface="Gill Sans"/>
              <a:cs typeface="Gill Sans"/>
              <a:sym typeface="Gill Sans"/>
            </a:endParaRPr>
          </a:p>
        </p:txBody>
      </p:sp>
      <p:sp>
        <p:nvSpPr>
          <p:cNvPr id="261" name="Google Shape;261;p20"/>
          <p:cNvSpPr txBox="1"/>
          <p:nvPr/>
        </p:nvSpPr>
        <p:spPr>
          <a:xfrm>
            <a:off x="152400" y="1946137"/>
            <a:ext cx="8915400"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600"/>
              <a:buFont typeface="Noto Sans Symbols"/>
              <a:buNone/>
            </a:pPr>
            <a:r>
              <a:rPr lang="en-US" sz="2600" b="1" i="0" u="none" strike="noStrike" cap="none" dirty="0">
                <a:solidFill>
                  <a:schemeClr val="dk1"/>
                </a:solidFill>
                <a:latin typeface="KG Fall For You" panose="02000506000000020003" pitchFamily="2" charset="0"/>
                <a:ea typeface="Arial Narrow"/>
                <a:cs typeface="Arial Narrow"/>
                <a:sym typeface="Arial Narrow"/>
              </a:rPr>
              <a:t>No matter the socio-economic status, when parents are engaged, students are more likely to:</a:t>
            </a:r>
            <a:endParaRPr sz="1400" b="0" i="0" u="none" strike="noStrike" cap="none" dirty="0">
              <a:solidFill>
                <a:srgbClr val="000000"/>
              </a:solidFill>
              <a:latin typeface="KG Fall For You" panose="02000506000000020003" pitchFamily="2" charset="0"/>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1" i="0" u="none" strike="noStrike" cap="none" dirty="0">
                <a:solidFill>
                  <a:schemeClr val="dk1"/>
                </a:solidFill>
                <a:latin typeface="KG Fall For You" panose="02000506000000020003" pitchFamily="2" charset="0"/>
                <a:ea typeface="Arial Narrow"/>
                <a:cs typeface="Arial Narrow"/>
                <a:sym typeface="Arial Narrow"/>
              </a:rPr>
              <a:t> </a:t>
            </a:r>
            <a:r>
              <a:rPr lang="en-US" sz="2600" b="0" i="0" u="none" strike="noStrike" cap="none" dirty="0">
                <a:solidFill>
                  <a:schemeClr val="dk1"/>
                </a:solidFill>
                <a:latin typeface="KG Fall For You" panose="02000506000000020003" pitchFamily="2" charset="0"/>
                <a:ea typeface="Arial Narrow"/>
                <a:cs typeface="Arial Narrow"/>
                <a:sym typeface="Arial Narrow"/>
              </a:rPr>
              <a:t>attend school regularly</a:t>
            </a:r>
            <a:endParaRPr sz="1400" b="0" i="0" u="none" strike="noStrike" cap="none" dirty="0">
              <a:solidFill>
                <a:srgbClr val="000000"/>
              </a:solidFill>
              <a:latin typeface="KG Fall For You" panose="02000506000000020003" pitchFamily="2" charset="0"/>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dirty="0">
                <a:solidFill>
                  <a:schemeClr val="dk1"/>
                </a:solidFill>
                <a:latin typeface="KG Fall For You" panose="02000506000000020003" pitchFamily="2" charset="0"/>
                <a:ea typeface="Arial Narrow"/>
                <a:cs typeface="Arial Narrow"/>
                <a:sym typeface="Arial Narrow"/>
              </a:rPr>
              <a:t> earn better grades </a:t>
            </a:r>
            <a:endParaRPr sz="1400" b="0" i="0" u="none" strike="noStrike" cap="none" dirty="0">
              <a:solidFill>
                <a:srgbClr val="000000"/>
              </a:solidFill>
              <a:latin typeface="KG Fall For You" panose="02000506000000020003" pitchFamily="2" charset="0"/>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dirty="0">
                <a:solidFill>
                  <a:schemeClr val="dk1"/>
                </a:solidFill>
                <a:latin typeface="KG Fall For You" panose="02000506000000020003" pitchFamily="2" charset="0"/>
                <a:ea typeface="Arial Narrow"/>
                <a:cs typeface="Arial Narrow"/>
                <a:sym typeface="Arial Narrow"/>
              </a:rPr>
              <a:t> get better test scores</a:t>
            </a:r>
            <a:endParaRPr sz="1400" b="0" i="0" u="none" strike="noStrike" cap="none" dirty="0">
              <a:solidFill>
                <a:srgbClr val="000000"/>
              </a:solidFill>
              <a:latin typeface="KG Fall For You" panose="02000506000000020003" pitchFamily="2" charset="0"/>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dirty="0">
                <a:solidFill>
                  <a:schemeClr val="dk1"/>
                </a:solidFill>
                <a:latin typeface="KG Fall For You" panose="02000506000000020003" pitchFamily="2" charset="0"/>
                <a:ea typeface="Arial Narrow"/>
                <a:cs typeface="Arial Narrow"/>
                <a:sym typeface="Arial Narrow"/>
              </a:rPr>
              <a:t> have more self-confidence </a:t>
            </a:r>
            <a:endParaRPr sz="1400" b="0" i="0" u="none" strike="noStrike" cap="none" dirty="0">
              <a:solidFill>
                <a:srgbClr val="000000"/>
              </a:solidFill>
              <a:latin typeface="KG Fall For You" panose="02000506000000020003" pitchFamily="2" charset="0"/>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dirty="0">
                <a:solidFill>
                  <a:schemeClr val="dk1"/>
                </a:solidFill>
                <a:latin typeface="KG Fall For You" panose="02000506000000020003" pitchFamily="2" charset="0"/>
                <a:ea typeface="Arial Narrow"/>
                <a:cs typeface="Arial Narrow"/>
                <a:sym typeface="Arial Narrow"/>
              </a:rPr>
              <a:t> be promoted to the next grade</a:t>
            </a:r>
            <a:endParaRPr sz="1400" b="0" i="0" u="none" strike="noStrike" cap="none" dirty="0">
              <a:solidFill>
                <a:srgbClr val="000000"/>
              </a:solidFill>
              <a:latin typeface="KG Fall For You" panose="02000506000000020003" pitchFamily="2" charset="0"/>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dirty="0">
                <a:solidFill>
                  <a:schemeClr val="dk1"/>
                </a:solidFill>
                <a:latin typeface="KG Fall For You" panose="02000506000000020003" pitchFamily="2" charset="0"/>
                <a:ea typeface="Arial Narrow"/>
                <a:cs typeface="Arial Narrow"/>
                <a:sym typeface="Arial Narrow"/>
              </a:rPr>
              <a:t> have better social skills</a:t>
            </a:r>
            <a:endParaRPr sz="1400" b="0" i="0" u="none" strike="noStrike" cap="none" dirty="0">
              <a:solidFill>
                <a:srgbClr val="000000"/>
              </a:solidFill>
              <a:latin typeface="KG Fall For You" panose="02000506000000020003" pitchFamily="2" charset="0"/>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dirty="0">
                <a:solidFill>
                  <a:schemeClr val="dk1"/>
                </a:solidFill>
                <a:latin typeface="KG Fall For You" panose="02000506000000020003" pitchFamily="2" charset="0"/>
                <a:ea typeface="Arial Narrow"/>
                <a:cs typeface="Arial Narrow"/>
                <a:sym typeface="Arial Narrow"/>
              </a:rPr>
              <a:t> graduate</a:t>
            </a:r>
            <a:endParaRPr sz="1400" b="0" i="0" u="none" strike="noStrike" cap="none" dirty="0">
              <a:solidFill>
                <a:srgbClr val="000000"/>
              </a:solidFill>
              <a:latin typeface="KG Fall For You" panose="02000506000000020003" pitchFamily="2" charset="0"/>
              <a:sym typeface="Arial"/>
            </a:endParaRPr>
          </a:p>
          <a:p>
            <a:pPr marL="457200" marR="0" lvl="1" indent="-165100" algn="just" rtl="0">
              <a:lnSpc>
                <a:spcPct val="100000"/>
              </a:lnSpc>
              <a:spcBef>
                <a:spcPts val="0"/>
              </a:spcBef>
              <a:spcAft>
                <a:spcPts val="0"/>
              </a:spcAft>
              <a:buClr>
                <a:schemeClr val="dk1"/>
              </a:buClr>
              <a:buSzPts val="2600"/>
              <a:buFont typeface="Noto Sans Symbols"/>
              <a:buChar char="▪"/>
            </a:pPr>
            <a:r>
              <a:rPr lang="en-US" sz="2600" b="0" i="0" u="none" strike="noStrike" cap="none" dirty="0">
                <a:solidFill>
                  <a:schemeClr val="dk1"/>
                </a:solidFill>
                <a:latin typeface="KG Fall For You" panose="02000506000000020003" pitchFamily="2" charset="0"/>
                <a:ea typeface="Arial Narrow"/>
                <a:cs typeface="Arial Narrow"/>
                <a:sym typeface="Arial Narrow"/>
              </a:rPr>
              <a:t> continue their education</a:t>
            </a:r>
            <a:endParaRPr sz="1400" b="0" i="0" u="none" strike="noStrike" cap="none" dirty="0">
              <a:solidFill>
                <a:srgbClr val="000000"/>
              </a:solidFill>
              <a:latin typeface="KG Fall For You" panose="02000506000000020003" pitchFamily="2" charset="0"/>
              <a:sym typeface="Arial"/>
            </a:endParaRPr>
          </a:p>
          <a:p>
            <a:pPr marL="457200" marR="0" lvl="1" indent="0" algn="just" rtl="0">
              <a:lnSpc>
                <a:spcPct val="100000"/>
              </a:lnSpc>
              <a:spcBef>
                <a:spcPts val="0"/>
              </a:spcBef>
              <a:spcAft>
                <a:spcPts val="0"/>
              </a:spcAft>
              <a:buClr>
                <a:srgbClr val="000000"/>
              </a:buClr>
              <a:buSzPts val="2600"/>
              <a:buFont typeface="Arial"/>
              <a:buNone/>
            </a:pPr>
            <a:r>
              <a:rPr lang="en-US" sz="2600" b="0" i="0" u="none" strike="noStrike" cap="none" dirty="0">
                <a:solidFill>
                  <a:schemeClr val="dk1"/>
                </a:solidFill>
                <a:latin typeface="Tahoma"/>
                <a:ea typeface="Tahoma"/>
                <a:cs typeface="Tahoma"/>
                <a:sym typeface="Tahoma"/>
              </a:rPr>
              <a:t>	</a:t>
            </a:r>
            <a:r>
              <a:rPr lang="en-US" sz="2800" b="0" i="0" u="none" strike="noStrike" cap="none" dirty="0">
                <a:solidFill>
                  <a:schemeClr val="dk1"/>
                </a:solidFill>
                <a:latin typeface="Tahoma"/>
                <a:ea typeface="Tahoma"/>
                <a:cs typeface="Tahoma"/>
                <a:sym typeface="Tahoma"/>
              </a:rPr>
              <a:t> </a:t>
            </a:r>
            <a:endParaRPr sz="1400" b="0" i="0" u="none" strike="noStrike" cap="none" dirty="0">
              <a:solidFill>
                <a:srgbClr val="000000"/>
              </a:solidFill>
              <a:latin typeface="Arial"/>
              <a:ea typeface="Arial"/>
              <a:cs typeface="Arial"/>
              <a:sym typeface="Arial"/>
            </a:endParaRPr>
          </a:p>
        </p:txBody>
      </p:sp>
      <p:sp>
        <p:nvSpPr>
          <p:cNvPr id="262" name="Google Shape;262;p20"/>
          <p:cNvSpPr txBox="1"/>
          <p:nvPr/>
        </p:nvSpPr>
        <p:spPr>
          <a:xfrm>
            <a:off x="304800" y="6309460"/>
            <a:ext cx="45897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p:cNvSpPr txBox="1">
            <a:spLocks noGrp="1"/>
          </p:cNvSpPr>
          <p:nvPr>
            <p:ph type="title"/>
          </p:nvPr>
        </p:nvSpPr>
        <p:spPr>
          <a:xfrm>
            <a:off x="762000" y="838200"/>
            <a:ext cx="7856538" cy="838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dirty="0">
                <a:latin typeface="Janda Safe and Sound" panose="02000503000000020004" pitchFamily="2" charset="0"/>
              </a:rPr>
              <a:t>TIPS FOR SUCCESS:</a:t>
            </a:r>
            <a:endParaRPr sz="5400" dirty="0">
              <a:latin typeface="Janda Safe and Sound" panose="02000503000000020004" pitchFamily="2" charset="0"/>
            </a:endParaRPr>
          </a:p>
        </p:txBody>
      </p:sp>
      <p:sp>
        <p:nvSpPr>
          <p:cNvPr id="269" name="Google Shape;269;p21"/>
          <p:cNvSpPr txBox="1"/>
          <p:nvPr/>
        </p:nvSpPr>
        <p:spPr>
          <a:xfrm>
            <a:off x="101600" y="1791878"/>
            <a:ext cx="8940800" cy="572460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Communicate with your child’s teacher often throughout the year! Start at the beginning of the year…how do you want to communicate with each other?</a:t>
            </a:r>
            <a:endParaRPr sz="1400" b="0" i="0" u="none" strike="noStrike" cap="none" dirty="0">
              <a:solidFill>
                <a:srgbClr val="000000"/>
              </a:solidFill>
              <a:latin typeface="KG Fall For You" panose="02000506000000020003" pitchFamily="2" charset="0"/>
              <a:sym typeface="Arial"/>
            </a:endParaRPr>
          </a:p>
          <a:p>
            <a:pPr marL="457200" marR="0" lvl="0" indent="-330200" algn="just"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KG Fall For You" panose="02000506000000020003" pitchFamily="2" charset="0"/>
              <a:ea typeface="Arial Narrow"/>
              <a:cs typeface="Arial Narrow"/>
              <a:sym typeface="Arial Narrow"/>
            </a:endParaRPr>
          </a:p>
          <a:p>
            <a:pPr marL="457200" marR="0" lvl="0" indent="-457200" algn="just"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Give your input on the schools Title I Plan</a:t>
            </a:r>
            <a:endParaRPr sz="1400" b="0" i="0" u="none" strike="noStrike" cap="none" dirty="0">
              <a:solidFill>
                <a:srgbClr val="000000"/>
              </a:solidFill>
              <a:latin typeface="KG Fall For You" panose="02000506000000020003" pitchFamily="2" charset="0"/>
              <a:sym typeface="Arial"/>
            </a:endParaRPr>
          </a:p>
          <a:p>
            <a:pPr marL="457200" marR="0" lvl="0" indent="-330200" algn="just"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KG Fall For You" panose="02000506000000020003" pitchFamily="2" charset="0"/>
              <a:ea typeface="Arial Narrow"/>
              <a:cs typeface="Arial Narrow"/>
              <a:sym typeface="Arial Narrow"/>
            </a:endParaRPr>
          </a:p>
          <a:p>
            <a:pPr marL="457200" marR="0" lvl="0" indent="-457200" algn="just"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Consider joining School Advisory Council (SAC) or the District Parent Leadership Team. Let your voice be heard!</a:t>
            </a:r>
            <a:endParaRPr sz="1400" b="0" i="0" u="none" strike="noStrike" cap="none" dirty="0">
              <a:solidFill>
                <a:srgbClr val="000000"/>
              </a:solidFill>
              <a:latin typeface="KG Fall For You" panose="02000506000000020003" pitchFamily="2" charset="0"/>
              <a:sym typeface="Arial"/>
            </a:endParaRPr>
          </a:p>
          <a:p>
            <a:pPr marL="457200" marR="0" lvl="0" indent="-330200" algn="just"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KG Fall For You" panose="02000506000000020003" pitchFamily="2" charset="0"/>
              <a:ea typeface="Arial Narrow"/>
              <a:cs typeface="Arial Narrow"/>
              <a:sym typeface="Arial Narrow"/>
            </a:endParaRPr>
          </a:p>
          <a:p>
            <a:pPr marL="457200" marR="0" lvl="0" indent="-457200" algn="just"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Some Title I schools have Parent Resource Centers that provide materials that families may check out to use at home. If your child’s school does not have a Parent Resource Center ask your child’s teacher for materials to help you at home. </a:t>
            </a:r>
            <a:endParaRPr sz="1400" b="0" i="0" u="none" strike="noStrike" cap="none" dirty="0">
              <a:solidFill>
                <a:srgbClr val="000000"/>
              </a:solidFill>
              <a:latin typeface="KG Fall For You" panose="02000506000000020003" pitchFamily="2" charset="0"/>
              <a:sym typeface="Arial"/>
            </a:endParaRPr>
          </a:p>
          <a:p>
            <a:pPr marL="457200" marR="0" lvl="0" indent="-330200" algn="just"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KG Fall For You" panose="02000506000000020003" pitchFamily="2" charset="0"/>
              <a:ea typeface="Arial Narrow"/>
              <a:cs typeface="Arial Narrow"/>
              <a:sym typeface="Arial Narrow"/>
            </a:endParaRPr>
          </a:p>
          <a:p>
            <a:pPr marL="457200" marR="0" lvl="0" indent="-457200" algn="just" rtl="0">
              <a:lnSpc>
                <a:spcPct val="10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Reach out to </a:t>
            </a:r>
            <a:r>
              <a:rPr lang="en-US" sz="2000" b="1" dirty="0">
                <a:solidFill>
                  <a:srgbClr val="FF0000"/>
                </a:solidFill>
                <a:latin typeface="KG Fall For You" panose="02000506000000020003" pitchFamily="2" charset="0"/>
                <a:ea typeface="Arial Narrow"/>
                <a:cs typeface="Arial Narrow"/>
                <a:sym typeface="Arial Narrow"/>
              </a:rPr>
              <a:t>Daniela Brao Stephens- </a:t>
            </a:r>
            <a:r>
              <a:rPr lang="en-US" sz="2000" b="1" dirty="0">
                <a:solidFill>
                  <a:srgbClr val="FF0000"/>
                </a:solidFill>
                <a:latin typeface="KG Fall For You" panose="02000506000000020003" pitchFamily="2" charset="0"/>
                <a:ea typeface="Arial Narrow"/>
                <a:cs typeface="Arial Narrow"/>
                <a:sym typeface="Arial Narrow"/>
                <a:hlinkClick r:id="rId3"/>
              </a:rPr>
              <a:t>Braostephens.Daniela@brevardschools.org</a:t>
            </a:r>
            <a:r>
              <a:rPr lang="en-US" sz="2000" b="1" dirty="0">
                <a:solidFill>
                  <a:srgbClr val="FF0000"/>
                </a:solidFill>
                <a:latin typeface="KG Fall For You" panose="02000506000000020003" pitchFamily="2" charset="0"/>
                <a:ea typeface="Arial Narrow"/>
                <a:cs typeface="Arial Narrow"/>
                <a:sym typeface="Arial Narrow"/>
              </a:rPr>
              <a:t> </a:t>
            </a:r>
            <a:r>
              <a:rPr lang="en-US" sz="2000" b="0" i="0" u="none" strike="noStrike" cap="none" dirty="0">
                <a:solidFill>
                  <a:schemeClr val="dk1"/>
                </a:solidFill>
                <a:latin typeface="KG Fall For You" panose="02000506000000020003" pitchFamily="2" charset="0"/>
                <a:ea typeface="Arial Narrow"/>
                <a:cs typeface="Arial Narrow"/>
                <a:sym typeface="Arial Narrow"/>
              </a:rPr>
              <a:t>to discuss </a:t>
            </a:r>
            <a:r>
              <a:rPr lang="en-US" sz="2200" b="0" i="0" u="none" strike="noStrike" cap="none" dirty="0">
                <a:solidFill>
                  <a:schemeClr val="dk1"/>
                </a:solidFill>
                <a:latin typeface="KG Fall For You" panose="02000506000000020003" pitchFamily="2" charset="0"/>
                <a:ea typeface="Arial Narrow"/>
                <a:cs typeface="Arial Narrow"/>
                <a:sym typeface="Arial Narrow"/>
              </a:rPr>
              <a:t>available materials</a:t>
            </a:r>
            <a:endParaRPr sz="2200" b="1" i="0" u="none" strike="noStrike" cap="none" dirty="0">
              <a:solidFill>
                <a:srgbClr val="FF0000"/>
              </a:solidFill>
              <a:latin typeface="KG Fall For You" panose="02000506000000020003" pitchFamily="2" charset="0"/>
              <a:ea typeface="Arial Narrow"/>
              <a:cs typeface="Arial Narrow"/>
              <a:sym typeface="Arial Narrow"/>
            </a:endParaRPr>
          </a:p>
          <a:p>
            <a:pPr marL="225425" marR="0" lvl="0" indent="-60325" algn="just" rtl="0">
              <a:lnSpc>
                <a:spcPct val="100000"/>
              </a:lnSpc>
              <a:spcBef>
                <a:spcPts val="0"/>
              </a:spcBef>
              <a:spcAft>
                <a:spcPts val="0"/>
              </a:spcAft>
              <a:buClr>
                <a:schemeClr val="dk1"/>
              </a:buClr>
              <a:buSzPts val="2600"/>
              <a:buFont typeface="Noto Sans Symbols"/>
              <a:buNone/>
            </a:pPr>
            <a:endParaRPr sz="2600" b="0" i="0" u="none" strike="noStrike" cap="none" dirty="0">
              <a:solidFill>
                <a:schemeClr val="dk1"/>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Arial Narrow"/>
              <a:ea typeface="Arial Narrow"/>
              <a:cs typeface="Arial Narrow"/>
              <a:sym typeface="Arial Narrow"/>
            </a:endParaRPr>
          </a:p>
          <a:p>
            <a:pPr marL="225425" marR="0" lvl="0" indent="-47625" algn="l" rtl="0">
              <a:lnSpc>
                <a:spcPct val="100000"/>
              </a:lnSpc>
              <a:spcBef>
                <a:spcPts val="0"/>
              </a:spcBef>
              <a:spcAft>
                <a:spcPts val="0"/>
              </a:spcAft>
              <a:buClr>
                <a:schemeClr val="dk1"/>
              </a:buClr>
              <a:buSzPts val="2800"/>
              <a:buFont typeface="Noto Sans Symbols"/>
              <a:buNone/>
            </a:pPr>
            <a:endParaRPr sz="2800" b="0" i="0" u="none" strike="noStrike" cap="none" dirty="0">
              <a:solidFill>
                <a:schemeClr val="dk1"/>
              </a:solidFill>
              <a:latin typeface="Tahoma"/>
              <a:ea typeface="Tahoma"/>
              <a:cs typeface="Tahoma"/>
              <a:sym typeface="Tahoma"/>
            </a:endParaRPr>
          </a:p>
        </p:txBody>
      </p:sp>
      <p:sp>
        <p:nvSpPr>
          <p:cNvPr id="270" name="Google Shape;270;p21"/>
          <p:cNvSpPr txBox="1"/>
          <p:nvPr/>
        </p:nvSpPr>
        <p:spPr>
          <a:xfrm>
            <a:off x="-254000" y="3724275"/>
            <a:ext cx="457200" cy="433388"/>
          </a:xfrm>
          <a:prstGeom prst="rect">
            <a:avLst/>
          </a:prstGeom>
          <a:noFill/>
          <a:ln>
            <a:noFill/>
          </a:ln>
        </p:spPr>
        <p:txBody>
          <a:bodyPr spcFirstLastPara="1" wrap="square" lIns="91425" tIns="45700" rIns="91425" bIns="45700" anchor="t" anchorCtr="0">
            <a:spAutoFit/>
          </a:bodyPr>
          <a:lstStyle/>
          <a:p>
            <a:pPr marL="0" marR="0" lvl="0" indent="-177800" algn="l" rtl="0">
              <a:lnSpc>
                <a:spcPct val="100000"/>
              </a:lnSpc>
              <a:spcBef>
                <a:spcPts val="0"/>
              </a:spcBef>
              <a:spcAft>
                <a:spcPts val="0"/>
              </a:spcAft>
              <a:buClr>
                <a:schemeClr val="dk1"/>
              </a:buClr>
              <a:buSzPts val="2800"/>
              <a:buFont typeface="Noto Sans Symbols"/>
              <a:buChar char="▪"/>
            </a:pP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271" name="Google Shape;271;p21"/>
          <p:cNvSpPr txBox="1"/>
          <p:nvPr/>
        </p:nvSpPr>
        <p:spPr>
          <a:xfrm>
            <a:off x="183225" y="6324600"/>
            <a:ext cx="47628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328" y="532494"/>
            <a:ext cx="6571343" cy="1049235"/>
          </a:xfrm>
        </p:spPr>
        <p:txBody>
          <a:bodyPr/>
          <a:lstStyle/>
          <a:p>
            <a:pPr algn="ctr"/>
            <a:r>
              <a:rPr lang="en-US" sz="4800" dirty="0">
                <a:latin typeface="Janda Safe and Sound" panose="02000503000000020004" pitchFamily="2" charset="0"/>
              </a:rPr>
              <a:t>Check us out!</a:t>
            </a:r>
          </a:p>
        </p:txBody>
      </p:sp>
      <p:sp>
        <p:nvSpPr>
          <p:cNvPr id="3" name="Content Placeholder 2"/>
          <p:cNvSpPr>
            <a:spLocks noGrp="1"/>
          </p:cNvSpPr>
          <p:nvPr>
            <p:ph idx="1"/>
          </p:nvPr>
        </p:nvSpPr>
        <p:spPr>
          <a:xfrm>
            <a:off x="1223962" y="1266391"/>
            <a:ext cx="7010400" cy="4572000"/>
          </a:xfrm>
        </p:spPr>
        <p:txBody>
          <a:bodyPr/>
          <a:lstStyle/>
          <a:p>
            <a:pPr marL="0" indent="0" algn="ctr">
              <a:buNone/>
            </a:pPr>
            <a:r>
              <a:rPr lang="en-US" dirty="0">
                <a:solidFill>
                  <a:srgbClr val="009999"/>
                </a:solidFill>
                <a:hlinkClick r:id="rId2">
                  <a:extLst>
                    <a:ext uri="{A12FA001-AC4F-418D-AE19-62706E023703}">
                      <ahyp:hlinkClr xmlns:ahyp="http://schemas.microsoft.com/office/drawing/2018/hyperlinkcolor" val="tx"/>
                    </a:ext>
                  </a:extLst>
                </a:hlinkClick>
              </a:rPr>
              <a:t>https://www.brevardschools.org/RivieraES</a:t>
            </a:r>
            <a:endParaRPr lang="en-US" b="1" dirty="0">
              <a:solidFill>
                <a:srgbClr val="FF0000"/>
              </a:solidFill>
            </a:endParaRPr>
          </a:p>
          <a:p>
            <a:pPr marL="457200" lvl="1" indent="0" algn="ctr">
              <a:buNone/>
            </a:pPr>
            <a:r>
              <a:rPr lang="en-US" b="1" i="0" dirty="0">
                <a:solidFill>
                  <a:srgbClr val="FF0000"/>
                </a:solidFill>
              </a:rPr>
              <a:t>Check out our school website for quick links and school updates!</a:t>
            </a:r>
          </a:p>
          <a:p>
            <a:pPr lvl="1"/>
            <a:endParaRPr lang="en-US" b="1" dirty="0">
              <a:solidFill>
                <a:srgbClr val="FF0000"/>
              </a:solidFill>
            </a:endParaRPr>
          </a:p>
          <a:p>
            <a:pPr lvl="1"/>
            <a:endParaRPr lang="en-US" b="1" dirty="0">
              <a:solidFill>
                <a:srgbClr val="FF0000"/>
              </a:solidFill>
            </a:endParaRPr>
          </a:p>
        </p:txBody>
      </p:sp>
      <p:pic>
        <p:nvPicPr>
          <p:cNvPr id="5" name="Picture 4"/>
          <p:cNvPicPr>
            <a:picLocks noChangeAspect="1"/>
          </p:cNvPicPr>
          <p:nvPr/>
        </p:nvPicPr>
        <p:blipFill>
          <a:blip r:embed="rId3"/>
          <a:stretch>
            <a:fillRect/>
          </a:stretch>
        </p:blipFill>
        <p:spPr>
          <a:xfrm>
            <a:off x="76200" y="4624387"/>
            <a:ext cx="8763000" cy="1676399"/>
          </a:xfrm>
          <a:prstGeom prst="rect">
            <a:avLst/>
          </a:prstGeom>
        </p:spPr>
      </p:pic>
      <p:sp>
        <p:nvSpPr>
          <p:cNvPr id="6" name="Right Arrow 5"/>
          <p:cNvSpPr/>
          <p:nvPr/>
        </p:nvSpPr>
        <p:spPr bwMode="auto">
          <a:xfrm rot="19269298">
            <a:off x="5734664" y="5314635"/>
            <a:ext cx="1446332" cy="937909"/>
          </a:xfrm>
          <a:prstGeom prst="rightArrow">
            <a:avLst/>
          </a:prstGeom>
          <a:solidFill>
            <a:srgbClr val="FF000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8FF0FC1E-FF27-4BD6-8ACA-4117E82029C9}"/>
              </a:ext>
            </a:extLst>
          </p:cNvPr>
          <p:cNvPicPr>
            <a:picLocks noChangeAspect="1"/>
          </p:cNvPicPr>
          <p:nvPr/>
        </p:nvPicPr>
        <p:blipFill>
          <a:blip r:embed="rId4"/>
          <a:stretch>
            <a:fillRect/>
          </a:stretch>
        </p:blipFill>
        <p:spPr>
          <a:xfrm>
            <a:off x="114300" y="2210021"/>
            <a:ext cx="8915400" cy="1576165"/>
          </a:xfrm>
          <a:prstGeom prst="rect">
            <a:avLst/>
          </a:prstGeom>
        </p:spPr>
      </p:pic>
      <p:sp>
        <p:nvSpPr>
          <p:cNvPr id="10" name="TextBox 9">
            <a:extLst>
              <a:ext uri="{FF2B5EF4-FFF2-40B4-BE49-F238E27FC236}">
                <a16:creationId xmlns:a16="http://schemas.microsoft.com/office/drawing/2014/main" id="{1691A624-592A-4CA8-8CB2-FFFC97ED4353}"/>
              </a:ext>
            </a:extLst>
          </p:cNvPr>
          <p:cNvSpPr txBox="1"/>
          <p:nvPr/>
        </p:nvSpPr>
        <p:spPr>
          <a:xfrm>
            <a:off x="1524000" y="3886200"/>
            <a:ext cx="6477000" cy="812530"/>
          </a:xfrm>
          <a:prstGeom prst="rect">
            <a:avLst/>
          </a:prstGeom>
          <a:noFill/>
        </p:spPr>
        <p:txBody>
          <a:bodyPr wrap="square" rtlCol="0">
            <a:spAutoFit/>
          </a:bodyPr>
          <a:lstStyle/>
          <a:p>
            <a:pPr algn="ctr"/>
            <a:r>
              <a:rPr lang="en-US" sz="1800" b="1" dirty="0">
                <a:solidFill>
                  <a:srgbClr val="FF0000"/>
                </a:solidFill>
              </a:rPr>
              <a:t>In order to use your language of preference, use the Google Translate box in the right-hand corner.</a:t>
            </a:r>
          </a:p>
          <a:p>
            <a:endParaRPr lang="en-US" dirty="0"/>
          </a:p>
        </p:txBody>
      </p:sp>
    </p:spTree>
    <p:extLst>
      <p:ext uri="{BB962C8B-B14F-4D97-AF65-F5344CB8AC3E}">
        <p14:creationId xmlns:p14="http://schemas.microsoft.com/office/powerpoint/2010/main" val="1242719428"/>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3"/>
          <p:cNvSpPr txBox="1">
            <a:spLocks noGrp="1"/>
          </p:cNvSpPr>
          <p:nvPr>
            <p:ph type="title"/>
          </p:nvPr>
        </p:nvSpPr>
        <p:spPr>
          <a:xfrm>
            <a:off x="947737" y="914400"/>
            <a:ext cx="7586663" cy="838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Font typeface="Gill Sans"/>
              <a:buNone/>
            </a:pPr>
            <a:r>
              <a:rPr lang="en-US" sz="4000" dirty="0">
                <a:latin typeface="Janda Safe and Sound" panose="02000503000000020004" pitchFamily="2" charset="0"/>
              </a:rPr>
              <a:t>BEFORE YOU LEAVE!</a:t>
            </a:r>
            <a:endParaRPr dirty="0">
              <a:latin typeface="Janda Safe and Sound" panose="02000503000000020004" pitchFamily="2" charset="0"/>
            </a:endParaRPr>
          </a:p>
        </p:txBody>
      </p:sp>
      <p:sp>
        <p:nvSpPr>
          <p:cNvPr id="288" name="Google Shape;288;p23"/>
          <p:cNvSpPr txBox="1"/>
          <p:nvPr/>
        </p:nvSpPr>
        <p:spPr>
          <a:xfrm>
            <a:off x="304800" y="2057400"/>
            <a:ext cx="8229600" cy="353939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Arial"/>
              <a:buChar char="•"/>
            </a:pPr>
            <a:r>
              <a:rPr lang="en-US" sz="2800" b="1" i="0" u="none" strike="noStrike" cap="none" dirty="0">
                <a:solidFill>
                  <a:schemeClr val="dk1"/>
                </a:solidFill>
                <a:latin typeface="KG Fall For You" panose="02000506000000020003" pitchFamily="2" charset="0"/>
                <a:ea typeface="Arial Narrow"/>
                <a:cs typeface="Arial Narrow"/>
                <a:sym typeface="Arial Narrow"/>
              </a:rPr>
              <a:t>Don’t forget to </a:t>
            </a:r>
            <a:r>
              <a:rPr lang="en-US" sz="2800" b="1" dirty="0">
                <a:solidFill>
                  <a:schemeClr val="dk1"/>
                </a:solidFill>
                <a:latin typeface="KG Fall For You" panose="02000506000000020003" pitchFamily="2" charset="0"/>
                <a:ea typeface="Arial Narrow"/>
                <a:cs typeface="Arial Narrow"/>
                <a:sym typeface="Arial Narrow"/>
              </a:rPr>
              <a:t>sign up</a:t>
            </a:r>
            <a:r>
              <a:rPr lang="en-US" sz="2800" b="1" i="0" u="none" strike="noStrike" cap="none" dirty="0">
                <a:solidFill>
                  <a:schemeClr val="dk1"/>
                </a:solidFill>
                <a:latin typeface="KG Fall For You" panose="02000506000000020003" pitchFamily="2" charset="0"/>
                <a:ea typeface="Arial Narrow"/>
                <a:cs typeface="Arial Narrow"/>
                <a:sym typeface="Arial Narrow"/>
              </a:rPr>
              <a:t> for your FOCUS account.  Monitor your child’s grades and stay in touch with their teacher!</a:t>
            </a:r>
            <a:endParaRPr sz="1800" b="0" i="0" u="none" strike="noStrike" cap="none" dirty="0">
              <a:solidFill>
                <a:srgbClr val="000000"/>
              </a:solidFill>
              <a:latin typeface="KG Fall For You" panose="02000506000000020003" pitchFamily="2" charset="0"/>
              <a:sym typeface="Arial"/>
            </a:endParaRPr>
          </a:p>
          <a:p>
            <a:pPr marL="285750" marR="0" lvl="0" indent="-158750" algn="l" rtl="0">
              <a:lnSpc>
                <a:spcPct val="100000"/>
              </a:lnSpc>
              <a:spcBef>
                <a:spcPts val="0"/>
              </a:spcBef>
              <a:spcAft>
                <a:spcPts val="0"/>
              </a:spcAft>
              <a:buClr>
                <a:schemeClr val="dk1"/>
              </a:buClr>
              <a:buSzPts val="2000"/>
              <a:buFont typeface="Arial"/>
              <a:buNone/>
            </a:pPr>
            <a:endParaRPr sz="2800" b="1" i="0" u="none" strike="noStrike" cap="none" dirty="0">
              <a:solidFill>
                <a:schemeClr val="dk1"/>
              </a:solidFill>
              <a:latin typeface="KG Fall For You" panose="02000506000000020003" pitchFamily="2" charset="0"/>
              <a:ea typeface="Arial Narrow"/>
              <a:cs typeface="Arial Narrow"/>
              <a:sym typeface="Arial Narrow"/>
            </a:endParaRPr>
          </a:p>
          <a:p>
            <a:pPr marL="285750" marR="0" lvl="0" indent="-285750" algn="l" rtl="0">
              <a:lnSpc>
                <a:spcPct val="100000"/>
              </a:lnSpc>
              <a:spcBef>
                <a:spcPts val="0"/>
              </a:spcBef>
              <a:spcAft>
                <a:spcPts val="0"/>
              </a:spcAft>
              <a:buClr>
                <a:schemeClr val="dk1"/>
              </a:buClr>
              <a:buSzPts val="2000"/>
              <a:buFont typeface="Arial"/>
              <a:buChar char="•"/>
            </a:pPr>
            <a:r>
              <a:rPr lang="en-US" sz="2800" b="0" i="0" u="none" strike="noStrike" cap="none" dirty="0">
                <a:solidFill>
                  <a:schemeClr val="dk1"/>
                </a:solidFill>
                <a:latin typeface="KG Fall For You" panose="02000506000000020003" pitchFamily="2" charset="0"/>
                <a:ea typeface="Arial Narrow"/>
                <a:cs typeface="Arial Narrow"/>
                <a:sym typeface="Arial Narrow"/>
              </a:rPr>
              <a:t>Please consider </a:t>
            </a:r>
            <a:r>
              <a:rPr lang="en-US" sz="2800" b="1" i="0" u="none" strike="noStrike" cap="none" dirty="0">
                <a:solidFill>
                  <a:schemeClr val="dk1"/>
                </a:solidFill>
                <a:latin typeface="KG Fall For You" panose="02000506000000020003" pitchFamily="2" charset="0"/>
                <a:ea typeface="Arial Narrow"/>
                <a:cs typeface="Arial Narrow"/>
                <a:sym typeface="Arial Narrow"/>
              </a:rPr>
              <a:t>volunteering at Riviera</a:t>
            </a:r>
            <a:r>
              <a:rPr lang="en-US" sz="2800" b="0" i="0" u="none" strike="noStrike" cap="none" dirty="0">
                <a:solidFill>
                  <a:schemeClr val="dk1"/>
                </a:solidFill>
                <a:latin typeface="KG Fall For You" panose="02000506000000020003" pitchFamily="2" charset="0"/>
                <a:ea typeface="Arial Narrow"/>
                <a:cs typeface="Arial Narrow"/>
                <a:sym typeface="Arial Narrow"/>
              </a:rPr>
              <a:t> this year!  We’d love to have you!</a:t>
            </a:r>
            <a:endParaRPr sz="1800" b="0" i="0" u="none" strike="noStrike" cap="none" dirty="0">
              <a:solidFill>
                <a:srgbClr val="000000"/>
              </a:solidFill>
              <a:latin typeface="KG Fall For You" panose="02000506000000020003" pitchFamily="2" charset="0"/>
              <a:sym typeface="Arial"/>
            </a:endParaRPr>
          </a:p>
          <a:p>
            <a:pPr marL="285750" marR="0" lvl="0" indent="-158750" algn="l" rtl="0">
              <a:lnSpc>
                <a:spcPct val="100000"/>
              </a:lnSpc>
              <a:spcBef>
                <a:spcPts val="0"/>
              </a:spcBef>
              <a:spcAft>
                <a:spcPts val="0"/>
              </a:spcAft>
              <a:buClr>
                <a:schemeClr val="dk1"/>
              </a:buClr>
              <a:buSzPts val="2000"/>
              <a:buFont typeface="Arial"/>
              <a:buNone/>
            </a:pPr>
            <a:endParaRPr sz="2800" b="0" i="0" u="none" strike="noStrike" cap="none" dirty="0">
              <a:solidFill>
                <a:schemeClr val="dk1"/>
              </a:solidFill>
              <a:latin typeface="KG Fall For You" panose="02000506000000020003" pitchFamily="2" charset="0"/>
              <a:ea typeface="Arial Narrow"/>
              <a:cs typeface="Arial Narrow"/>
              <a:sym typeface="Arial Narrow"/>
            </a:endParaRPr>
          </a:p>
          <a:p>
            <a:pPr marL="285750" marR="0" lvl="0" indent="-285750" algn="l" rtl="0">
              <a:lnSpc>
                <a:spcPct val="100000"/>
              </a:lnSpc>
              <a:spcBef>
                <a:spcPts val="0"/>
              </a:spcBef>
              <a:spcAft>
                <a:spcPts val="0"/>
              </a:spcAft>
              <a:buClr>
                <a:schemeClr val="dk1"/>
              </a:buClr>
              <a:buSzPts val="2000"/>
              <a:buFont typeface="Arial"/>
              <a:buChar char="•"/>
            </a:pPr>
            <a:r>
              <a:rPr lang="en-US" sz="2800" b="0" i="0" u="none" strike="noStrike" cap="none" dirty="0">
                <a:solidFill>
                  <a:schemeClr val="dk1"/>
                </a:solidFill>
                <a:latin typeface="KG Fall For You" panose="02000506000000020003" pitchFamily="2" charset="0"/>
                <a:ea typeface="Arial Narrow"/>
                <a:cs typeface="Arial Narrow"/>
                <a:sym typeface="Arial Narrow"/>
              </a:rPr>
              <a:t>Please complete the </a:t>
            </a:r>
            <a:r>
              <a:rPr lang="en-US" sz="2800" b="1" i="0" u="none" strike="noStrike" cap="none" dirty="0">
                <a:solidFill>
                  <a:schemeClr val="dk1"/>
                </a:solidFill>
                <a:latin typeface="KG Fall For You" panose="02000506000000020003" pitchFamily="2" charset="0"/>
                <a:ea typeface="Arial Narrow"/>
                <a:cs typeface="Arial Narrow"/>
                <a:sym typeface="Arial Narrow"/>
              </a:rPr>
              <a:t>Annual Meeting Feedback form</a:t>
            </a:r>
            <a:r>
              <a:rPr lang="en-US" sz="2800" b="0" i="0" u="none" strike="noStrike" cap="none" dirty="0">
                <a:solidFill>
                  <a:schemeClr val="dk1"/>
                </a:solidFill>
                <a:latin typeface="KG Fall For You" panose="02000506000000020003" pitchFamily="2" charset="0"/>
                <a:ea typeface="Arial Narrow"/>
                <a:cs typeface="Arial Narrow"/>
                <a:sym typeface="Arial Narrow"/>
              </a:rPr>
              <a:t>.  Your opinions matter to us!</a:t>
            </a:r>
            <a:endParaRPr sz="1800" b="0" i="0" u="none" strike="noStrike" cap="none" dirty="0">
              <a:solidFill>
                <a:srgbClr val="000000"/>
              </a:solidFill>
              <a:latin typeface="KG Fall For You" panose="02000506000000020003" pitchFamily="2" charset="0"/>
              <a:sym typeface="Arial"/>
            </a:endParaRPr>
          </a:p>
        </p:txBody>
      </p:sp>
      <p:sp>
        <p:nvSpPr>
          <p:cNvPr id="289" name="Google Shape;289;p23"/>
          <p:cNvSpPr txBox="1"/>
          <p:nvPr/>
        </p:nvSpPr>
        <p:spPr>
          <a:xfrm>
            <a:off x="287784"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1466653" y="417136"/>
            <a:ext cx="5791200" cy="762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400" dirty="0">
                <a:latin typeface="Janda Safe and Sound" panose="02000503000000020004" pitchFamily="2" charset="0"/>
              </a:rPr>
              <a:t>WHAT IS TITLE I?</a:t>
            </a:r>
            <a:endParaRPr sz="2800" dirty="0">
              <a:latin typeface="Janda Safe and Sound" panose="02000503000000020004" pitchFamily="2" charset="0"/>
            </a:endParaRPr>
          </a:p>
        </p:txBody>
      </p:sp>
      <p:sp>
        <p:nvSpPr>
          <p:cNvPr id="122" name="Google Shape;122;p3"/>
          <p:cNvSpPr txBox="1">
            <a:spLocks noGrp="1"/>
          </p:cNvSpPr>
          <p:nvPr>
            <p:ph type="body" idx="1"/>
          </p:nvPr>
        </p:nvSpPr>
        <p:spPr>
          <a:xfrm>
            <a:off x="228600" y="961624"/>
            <a:ext cx="8534400" cy="56515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3000"/>
              <a:buFont typeface="Noto Sans Symbols"/>
              <a:buNone/>
            </a:pPr>
            <a:r>
              <a:rPr lang="en-US" sz="2800" b="1" dirty="0">
                <a:latin typeface="KG Fall For You" panose="02000506000000020003" pitchFamily="2" charset="0"/>
                <a:ea typeface="Franklin Gothic"/>
                <a:cs typeface="Franklin Gothic"/>
                <a:sym typeface="Franklin Gothic"/>
              </a:rPr>
              <a:t>Title I  </a:t>
            </a:r>
            <a:r>
              <a:rPr lang="en-US" sz="2400" b="1" dirty="0">
                <a:latin typeface="KG Fall For You" panose="02000506000000020003" pitchFamily="2" charset="0"/>
                <a:ea typeface="Franklin Gothic"/>
                <a:cs typeface="Franklin Gothic"/>
                <a:sym typeface="Franklin Gothic"/>
              </a:rPr>
              <a:t>is a federal grant that:</a:t>
            </a:r>
            <a:endParaRPr sz="1800" dirty="0">
              <a:latin typeface="KG Fall For You" panose="02000506000000020003" pitchFamily="2" charset="0"/>
            </a:endParaRPr>
          </a:p>
          <a:p>
            <a:pPr marL="228600" lvl="0" indent="-101600" algn="l" rtl="0">
              <a:lnSpc>
                <a:spcPct val="120000"/>
              </a:lnSpc>
              <a:spcBef>
                <a:spcPts val="1000"/>
              </a:spcBef>
              <a:spcAft>
                <a:spcPts val="0"/>
              </a:spcAft>
              <a:buSzPts val="2000"/>
              <a:buNone/>
            </a:pPr>
            <a:endParaRPr dirty="0">
              <a:latin typeface="KG Fall For You" panose="02000506000000020003" pitchFamily="2" charset="0"/>
              <a:ea typeface="Arial Narrow"/>
              <a:cs typeface="Arial Narrow"/>
              <a:sym typeface="Arial Narrow"/>
            </a:endParaRPr>
          </a:p>
          <a:p>
            <a:pPr marL="228600" lvl="0" indent="-228600" algn="l" rtl="0">
              <a:lnSpc>
                <a:spcPct val="120000"/>
              </a:lnSpc>
              <a:spcBef>
                <a:spcPts val="1000"/>
              </a:spcBef>
              <a:spcAft>
                <a:spcPts val="0"/>
              </a:spcAft>
              <a:buSzPts val="2000"/>
              <a:buChar char="•"/>
            </a:pPr>
            <a:r>
              <a:rPr lang="en-US" dirty="0">
                <a:latin typeface="KG Fall For You" panose="02000506000000020003" pitchFamily="2" charset="0"/>
                <a:ea typeface="Arial Narrow"/>
                <a:cs typeface="Arial Narrow"/>
                <a:sym typeface="Arial Narrow"/>
              </a:rPr>
              <a:t>Ensures all children have the opportunity to obtain a high-quality education and reach proficiency on challenging state academic standards and assessments</a:t>
            </a:r>
            <a:endParaRPr dirty="0">
              <a:latin typeface="KG Fall For You" panose="02000506000000020003" pitchFamily="2" charset="0"/>
            </a:endParaRPr>
          </a:p>
          <a:p>
            <a:pPr marL="228600" lvl="0" indent="-228600" algn="l" rtl="0">
              <a:lnSpc>
                <a:spcPct val="120000"/>
              </a:lnSpc>
              <a:spcBef>
                <a:spcPts val="1000"/>
              </a:spcBef>
              <a:spcAft>
                <a:spcPts val="0"/>
              </a:spcAft>
              <a:buSzPts val="2000"/>
              <a:buChar char="•"/>
            </a:pPr>
            <a:r>
              <a:rPr lang="en-US" dirty="0">
                <a:latin typeface="KG Fall For You" panose="02000506000000020003" pitchFamily="2" charset="0"/>
                <a:ea typeface="Arial Narrow"/>
                <a:cs typeface="Arial Narrow"/>
                <a:sym typeface="Arial Narrow"/>
              </a:rPr>
              <a:t>Provides </a:t>
            </a:r>
            <a:r>
              <a:rPr lang="en-US" u="sng" dirty="0">
                <a:latin typeface="KG Fall For You" panose="02000506000000020003" pitchFamily="2" charset="0"/>
                <a:ea typeface="Arial Narrow"/>
                <a:cs typeface="Arial Narrow"/>
                <a:sym typeface="Arial Narrow"/>
              </a:rPr>
              <a:t>supplemental</a:t>
            </a:r>
            <a:r>
              <a:rPr lang="en-US" dirty="0">
                <a:latin typeface="KG Fall For You" panose="02000506000000020003" pitchFamily="2" charset="0"/>
                <a:ea typeface="Arial Narrow"/>
                <a:cs typeface="Arial Narrow"/>
                <a:sym typeface="Arial Narrow"/>
              </a:rPr>
              <a:t> funds to school districts to assist schools with high concentrations of poverty to meet educational goals</a:t>
            </a:r>
            <a:endParaRPr dirty="0">
              <a:latin typeface="KG Fall For You" panose="02000506000000020003" pitchFamily="2" charset="0"/>
            </a:endParaRPr>
          </a:p>
          <a:p>
            <a:pPr marL="228600" lvl="0" indent="-228600" algn="l" rtl="0">
              <a:lnSpc>
                <a:spcPct val="120000"/>
              </a:lnSpc>
              <a:spcBef>
                <a:spcPts val="1000"/>
              </a:spcBef>
              <a:spcAft>
                <a:spcPts val="0"/>
              </a:spcAft>
              <a:buSzPts val="2000"/>
              <a:buChar char="•"/>
            </a:pPr>
            <a:r>
              <a:rPr lang="en-US" dirty="0">
                <a:latin typeface="KG Fall For You" panose="02000506000000020003" pitchFamily="2" charset="0"/>
                <a:ea typeface="Arial Narrow"/>
                <a:cs typeface="Arial Narrow"/>
                <a:sym typeface="Arial Narrow"/>
              </a:rPr>
              <a:t>Requires schools to train parents on how to support their children academically at home</a:t>
            </a:r>
            <a:endParaRPr dirty="0">
              <a:latin typeface="KG Fall For You" panose="02000506000000020003" pitchFamily="2" charset="0"/>
            </a:endParaRPr>
          </a:p>
          <a:p>
            <a:pPr marL="228600" lvl="0" indent="-228600" algn="l" rtl="0">
              <a:lnSpc>
                <a:spcPct val="120000"/>
              </a:lnSpc>
              <a:spcBef>
                <a:spcPts val="1000"/>
              </a:spcBef>
              <a:spcAft>
                <a:spcPts val="0"/>
              </a:spcAft>
              <a:buSzPts val="2000"/>
              <a:buChar char="•"/>
            </a:pPr>
            <a:r>
              <a:rPr lang="en-US" dirty="0">
                <a:latin typeface="KG Fall For You" panose="02000506000000020003" pitchFamily="2" charset="0"/>
                <a:ea typeface="Arial Narrow"/>
                <a:cs typeface="Arial Narrow"/>
                <a:sym typeface="Arial Narrow"/>
              </a:rPr>
              <a:t>Requires schools to train teachers on how to work effectively with parents and families in order to help improve academic achievement</a:t>
            </a:r>
            <a:endParaRPr dirty="0">
              <a:latin typeface="KG Fall For You" panose="02000506000000020003" pitchFamily="2" charset="0"/>
            </a:endParaRPr>
          </a:p>
          <a:p>
            <a:pPr marL="228600" lvl="0" indent="-228600" algn="l" rtl="0">
              <a:lnSpc>
                <a:spcPct val="120000"/>
              </a:lnSpc>
              <a:spcBef>
                <a:spcPts val="1000"/>
              </a:spcBef>
              <a:spcAft>
                <a:spcPts val="0"/>
              </a:spcAft>
              <a:buSzPts val="2000"/>
              <a:buChar char="•"/>
            </a:pPr>
            <a:r>
              <a:rPr lang="en-US" dirty="0">
                <a:latin typeface="KG Fall For You" panose="02000506000000020003" pitchFamily="2" charset="0"/>
                <a:ea typeface="Arial Narrow"/>
                <a:cs typeface="Arial Narrow"/>
                <a:sym typeface="Arial Narrow"/>
              </a:rPr>
              <a:t>Requires parents to have an active role in their child’s academic achievement</a:t>
            </a:r>
            <a:endParaRPr dirty="0">
              <a:latin typeface="KG Fall For You" panose="02000506000000020003" pitchFamily="2" charset="0"/>
            </a:endParaRPr>
          </a:p>
        </p:txBody>
      </p:sp>
      <p:sp>
        <p:nvSpPr>
          <p:cNvPr id="123" name="Google Shape;123;p3"/>
          <p:cNvSpPr txBox="1"/>
          <p:nvPr/>
        </p:nvSpPr>
        <p:spPr>
          <a:xfrm>
            <a:off x="384699"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960748" y="798136"/>
            <a:ext cx="7010400" cy="838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dirty="0">
                <a:latin typeface="Janda Safe and Sound" panose="02000503000000020004" pitchFamily="2" charset="0"/>
              </a:rPr>
              <a:t>TITLE I FUNDING</a:t>
            </a:r>
            <a:endParaRPr dirty="0">
              <a:latin typeface="Janda Safe and Sound" panose="02000503000000020004" pitchFamily="2" charset="0"/>
            </a:endParaRPr>
          </a:p>
        </p:txBody>
      </p:sp>
      <p:sp>
        <p:nvSpPr>
          <p:cNvPr id="130" name="Google Shape;130;p4"/>
          <p:cNvSpPr txBox="1"/>
          <p:nvPr/>
        </p:nvSpPr>
        <p:spPr>
          <a:xfrm>
            <a:off x="152400" y="1905000"/>
            <a:ext cx="8839200" cy="2554545"/>
          </a:xfrm>
          <a:prstGeom prst="rect">
            <a:avLst/>
          </a:prstGeom>
          <a:noFill/>
          <a:ln>
            <a:noFill/>
          </a:ln>
        </p:spPr>
        <p:txBody>
          <a:bodyPr spcFirstLastPara="1" wrap="square" lIns="91425" tIns="45700" rIns="91425" bIns="45700" anchor="t" anchorCtr="0">
            <a:spAutoFit/>
          </a:bodyPr>
          <a:lstStyle/>
          <a:p>
            <a:pPr marL="280988" marR="0" lvl="0" indent="-280988"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Districts allocate Title I funds to qualifying schools based on direct certification data</a:t>
            </a:r>
            <a:endParaRPr sz="1400" b="0" i="0" u="none" strike="noStrike" cap="none" dirty="0">
              <a:solidFill>
                <a:srgbClr val="000000"/>
              </a:solidFill>
              <a:latin typeface="KG Fall For You" panose="02000506000000020003" pitchFamily="2" charset="0"/>
              <a:sym typeface="Arial"/>
            </a:endParaRPr>
          </a:p>
          <a:p>
            <a:pPr marL="280988" marR="0" lvl="0" indent="-280988" algn="l" rtl="0">
              <a:lnSpc>
                <a:spcPct val="100000"/>
              </a:lnSpc>
              <a:spcBef>
                <a:spcPts val="0"/>
              </a:spcBef>
              <a:spcAft>
                <a:spcPts val="0"/>
              </a:spcAft>
              <a:buClr>
                <a:schemeClr val="dk1"/>
              </a:buClr>
              <a:buSzPts val="2000"/>
              <a:buFont typeface="Noto Sans Symbols"/>
              <a:buNone/>
            </a:pPr>
            <a:endParaRPr sz="2000" b="0" i="0" u="none" strike="noStrike" cap="none" dirty="0">
              <a:solidFill>
                <a:schemeClr val="dk1"/>
              </a:solidFill>
              <a:latin typeface="KG Fall For You" panose="02000506000000020003" pitchFamily="2" charset="0"/>
              <a:ea typeface="Arial Narrow"/>
              <a:cs typeface="Arial Narrow"/>
              <a:sym typeface="Arial Narrow"/>
            </a:endParaRPr>
          </a:p>
          <a:p>
            <a:pPr marL="280988" marR="0" lvl="0" indent="-280988"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Title I funds must supplement, not take the place of district funds</a:t>
            </a:r>
            <a:endParaRPr sz="1400" b="0" i="0" u="none" strike="noStrike" cap="none" dirty="0">
              <a:solidFill>
                <a:srgbClr val="000000"/>
              </a:solidFill>
              <a:latin typeface="KG Fall For You" panose="02000506000000020003" pitchFamily="2" charset="0"/>
              <a:sym typeface="Arial"/>
            </a:endParaRPr>
          </a:p>
          <a:p>
            <a:pPr marL="280988" marR="0" lvl="0" indent="-280988" algn="l" rtl="0">
              <a:lnSpc>
                <a:spcPct val="100000"/>
              </a:lnSpc>
              <a:spcBef>
                <a:spcPts val="0"/>
              </a:spcBef>
              <a:spcAft>
                <a:spcPts val="0"/>
              </a:spcAft>
              <a:buClr>
                <a:schemeClr val="dk1"/>
              </a:buClr>
              <a:buSzPts val="2000"/>
              <a:buFont typeface="Noto Sans Symbols"/>
              <a:buNone/>
            </a:pPr>
            <a:endParaRPr sz="2000" b="0" i="0" u="none" strike="noStrike" cap="none" dirty="0">
              <a:solidFill>
                <a:schemeClr val="dk1"/>
              </a:solidFill>
              <a:latin typeface="KG Fall For You" panose="02000506000000020003" pitchFamily="2" charset="0"/>
              <a:ea typeface="Arial Narrow"/>
              <a:cs typeface="Arial Narrow"/>
              <a:sym typeface="Arial Narrow"/>
            </a:endParaRPr>
          </a:p>
          <a:p>
            <a:pPr marL="280988" marR="0" lvl="0" indent="-280988"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A specified amount of Title I funds </a:t>
            </a:r>
            <a:r>
              <a:rPr lang="en-US" sz="2000" b="0" i="0" u="sng" strike="noStrike" cap="none" dirty="0">
                <a:solidFill>
                  <a:schemeClr val="dk1"/>
                </a:solidFill>
                <a:latin typeface="KG Fall For You" panose="02000506000000020003" pitchFamily="2" charset="0"/>
                <a:ea typeface="Arial Narrow"/>
                <a:cs typeface="Arial Narrow"/>
                <a:sym typeface="Arial Narrow"/>
              </a:rPr>
              <a:t>must</a:t>
            </a:r>
            <a:r>
              <a:rPr lang="en-US" sz="2000" b="0" i="0" u="none" strike="noStrike" cap="none" dirty="0">
                <a:solidFill>
                  <a:schemeClr val="dk1"/>
                </a:solidFill>
                <a:latin typeface="KG Fall For You" panose="02000506000000020003" pitchFamily="2" charset="0"/>
                <a:ea typeface="Arial Narrow"/>
                <a:cs typeface="Arial Narrow"/>
                <a:sym typeface="Arial Narrow"/>
              </a:rPr>
              <a:t> be spent on family engagement. Parent input is critical so schools can provide trainings/events that are relevant to families</a:t>
            </a:r>
            <a:endParaRPr sz="1400" b="0" i="0" u="none" strike="noStrike" cap="none" dirty="0">
              <a:solidFill>
                <a:srgbClr val="000000"/>
              </a:solidFill>
              <a:latin typeface="KG Fall For You" panose="02000506000000020003" pitchFamily="2" charset="0"/>
              <a:sym typeface="Arial"/>
            </a:endParaRPr>
          </a:p>
          <a:p>
            <a:pPr marL="280988" marR="0" lvl="0" indent="-153988" algn="l" rtl="0">
              <a:lnSpc>
                <a:spcPct val="100000"/>
              </a:lnSpc>
              <a:spcBef>
                <a:spcPts val="0"/>
              </a:spcBef>
              <a:spcAft>
                <a:spcPts val="0"/>
              </a:spcAft>
              <a:buClr>
                <a:schemeClr val="dk1"/>
              </a:buClr>
              <a:buSzPts val="2000"/>
              <a:buFont typeface="Noto Sans Symbols"/>
              <a:buNone/>
            </a:pPr>
            <a:endParaRPr sz="2000" b="0" i="0" u="none" strike="noStrike" cap="none" dirty="0">
              <a:solidFill>
                <a:schemeClr val="dk1"/>
              </a:solidFill>
              <a:latin typeface="KG Fall For You" panose="02000506000000020003" pitchFamily="2" charset="0"/>
              <a:ea typeface="Arial Narrow"/>
              <a:cs typeface="Arial Narrow"/>
              <a:sym typeface="Arial Narrow"/>
            </a:endParaRPr>
          </a:p>
          <a:p>
            <a:pPr marL="280988" marR="0" lvl="0" indent="-280988" algn="l" rtl="0">
              <a:lnSpc>
                <a:spcPct val="100000"/>
              </a:lnSpc>
              <a:spcBef>
                <a:spcPts val="0"/>
              </a:spcBef>
              <a:spcAft>
                <a:spcPts val="0"/>
              </a:spcAft>
              <a:buClr>
                <a:schemeClr val="dk1"/>
              </a:buClr>
              <a:buSzPts val="2000"/>
              <a:buFont typeface="Noto Sans Symbols"/>
              <a:buChar char="▪"/>
            </a:pPr>
            <a:r>
              <a:rPr lang="en-US" sz="2000" b="0" i="0" u="none" strike="noStrike" cap="none" dirty="0">
                <a:solidFill>
                  <a:schemeClr val="dk1"/>
                </a:solidFill>
                <a:latin typeface="KG Fall For You" panose="02000506000000020003" pitchFamily="2" charset="0"/>
                <a:ea typeface="Arial Narrow"/>
                <a:cs typeface="Arial Narrow"/>
                <a:sym typeface="Arial Narrow"/>
              </a:rPr>
              <a:t>Parents have the right to give input regarding how the school will use its Title I funds</a:t>
            </a:r>
            <a:endParaRPr sz="1400" b="0" i="0" u="none" strike="noStrike" cap="none" dirty="0">
              <a:solidFill>
                <a:srgbClr val="000000"/>
              </a:solidFill>
              <a:latin typeface="KG Fall For You" panose="02000506000000020003" pitchFamily="2" charset="0"/>
              <a:sym typeface="Arial"/>
            </a:endParaRPr>
          </a:p>
        </p:txBody>
      </p:sp>
      <p:sp>
        <p:nvSpPr>
          <p:cNvPr id="131" name="Google Shape;131;p4"/>
          <p:cNvSpPr txBox="1"/>
          <p:nvPr/>
        </p:nvSpPr>
        <p:spPr>
          <a:xfrm>
            <a:off x="304800" y="63246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087225" y="1073084"/>
            <a:ext cx="7239000" cy="838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dirty="0">
                <a:latin typeface="Janda Safe and Sound" panose="02000503000000020004" pitchFamily="2" charset="0"/>
              </a:rPr>
              <a:t>WHO DECIDES HOW FUNDS ARE USED?</a:t>
            </a:r>
            <a:endParaRPr dirty="0">
              <a:latin typeface="Janda Safe and Sound" panose="02000503000000020004" pitchFamily="2" charset="0"/>
            </a:endParaRPr>
          </a:p>
        </p:txBody>
      </p:sp>
      <p:sp>
        <p:nvSpPr>
          <p:cNvPr id="138" name="Google Shape;138;p5"/>
          <p:cNvSpPr txBox="1">
            <a:spLocks noGrp="1"/>
          </p:cNvSpPr>
          <p:nvPr>
            <p:ph type="body" idx="1"/>
          </p:nvPr>
        </p:nvSpPr>
        <p:spPr>
          <a:xfrm>
            <a:off x="152400" y="1828800"/>
            <a:ext cx="8839200" cy="556260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1800"/>
              <a:buChar char="•"/>
            </a:pPr>
            <a:r>
              <a:rPr lang="en-US" dirty="0">
                <a:latin typeface="KG Fall For You" panose="02000506000000020003" pitchFamily="2" charset="0"/>
                <a:ea typeface="Arial Narrow"/>
                <a:cs typeface="Arial Narrow"/>
                <a:sym typeface="Arial Narrow"/>
              </a:rPr>
              <a:t>Your administrative team considers data and feedback collected throughout the school year to build their school budget</a:t>
            </a:r>
          </a:p>
          <a:p>
            <a:pPr marL="228600" lvl="0" indent="-228600" algn="l" rtl="0">
              <a:lnSpc>
                <a:spcPct val="120000"/>
              </a:lnSpc>
              <a:spcBef>
                <a:spcPts val="0"/>
              </a:spcBef>
              <a:spcAft>
                <a:spcPts val="0"/>
              </a:spcAft>
              <a:buSzPts val="1800"/>
              <a:buChar char="•"/>
            </a:pPr>
            <a:r>
              <a:rPr lang="en-US" dirty="0">
                <a:latin typeface="KG Fall For You" panose="02000506000000020003" pitchFamily="2" charset="0"/>
                <a:ea typeface="Arial Narrow"/>
                <a:cs typeface="Arial Narrow"/>
                <a:sym typeface="Arial Narrow"/>
              </a:rPr>
              <a:t>Every school has a School Advisory Council (SAC) composed of:</a:t>
            </a:r>
          </a:p>
          <a:p>
            <a:pPr marL="228600" lvl="0" indent="-228600" algn="l" rtl="0">
              <a:lnSpc>
                <a:spcPct val="120000"/>
              </a:lnSpc>
              <a:spcBef>
                <a:spcPts val="0"/>
              </a:spcBef>
              <a:spcAft>
                <a:spcPts val="0"/>
              </a:spcAft>
              <a:buSzPts val="1800"/>
              <a:buChar char="•"/>
            </a:pPr>
            <a:r>
              <a:rPr lang="en-US" dirty="0">
                <a:latin typeface="KG Fall For You" panose="02000506000000020003" pitchFamily="2" charset="0"/>
                <a:ea typeface="Arial Narrow"/>
                <a:cs typeface="Arial Narrow"/>
                <a:sym typeface="Arial Narrow"/>
              </a:rPr>
              <a:t>parents, teachers, staff, community members, principal and students (at middle and high schools)</a:t>
            </a:r>
          </a:p>
          <a:p>
            <a:pPr marL="228600" lvl="0" indent="-228600" algn="l" rtl="0">
              <a:lnSpc>
                <a:spcPct val="120000"/>
              </a:lnSpc>
              <a:spcBef>
                <a:spcPts val="0"/>
              </a:spcBef>
              <a:spcAft>
                <a:spcPts val="0"/>
              </a:spcAft>
              <a:buSzPts val="1800"/>
              <a:buChar char="•"/>
            </a:pPr>
            <a:r>
              <a:rPr lang="en-US" dirty="0">
                <a:latin typeface="KG Fall For You" panose="02000506000000020003" pitchFamily="2" charset="0"/>
                <a:ea typeface="Arial Narrow"/>
                <a:cs typeface="Arial Narrow"/>
                <a:sym typeface="Arial Narrow"/>
              </a:rPr>
              <a:t>The School Advisory Council helps determine how to use Title I funds.  Please consider joining!</a:t>
            </a:r>
          </a:p>
          <a:p>
            <a:pPr marL="228600" lvl="0" indent="-228600" algn="l" rtl="0">
              <a:lnSpc>
                <a:spcPct val="120000"/>
              </a:lnSpc>
              <a:spcBef>
                <a:spcPts val="0"/>
              </a:spcBef>
              <a:spcAft>
                <a:spcPts val="0"/>
              </a:spcAft>
              <a:buSzPts val="1800"/>
              <a:buChar char="•"/>
            </a:pPr>
            <a:r>
              <a:rPr lang="en-US" dirty="0">
                <a:latin typeface="KG Fall For You" panose="02000506000000020003" pitchFamily="2" charset="0"/>
                <a:ea typeface="Arial Narrow"/>
                <a:cs typeface="Arial Narrow"/>
                <a:sym typeface="Arial Narrow"/>
              </a:rPr>
              <a:t>Use of Title I funds must align with the goals of the School Improvement Plan (SIP) and School-wide Plan (SWP) for Title I</a:t>
            </a:r>
          </a:p>
          <a:p>
            <a:pPr marL="228600" lvl="0" indent="-228600" algn="l" rtl="0">
              <a:lnSpc>
                <a:spcPct val="120000"/>
              </a:lnSpc>
              <a:spcBef>
                <a:spcPts val="0"/>
              </a:spcBef>
              <a:spcAft>
                <a:spcPts val="0"/>
              </a:spcAft>
              <a:buSzPts val="1800"/>
              <a:buChar char="•"/>
            </a:pPr>
            <a:r>
              <a:rPr lang="en-US" dirty="0">
                <a:latin typeface="KG Fall For You" panose="02000506000000020003" pitchFamily="2" charset="0"/>
                <a:ea typeface="Arial Narrow"/>
                <a:cs typeface="Arial Narrow"/>
                <a:sym typeface="Arial Narrow"/>
              </a:rPr>
              <a:t>Copies of these documents are available for review in the school office (translated, when possible)</a:t>
            </a:r>
          </a:p>
        </p:txBody>
      </p:sp>
      <p:sp>
        <p:nvSpPr>
          <p:cNvPr id="140" name="Google Shape;140;p5"/>
          <p:cNvSpPr txBox="1"/>
          <p:nvPr/>
        </p:nvSpPr>
        <p:spPr>
          <a:xfrm>
            <a:off x="262262" y="6248400"/>
            <a:ext cx="45764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152400" y="750094"/>
            <a:ext cx="8959850" cy="838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Gill Sans"/>
              <a:buNone/>
            </a:pPr>
            <a:r>
              <a:rPr lang="en-US" sz="4800" dirty="0">
                <a:latin typeface="Janda Safe and Sound" panose="02000503000000020004" pitchFamily="2" charset="0"/>
              </a:rPr>
              <a:t>TITLE I PROGRAMS</a:t>
            </a:r>
            <a:endParaRPr dirty="0">
              <a:latin typeface="Janda Safe and Sound" panose="02000503000000020004" pitchFamily="2" charset="0"/>
            </a:endParaRPr>
          </a:p>
        </p:txBody>
      </p:sp>
      <p:sp>
        <p:nvSpPr>
          <p:cNvPr id="147" name="Google Shape;147;p6"/>
          <p:cNvSpPr txBox="1"/>
          <p:nvPr/>
        </p:nvSpPr>
        <p:spPr>
          <a:xfrm>
            <a:off x="-9617" y="2159000"/>
            <a:ext cx="8959850" cy="3816389"/>
          </a:xfrm>
          <a:prstGeom prst="rect">
            <a:avLst/>
          </a:prstGeom>
          <a:noFill/>
          <a:ln>
            <a:noFill/>
          </a:ln>
        </p:spPr>
        <p:txBody>
          <a:bodyPr spcFirstLastPara="1" wrap="square" lIns="91425" tIns="45700" rIns="91425" bIns="45700" anchor="t" anchorCtr="0">
            <a:spAutoFit/>
          </a:bodyPr>
          <a:lstStyle/>
          <a:p>
            <a:pPr marL="858838" marR="0" lvl="0" indent="-173037" algn="l" rtl="0">
              <a:lnSpc>
                <a:spcPct val="100000"/>
              </a:lnSpc>
              <a:spcBef>
                <a:spcPts val="0"/>
              </a:spcBef>
              <a:spcAft>
                <a:spcPts val="0"/>
              </a:spcAft>
              <a:buClr>
                <a:schemeClr val="dk1"/>
              </a:buClr>
              <a:buSzPts val="2000"/>
              <a:buFont typeface="Noto Sans Symbols"/>
              <a:buChar char="▪"/>
            </a:pPr>
            <a:r>
              <a:rPr lang="en-US" sz="2400" b="0" i="0" u="none" strike="noStrike" cap="none" dirty="0">
                <a:solidFill>
                  <a:schemeClr val="dk1"/>
                </a:solidFill>
                <a:latin typeface="KG Fall For You" panose="02000506000000020003" pitchFamily="2" charset="0"/>
                <a:ea typeface="Arial Narrow"/>
                <a:cs typeface="Arial Narrow"/>
                <a:sym typeface="Arial Narrow"/>
              </a:rPr>
              <a:t>All Title I public schools in Brevard are school-wide programs, meaning Title I funds, along with other local, state, and federal funding sources are used to support </a:t>
            </a:r>
            <a:r>
              <a:rPr lang="en-US" sz="2400" b="0" i="0" u="sng" strike="noStrike" cap="none" dirty="0">
                <a:solidFill>
                  <a:schemeClr val="dk1"/>
                </a:solidFill>
                <a:latin typeface="KG Fall For You" panose="02000506000000020003" pitchFamily="2" charset="0"/>
                <a:ea typeface="Arial Narrow"/>
                <a:cs typeface="Arial Narrow"/>
                <a:sym typeface="Arial Narrow"/>
              </a:rPr>
              <a:t>all</a:t>
            </a:r>
            <a:r>
              <a:rPr lang="en-US" sz="2400" b="0" i="0" u="none" strike="noStrike" cap="none" dirty="0">
                <a:solidFill>
                  <a:schemeClr val="dk1"/>
                </a:solidFill>
                <a:latin typeface="KG Fall For You" panose="02000506000000020003" pitchFamily="2" charset="0"/>
                <a:ea typeface="Arial Narrow"/>
                <a:cs typeface="Arial Narrow"/>
                <a:sym typeface="Arial Narrow"/>
              </a:rPr>
              <a:t> students in the school</a:t>
            </a:r>
            <a:endParaRPr sz="1600" b="0" i="0" u="none" strike="noStrike" cap="none" dirty="0">
              <a:solidFill>
                <a:srgbClr val="000000"/>
              </a:solidFill>
              <a:latin typeface="KG Fall For You" panose="02000506000000020003" pitchFamily="2" charset="0"/>
              <a:sym typeface="Arial"/>
            </a:endParaRPr>
          </a:p>
          <a:p>
            <a:pPr marL="858838" marR="0" lvl="0" indent="-173036" algn="l" rtl="0">
              <a:lnSpc>
                <a:spcPct val="100000"/>
              </a:lnSpc>
              <a:spcBef>
                <a:spcPts val="0"/>
              </a:spcBef>
              <a:spcAft>
                <a:spcPts val="0"/>
              </a:spcAft>
              <a:buClr>
                <a:srgbClr val="000000"/>
              </a:buClr>
              <a:buSzPts val="2000"/>
              <a:buFont typeface="Arial"/>
              <a:buNone/>
            </a:pPr>
            <a:endParaRPr sz="2400" b="0" i="0" u="none" strike="noStrike" cap="none" dirty="0">
              <a:solidFill>
                <a:schemeClr val="dk1"/>
              </a:solidFill>
              <a:latin typeface="KG Fall For You" panose="02000506000000020003" pitchFamily="2" charset="0"/>
              <a:ea typeface="Arial Narrow"/>
              <a:cs typeface="Arial Narrow"/>
              <a:sym typeface="Arial Narrow"/>
            </a:endParaRPr>
          </a:p>
          <a:p>
            <a:pPr marL="858838" marR="0" lvl="0" indent="-173037" algn="l" rtl="0">
              <a:lnSpc>
                <a:spcPct val="100000"/>
              </a:lnSpc>
              <a:spcBef>
                <a:spcPts val="0"/>
              </a:spcBef>
              <a:spcAft>
                <a:spcPts val="0"/>
              </a:spcAft>
              <a:buClr>
                <a:schemeClr val="dk1"/>
              </a:buClr>
              <a:buSzPts val="2000"/>
              <a:buFont typeface="Noto Sans Symbols"/>
              <a:buChar char="▪"/>
            </a:pPr>
            <a:r>
              <a:rPr lang="en-US" sz="2400" b="0" i="0" u="none" strike="noStrike" cap="none" dirty="0">
                <a:solidFill>
                  <a:schemeClr val="dk1"/>
                </a:solidFill>
                <a:latin typeface="KG Fall For You" panose="02000506000000020003" pitchFamily="2" charset="0"/>
                <a:ea typeface="Arial Narrow"/>
                <a:cs typeface="Arial Narrow"/>
                <a:sym typeface="Arial Narrow"/>
              </a:rPr>
              <a:t>The primary focus of the Title I program is to support the students most at-risk for academic failure</a:t>
            </a:r>
            <a:endParaRPr sz="1600" b="0" i="0" u="none" strike="noStrike" cap="none" dirty="0">
              <a:solidFill>
                <a:srgbClr val="000000"/>
              </a:solidFill>
              <a:latin typeface="KG Fall For You" panose="02000506000000020003" pitchFamily="2" charset="0"/>
              <a:sym typeface="Arial"/>
            </a:endParaRPr>
          </a:p>
          <a:p>
            <a:pPr marL="858838" marR="0" lvl="0" indent="-46037" algn="l" rtl="0">
              <a:lnSpc>
                <a:spcPct val="100000"/>
              </a:lnSpc>
              <a:spcBef>
                <a:spcPts val="0"/>
              </a:spcBef>
              <a:spcAft>
                <a:spcPts val="0"/>
              </a:spcAft>
              <a:buClr>
                <a:schemeClr val="dk1"/>
              </a:buClr>
              <a:buSzPts val="2000"/>
              <a:buFont typeface="Noto Sans Symbols"/>
              <a:buNone/>
            </a:pPr>
            <a:endParaRPr sz="2400" b="0" i="0" u="none" strike="noStrike" cap="none" dirty="0">
              <a:solidFill>
                <a:schemeClr val="dk1"/>
              </a:solidFill>
              <a:latin typeface="KG Fall For You" panose="02000506000000020003" pitchFamily="2" charset="0"/>
              <a:ea typeface="Arial Narrow"/>
              <a:cs typeface="Arial Narrow"/>
              <a:sym typeface="Arial Narrow"/>
            </a:endParaRPr>
          </a:p>
          <a:p>
            <a:pPr marL="858838" marR="0" lvl="0" indent="-173037" algn="l" rtl="0">
              <a:lnSpc>
                <a:spcPct val="100000"/>
              </a:lnSpc>
              <a:spcBef>
                <a:spcPts val="0"/>
              </a:spcBef>
              <a:spcAft>
                <a:spcPts val="0"/>
              </a:spcAft>
              <a:buClr>
                <a:schemeClr val="dk1"/>
              </a:buClr>
              <a:buSzPts val="2000"/>
              <a:buFont typeface="Noto Sans Symbols"/>
              <a:buChar char="▪"/>
            </a:pPr>
            <a:r>
              <a:rPr lang="en-US" sz="2400" b="0" i="0" u="none" strike="noStrike" cap="none" dirty="0">
                <a:solidFill>
                  <a:schemeClr val="dk1"/>
                </a:solidFill>
                <a:latin typeface="KG Fall For You" panose="02000506000000020003" pitchFamily="2" charset="0"/>
                <a:ea typeface="Arial Narrow"/>
                <a:cs typeface="Arial Narrow"/>
                <a:sym typeface="Arial Narrow"/>
              </a:rPr>
              <a:t>School identify specific groups of students that need more intensive academic support. These subgroups are show in the School Improvement Plan (SIP)</a:t>
            </a:r>
            <a:endParaRPr sz="1600" b="0" i="0" u="none" strike="noStrike" cap="none" dirty="0">
              <a:solidFill>
                <a:srgbClr val="000000"/>
              </a:solidFill>
              <a:latin typeface="KG Fall For You" panose="02000506000000020003" pitchFamily="2" charset="0"/>
              <a:sym typeface="Arial"/>
            </a:endParaRPr>
          </a:p>
          <a:p>
            <a:pPr marL="68580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chemeClr val="dk1"/>
              </a:solidFill>
              <a:latin typeface="Arial Narrow"/>
              <a:ea typeface="Arial Narrow"/>
              <a:cs typeface="Arial Narrow"/>
              <a:sym typeface="Arial Narrow"/>
            </a:endParaRPr>
          </a:p>
        </p:txBody>
      </p:sp>
      <p:sp>
        <p:nvSpPr>
          <p:cNvPr id="148" name="Google Shape;148;p6"/>
          <p:cNvSpPr txBox="1"/>
          <p:nvPr/>
        </p:nvSpPr>
        <p:spPr>
          <a:xfrm>
            <a:off x="1290638" y="1320800"/>
            <a:ext cx="7794625" cy="4333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Noto Sans Symbols"/>
              <a:buNone/>
            </a:pPr>
            <a:r>
              <a:rPr lang="en-US" sz="2800" b="0" i="0" u="none" strike="noStrike" cap="none">
                <a:solidFill>
                  <a:schemeClr val="dk1"/>
                </a:solidFill>
                <a:latin typeface="Tahoma"/>
                <a:ea typeface="Tahoma"/>
                <a:cs typeface="Tahoma"/>
                <a:sym typeface="Tahoma"/>
              </a:rPr>
              <a:t> </a:t>
            </a:r>
            <a:endParaRPr sz="1400" b="0" i="0" u="none" strike="noStrike" cap="none">
              <a:solidFill>
                <a:srgbClr val="000000"/>
              </a:solidFill>
              <a:latin typeface="Arial"/>
              <a:ea typeface="Arial"/>
              <a:cs typeface="Arial"/>
              <a:sym typeface="Arial"/>
            </a:endParaRPr>
          </a:p>
        </p:txBody>
      </p:sp>
      <p:sp>
        <p:nvSpPr>
          <p:cNvPr id="149" name="Google Shape;149;p6"/>
          <p:cNvSpPr txBox="1"/>
          <p:nvPr/>
        </p:nvSpPr>
        <p:spPr>
          <a:xfrm>
            <a:off x="304800" y="6324600"/>
            <a:ext cx="465189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Gill Sans"/>
                <a:ea typeface="Gill Sans"/>
                <a:cs typeface="Gill Sans"/>
                <a:sym typeface="Gill Sans"/>
              </a:rPr>
              <a:t>FY24</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8F27-CD64-7103-DE3A-66A2149D0D2E}"/>
              </a:ext>
            </a:extLst>
          </p:cNvPr>
          <p:cNvSpPr>
            <a:spLocks noGrp="1"/>
          </p:cNvSpPr>
          <p:nvPr>
            <p:ph type="title"/>
          </p:nvPr>
        </p:nvSpPr>
        <p:spPr>
          <a:xfrm>
            <a:off x="1471771" y="1121263"/>
            <a:ext cx="6571343" cy="1049235"/>
          </a:xfrm>
        </p:spPr>
        <p:txBody>
          <a:bodyPr/>
          <a:lstStyle/>
          <a:p>
            <a:pPr algn="ctr"/>
            <a:r>
              <a:rPr lang="en-US" dirty="0">
                <a:latin typeface="Janda Safe and Sound" panose="02000503000000020004" pitchFamily="2" charset="0"/>
              </a:rPr>
              <a:t>STAR Reading Results</a:t>
            </a:r>
          </a:p>
        </p:txBody>
      </p:sp>
      <p:graphicFrame>
        <p:nvGraphicFramePr>
          <p:cNvPr id="4" name="Table 4">
            <a:extLst>
              <a:ext uri="{FF2B5EF4-FFF2-40B4-BE49-F238E27FC236}">
                <a16:creationId xmlns:a16="http://schemas.microsoft.com/office/drawing/2014/main" id="{64CED702-42CC-34C0-9946-C8F58D33EAE7}"/>
              </a:ext>
            </a:extLst>
          </p:cNvPr>
          <p:cNvGraphicFramePr>
            <a:graphicFrameLocks noGrp="1"/>
          </p:cNvGraphicFramePr>
          <p:nvPr>
            <p:ph idx="1"/>
          </p:nvPr>
        </p:nvGraphicFramePr>
        <p:xfrm>
          <a:off x="1006079" y="2283619"/>
          <a:ext cx="6608226" cy="2156456"/>
        </p:xfrm>
        <a:graphic>
          <a:graphicData uri="http://schemas.openxmlformats.org/drawingml/2006/table">
            <a:tbl>
              <a:tblPr firstRow="1" bandRow="1">
                <a:tableStyleId>{B301B821-A1FF-4177-AEE7-76D212191A09}</a:tableStyleId>
              </a:tblPr>
              <a:tblGrid>
                <a:gridCol w="2202742">
                  <a:extLst>
                    <a:ext uri="{9D8B030D-6E8A-4147-A177-3AD203B41FA5}">
                      <a16:colId xmlns:a16="http://schemas.microsoft.com/office/drawing/2014/main" val="3296640098"/>
                    </a:ext>
                  </a:extLst>
                </a:gridCol>
                <a:gridCol w="2202742">
                  <a:extLst>
                    <a:ext uri="{9D8B030D-6E8A-4147-A177-3AD203B41FA5}">
                      <a16:colId xmlns:a16="http://schemas.microsoft.com/office/drawing/2014/main" val="3277011416"/>
                    </a:ext>
                  </a:extLst>
                </a:gridCol>
                <a:gridCol w="2202742">
                  <a:extLst>
                    <a:ext uri="{9D8B030D-6E8A-4147-A177-3AD203B41FA5}">
                      <a16:colId xmlns:a16="http://schemas.microsoft.com/office/drawing/2014/main" val="3607029173"/>
                    </a:ext>
                  </a:extLst>
                </a:gridCol>
              </a:tblGrid>
              <a:tr h="650032">
                <a:tc>
                  <a:txBody>
                    <a:bodyPr/>
                    <a:lstStyle/>
                    <a:p>
                      <a:endParaRPr lang="en-US" sz="11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500" dirty="0"/>
                        <a:t>Avg. Grade Equivalent</a:t>
                      </a:r>
                    </a:p>
                    <a:p>
                      <a:r>
                        <a:rPr lang="en-US" sz="1500" dirty="0"/>
                        <a:t>Fall to Spring</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500" dirty="0"/>
                        <a:t>Avg. Percentile Rank</a:t>
                      </a:r>
                    </a:p>
                    <a:p>
                      <a:r>
                        <a:rPr lang="en-US" sz="1500" dirty="0"/>
                        <a:t>Fall to Spring</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75632229"/>
                  </a:ext>
                </a:extLst>
              </a:tr>
              <a:tr h="376606">
                <a:tc>
                  <a:txBody>
                    <a:bodyPr/>
                    <a:lstStyle/>
                    <a:p>
                      <a:r>
                        <a:rPr lang="en-US" sz="1500" dirty="0"/>
                        <a:t>VPK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60000"/>
                        <a:lumOff val="40000"/>
                      </a:schemeClr>
                    </a:solidFill>
                  </a:tcPr>
                </a:tc>
                <a:tc>
                  <a:txBody>
                    <a:bodyPr/>
                    <a:lstStyle/>
                    <a:p>
                      <a:r>
                        <a:rPr lang="en-US" sz="1500" dirty="0"/>
                        <a:t>PK.2 to 1.0 (+1.8)</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500" dirty="0"/>
                        <a:t> 29 to 90 (+61)</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73927766"/>
                  </a:ext>
                </a:extLst>
              </a:tr>
              <a:tr h="376606">
                <a:tc>
                  <a:txBody>
                    <a:bodyPr/>
                    <a:lstStyle/>
                    <a:p>
                      <a:r>
                        <a:rPr lang="en-US" sz="1500" dirty="0"/>
                        <a:t>Kindergarten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60000"/>
                        <a:lumOff val="40000"/>
                      </a:schemeClr>
                    </a:solidFill>
                  </a:tcPr>
                </a:tc>
                <a:tc>
                  <a:txBody>
                    <a:bodyPr/>
                    <a:lstStyle/>
                    <a:p>
                      <a:r>
                        <a:rPr lang="en-US" sz="1500" dirty="0"/>
                        <a:t>PK.8 to 1.1 (+1.4)</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500" dirty="0"/>
                        <a:t>38 to 56 (+18.0)</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05416805"/>
                  </a:ext>
                </a:extLst>
              </a:tr>
              <a:tr h="376606">
                <a:tc>
                  <a:txBody>
                    <a:bodyPr/>
                    <a:lstStyle/>
                    <a:p>
                      <a:r>
                        <a:rPr lang="en-US" sz="1500" dirty="0"/>
                        <a:t>1</a:t>
                      </a:r>
                      <a:r>
                        <a:rPr lang="en-US" sz="1500" baseline="30000" dirty="0"/>
                        <a:t>st</a:t>
                      </a:r>
                      <a:r>
                        <a:rPr lang="en-US" sz="1500" dirty="0"/>
                        <a:t> Grade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60000"/>
                        <a:lumOff val="40000"/>
                      </a:schemeClr>
                    </a:solidFill>
                  </a:tcPr>
                </a:tc>
                <a:tc>
                  <a:txBody>
                    <a:bodyPr/>
                    <a:lstStyle/>
                    <a:p>
                      <a:r>
                        <a:rPr lang="en-US" sz="1500" dirty="0"/>
                        <a:t>0.6 to 1.8 (+1.2)</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500" dirty="0"/>
                        <a:t>36 to 49 (+13.0)</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099784"/>
                  </a:ext>
                </a:extLst>
              </a:tr>
              <a:tr h="376606">
                <a:tc>
                  <a:txBody>
                    <a:bodyPr/>
                    <a:lstStyle/>
                    <a:p>
                      <a:r>
                        <a:rPr lang="en-US" sz="1500" dirty="0"/>
                        <a:t>2</a:t>
                      </a:r>
                      <a:r>
                        <a:rPr lang="en-US" sz="1500" baseline="30000" dirty="0"/>
                        <a:t>nd</a:t>
                      </a:r>
                      <a:r>
                        <a:rPr lang="en-US" sz="1500" dirty="0"/>
                        <a:t> grade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sz="1500" dirty="0"/>
                        <a:t>1.9 to 2.9 (+1.0)</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t>44 to 44 (+11.0)</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9454796"/>
                  </a:ext>
                </a:extLst>
              </a:tr>
            </a:tbl>
          </a:graphicData>
        </a:graphic>
      </p:graphicFrame>
    </p:spTree>
    <p:extLst>
      <p:ext uri="{BB962C8B-B14F-4D97-AF65-F5344CB8AC3E}">
        <p14:creationId xmlns:p14="http://schemas.microsoft.com/office/powerpoint/2010/main" val="222164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8F27-CD64-7103-DE3A-66A2149D0D2E}"/>
              </a:ext>
            </a:extLst>
          </p:cNvPr>
          <p:cNvSpPr>
            <a:spLocks noGrp="1"/>
          </p:cNvSpPr>
          <p:nvPr>
            <p:ph type="title"/>
          </p:nvPr>
        </p:nvSpPr>
        <p:spPr>
          <a:xfrm>
            <a:off x="1462345" y="1096751"/>
            <a:ext cx="6571343" cy="1049235"/>
          </a:xfrm>
        </p:spPr>
        <p:txBody>
          <a:bodyPr/>
          <a:lstStyle/>
          <a:p>
            <a:pPr algn="ctr"/>
            <a:r>
              <a:rPr lang="en-US" dirty="0">
                <a:latin typeface="Janda Safe and Sound" panose="02000503000000020004" pitchFamily="2" charset="0"/>
              </a:rPr>
              <a:t>STAR Math Results</a:t>
            </a:r>
          </a:p>
        </p:txBody>
      </p:sp>
      <p:graphicFrame>
        <p:nvGraphicFramePr>
          <p:cNvPr id="4" name="Table 4">
            <a:extLst>
              <a:ext uri="{FF2B5EF4-FFF2-40B4-BE49-F238E27FC236}">
                <a16:creationId xmlns:a16="http://schemas.microsoft.com/office/drawing/2014/main" id="{64CED702-42CC-34C0-9946-C8F58D33EAE7}"/>
              </a:ext>
            </a:extLst>
          </p:cNvPr>
          <p:cNvGraphicFramePr>
            <a:graphicFrameLocks noGrp="1"/>
          </p:cNvGraphicFramePr>
          <p:nvPr>
            <p:ph idx="1"/>
          </p:nvPr>
        </p:nvGraphicFramePr>
        <p:xfrm>
          <a:off x="1006079" y="2283618"/>
          <a:ext cx="6563358" cy="1694984"/>
        </p:xfrm>
        <a:graphic>
          <a:graphicData uri="http://schemas.openxmlformats.org/drawingml/2006/table">
            <a:tbl>
              <a:tblPr firstRow="1" bandRow="1">
                <a:tableStyleId>{B301B821-A1FF-4177-AEE7-76D212191A09}</a:tableStyleId>
              </a:tblPr>
              <a:tblGrid>
                <a:gridCol w="2187786">
                  <a:extLst>
                    <a:ext uri="{9D8B030D-6E8A-4147-A177-3AD203B41FA5}">
                      <a16:colId xmlns:a16="http://schemas.microsoft.com/office/drawing/2014/main" val="3296640098"/>
                    </a:ext>
                  </a:extLst>
                </a:gridCol>
                <a:gridCol w="2187786">
                  <a:extLst>
                    <a:ext uri="{9D8B030D-6E8A-4147-A177-3AD203B41FA5}">
                      <a16:colId xmlns:a16="http://schemas.microsoft.com/office/drawing/2014/main" val="3277011416"/>
                    </a:ext>
                  </a:extLst>
                </a:gridCol>
                <a:gridCol w="2187786">
                  <a:extLst>
                    <a:ext uri="{9D8B030D-6E8A-4147-A177-3AD203B41FA5}">
                      <a16:colId xmlns:a16="http://schemas.microsoft.com/office/drawing/2014/main" val="3607029173"/>
                    </a:ext>
                  </a:extLst>
                </a:gridCol>
              </a:tblGrid>
              <a:tr h="619037">
                <a:tc>
                  <a:txBody>
                    <a:bodyPr/>
                    <a:lstStyle/>
                    <a:p>
                      <a:endParaRPr lang="en-US" sz="1500" dirty="0"/>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500" dirty="0"/>
                        <a:t>Avg. Grade Equivalent</a:t>
                      </a:r>
                    </a:p>
                    <a:p>
                      <a:r>
                        <a:rPr lang="en-US" sz="1500" dirty="0"/>
                        <a:t>Fall to Spring</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500" dirty="0"/>
                        <a:t>Avg. Percentile Rank</a:t>
                      </a:r>
                    </a:p>
                    <a:p>
                      <a:r>
                        <a:rPr lang="en-US" sz="1500" dirty="0"/>
                        <a:t>Fall to Spring</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475632229"/>
                  </a:ext>
                </a:extLst>
              </a:tr>
              <a:tr h="358649">
                <a:tc>
                  <a:txBody>
                    <a:bodyPr/>
                    <a:lstStyle/>
                    <a:p>
                      <a:r>
                        <a:rPr lang="en-US" sz="1500" dirty="0"/>
                        <a:t>Kindergarten</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60000"/>
                        <a:lumOff val="40000"/>
                      </a:schemeClr>
                    </a:solidFill>
                  </a:tcPr>
                </a:tc>
                <a:tc>
                  <a:txBody>
                    <a:bodyPr/>
                    <a:lstStyle/>
                    <a:p>
                      <a:r>
                        <a:rPr lang="en-US" sz="1500" dirty="0"/>
                        <a:t>0.3 to 1.2 (+0.9)</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500" dirty="0"/>
                        <a:t>44 to 58 (+14.0)</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05416805"/>
                  </a:ext>
                </a:extLst>
              </a:tr>
              <a:tr h="358649">
                <a:tc>
                  <a:txBody>
                    <a:bodyPr/>
                    <a:lstStyle/>
                    <a:p>
                      <a:r>
                        <a:rPr lang="en-US" sz="1500" dirty="0"/>
                        <a:t>1</a:t>
                      </a:r>
                      <a:r>
                        <a:rPr lang="en-US" sz="1500" baseline="30000" dirty="0"/>
                        <a:t>st</a:t>
                      </a:r>
                      <a:r>
                        <a:rPr lang="en-US" sz="1500" dirty="0"/>
                        <a:t> Grade</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60000"/>
                        <a:lumOff val="40000"/>
                      </a:schemeClr>
                    </a:solidFill>
                  </a:tcPr>
                </a:tc>
                <a:tc>
                  <a:txBody>
                    <a:bodyPr/>
                    <a:lstStyle/>
                    <a:p>
                      <a:r>
                        <a:rPr lang="en-US" sz="1500" dirty="0"/>
                        <a:t>1.0 to 2.0 (+1.0)</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500" dirty="0"/>
                        <a:t>59 to 57 (-2.0)</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82099784"/>
                  </a:ext>
                </a:extLst>
              </a:tr>
              <a:tr h="358649">
                <a:tc>
                  <a:txBody>
                    <a:bodyPr/>
                    <a:lstStyle/>
                    <a:p>
                      <a:r>
                        <a:rPr lang="en-US" sz="1500" dirty="0"/>
                        <a:t>2</a:t>
                      </a:r>
                      <a:r>
                        <a:rPr lang="en-US" sz="1500" baseline="30000" dirty="0"/>
                        <a:t>nd</a:t>
                      </a:r>
                      <a:r>
                        <a:rPr lang="en-US" sz="1500" dirty="0"/>
                        <a:t> grade</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60000"/>
                        <a:lumOff val="40000"/>
                      </a:schemeClr>
                    </a:solidFill>
                  </a:tcPr>
                </a:tc>
                <a:tc>
                  <a:txBody>
                    <a:bodyPr/>
                    <a:lstStyle/>
                    <a:p>
                      <a:r>
                        <a:rPr lang="en-US" sz="1500" dirty="0"/>
                        <a:t>1.9 to 3.0 (+1.1)</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lang="en-US" sz="1500" dirty="0"/>
                        <a:t>38 to 49 (+11.0)</a:t>
                      </a:r>
                    </a:p>
                  </a:txBody>
                  <a:tcPr marL="68580" marR="68580" marT="34290" marB="3429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119454796"/>
                  </a:ext>
                </a:extLst>
              </a:tr>
            </a:tbl>
          </a:graphicData>
        </a:graphic>
      </p:graphicFrame>
    </p:spTree>
    <p:extLst>
      <p:ext uri="{BB962C8B-B14F-4D97-AF65-F5344CB8AC3E}">
        <p14:creationId xmlns:p14="http://schemas.microsoft.com/office/powerpoint/2010/main" val="1623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9D4D-4DAC-40B5-AAF1-AEA98FFE9E57}"/>
              </a:ext>
            </a:extLst>
          </p:cNvPr>
          <p:cNvSpPr>
            <a:spLocks noGrp="1"/>
          </p:cNvSpPr>
          <p:nvPr>
            <p:ph type="title"/>
          </p:nvPr>
        </p:nvSpPr>
        <p:spPr>
          <a:xfrm>
            <a:off x="1005840" y="1107880"/>
            <a:ext cx="7132320" cy="925068"/>
          </a:xfrm>
        </p:spPr>
        <p:txBody>
          <a:bodyPr>
            <a:normAutofit/>
          </a:bodyPr>
          <a:lstStyle/>
          <a:p>
            <a:pPr algn="ctr"/>
            <a:r>
              <a:rPr lang="en-US" sz="4050" dirty="0">
                <a:latin typeface="Janda Safe and Sound" panose="02000503000000020004" pitchFamily="2" charset="0"/>
              </a:rPr>
              <a:t>ELA Proficiency 2023</a:t>
            </a:r>
          </a:p>
        </p:txBody>
      </p:sp>
      <p:graphicFrame>
        <p:nvGraphicFramePr>
          <p:cNvPr id="4" name="Table 4">
            <a:extLst>
              <a:ext uri="{FF2B5EF4-FFF2-40B4-BE49-F238E27FC236}">
                <a16:creationId xmlns:a16="http://schemas.microsoft.com/office/drawing/2014/main" id="{F67453C9-7162-4ABD-AE86-7AD257E051EE}"/>
              </a:ext>
            </a:extLst>
          </p:cNvPr>
          <p:cNvGraphicFramePr>
            <a:graphicFrameLocks noGrp="1"/>
          </p:cNvGraphicFramePr>
          <p:nvPr>
            <p:ph idx="1"/>
            <p:extLst>
              <p:ext uri="{D42A27DB-BD31-4B8C-83A1-F6EECF244321}">
                <p14:modId xmlns:p14="http://schemas.microsoft.com/office/powerpoint/2010/main" val="2246780894"/>
              </p:ext>
            </p:extLst>
          </p:nvPr>
        </p:nvGraphicFramePr>
        <p:xfrm>
          <a:off x="207390" y="2630078"/>
          <a:ext cx="8408710" cy="2039667"/>
        </p:xfrm>
        <a:graphic>
          <a:graphicData uri="http://schemas.openxmlformats.org/drawingml/2006/table">
            <a:tbl>
              <a:tblPr firstRow="1" bandRow="1">
                <a:tableStyleId>{5C22544A-7EE6-4342-B048-85BDC9FD1C3A}</a:tableStyleId>
              </a:tblPr>
              <a:tblGrid>
                <a:gridCol w="1681742">
                  <a:extLst>
                    <a:ext uri="{9D8B030D-6E8A-4147-A177-3AD203B41FA5}">
                      <a16:colId xmlns:a16="http://schemas.microsoft.com/office/drawing/2014/main" val="2332550083"/>
                    </a:ext>
                  </a:extLst>
                </a:gridCol>
                <a:gridCol w="1681742">
                  <a:extLst>
                    <a:ext uri="{9D8B030D-6E8A-4147-A177-3AD203B41FA5}">
                      <a16:colId xmlns:a16="http://schemas.microsoft.com/office/drawing/2014/main" val="429983166"/>
                    </a:ext>
                  </a:extLst>
                </a:gridCol>
                <a:gridCol w="1681742">
                  <a:extLst>
                    <a:ext uri="{9D8B030D-6E8A-4147-A177-3AD203B41FA5}">
                      <a16:colId xmlns:a16="http://schemas.microsoft.com/office/drawing/2014/main" val="4024150967"/>
                    </a:ext>
                  </a:extLst>
                </a:gridCol>
                <a:gridCol w="1681742">
                  <a:extLst>
                    <a:ext uri="{9D8B030D-6E8A-4147-A177-3AD203B41FA5}">
                      <a16:colId xmlns:a16="http://schemas.microsoft.com/office/drawing/2014/main" val="1960702084"/>
                    </a:ext>
                  </a:extLst>
                </a:gridCol>
                <a:gridCol w="1681742">
                  <a:extLst>
                    <a:ext uri="{9D8B030D-6E8A-4147-A177-3AD203B41FA5}">
                      <a16:colId xmlns:a16="http://schemas.microsoft.com/office/drawing/2014/main" val="1562767424"/>
                    </a:ext>
                  </a:extLst>
                </a:gridCol>
              </a:tblGrid>
              <a:tr h="523417">
                <a:tc>
                  <a:txBody>
                    <a:bodyPr/>
                    <a:lstStyle/>
                    <a:p>
                      <a:r>
                        <a:rPr lang="en-US" sz="1100" dirty="0"/>
                        <a:t>Grade Level</a:t>
                      </a:r>
                    </a:p>
                  </a:txBody>
                  <a:tcPr marL="68580" marR="68580" marT="34290" marB="34290"/>
                </a:tc>
                <a:tc>
                  <a:txBody>
                    <a:bodyPr/>
                    <a:lstStyle/>
                    <a:p>
                      <a:r>
                        <a:rPr lang="en-US" sz="1100" dirty="0"/>
                        <a:t># Students that Count</a:t>
                      </a:r>
                    </a:p>
                  </a:txBody>
                  <a:tcPr marL="68580" marR="68580" marT="34290" marB="34290"/>
                </a:tc>
                <a:tc>
                  <a:txBody>
                    <a:bodyPr/>
                    <a:lstStyle/>
                    <a:p>
                      <a:r>
                        <a:rPr lang="en-US" sz="1100" dirty="0"/>
                        <a:t># Students Proficient</a:t>
                      </a:r>
                    </a:p>
                  </a:txBody>
                  <a:tcPr marL="68580" marR="68580" marT="34290" marB="34290"/>
                </a:tc>
                <a:tc>
                  <a:txBody>
                    <a:bodyPr/>
                    <a:lstStyle/>
                    <a:p>
                      <a:r>
                        <a:rPr lang="en-US" sz="1100" dirty="0"/>
                        <a:t>% Proficient 2023</a:t>
                      </a:r>
                    </a:p>
                  </a:txBody>
                  <a:tcPr marL="68580" marR="68580" marT="34290" marB="34290"/>
                </a:tc>
                <a:tc>
                  <a:txBody>
                    <a:bodyPr/>
                    <a:lstStyle/>
                    <a:p>
                      <a:r>
                        <a:rPr lang="en-US" sz="1100" b="1" dirty="0">
                          <a:solidFill>
                            <a:schemeClr val="tx1">
                              <a:lumMod val="95000"/>
                              <a:lumOff val="5000"/>
                            </a:schemeClr>
                          </a:solidFill>
                        </a:rPr>
                        <a:t>% Proficient 2022</a:t>
                      </a:r>
                    </a:p>
                  </a:txBody>
                  <a:tcPr marL="68580" marR="68580" marT="34290" marB="34290"/>
                </a:tc>
                <a:extLst>
                  <a:ext uri="{0D108BD9-81ED-4DB2-BD59-A6C34878D82A}">
                    <a16:rowId xmlns:a16="http://schemas.microsoft.com/office/drawing/2014/main" val="3527098187"/>
                  </a:ext>
                </a:extLst>
              </a:tr>
              <a:tr h="303250">
                <a:tc>
                  <a:txBody>
                    <a:bodyPr/>
                    <a:lstStyle/>
                    <a:p>
                      <a:r>
                        <a:rPr lang="en-US" sz="1100" b="1" dirty="0"/>
                        <a:t>3</a:t>
                      </a:r>
                      <a:r>
                        <a:rPr lang="en-US" sz="1100" b="1" baseline="30000" dirty="0"/>
                        <a:t>rd</a:t>
                      </a:r>
                      <a:r>
                        <a:rPr lang="en-US" sz="1100" b="1" dirty="0"/>
                        <a:t> Grade</a:t>
                      </a:r>
                    </a:p>
                  </a:txBody>
                  <a:tcPr marL="68580" marR="68580" marT="34290" marB="34290"/>
                </a:tc>
                <a:tc>
                  <a:txBody>
                    <a:bodyPr/>
                    <a:lstStyle/>
                    <a:p>
                      <a:r>
                        <a:rPr lang="en-US" sz="1100" dirty="0"/>
                        <a:t>70</a:t>
                      </a:r>
                    </a:p>
                  </a:txBody>
                  <a:tcPr marL="68580" marR="68580" marT="34290" marB="34290"/>
                </a:tc>
                <a:tc>
                  <a:txBody>
                    <a:bodyPr/>
                    <a:lstStyle/>
                    <a:p>
                      <a:r>
                        <a:rPr lang="en-US" sz="1100" dirty="0"/>
                        <a:t>34</a:t>
                      </a:r>
                    </a:p>
                  </a:txBody>
                  <a:tcPr marL="68580" marR="68580" marT="34290" marB="34290"/>
                </a:tc>
                <a:tc>
                  <a:txBody>
                    <a:bodyPr/>
                    <a:lstStyle/>
                    <a:p>
                      <a:r>
                        <a:rPr lang="en-US" sz="1100" dirty="0"/>
                        <a:t>49% (C)</a:t>
                      </a:r>
                    </a:p>
                  </a:txBody>
                  <a:tcPr marL="68580" marR="68580" marT="34290" marB="34290"/>
                </a:tc>
                <a:tc>
                  <a:txBody>
                    <a:bodyPr/>
                    <a:lstStyle/>
                    <a:p>
                      <a:r>
                        <a:rPr lang="en-US" sz="1100" b="1" dirty="0">
                          <a:solidFill>
                            <a:schemeClr val="tx1">
                              <a:lumMod val="95000"/>
                              <a:lumOff val="5000"/>
                            </a:schemeClr>
                          </a:solidFill>
                        </a:rPr>
                        <a:t>41%    (C)</a:t>
                      </a:r>
                    </a:p>
                  </a:txBody>
                  <a:tcPr marL="68580" marR="68580" marT="34290" marB="34290"/>
                </a:tc>
                <a:extLst>
                  <a:ext uri="{0D108BD9-81ED-4DB2-BD59-A6C34878D82A}">
                    <a16:rowId xmlns:a16="http://schemas.microsoft.com/office/drawing/2014/main" val="1831293564"/>
                  </a:ext>
                </a:extLst>
              </a:tr>
              <a:tr h="303250">
                <a:tc>
                  <a:txBody>
                    <a:bodyPr/>
                    <a:lstStyle/>
                    <a:p>
                      <a:r>
                        <a:rPr lang="en-US" sz="1100" b="1" dirty="0"/>
                        <a:t>4</a:t>
                      </a:r>
                      <a:r>
                        <a:rPr lang="en-US" sz="1100" b="1" baseline="30000" dirty="0"/>
                        <a:t>th</a:t>
                      </a:r>
                      <a:r>
                        <a:rPr lang="en-US" sz="1100" b="1" dirty="0"/>
                        <a:t> Grade</a:t>
                      </a:r>
                    </a:p>
                  </a:txBody>
                  <a:tcPr marL="68580" marR="68580" marT="34290" marB="34290"/>
                </a:tc>
                <a:tc>
                  <a:txBody>
                    <a:bodyPr/>
                    <a:lstStyle/>
                    <a:p>
                      <a:r>
                        <a:rPr lang="en-US" sz="1100" dirty="0"/>
                        <a:t>71</a:t>
                      </a:r>
                    </a:p>
                  </a:txBody>
                  <a:tcPr marL="68580" marR="68580" marT="34290" marB="34290"/>
                </a:tc>
                <a:tc>
                  <a:txBody>
                    <a:bodyPr/>
                    <a:lstStyle/>
                    <a:p>
                      <a:r>
                        <a:rPr lang="en-US" sz="1100" dirty="0"/>
                        <a:t>38</a:t>
                      </a:r>
                    </a:p>
                  </a:txBody>
                  <a:tcPr marL="68580" marR="68580" marT="34290" marB="34290"/>
                </a:tc>
                <a:tc>
                  <a:txBody>
                    <a:bodyPr/>
                    <a:lstStyle/>
                    <a:p>
                      <a:r>
                        <a:rPr lang="en-US" sz="1100" dirty="0"/>
                        <a:t>54% (B)</a:t>
                      </a:r>
                    </a:p>
                  </a:txBody>
                  <a:tcPr marL="68580" marR="68580" marT="34290" marB="34290"/>
                </a:tc>
                <a:tc>
                  <a:txBody>
                    <a:bodyPr/>
                    <a:lstStyle/>
                    <a:p>
                      <a:r>
                        <a:rPr lang="en-US" sz="1100" b="1" dirty="0">
                          <a:solidFill>
                            <a:schemeClr val="tx1">
                              <a:lumMod val="95000"/>
                              <a:lumOff val="5000"/>
                            </a:schemeClr>
                          </a:solidFill>
                        </a:rPr>
                        <a:t>30%    (F)</a:t>
                      </a:r>
                    </a:p>
                  </a:txBody>
                  <a:tcPr marL="68580" marR="68580" marT="34290" marB="34290"/>
                </a:tc>
                <a:extLst>
                  <a:ext uri="{0D108BD9-81ED-4DB2-BD59-A6C34878D82A}">
                    <a16:rowId xmlns:a16="http://schemas.microsoft.com/office/drawing/2014/main" val="2434678903"/>
                  </a:ext>
                </a:extLst>
              </a:tr>
              <a:tr h="303250">
                <a:tc>
                  <a:txBody>
                    <a:bodyPr/>
                    <a:lstStyle/>
                    <a:p>
                      <a:r>
                        <a:rPr lang="en-US" sz="1100" b="1" dirty="0"/>
                        <a:t>5</a:t>
                      </a:r>
                      <a:r>
                        <a:rPr lang="en-US" sz="1100" b="1" baseline="30000" dirty="0"/>
                        <a:t>th</a:t>
                      </a:r>
                      <a:r>
                        <a:rPr lang="en-US" sz="1100" b="1" dirty="0"/>
                        <a:t> Grade</a:t>
                      </a:r>
                    </a:p>
                  </a:txBody>
                  <a:tcPr marL="68580" marR="68580" marT="34290" marB="34290"/>
                </a:tc>
                <a:tc>
                  <a:txBody>
                    <a:bodyPr/>
                    <a:lstStyle/>
                    <a:p>
                      <a:r>
                        <a:rPr lang="en-US" sz="1100" dirty="0"/>
                        <a:t>89</a:t>
                      </a:r>
                    </a:p>
                  </a:txBody>
                  <a:tcPr marL="68580" marR="68580" marT="34290" marB="34290"/>
                </a:tc>
                <a:tc>
                  <a:txBody>
                    <a:bodyPr/>
                    <a:lstStyle/>
                    <a:p>
                      <a:r>
                        <a:rPr lang="en-US" sz="1100" dirty="0"/>
                        <a:t>56</a:t>
                      </a:r>
                    </a:p>
                  </a:txBody>
                  <a:tcPr marL="68580" marR="68580" marT="34290" marB="34290"/>
                </a:tc>
                <a:tc>
                  <a:txBody>
                    <a:bodyPr/>
                    <a:lstStyle/>
                    <a:p>
                      <a:r>
                        <a:rPr lang="en-US" sz="1100" dirty="0"/>
                        <a:t>63% (A)</a:t>
                      </a:r>
                    </a:p>
                  </a:txBody>
                  <a:tcPr marL="68580" marR="68580" marT="34290" marB="34290"/>
                </a:tc>
                <a:tc>
                  <a:txBody>
                    <a:bodyPr/>
                    <a:lstStyle/>
                    <a:p>
                      <a:r>
                        <a:rPr lang="en-US" sz="1100" b="1" dirty="0">
                          <a:solidFill>
                            <a:schemeClr val="tx1">
                              <a:lumMod val="95000"/>
                              <a:lumOff val="5000"/>
                            </a:schemeClr>
                          </a:solidFill>
                        </a:rPr>
                        <a:t>55%    (B)</a:t>
                      </a:r>
                    </a:p>
                  </a:txBody>
                  <a:tcPr marL="68580" marR="68580" marT="34290" marB="34290"/>
                </a:tc>
                <a:extLst>
                  <a:ext uri="{0D108BD9-81ED-4DB2-BD59-A6C34878D82A}">
                    <a16:rowId xmlns:a16="http://schemas.microsoft.com/office/drawing/2014/main" val="2902644076"/>
                  </a:ext>
                </a:extLst>
              </a:tr>
              <a:tr h="303250">
                <a:tc>
                  <a:txBody>
                    <a:bodyPr/>
                    <a:lstStyle/>
                    <a:p>
                      <a:r>
                        <a:rPr lang="en-US" sz="1100" b="1" dirty="0"/>
                        <a:t>6</a:t>
                      </a:r>
                      <a:r>
                        <a:rPr lang="en-US" sz="1100" b="1" baseline="30000" dirty="0"/>
                        <a:t>th</a:t>
                      </a:r>
                      <a:r>
                        <a:rPr lang="en-US" sz="1100" b="1" dirty="0"/>
                        <a:t> Grade</a:t>
                      </a:r>
                    </a:p>
                  </a:txBody>
                  <a:tcPr marL="68580" marR="68580" marT="34290" marB="34290"/>
                </a:tc>
                <a:tc>
                  <a:txBody>
                    <a:bodyPr/>
                    <a:lstStyle/>
                    <a:p>
                      <a:r>
                        <a:rPr lang="en-US" sz="1100" dirty="0"/>
                        <a:t>67</a:t>
                      </a:r>
                    </a:p>
                  </a:txBody>
                  <a:tcPr marL="68580" marR="68580" marT="34290" marB="34290"/>
                </a:tc>
                <a:tc>
                  <a:txBody>
                    <a:bodyPr/>
                    <a:lstStyle/>
                    <a:p>
                      <a:r>
                        <a:rPr lang="en-US" sz="1100" dirty="0"/>
                        <a:t>40</a:t>
                      </a:r>
                    </a:p>
                  </a:txBody>
                  <a:tcPr marL="68580" marR="68580" marT="34290" marB="34290"/>
                </a:tc>
                <a:tc>
                  <a:txBody>
                    <a:bodyPr/>
                    <a:lstStyle/>
                    <a:p>
                      <a:r>
                        <a:rPr lang="en-US" sz="1100" dirty="0"/>
                        <a:t>60% (B)</a:t>
                      </a:r>
                    </a:p>
                  </a:txBody>
                  <a:tcPr marL="68580" marR="68580" marT="34290" marB="34290"/>
                </a:tc>
                <a:tc>
                  <a:txBody>
                    <a:bodyPr/>
                    <a:lstStyle/>
                    <a:p>
                      <a:r>
                        <a:rPr lang="en-US" sz="1100" b="1" dirty="0">
                          <a:solidFill>
                            <a:schemeClr val="tx1">
                              <a:lumMod val="95000"/>
                              <a:lumOff val="5000"/>
                            </a:schemeClr>
                          </a:solidFill>
                        </a:rPr>
                        <a:t>58%    (B)</a:t>
                      </a:r>
                    </a:p>
                  </a:txBody>
                  <a:tcPr marL="68580" marR="68580" marT="34290" marB="34290"/>
                </a:tc>
                <a:extLst>
                  <a:ext uri="{0D108BD9-81ED-4DB2-BD59-A6C34878D82A}">
                    <a16:rowId xmlns:a16="http://schemas.microsoft.com/office/drawing/2014/main" val="4142471224"/>
                  </a:ext>
                </a:extLst>
              </a:tr>
              <a:tr h="303250">
                <a:tc>
                  <a:txBody>
                    <a:bodyPr/>
                    <a:lstStyle/>
                    <a:p>
                      <a:r>
                        <a:rPr lang="en-US" sz="1100" b="1" dirty="0">
                          <a:solidFill>
                            <a:schemeClr val="bg2"/>
                          </a:solidFill>
                        </a:rPr>
                        <a:t>Total</a:t>
                      </a:r>
                    </a:p>
                  </a:txBody>
                  <a:tcPr marL="68580" marR="68580" marT="34290" marB="34290">
                    <a:solidFill>
                      <a:schemeClr val="accent2">
                        <a:lumMod val="60000"/>
                        <a:lumOff val="40000"/>
                      </a:schemeClr>
                    </a:solidFill>
                  </a:tcPr>
                </a:tc>
                <a:tc>
                  <a:txBody>
                    <a:bodyPr/>
                    <a:lstStyle/>
                    <a:p>
                      <a:r>
                        <a:rPr lang="en-US" sz="1100" b="1" dirty="0">
                          <a:solidFill>
                            <a:schemeClr val="bg2"/>
                          </a:solidFill>
                        </a:rPr>
                        <a:t>297</a:t>
                      </a:r>
                    </a:p>
                  </a:txBody>
                  <a:tcPr marL="68580" marR="68580" marT="34290" marB="34290">
                    <a:solidFill>
                      <a:schemeClr val="accent2">
                        <a:lumMod val="60000"/>
                        <a:lumOff val="40000"/>
                      </a:schemeClr>
                    </a:solidFill>
                  </a:tcPr>
                </a:tc>
                <a:tc>
                  <a:txBody>
                    <a:bodyPr/>
                    <a:lstStyle/>
                    <a:p>
                      <a:r>
                        <a:rPr lang="en-US" sz="1100" b="1" dirty="0">
                          <a:solidFill>
                            <a:schemeClr val="bg2"/>
                          </a:solidFill>
                        </a:rPr>
                        <a:t>168</a:t>
                      </a:r>
                    </a:p>
                  </a:txBody>
                  <a:tcPr marL="68580" marR="68580" marT="34290" marB="34290">
                    <a:solidFill>
                      <a:schemeClr val="accent2">
                        <a:lumMod val="60000"/>
                        <a:lumOff val="40000"/>
                      </a:schemeClr>
                    </a:solidFill>
                  </a:tcPr>
                </a:tc>
                <a:tc>
                  <a:txBody>
                    <a:bodyPr/>
                    <a:lstStyle/>
                    <a:p>
                      <a:r>
                        <a:rPr lang="en-US" sz="1100" b="1" dirty="0">
                          <a:solidFill>
                            <a:schemeClr val="bg2"/>
                          </a:solidFill>
                        </a:rPr>
                        <a:t>57% (B)</a:t>
                      </a:r>
                    </a:p>
                  </a:txBody>
                  <a:tcPr marL="68580" marR="68580" marT="34290" marB="34290">
                    <a:solidFill>
                      <a:schemeClr val="accent2">
                        <a:lumMod val="60000"/>
                        <a:lumOff val="40000"/>
                      </a:schemeClr>
                    </a:solidFill>
                  </a:tcPr>
                </a:tc>
                <a:tc>
                  <a:txBody>
                    <a:bodyPr/>
                    <a:lstStyle/>
                    <a:p>
                      <a:r>
                        <a:rPr lang="en-US" sz="1100" b="1" dirty="0">
                          <a:solidFill>
                            <a:schemeClr val="tx1">
                              <a:lumMod val="95000"/>
                              <a:lumOff val="5000"/>
                            </a:schemeClr>
                          </a:solidFill>
                        </a:rPr>
                        <a:t>46%    (C)</a:t>
                      </a:r>
                    </a:p>
                  </a:txBody>
                  <a:tcPr marL="68580" marR="68580" marT="34290" marB="34290">
                    <a:solidFill>
                      <a:schemeClr val="accent2">
                        <a:lumMod val="60000"/>
                        <a:lumOff val="40000"/>
                      </a:schemeClr>
                    </a:solidFill>
                  </a:tcPr>
                </a:tc>
                <a:extLst>
                  <a:ext uri="{0D108BD9-81ED-4DB2-BD59-A6C34878D82A}">
                    <a16:rowId xmlns:a16="http://schemas.microsoft.com/office/drawing/2014/main" val="3527214151"/>
                  </a:ext>
                </a:extLst>
              </a:tr>
            </a:tbl>
          </a:graphicData>
        </a:graphic>
      </p:graphicFrame>
      <p:sp>
        <p:nvSpPr>
          <p:cNvPr id="5" name="TextBox 4">
            <a:extLst>
              <a:ext uri="{FF2B5EF4-FFF2-40B4-BE49-F238E27FC236}">
                <a16:creationId xmlns:a16="http://schemas.microsoft.com/office/drawing/2014/main" id="{7D553D43-89F0-4719-8273-0D9B50192179}"/>
              </a:ext>
            </a:extLst>
          </p:cNvPr>
          <p:cNvSpPr txBox="1"/>
          <p:nvPr/>
        </p:nvSpPr>
        <p:spPr>
          <a:xfrm>
            <a:off x="1109860" y="4938937"/>
            <a:ext cx="4572000" cy="1169551"/>
          </a:xfrm>
          <a:prstGeom prst="rect">
            <a:avLst/>
          </a:prstGeom>
          <a:noFill/>
        </p:spPr>
        <p:txBody>
          <a:bodyPr wrap="square">
            <a:spAutoFit/>
          </a:bodyPr>
          <a:lstStyle/>
          <a:p>
            <a:r>
              <a:rPr lang="en-US" dirty="0"/>
              <a:t>A = 62% of points or greater</a:t>
            </a:r>
          </a:p>
          <a:p>
            <a:r>
              <a:rPr lang="en-US" dirty="0"/>
              <a:t>B = 54% to 61% of points </a:t>
            </a:r>
          </a:p>
          <a:p>
            <a:r>
              <a:rPr lang="en-US" dirty="0"/>
              <a:t>C = 41% to 53% of points </a:t>
            </a:r>
          </a:p>
          <a:p>
            <a:r>
              <a:rPr lang="en-US" dirty="0"/>
              <a:t>D = 32% to 40% of points </a:t>
            </a:r>
          </a:p>
          <a:p>
            <a:r>
              <a:rPr lang="en-US" dirty="0"/>
              <a:t>F = 31% of points or less</a:t>
            </a:r>
          </a:p>
        </p:txBody>
      </p:sp>
    </p:spTree>
    <p:extLst>
      <p:ext uri="{BB962C8B-B14F-4D97-AF65-F5344CB8AC3E}">
        <p14:creationId xmlns:p14="http://schemas.microsoft.com/office/powerpoint/2010/main" val="428071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5435</TotalTime>
  <Words>2173</Words>
  <Application>Microsoft Office PowerPoint</Application>
  <PresentationFormat>On-screen Show (4:3)</PresentationFormat>
  <Paragraphs>286</Paragraphs>
  <Slides>26</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Franklin Gothic</vt:lpstr>
      <vt:lpstr>Calibri</vt:lpstr>
      <vt:lpstr>Gill Sans</vt:lpstr>
      <vt:lpstr>Noto Sans Symbols</vt:lpstr>
      <vt:lpstr>KG Fall For You</vt:lpstr>
      <vt:lpstr>Tahoma</vt:lpstr>
      <vt:lpstr>Arial</vt:lpstr>
      <vt:lpstr>KG Empire of Dirt</vt:lpstr>
      <vt:lpstr>Janda Safe and Sound</vt:lpstr>
      <vt:lpstr>Arial Narrow</vt:lpstr>
      <vt:lpstr>Gallery</vt:lpstr>
      <vt:lpstr>2023-24  TITLE  I    ANNUAL MEETING  </vt:lpstr>
      <vt:lpstr>PowerPoint Presentation</vt:lpstr>
      <vt:lpstr>WHAT IS TITLE I?</vt:lpstr>
      <vt:lpstr>TITLE I FUNDING</vt:lpstr>
      <vt:lpstr>WHO DECIDES HOW FUNDS ARE USED?</vt:lpstr>
      <vt:lpstr>TITLE I PROGRAMS</vt:lpstr>
      <vt:lpstr>STAR Reading Results</vt:lpstr>
      <vt:lpstr>STAR Math Results</vt:lpstr>
      <vt:lpstr>ELA Proficiency 2023</vt:lpstr>
      <vt:lpstr>Math Proficiency 2023</vt:lpstr>
      <vt:lpstr>2023-24  SCHOOL IMPROVEMENT PLAN GOALS</vt:lpstr>
      <vt:lpstr>Riviera Elementary TITLE I PLAN FOR 2023-24 SCHOOL YEAR</vt:lpstr>
      <vt:lpstr>Educational Standards</vt:lpstr>
      <vt:lpstr>TESTING</vt:lpstr>
      <vt:lpstr>2023-24 SCHOOL ASSESSMENTS</vt:lpstr>
      <vt:lpstr>PARENT AND FAMILY ENGAGEMENT PLAN (PFEP)</vt:lpstr>
      <vt:lpstr>PARENT AND FAMILY ENGAGEMENT REQUIREMENTS</vt:lpstr>
      <vt:lpstr>PARENT SURVEY RESULTS</vt:lpstr>
      <vt:lpstr>SCHOOL-PARENT COMPACT</vt:lpstr>
      <vt:lpstr>      SCHOOL-PARENT COMPACT</vt:lpstr>
      <vt:lpstr>PARENTS’ RIGHT TO KNOW</vt:lpstr>
      <vt:lpstr>TITLE I COMPLAINT PROCEDURE</vt:lpstr>
      <vt:lpstr>RESEARCH SHOWS… </vt:lpstr>
      <vt:lpstr>TIPS FOR SUCCESS:</vt:lpstr>
      <vt:lpstr>Check us out!</vt:lpstr>
      <vt:lpstr>BEFORE YOU LEAVE!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2023-24  TITLE  I    ANNUAL MEETING</dc:title>
  <dc:creator>Terry Pitchford</dc:creator>
  <cp:lastModifiedBy>Braostephens.Daniela@Riviera Elementary</cp:lastModifiedBy>
  <cp:revision>2</cp:revision>
  <dcterms:modified xsi:type="dcterms:W3CDTF">2023-09-01T14:11:14Z</dcterms:modified>
</cp:coreProperties>
</file>