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2" r:id="rId3"/>
    <p:sldId id="263" r:id="rId4"/>
    <p:sldId id="268" r:id="rId5"/>
    <p:sldId id="269" r:id="rId6"/>
    <p:sldId id="271" r:id="rId7"/>
    <p:sldId id="289" r:id="rId8"/>
    <p:sldId id="290" r:id="rId9"/>
    <p:sldId id="295" r:id="rId10"/>
    <p:sldId id="429" r:id="rId11"/>
    <p:sldId id="507" r:id="rId12"/>
    <p:sldId id="511" r:id="rId13"/>
    <p:sldId id="292" r:id="rId14"/>
    <p:sldId id="286" r:id="rId15"/>
    <p:sldId id="285" r:id="rId16"/>
    <p:sldId id="509" r:id="rId17"/>
    <p:sldId id="512" r:id="rId18"/>
    <p:sldId id="510" r:id="rId19"/>
    <p:sldId id="270" r:id="rId20"/>
    <p:sldId id="282" r:id="rId21"/>
    <p:sldId id="281" r:id="rId22"/>
    <p:sldId id="280" r:id="rId23"/>
    <p:sldId id="273" r:id="rId24"/>
    <p:sldId id="274" r:id="rId25"/>
    <p:sldId id="279" r:id="rId26"/>
    <p:sldId id="266" r:id="rId27"/>
    <p:sldId id="264" r:id="rId28"/>
    <p:sldId id="29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7935" autoAdjust="0"/>
  </p:normalViewPr>
  <p:slideViewPr>
    <p:cSldViewPr snapToGrid="0">
      <p:cViewPr varScale="1">
        <p:scale>
          <a:sx n="73" d="100"/>
          <a:sy n="73" d="100"/>
        </p:scale>
        <p:origin x="840" y="67"/>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At/Above Benchmark</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VPK (33)</c:v>
                </c:pt>
                <c:pt idx="1">
                  <c:v>Kindergarten (94)</c:v>
                </c:pt>
                <c:pt idx="2">
                  <c:v>1st Grade (7)</c:v>
                </c:pt>
                <c:pt idx="3">
                  <c:v>2nd Grade (2)</c:v>
                </c:pt>
              </c:strCache>
            </c:strRef>
          </c:cat>
          <c:val>
            <c:numRef>
              <c:f>Sheet1!$B$2:$B$5</c:f>
              <c:numCache>
                <c:formatCode>0%</c:formatCode>
                <c:ptCount val="4"/>
                <c:pt idx="0">
                  <c:v>0.88</c:v>
                </c:pt>
                <c:pt idx="1">
                  <c:v>0.66</c:v>
                </c:pt>
                <c:pt idx="2">
                  <c:v>0</c:v>
                </c:pt>
                <c:pt idx="3">
                  <c:v>0</c:v>
                </c:pt>
              </c:numCache>
            </c:numRef>
          </c:val>
          <c:extLst>
            <c:ext xmlns:c16="http://schemas.microsoft.com/office/drawing/2014/chart" uri="{C3380CC4-5D6E-409C-BE32-E72D297353CC}">
              <c16:uniqueId val="{00000000-7974-4609-8397-DAAF0E778CB7}"/>
            </c:ext>
          </c:extLst>
        </c:ser>
        <c:ser>
          <c:idx val="1"/>
          <c:order val="1"/>
          <c:tx>
            <c:strRef>
              <c:f>Sheet1!$C$1</c:f>
              <c:strCache>
                <c:ptCount val="1"/>
                <c:pt idx="0">
                  <c:v>On Watch</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VPK (33)</c:v>
                </c:pt>
                <c:pt idx="1">
                  <c:v>Kindergarten (94)</c:v>
                </c:pt>
                <c:pt idx="2">
                  <c:v>1st Grade (7)</c:v>
                </c:pt>
                <c:pt idx="3">
                  <c:v>2nd Grade (2)</c:v>
                </c:pt>
              </c:strCache>
            </c:strRef>
          </c:cat>
          <c:val>
            <c:numRef>
              <c:f>Sheet1!$C$2:$C$5</c:f>
              <c:numCache>
                <c:formatCode>0%</c:formatCode>
                <c:ptCount val="4"/>
                <c:pt idx="0">
                  <c:v>0</c:v>
                </c:pt>
                <c:pt idx="1">
                  <c:v>0.12</c:v>
                </c:pt>
                <c:pt idx="2">
                  <c:v>0</c:v>
                </c:pt>
                <c:pt idx="3">
                  <c:v>0</c:v>
                </c:pt>
              </c:numCache>
            </c:numRef>
          </c:val>
          <c:extLst>
            <c:ext xmlns:c16="http://schemas.microsoft.com/office/drawing/2014/chart" uri="{C3380CC4-5D6E-409C-BE32-E72D297353CC}">
              <c16:uniqueId val="{00000001-7974-4609-8397-DAAF0E778CB7}"/>
            </c:ext>
          </c:extLst>
        </c:ser>
        <c:ser>
          <c:idx val="2"/>
          <c:order val="2"/>
          <c:tx>
            <c:strRef>
              <c:f>Sheet1!$D$1</c:f>
              <c:strCache>
                <c:ptCount val="1"/>
                <c:pt idx="0">
                  <c:v>Intervention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VPK (33)</c:v>
                </c:pt>
                <c:pt idx="1">
                  <c:v>Kindergarten (94)</c:v>
                </c:pt>
                <c:pt idx="2">
                  <c:v>1st Grade (7)</c:v>
                </c:pt>
                <c:pt idx="3">
                  <c:v>2nd Grade (2)</c:v>
                </c:pt>
              </c:strCache>
            </c:strRef>
          </c:cat>
          <c:val>
            <c:numRef>
              <c:f>Sheet1!$D$2:$D$5</c:f>
              <c:numCache>
                <c:formatCode>0%</c:formatCode>
                <c:ptCount val="4"/>
                <c:pt idx="0">
                  <c:v>0.09</c:v>
                </c:pt>
                <c:pt idx="1">
                  <c:v>0.1</c:v>
                </c:pt>
                <c:pt idx="2">
                  <c:v>0.28999999999999998</c:v>
                </c:pt>
                <c:pt idx="3">
                  <c:v>0.5</c:v>
                </c:pt>
              </c:numCache>
            </c:numRef>
          </c:val>
          <c:extLst>
            <c:ext xmlns:c16="http://schemas.microsoft.com/office/drawing/2014/chart" uri="{C3380CC4-5D6E-409C-BE32-E72D297353CC}">
              <c16:uniqueId val="{00000002-7974-4609-8397-DAAF0E778CB7}"/>
            </c:ext>
          </c:extLst>
        </c:ser>
        <c:ser>
          <c:idx val="3"/>
          <c:order val="3"/>
          <c:tx>
            <c:strRef>
              <c:f>Sheet1!$E$1</c:f>
              <c:strCache>
                <c:ptCount val="1"/>
                <c:pt idx="0">
                  <c:v>Urgent Intervention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VPK (33)</c:v>
                </c:pt>
                <c:pt idx="1">
                  <c:v>Kindergarten (94)</c:v>
                </c:pt>
                <c:pt idx="2">
                  <c:v>1st Grade (7)</c:v>
                </c:pt>
                <c:pt idx="3">
                  <c:v>2nd Grade (2)</c:v>
                </c:pt>
              </c:strCache>
            </c:strRef>
          </c:cat>
          <c:val>
            <c:numRef>
              <c:f>Sheet1!$E$2:$E$5</c:f>
              <c:numCache>
                <c:formatCode>0%</c:formatCode>
                <c:ptCount val="4"/>
                <c:pt idx="0">
                  <c:v>0.03</c:v>
                </c:pt>
                <c:pt idx="1">
                  <c:v>0.13</c:v>
                </c:pt>
                <c:pt idx="2">
                  <c:v>0.71</c:v>
                </c:pt>
                <c:pt idx="3">
                  <c:v>0.5</c:v>
                </c:pt>
              </c:numCache>
            </c:numRef>
          </c:val>
          <c:extLst>
            <c:ext xmlns:c16="http://schemas.microsoft.com/office/drawing/2014/chart" uri="{C3380CC4-5D6E-409C-BE32-E72D297353CC}">
              <c16:uniqueId val="{00000000-50E6-42C0-B0A8-887FAB2F3443}"/>
            </c:ext>
          </c:extLst>
        </c:ser>
        <c:dLbls>
          <c:showLegendKey val="0"/>
          <c:showVal val="0"/>
          <c:showCatName val="0"/>
          <c:showSerName val="0"/>
          <c:showPercent val="0"/>
          <c:showBubbleSize val="0"/>
        </c:dLbls>
        <c:gapWidth val="219"/>
        <c:overlap val="-27"/>
        <c:axId val="1088994912"/>
        <c:axId val="1094338544"/>
      </c:barChart>
      <c:catAx>
        <c:axId val="10889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094338544"/>
        <c:crosses val="autoZero"/>
        <c:auto val="1"/>
        <c:lblAlgn val="ctr"/>
        <c:lblOffset val="100"/>
        <c:noMultiLvlLbl val="0"/>
      </c:catAx>
      <c:valAx>
        <c:axId val="1094338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89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At/Above Benchmark</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(1)</c:v>
                </c:pt>
                <c:pt idx="1">
                  <c:v>1st Grade (79)</c:v>
                </c:pt>
                <c:pt idx="2">
                  <c:v>2nd Grade (68)</c:v>
                </c:pt>
              </c:strCache>
            </c:strRef>
          </c:cat>
          <c:val>
            <c:numRef>
              <c:f>Sheet1!$B$2:$B$4</c:f>
              <c:numCache>
                <c:formatCode>0%</c:formatCode>
                <c:ptCount val="3"/>
                <c:pt idx="0">
                  <c:v>1</c:v>
                </c:pt>
                <c:pt idx="1">
                  <c:v>0.61</c:v>
                </c:pt>
                <c:pt idx="2">
                  <c:v>0.54</c:v>
                </c:pt>
              </c:numCache>
            </c:numRef>
          </c:val>
          <c:extLst>
            <c:ext xmlns:c16="http://schemas.microsoft.com/office/drawing/2014/chart" uri="{C3380CC4-5D6E-409C-BE32-E72D297353CC}">
              <c16:uniqueId val="{00000000-7974-4609-8397-DAAF0E778CB7}"/>
            </c:ext>
          </c:extLst>
        </c:ser>
        <c:ser>
          <c:idx val="1"/>
          <c:order val="1"/>
          <c:tx>
            <c:strRef>
              <c:f>Sheet1!$C$1</c:f>
              <c:strCache>
                <c:ptCount val="1"/>
                <c:pt idx="0">
                  <c:v>On Watch</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(1)</c:v>
                </c:pt>
                <c:pt idx="1">
                  <c:v>1st Grade (79)</c:v>
                </c:pt>
                <c:pt idx="2">
                  <c:v>2nd Grade (68)</c:v>
                </c:pt>
              </c:strCache>
            </c:strRef>
          </c:cat>
          <c:val>
            <c:numRef>
              <c:f>Sheet1!$C$2:$C$4</c:f>
              <c:numCache>
                <c:formatCode>0%</c:formatCode>
                <c:ptCount val="3"/>
                <c:pt idx="0">
                  <c:v>0</c:v>
                </c:pt>
                <c:pt idx="1">
                  <c:v>0.08</c:v>
                </c:pt>
                <c:pt idx="2">
                  <c:v>0.13</c:v>
                </c:pt>
              </c:numCache>
            </c:numRef>
          </c:val>
          <c:extLst>
            <c:ext xmlns:c16="http://schemas.microsoft.com/office/drawing/2014/chart" uri="{C3380CC4-5D6E-409C-BE32-E72D297353CC}">
              <c16:uniqueId val="{00000001-7974-4609-8397-DAAF0E778CB7}"/>
            </c:ext>
          </c:extLst>
        </c:ser>
        <c:ser>
          <c:idx val="2"/>
          <c:order val="2"/>
          <c:tx>
            <c:strRef>
              <c:f>Sheet1!$D$1</c:f>
              <c:strCache>
                <c:ptCount val="1"/>
                <c:pt idx="0">
                  <c:v>Intervention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(1)</c:v>
                </c:pt>
                <c:pt idx="1">
                  <c:v>1st Grade (79)</c:v>
                </c:pt>
                <c:pt idx="2">
                  <c:v>2nd Grade (68)</c:v>
                </c:pt>
              </c:strCache>
            </c:strRef>
          </c:cat>
          <c:val>
            <c:numRef>
              <c:f>Sheet1!$D$2:$D$4</c:f>
              <c:numCache>
                <c:formatCode>0%</c:formatCode>
                <c:ptCount val="3"/>
                <c:pt idx="0">
                  <c:v>0</c:v>
                </c:pt>
                <c:pt idx="1">
                  <c:v>0.14000000000000001</c:v>
                </c:pt>
                <c:pt idx="2">
                  <c:v>0.1</c:v>
                </c:pt>
              </c:numCache>
            </c:numRef>
          </c:val>
          <c:extLst>
            <c:ext xmlns:c16="http://schemas.microsoft.com/office/drawing/2014/chart" uri="{C3380CC4-5D6E-409C-BE32-E72D297353CC}">
              <c16:uniqueId val="{00000002-7974-4609-8397-DAAF0E778CB7}"/>
            </c:ext>
          </c:extLst>
        </c:ser>
        <c:ser>
          <c:idx val="3"/>
          <c:order val="3"/>
          <c:tx>
            <c:strRef>
              <c:f>Sheet1!$E$1</c:f>
              <c:strCache>
                <c:ptCount val="1"/>
                <c:pt idx="0">
                  <c:v>Urgent Intervention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(1)</c:v>
                </c:pt>
                <c:pt idx="1">
                  <c:v>1st Grade (79)</c:v>
                </c:pt>
                <c:pt idx="2">
                  <c:v>2nd Grade (68)</c:v>
                </c:pt>
              </c:strCache>
            </c:strRef>
          </c:cat>
          <c:val>
            <c:numRef>
              <c:f>Sheet1!$E$2:$E$4</c:f>
              <c:numCache>
                <c:formatCode>0%</c:formatCode>
                <c:ptCount val="3"/>
                <c:pt idx="0">
                  <c:v>0</c:v>
                </c:pt>
                <c:pt idx="1">
                  <c:v>0.18</c:v>
                </c:pt>
                <c:pt idx="2">
                  <c:v>0.22</c:v>
                </c:pt>
              </c:numCache>
            </c:numRef>
          </c:val>
          <c:extLst>
            <c:ext xmlns:c16="http://schemas.microsoft.com/office/drawing/2014/chart" uri="{C3380CC4-5D6E-409C-BE32-E72D297353CC}">
              <c16:uniqueId val="{00000000-50E6-42C0-B0A8-887FAB2F3443}"/>
            </c:ext>
          </c:extLst>
        </c:ser>
        <c:dLbls>
          <c:showLegendKey val="0"/>
          <c:showVal val="0"/>
          <c:showCatName val="0"/>
          <c:showSerName val="0"/>
          <c:showPercent val="0"/>
          <c:showBubbleSize val="0"/>
        </c:dLbls>
        <c:gapWidth val="219"/>
        <c:overlap val="-27"/>
        <c:axId val="1088994912"/>
        <c:axId val="1094338544"/>
      </c:barChart>
      <c:catAx>
        <c:axId val="10889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094338544"/>
        <c:crosses val="autoZero"/>
        <c:auto val="1"/>
        <c:lblAlgn val="ctr"/>
        <c:lblOffset val="100"/>
        <c:noMultiLvlLbl val="0"/>
      </c:catAx>
      <c:valAx>
        <c:axId val="1094338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89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91291329225557E-2"/>
          <c:y val="2.4756037294501366E-2"/>
          <c:w val="0.93559504259828485"/>
          <c:h val="0.71171548117154815"/>
        </c:manualLayout>
      </c:layout>
      <c:barChart>
        <c:barDir val="col"/>
        <c:grouping val="clustered"/>
        <c:varyColors val="0"/>
        <c:ser>
          <c:idx val="0"/>
          <c:order val="0"/>
          <c:tx>
            <c:strRef>
              <c:f>Sheet1!$B$1</c:f>
              <c:strCache>
                <c:ptCount val="1"/>
                <c:pt idx="0">
                  <c:v>2021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3rd Grade</c:v>
                </c:pt>
                <c:pt idx="1">
                  <c:v>4th Grade</c:v>
                </c:pt>
                <c:pt idx="2">
                  <c:v>5th Grade</c:v>
                </c:pt>
                <c:pt idx="3">
                  <c:v>6th Grade</c:v>
                </c:pt>
              </c:strCache>
            </c:strRef>
          </c:cat>
          <c:val>
            <c:numRef>
              <c:f>Sheet1!$B$2:$B$5</c:f>
              <c:numCache>
                <c:formatCode>0%</c:formatCode>
                <c:ptCount val="4"/>
                <c:pt idx="0">
                  <c:v>0.48</c:v>
                </c:pt>
                <c:pt idx="1">
                  <c:v>0.39</c:v>
                </c:pt>
                <c:pt idx="2">
                  <c:v>0.42</c:v>
                </c:pt>
                <c:pt idx="3">
                  <c:v>0.52</c:v>
                </c:pt>
              </c:numCache>
            </c:numRef>
          </c:val>
          <c:extLst>
            <c:ext xmlns:c16="http://schemas.microsoft.com/office/drawing/2014/chart" uri="{C3380CC4-5D6E-409C-BE32-E72D297353CC}">
              <c16:uniqueId val="{00000000-7974-4609-8397-DAAF0E778CB7}"/>
            </c:ext>
          </c:extLst>
        </c:ser>
        <c:ser>
          <c:idx val="1"/>
          <c:order val="1"/>
          <c:tx>
            <c:strRef>
              <c:f>Sheet1!$C$1</c:f>
              <c:strCache>
                <c:ptCount val="1"/>
                <c:pt idx="0">
                  <c:v>2022</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3rd Grade</c:v>
                </c:pt>
                <c:pt idx="1">
                  <c:v>4th Grade</c:v>
                </c:pt>
                <c:pt idx="2">
                  <c:v>5th Grade</c:v>
                </c:pt>
                <c:pt idx="3">
                  <c:v>6th Grade</c:v>
                </c:pt>
              </c:strCache>
            </c:strRef>
          </c:cat>
          <c:val>
            <c:numRef>
              <c:f>Sheet1!$C$2:$C$5</c:f>
              <c:numCache>
                <c:formatCode>0%</c:formatCode>
                <c:ptCount val="4"/>
                <c:pt idx="0">
                  <c:v>0.41</c:v>
                </c:pt>
                <c:pt idx="1">
                  <c:v>0.3</c:v>
                </c:pt>
                <c:pt idx="2">
                  <c:v>0.55000000000000004</c:v>
                </c:pt>
                <c:pt idx="3">
                  <c:v>0.57999999999999996</c:v>
                </c:pt>
              </c:numCache>
            </c:numRef>
          </c:val>
          <c:extLst>
            <c:ext xmlns:c16="http://schemas.microsoft.com/office/drawing/2014/chart" uri="{C3380CC4-5D6E-409C-BE32-E72D297353CC}">
              <c16:uniqueId val="{00000001-7974-4609-8397-DAAF0E778CB7}"/>
            </c:ext>
          </c:extLst>
        </c:ser>
        <c:ser>
          <c:idx val="2"/>
          <c:order val="2"/>
          <c:tx>
            <c:strRef>
              <c:f>Sheet1!$D$1</c:f>
              <c:strCache>
                <c:ptCount val="1"/>
                <c:pt idx="0">
                  <c:v>2023</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3rd Grade</c:v>
                </c:pt>
                <c:pt idx="1">
                  <c:v>4th Grade</c:v>
                </c:pt>
                <c:pt idx="2">
                  <c:v>5th Grade</c:v>
                </c:pt>
                <c:pt idx="3">
                  <c:v>6th Grade</c:v>
                </c:pt>
              </c:strCache>
            </c:strRef>
          </c:cat>
          <c:val>
            <c:numRef>
              <c:f>Sheet1!$D$2:$D$5</c:f>
              <c:numCache>
                <c:formatCode>0%</c:formatCode>
                <c:ptCount val="4"/>
                <c:pt idx="0">
                  <c:v>0.48</c:v>
                </c:pt>
                <c:pt idx="1">
                  <c:v>0.52</c:v>
                </c:pt>
                <c:pt idx="2">
                  <c:v>0.63</c:v>
                </c:pt>
                <c:pt idx="3">
                  <c:v>0.59</c:v>
                </c:pt>
              </c:numCache>
            </c:numRef>
          </c:val>
          <c:extLst>
            <c:ext xmlns:c16="http://schemas.microsoft.com/office/drawing/2014/chart" uri="{C3380CC4-5D6E-409C-BE32-E72D297353CC}">
              <c16:uniqueId val="{00000002-7974-4609-8397-DAAF0E778CB7}"/>
            </c:ext>
          </c:extLst>
        </c:ser>
        <c:dLbls>
          <c:showLegendKey val="0"/>
          <c:showVal val="0"/>
          <c:showCatName val="0"/>
          <c:showSerName val="0"/>
          <c:showPercent val="0"/>
          <c:showBubbleSize val="0"/>
        </c:dLbls>
        <c:gapWidth val="219"/>
        <c:overlap val="-27"/>
        <c:axId val="1088994912"/>
        <c:axId val="1094338544"/>
      </c:barChart>
      <c:catAx>
        <c:axId val="10889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KG Blank Space Solid" panose="02000000000000000000" pitchFamily="2" charset="0"/>
                <a:ea typeface="+mn-ea"/>
                <a:cs typeface="+mn-cs"/>
              </a:defRPr>
            </a:pPr>
            <a:endParaRPr lang="en-US"/>
          </a:p>
        </c:txPr>
        <c:crossAx val="1094338544"/>
        <c:crosses val="autoZero"/>
        <c:auto val="1"/>
        <c:lblAlgn val="ctr"/>
        <c:lblOffset val="100"/>
        <c:noMultiLvlLbl val="0"/>
      </c:catAx>
      <c:valAx>
        <c:axId val="1094338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8994912"/>
        <c:crosses val="autoZero"/>
        <c:crossBetween val="between"/>
      </c:valAx>
      <c:spPr>
        <a:noFill/>
        <a:ln>
          <a:noFill/>
        </a:ln>
        <a:effectLst/>
      </c:spPr>
    </c:plotArea>
    <c:legend>
      <c:legendPos val="b"/>
      <c:layout>
        <c:manualLayout>
          <c:xMode val="edge"/>
          <c:yMode val="edge"/>
          <c:x val="0.24743872256609639"/>
          <c:y val="0.86280345709924344"/>
          <c:w val="0.42906779700665759"/>
          <c:h val="0.1037237395534763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KG Blank Space Solid"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At/Above Benchmark</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(80)</c:v>
                </c:pt>
                <c:pt idx="1">
                  <c:v>1st Grade (79)</c:v>
                </c:pt>
                <c:pt idx="2">
                  <c:v>2nd Grade (66)</c:v>
                </c:pt>
              </c:strCache>
            </c:strRef>
          </c:cat>
          <c:val>
            <c:numRef>
              <c:f>Sheet1!$B$2:$B$4</c:f>
              <c:numCache>
                <c:formatCode>0%</c:formatCode>
                <c:ptCount val="3"/>
                <c:pt idx="0">
                  <c:v>0.75</c:v>
                </c:pt>
                <c:pt idx="1">
                  <c:v>0.77</c:v>
                </c:pt>
                <c:pt idx="2">
                  <c:v>0.7</c:v>
                </c:pt>
              </c:numCache>
            </c:numRef>
          </c:val>
          <c:extLst>
            <c:ext xmlns:c16="http://schemas.microsoft.com/office/drawing/2014/chart" uri="{C3380CC4-5D6E-409C-BE32-E72D297353CC}">
              <c16:uniqueId val="{00000000-7974-4609-8397-DAAF0E778CB7}"/>
            </c:ext>
          </c:extLst>
        </c:ser>
        <c:ser>
          <c:idx val="1"/>
          <c:order val="1"/>
          <c:tx>
            <c:strRef>
              <c:f>Sheet1!$C$1</c:f>
              <c:strCache>
                <c:ptCount val="1"/>
                <c:pt idx="0">
                  <c:v>On Watch</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(80)</c:v>
                </c:pt>
                <c:pt idx="1">
                  <c:v>1st Grade (79)</c:v>
                </c:pt>
                <c:pt idx="2">
                  <c:v>2nd Grade (66)</c:v>
                </c:pt>
              </c:strCache>
            </c:strRef>
          </c:cat>
          <c:val>
            <c:numRef>
              <c:f>Sheet1!$C$2:$C$4</c:f>
              <c:numCache>
                <c:formatCode>0%</c:formatCode>
                <c:ptCount val="3"/>
                <c:pt idx="0">
                  <c:v>0.09</c:v>
                </c:pt>
                <c:pt idx="1">
                  <c:v>0.06</c:v>
                </c:pt>
                <c:pt idx="2">
                  <c:v>0.12</c:v>
                </c:pt>
              </c:numCache>
            </c:numRef>
          </c:val>
          <c:extLst>
            <c:ext xmlns:c16="http://schemas.microsoft.com/office/drawing/2014/chart" uri="{C3380CC4-5D6E-409C-BE32-E72D297353CC}">
              <c16:uniqueId val="{00000001-7974-4609-8397-DAAF0E778CB7}"/>
            </c:ext>
          </c:extLst>
        </c:ser>
        <c:ser>
          <c:idx val="2"/>
          <c:order val="2"/>
          <c:tx>
            <c:strRef>
              <c:f>Sheet1!$D$1</c:f>
              <c:strCache>
                <c:ptCount val="1"/>
                <c:pt idx="0">
                  <c:v>Intervention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(80)</c:v>
                </c:pt>
                <c:pt idx="1">
                  <c:v>1st Grade (79)</c:v>
                </c:pt>
                <c:pt idx="2">
                  <c:v>2nd Grade (66)</c:v>
                </c:pt>
              </c:strCache>
            </c:strRef>
          </c:cat>
          <c:val>
            <c:numRef>
              <c:f>Sheet1!$D$2:$D$4</c:f>
              <c:numCache>
                <c:formatCode>0%</c:formatCode>
                <c:ptCount val="3"/>
                <c:pt idx="0">
                  <c:v>0.09</c:v>
                </c:pt>
                <c:pt idx="1">
                  <c:v>0.06</c:v>
                </c:pt>
                <c:pt idx="2">
                  <c:v>0.09</c:v>
                </c:pt>
              </c:numCache>
            </c:numRef>
          </c:val>
          <c:extLst>
            <c:ext xmlns:c16="http://schemas.microsoft.com/office/drawing/2014/chart" uri="{C3380CC4-5D6E-409C-BE32-E72D297353CC}">
              <c16:uniqueId val="{00000002-7974-4609-8397-DAAF0E778CB7}"/>
            </c:ext>
          </c:extLst>
        </c:ser>
        <c:ser>
          <c:idx val="3"/>
          <c:order val="3"/>
          <c:tx>
            <c:strRef>
              <c:f>Sheet1!$E$1</c:f>
              <c:strCache>
                <c:ptCount val="1"/>
                <c:pt idx="0">
                  <c:v>Urgent Intervention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Kindergarten (80)</c:v>
                </c:pt>
                <c:pt idx="1">
                  <c:v>1st Grade (79)</c:v>
                </c:pt>
                <c:pt idx="2">
                  <c:v>2nd Grade (66)</c:v>
                </c:pt>
              </c:strCache>
            </c:strRef>
          </c:cat>
          <c:val>
            <c:numRef>
              <c:f>Sheet1!$E$2:$E$4</c:f>
              <c:numCache>
                <c:formatCode>0%</c:formatCode>
                <c:ptCount val="3"/>
                <c:pt idx="0">
                  <c:v>0.08</c:v>
                </c:pt>
                <c:pt idx="1">
                  <c:v>0.1</c:v>
                </c:pt>
                <c:pt idx="2">
                  <c:v>0.09</c:v>
                </c:pt>
              </c:numCache>
            </c:numRef>
          </c:val>
          <c:extLst>
            <c:ext xmlns:c16="http://schemas.microsoft.com/office/drawing/2014/chart" uri="{C3380CC4-5D6E-409C-BE32-E72D297353CC}">
              <c16:uniqueId val="{00000000-50E6-42C0-B0A8-887FAB2F3443}"/>
            </c:ext>
          </c:extLst>
        </c:ser>
        <c:dLbls>
          <c:showLegendKey val="0"/>
          <c:showVal val="0"/>
          <c:showCatName val="0"/>
          <c:showSerName val="0"/>
          <c:showPercent val="0"/>
          <c:showBubbleSize val="0"/>
        </c:dLbls>
        <c:gapWidth val="219"/>
        <c:overlap val="-27"/>
        <c:axId val="1088994912"/>
        <c:axId val="1094338544"/>
      </c:barChart>
      <c:catAx>
        <c:axId val="10889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094338544"/>
        <c:crosses val="autoZero"/>
        <c:auto val="1"/>
        <c:lblAlgn val="ctr"/>
        <c:lblOffset val="100"/>
        <c:noMultiLvlLbl val="0"/>
      </c:catAx>
      <c:valAx>
        <c:axId val="1094338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8994912"/>
        <c:crosses val="autoZero"/>
        <c:crossBetween val="between"/>
      </c:valAx>
      <c:spPr>
        <a:noFill/>
        <a:ln>
          <a:noFill/>
        </a:ln>
        <a:effectLst/>
      </c:spPr>
    </c:plotArea>
    <c:legend>
      <c:legendPos val="b"/>
      <c:layout>
        <c:manualLayout>
          <c:xMode val="edge"/>
          <c:yMode val="edge"/>
          <c:x val="1.8323952821405351E-2"/>
          <c:y val="0.78000021963781729"/>
          <c:w val="0.92175969982361827"/>
          <c:h val="0.2032633786885426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3rd Grade</c:v>
                </c:pt>
                <c:pt idx="1">
                  <c:v>4th Grade</c:v>
                </c:pt>
                <c:pt idx="2">
                  <c:v>5th Grade</c:v>
                </c:pt>
                <c:pt idx="3">
                  <c:v>6th Grade</c:v>
                </c:pt>
              </c:strCache>
            </c:strRef>
          </c:cat>
          <c:val>
            <c:numRef>
              <c:f>Sheet1!$B$2:$B$5</c:f>
              <c:numCache>
                <c:formatCode>0%</c:formatCode>
                <c:ptCount val="4"/>
                <c:pt idx="0">
                  <c:v>0.54</c:v>
                </c:pt>
                <c:pt idx="1">
                  <c:v>0.54</c:v>
                </c:pt>
                <c:pt idx="2">
                  <c:v>0.48</c:v>
                </c:pt>
                <c:pt idx="3">
                  <c:v>0.64</c:v>
                </c:pt>
              </c:numCache>
            </c:numRef>
          </c:val>
          <c:extLst>
            <c:ext xmlns:c16="http://schemas.microsoft.com/office/drawing/2014/chart" uri="{C3380CC4-5D6E-409C-BE32-E72D297353CC}">
              <c16:uniqueId val="{00000000-7974-4609-8397-DAAF0E778CB7}"/>
            </c:ext>
          </c:extLst>
        </c:ser>
        <c:ser>
          <c:idx val="1"/>
          <c:order val="1"/>
          <c:tx>
            <c:strRef>
              <c:f>Sheet1!$C$1</c:f>
              <c:strCache>
                <c:ptCount val="1"/>
                <c:pt idx="0">
                  <c:v>2022</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3rd Grade</c:v>
                </c:pt>
                <c:pt idx="1">
                  <c:v>4th Grade</c:v>
                </c:pt>
                <c:pt idx="2">
                  <c:v>5th Grade</c:v>
                </c:pt>
                <c:pt idx="3">
                  <c:v>6th Grade</c:v>
                </c:pt>
              </c:strCache>
            </c:strRef>
          </c:cat>
          <c:val>
            <c:numRef>
              <c:f>Sheet1!$C$2:$C$5</c:f>
              <c:numCache>
                <c:formatCode>0%</c:formatCode>
                <c:ptCount val="4"/>
                <c:pt idx="0">
                  <c:v>0.53</c:v>
                </c:pt>
                <c:pt idx="1">
                  <c:v>0.39</c:v>
                </c:pt>
                <c:pt idx="2">
                  <c:v>0.41</c:v>
                </c:pt>
                <c:pt idx="3">
                  <c:v>0.64</c:v>
                </c:pt>
              </c:numCache>
            </c:numRef>
          </c:val>
          <c:extLst>
            <c:ext xmlns:c16="http://schemas.microsoft.com/office/drawing/2014/chart" uri="{C3380CC4-5D6E-409C-BE32-E72D297353CC}">
              <c16:uniqueId val="{00000001-7974-4609-8397-DAAF0E778CB7}"/>
            </c:ext>
          </c:extLst>
        </c:ser>
        <c:ser>
          <c:idx val="2"/>
          <c:order val="2"/>
          <c:tx>
            <c:strRef>
              <c:f>Sheet1!$D$1</c:f>
              <c:strCache>
                <c:ptCount val="1"/>
                <c:pt idx="0">
                  <c:v>2023</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3rd Grade</c:v>
                </c:pt>
                <c:pt idx="1">
                  <c:v>4th Grade</c:v>
                </c:pt>
                <c:pt idx="2">
                  <c:v>5th Grade</c:v>
                </c:pt>
                <c:pt idx="3">
                  <c:v>6th Grade</c:v>
                </c:pt>
              </c:strCache>
            </c:strRef>
          </c:cat>
          <c:val>
            <c:numRef>
              <c:f>Sheet1!$D$2:$D$5</c:f>
              <c:numCache>
                <c:formatCode>0%</c:formatCode>
                <c:ptCount val="4"/>
                <c:pt idx="0">
                  <c:v>0.62</c:v>
                </c:pt>
                <c:pt idx="1">
                  <c:v>0.6</c:v>
                </c:pt>
                <c:pt idx="2">
                  <c:v>0.42</c:v>
                </c:pt>
                <c:pt idx="3">
                  <c:v>0.65</c:v>
                </c:pt>
              </c:numCache>
            </c:numRef>
          </c:val>
          <c:extLst>
            <c:ext xmlns:c16="http://schemas.microsoft.com/office/drawing/2014/chart" uri="{C3380CC4-5D6E-409C-BE32-E72D297353CC}">
              <c16:uniqueId val="{00000002-7974-4609-8397-DAAF0E778CB7}"/>
            </c:ext>
          </c:extLst>
        </c:ser>
        <c:dLbls>
          <c:showLegendKey val="0"/>
          <c:showVal val="0"/>
          <c:showCatName val="0"/>
          <c:showSerName val="0"/>
          <c:showPercent val="0"/>
          <c:showBubbleSize val="0"/>
        </c:dLbls>
        <c:gapWidth val="219"/>
        <c:overlap val="-27"/>
        <c:axId val="1088994912"/>
        <c:axId val="1094338544"/>
      </c:barChart>
      <c:catAx>
        <c:axId val="10889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KG Blank Space Solid" panose="02000000000000000000" pitchFamily="2" charset="0"/>
                <a:ea typeface="+mn-ea"/>
                <a:cs typeface="+mn-cs"/>
              </a:defRPr>
            </a:pPr>
            <a:endParaRPr lang="en-US"/>
          </a:p>
        </c:txPr>
        <c:crossAx val="1094338544"/>
        <c:crosses val="autoZero"/>
        <c:auto val="1"/>
        <c:lblAlgn val="ctr"/>
        <c:lblOffset val="100"/>
        <c:noMultiLvlLbl val="0"/>
      </c:catAx>
      <c:valAx>
        <c:axId val="1094338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89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KG Blank Space Solid"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BA91881-1ED6-449E-B1C3-5981BED36DD5}" type="datetimeFigureOut">
              <a:rPr lang="en-US" smtClean="0"/>
              <a:t>5/10/2023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524D718-EAC5-404F-B535-3F7B2748D9A0}" type="slidenum">
              <a:rPr lang="en-US" smtClean="0"/>
              <a:t>‹#›</a:t>
            </a:fld>
            <a:endParaRPr lang="en-US"/>
          </a:p>
        </p:txBody>
      </p:sp>
    </p:spTree>
    <p:extLst>
      <p:ext uri="{BB962C8B-B14F-4D97-AF65-F5344CB8AC3E}">
        <p14:creationId xmlns:p14="http://schemas.microsoft.com/office/powerpoint/2010/main" val="209759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1</a:t>
            </a:fld>
            <a:endParaRPr lang="en-US"/>
          </a:p>
        </p:txBody>
      </p:sp>
    </p:spTree>
    <p:extLst>
      <p:ext uri="{BB962C8B-B14F-4D97-AF65-F5344CB8AC3E}">
        <p14:creationId xmlns:p14="http://schemas.microsoft.com/office/powerpoint/2010/main" val="153210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for VPK and Kinder was 60% and each grade level exceeded that amount!</a:t>
            </a:r>
          </a:p>
          <a:p>
            <a:endParaRPr lang="en-US" dirty="0"/>
          </a:p>
          <a:p>
            <a:r>
              <a:rPr lang="en-US" dirty="0"/>
              <a:t>You’ll notice the 7 first graders and 2 second graders who took the early literacy, those students are receiving intensive interventions to try to get them caught up to grade level.</a:t>
            </a:r>
          </a:p>
        </p:txBody>
      </p:sp>
      <p:sp>
        <p:nvSpPr>
          <p:cNvPr id="4" name="Slide Number Placeholder 3"/>
          <p:cNvSpPr>
            <a:spLocks noGrp="1"/>
          </p:cNvSpPr>
          <p:nvPr>
            <p:ph type="sldNum" sz="quarter" idx="5"/>
          </p:nvPr>
        </p:nvSpPr>
        <p:spPr/>
        <p:txBody>
          <a:bodyPr/>
          <a:lstStyle/>
          <a:p>
            <a:fld id="{B524D718-EAC5-404F-B535-3F7B2748D9A0}" type="slidenum">
              <a:rPr lang="en-US" smtClean="0"/>
              <a:t>10</a:t>
            </a:fld>
            <a:endParaRPr lang="en-US"/>
          </a:p>
        </p:txBody>
      </p:sp>
    </p:spTree>
    <p:extLst>
      <p:ext uri="{BB962C8B-B14F-4D97-AF65-F5344CB8AC3E}">
        <p14:creationId xmlns:p14="http://schemas.microsoft.com/office/powerpoint/2010/main" val="54073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for 1</a:t>
            </a:r>
            <a:r>
              <a:rPr lang="en-US" baseline="30000" dirty="0"/>
              <a:t>st</a:t>
            </a:r>
            <a:r>
              <a:rPr lang="en-US" dirty="0"/>
              <a:t> was 60% and they met it! The goal for 2</a:t>
            </a:r>
            <a:r>
              <a:rPr lang="en-US" baseline="30000" dirty="0"/>
              <a:t>nd</a:t>
            </a:r>
            <a:r>
              <a:rPr lang="en-US" dirty="0"/>
              <a:t> grade was 51% and they met the goal! They each however still have quite a few students in the Urgent intervention and those students will be focused on received additional services as soon as the school year begins.</a:t>
            </a:r>
          </a:p>
        </p:txBody>
      </p:sp>
      <p:sp>
        <p:nvSpPr>
          <p:cNvPr id="4" name="Slide Number Placeholder 3"/>
          <p:cNvSpPr>
            <a:spLocks noGrp="1"/>
          </p:cNvSpPr>
          <p:nvPr>
            <p:ph type="sldNum" sz="quarter" idx="5"/>
          </p:nvPr>
        </p:nvSpPr>
        <p:spPr/>
        <p:txBody>
          <a:bodyPr/>
          <a:lstStyle/>
          <a:p>
            <a:fld id="{B524D718-EAC5-404F-B535-3F7B2748D9A0}" type="slidenum">
              <a:rPr lang="en-US" smtClean="0"/>
              <a:t>11</a:t>
            </a:fld>
            <a:endParaRPr lang="en-US"/>
          </a:p>
        </p:txBody>
      </p:sp>
    </p:spTree>
    <p:extLst>
      <p:ext uri="{BB962C8B-B14F-4D97-AF65-F5344CB8AC3E}">
        <p14:creationId xmlns:p14="http://schemas.microsoft.com/office/powerpoint/2010/main" val="249282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12</a:t>
            </a:fld>
            <a:endParaRPr lang="en-US"/>
          </a:p>
        </p:txBody>
      </p:sp>
    </p:spTree>
    <p:extLst>
      <p:ext uri="{BB962C8B-B14F-4D97-AF65-F5344CB8AC3E}">
        <p14:creationId xmlns:p14="http://schemas.microsoft.com/office/powerpoint/2010/main" val="374416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school we improved dramatically from the beginning of the school year in moving our Tier 2 students on grade level along with making huge gains to close the gap of Tier 3 students who were 2 or more grade levels behind. </a:t>
            </a:r>
          </a:p>
        </p:txBody>
      </p:sp>
      <p:sp>
        <p:nvSpPr>
          <p:cNvPr id="4" name="Slide Number Placeholder 3"/>
          <p:cNvSpPr>
            <a:spLocks noGrp="1"/>
          </p:cNvSpPr>
          <p:nvPr>
            <p:ph type="sldNum" sz="quarter" idx="5"/>
          </p:nvPr>
        </p:nvSpPr>
        <p:spPr/>
        <p:txBody>
          <a:bodyPr/>
          <a:lstStyle/>
          <a:p>
            <a:fld id="{B524D718-EAC5-404F-B535-3F7B2748D9A0}" type="slidenum">
              <a:rPr lang="en-US" smtClean="0"/>
              <a:t>13</a:t>
            </a:fld>
            <a:endParaRPr lang="en-US"/>
          </a:p>
        </p:txBody>
      </p:sp>
    </p:spTree>
    <p:extLst>
      <p:ext uri="{BB962C8B-B14F-4D97-AF65-F5344CB8AC3E}">
        <p14:creationId xmlns:p14="http://schemas.microsoft.com/office/powerpoint/2010/main" val="318574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14</a:t>
            </a:fld>
            <a:endParaRPr lang="en-US"/>
          </a:p>
        </p:txBody>
      </p:sp>
    </p:spTree>
    <p:extLst>
      <p:ext uri="{BB962C8B-B14F-4D97-AF65-F5344CB8AC3E}">
        <p14:creationId xmlns:p14="http://schemas.microsoft.com/office/powerpoint/2010/main" val="180005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15</a:t>
            </a:fld>
            <a:endParaRPr lang="en-US"/>
          </a:p>
        </p:txBody>
      </p:sp>
    </p:spTree>
    <p:extLst>
      <p:ext uri="{BB962C8B-B14F-4D97-AF65-F5344CB8AC3E}">
        <p14:creationId xmlns:p14="http://schemas.microsoft.com/office/powerpoint/2010/main" val="107033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was 64% so we beat it in K-2!</a:t>
            </a:r>
          </a:p>
        </p:txBody>
      </p:sp>
      <p:sp>
        <p:nvSpPr>
          <p:cNvPr id="4" name="Slide Number Placeholder 3"/>
          <p:cNvSpPr>
            <a:spLocks noGrp="1"/>
          </p:cNvSpPr>
          <p:nvPr>
            <p:ph type="sldNum" sz="quarter" idx="5"/>
          </p:nvPr>
        </p:nvSpPr>
        <p:spPr/>
        <p:txBody>
          <a:bodyPr/>
          <a:lstStyle/>
          <a:p>
            <a:fld id="{B524D718-EAC5-404F-B535-3F7B2748D9A0}" type="slidenum">
              <a:rPr lang="en-US" smtClean="0"/>
              <a:t>16</a:t>
            </a:fld>
            <a:endParaRPr lang="en-US"/>
          </a:p>
        </p:txBody>
      </p:sp>
    </p:spTree>
    <p:extLst>
      <p:ext uri="{BB962C8B-B14F-4D97-AF65-F5344CB8AC3E}">
        <p14:creationId xmlns:p14="http://schemas.microsoft.com/office/powerpoint/2010/main" val="1703170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was 58% and as you can see all but 1 grade level reached that! And when averaged together we come out to 57% which last year we were at 48% so we did well in growth</a:t>
            </a:r>
          </a:p>
        </p:txBody>
      </p:sp>
      <p:sp>
        <p:nvSpPr>
          <p:cNvPr id="4" name="Slide Number Placeholder 3"/>
          <p:cNvSpPr>
            <a:spLocks noGrp="1"/>
          </p:cNvSpPr>
          <p:nvPr>
            <p:ph type="sldNum" sz="quarter" idx="5"/>
          </p:nvPr>
        </p:nvSpPr>
        <p:spPr/>
        <p:txBody>
          <a:bodyPr/>
          <a:lstStyle/>
          <a:p>
            <a:fld id="{B524D718-EAC5-404F-B535-3F7B2748D9A0}" type="slidenum">
              <a:rPr lang="en-US" smtClean="0"/>
              <a:t>17</a:t>
            </a:fld>
            <a:endParaRPr lang="en-US"/>
          </a:p>
        </p:txBody>
      </p:sp>
    </p:spTree>
    <p:extLst>
      <p:ext uri="{BB962C8B-B14F-4D97-AF65-F5344CB8AC3E}">
        <p14:creationId xmlns:p14="http://schemas.microsoft.com/office/powerpoint/2010/main" val="926314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Planbook</a:t>
            </a:r>
            <a:r>
              <a:rPr lang="en-US" dirty="0"/>
              <a:t> 100% of our teachers used </a:t>
            </a:r>
            <a:r>
              <a:rPr lang="en-US" dirty="0" err="1"/>
              <a:t>Planbook</a:t>
            </a:r>
            <a:r>
              <a:rPr lang="en-US" dirty="0"/>
              <a:t> to collaborate and plan standard aligned instruction.</a:t>
            </a:r>
          </a:p>
        </p:txBody>
      </p:sp>
      <p:sp>
        <p:nvSpPr>
          <p:cNvPr id="4" name="Slide Number Placeholder 3"/>
          <p:cNvSpPr>
            <a:spLocks noGrp="1"/>
          </p:cNvSpPr>
          <p:nvPr>
            <p:ph type="sldNum" sz="quarter" idx="5"/>
          </p:nvPr>
        </p:nvSpPr>
        <p:spPr/>
        <p:txBody>
          <a:bodyPr/>
          <a:lstStyle/>
          <a:p>
            <a:fld id="{B524D718-EAC5-404F-B535-3F7B2748D9A0}" type="slidenum">
              <a:rPr lang="en-US" smtClean="0"/>
              <a:t>19</a:t>
            </a:fld>
            <a:endParaRPr lang="en-US"/>
          </a:p>
        </p:txBody>
      </p:sp>
    </p:spTree>
    <p:extLst>
      <p:ext uri="{BB962C8B-B14F-4D97-AF65-F5344CB8AC3E}">
        <p14:creationId xmlns:p14="http://schemas.microsoft.com/office/powerpoint/2010/main" val="355122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after events we are asking for you to complete surveys! We need your help to decide what we need. Your voice is heard. Last year we had a parent tell us that she wanted a Eureka Math night and guess what… we did that this year! Your voice matters.</a:t>
            </a:r>
          </a:p>
        </p:txBody>
      </p:sp>
      <p:sp>
        <p:nvSpPr>
          <p:cNvPr id="4" name="Slide Number Placeholder 3"/>
          <p:cNvSpPr>
            <a:spLocks noGrp="1"/>
          </p:cNvSpPr>
          <p:nvPr>
            <p:ph type="sldNum" sz="quarter" idx="5"/>
          </p:nvPr>
        </p:nvSpPr>
        <p:spPr/>
        <p:txBody>
          <a:bodyPr/>
          <a:lstStyle/>
          <a:p>
            <a:fld id="{B524D718-EAC5-404F-B535-3F7B2748D9A0}" type="slidenum">
              <a:rPr lang="en-US" smtClean="0"/>
              <a:t>20</a:t>
            </a:fld>
            <a:endParaRPr lang="en-US"/>
          </a:p>
        </p:txBody>
      </p:sp>
    </p:spTree>
    <p:extLst>
      <p:ext uri="{BB962C8B-B14F-4D97-AF65-F5344CB8AC3E}">
        <p14:creationId xmlns:p14="http://schemas.microsoft.com/office/powerpoint/2010/main" val="320672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2</a:t>
            </a:fld>
            <a:endParaRPr lang="en-US"/>
          </a:p>
        </p:txBody>
      </p:sp>
    </p:spTree>
    <p:extLst>
      <p:ext uri="{BB962C8B-B14F-4D97-AF65-F5344CB8AC3E}">
        <p14:creationId xmlns:p14="http://schemas.microsoft.com/office/powerpoint/2010/main" val="2437927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fun nights is our number 1- we did bring back harvest night this year and made game nights to attract more families</a:t>
            </a:r>
          </a:p>
          <a:p>
            <a:r>
              <a:rPr lang="en-US" dirty="0"/>
              <a:t>Reading strategies is our second highest which we will continue that!</a:t>
            </a:r>
          </a:p>
        </p:txBody>
      </p:sp>
      <p:sp>
        <p:nvSpPr>
          <p:cNvPr id="4" name="Slide Number Placeholder 3"/>
          <p:cNvSpPr>
            <a:spLocks noGrp="1"/>
          </p:cNvSpPr>
          <p:nvPr>
            <p:ph type="sldNum" sz="quarter" idx="5"/>
          </p:nvPr>
        </p:nvSpPr>
        <p:spPr/>
        <p:txBody>
          <a:bodyPr/>
          <a:lstStyle/>
          <a:p>
            <a:fld id="{B524D718-EAC5-404F-B535-3F7B2748D9A0}" type="slidenum">
              <a:rPr lang="en-US" smtClean="0"/>
              <a:t>21</a:t>
            </a:fld>
            <a:endParaRPr lang="en-US"/>
          </a:p>
        </p:txBody>
      </p:sp>
    </p:spTree>
    <p:extLst>
      <p:ext uri="{BB962C8B-B14F-4D97-AF65-F5344CB8AC3E}">
        <p14:creationId xmlns:p14="http://schemas.microsoft.com/office/powerpoint/2010/main" val="3785669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with academic support materials at home. This year we provided more take home packs and materials which we received great feedback on and would like to make similar purchases next year.</a:t>
            </a:r>
          </a:p>
        </p:txBody>
      </p:sp>
      <p:sp>
        <p:nvSpPr>
          <p:cNvPr id="4" name="Slide Number Placeholder 3"/>
          <p:cNvSpPr>
            <a:spLocks noGrp="1"/>
          </p:cNvSpPr>
          <p:nvPr>
            <p:ph type="sldNum" sz="quarter" idx="5"/>
          </p:nvPr>
        </p:nvSpPr>
        <p:spPr/>
        <p:txBody>
          <a:bodyPr/>
          <a:lstStyle/>
          <a:p>
            <a:fld id="{B524D718-EAC5-404F-B535-3F7B2748D9A0}" type="slidenum">
              <a:rPr lang="en-US" smtClean="0"/>
              <a:t>22</a:t>
            </a:fld>
            <a:endParaRPr lang="en-US"/>
          </a:p>
        </p:txBody>
      </p:sp>
    </p:spTree>
    <p:extLst>
      <p:ext uri="{BB962C8B-B14F-4D97-AF65-F5344CB8AC3E}">
        <p14:creationId xmlns:p14="http://schemas.microsoft.com/office/powerpoint/2010/main" val="2282283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each talk about success with Book in bag, Math night needs to be done earlier from survey results, and FSA night was helpful…</a:t>
            </a:r>
          </a:p>
        </p:txBody>
      </p:sp>
      <p:sp>
        <p:nvSpPr>
          <p:cNvPr id="4" name="Slide Number Placeholder 3"/>
          <p:cNvSpPr>
            <a:spLocks noGrp="1"/>
          </p:cNvSpPr>
          <p:nvPr>
            <p:ph type="sldNum" sz="quarter" idx="5"/>
          </p:nvPr>
        </p:nvSpPr>
        <p:spPr/>
        <p:txBody>
          <a:bodyPr/>
          <a:lstStyle/>
          <a:p>
            <a:fld id="{B524D718-EAC5-404F-B535-3F7B2748D9A0}" type="slidenum">
              <a:rPr lang="en-US" smtClean="0"/>
              <a:t>23</a:t>
            </a:fld>
            <a:endParaRPr lang="en-US"/>
          </a:p>
        </p:txBody>
      </p:sp>
    </p:spTree>
    <p:extLst>
      <p:ext uri="{BB962C8B-B14F-4D97-AF65-F5344CB8AC3E}">
        <p14:creationId xmlns:p14="http://schemas.microsoft.com/office/powerpoint/2010/main" val="413396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dirty="0">
                <a:highlight>
                  <a:srgbClr val="FFFF00"/>
                </a:highlight>
                <a:latin typeface="KG Empire of Dirt" panose="02000000000000000000" pitchFamily="2" charset="0"/>
              </a:rPr>
              <a:t>All technology except the purchase of the  SMORE Newsletter were to support the use of the </a:t>
            </a:r>
            <a:r>
              <a:rPr lang="en-US" sz="1200" i="1" u="sng" dirty="0" err="1">
                <a:highlight>
                  <a:srgbClr val="FFFF00"/>
                </a:highlight>
                <a:latin typeface="KG Empire of Dirt" panose="02000000000000000000" pitchFamily="2" charset="0"/>
              </a:rPr>
              <a:t>iReady</a:t>
            </a:r>
            <a:r>
              <a:rPr lang="en-US" sz="1200" i="1" u="sng" dirty="0">
                <a:highlight>
                  <a:srgbClr val="FFFF00"/>
                </a:highlight>
                <a:latin typeface="KG Empire of Dirt" panose="02000000000000000000" pitchFamily="2" charset="0"/>
              </a:rPr>
              <a:t> program in all classrooms. The </a:t>
            </a:r>
            <a:r>
              <a:rPr lang="en-US" sz="1200" i="1" u="sng" dirty="0" err="1">
                <a:highlight>
                  <a:srgbClr val="FFFF00"/>
                </a:highlight>
                <a:latin typeface="KG Empire of Dirt" panose="02000000000000000000" pitchFamily="2" charset="0"/>
              </a:rPr>
              <a:t>iReady</a:t>
            </a:r>
            <a:r>
              <a:rPr lang="en-US" sz="1200" i="1" u="sng" dirty="0">
                <a:highlight>
                  <a:srgbClr val="FFFF00"/>
                </a:highlight>
                <a:latin typeface="KG Empire of Dirt" panose="02000000000000000000" pitchFamily="2" charset="0"/>
              </a:rPr>
              <a:t> program supports all students in grades K through sixth in reading and math. </a:t>
            </a:r>
          </a:p>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24</a:t>
            </a:fld>
            <a:endParaRPr lang="en-US"/>
          </a:p>
        </p:txBody>
      </p:sp>
    </p:spTree>
    <p:extLst>
      <p:ext uri="{BB962C8B-B14F-4D97-AF65-F5344CB8AC3E}">
        <p14:creationId xmlns:p14="http://schemas.microsoft.com/office/powerpoint/2010/main" val="1605961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looked at the Smore newsletter? Checked your email? Text messages or our school website?! We send surveys after our events and throughout the year to hear about you and your child’s experience at Riviera. </a:t>
            </a:r>
          </a:p>
        </p:txBody>
      </p:sp>
      <p:sp>
        <p:nvSpPr>
          <p:cNvPr id="4" name="Slide Number Placeholder 3"/>
          <p:cNvSpPr>
            <a:spLocks noGrp="1"/>
          </p:cNvSpPr>
          <p:nvPr>
            <p:ph type="sldNum" sz="quarter" idx="5"/>
          </p:nvPr>
        </p:nvSpPr>
        <p:spPr/>
        <p:txBody>
          <a:bodyPr/>
          <a:lstStyle/>
          <a:p>
            <a:fld id="{B524D718-EAC5-404F-B535-3F7B2748D9A0}" type="slidenum">
              <a:rPr lang="en-US" smtClean="0"/>
              <a:t>25</a:t>
            </a:fld>
            <a:endParaRPr lang="en-US"/>
          </a:p>
        </p:txBody>
      </p:sp>
    </p:spTree>
    <p:extLst>
      <p:ext uri="{BB962C8B-B14F-4D97-AF65-F5344CB8AC3E}">
        <p14:creationId xmlns:p14="http://schemas.microsoft.com/office/powerpoint/2010/main" val="270189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24D718-EAC5-404F-B535-3F7B2748D9A0}" type="slidenum">
              <a:rPr lang="en-US" smtClean="0"/>
              <a:t>26</a:t>
            </a:fld>
            <a:endParaRPr lang="en-US"/>
          </a:p>
        </p:txBody>
      </p:sp>
    </p:spTree>
    <p:extLst>
      <p:ext uri="{BB962C8B-B14F-4D97-AF65-F5344CB8AC3E}">
        <p14:creationId xmlns:p14="http://schemas.microsoft.com/office/powerpoint/2010/main" val="3977457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a:t>
            </a:r>
            <a:r>
              <a:rPr lang="en-US" dirty="0" err="1"/>
              <a:t>input</a:t>
            </a:r>
            <a:r>
              <a:rPr lang="en-US" dirty="0"/>
              <a:t> </a:t>
            </a:r>
            <a:r>
              <a:rPr lang="en-US" dirty="0" err="1"/>
              <a:t>input</a:t>
            </a:r>
            <a:r>
              <a:rPr lang="en-US" dirty="0"/>
              <a:t>!!</a:t>
            </a:r>
          </a:p>
        </p:txBody>
      </p:sp>
      <p:sp>
        <p:nvSpPr>
          <p:cNvPr id="4" name="Slide Number Placeholder 3"/>
          <p:cNvSpPr>
            <a:spLocks noGrp="1"/>
          </p:cNvSpPr>
          <p:nvPr>
            <p:ph type="sldNum" sz="quarter" idx="5"/>
          </p:nvPr>
        </p:nvSpPr>
        <p:spPr/>
        <p:txBody>
          <a:bodyPr/>
          <a:lstStyle/>
          <a:p>
            <a:fld id="{B524D718-EAC5-404F-B535-3F7B2748D9A0}" type="slidenum">
              <a:rPr lang="en-US" smtClean="0"/>
              <a:t>27</a:t>
            </a:fld>
            <a:endParaRPr lang="en-US"/>
          </a:p>
        </p:txBody>
      </p:sp>
    </p:spTree>
    <p:extLst>
      <p:ext uri="{BB962C8B-B14F-4D97-AF65-F5344CB8AC3E}">
        <p14:creationId xmlns:p14="http://schemas.microsoft.com/office/powerpoint/2010/main" val="710994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28</a:t>
            </a:fld>
            <a:endParaRPr lang="en-US"/>
          </a:p>
        </p:txBody>
      </p:sp>
    </p:spTree>
    <p:extLst>
      <p:ext uri="{BB962C8B-B14F-4D97-AF65-F5344CB8AC3E}">
        <p14:creationId xmlns:p14="http://schemas.microsoft.com/office/powerpoint/2010/main" val="26726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3</a:t>
            </a:fld>
            <a:endParaRPr lang="en-US"/>
          </a:p>
        </p:txBody>
      </p:sp>
    </p:spTree>
    <p:extLst>
      <p:ext uri="{BB962C8B-B14F-4D97-AF65-F5344CB8AC3E}">
        <p14:creationId xmlns:p14="http://schemas.microsoft.com/office/powerpoint/2010/main" val="269419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24D718-EAC5-404F-B535-3F7B2748D9A0}" type="slidenum">
              <a:rPr lang="en-US" smtClean="0"/>
              <a:t>4</a:t>
            </a:fld>
            <a:endParaRPr lang="en-US"/>
          </a:p>
        </p:txBody>
      </p:sp>
    </p:spTree>
    <p:extLst>
      <p:ext uri="{BB962C8B-B14F-4D97-AF65-F5344CB8AC3E}">
        <p14:creationId xmlns:p14="http://schemas.microsoft.com/office/powerpoint/2010/main" val="9396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Riviera we believe people make a difference and you will see that most of our funds are spent on people.</a:t>
            </a:r>
          </a:p>
        </p:txBody>
      </p:sp>
      <p:sp>
        <p:nvSpPr>
          <p:cNvPr id="4" name="Slide Number Placeholder 3"/>
          <p:cNvSpPr>
            <a:spLocks noGrp="1"/>
          </p:cNvSpPr>
          <p:nvPr>
            <p:ph type="sldNum" sz="quarter" idx="5"/>
          </p:nvPr>
        </p:nvSpPr>
        <p:spPr/>
        <p:txBody>
          <a:bodyPr/>
          <a:lstStyle/>
          <a:p>
            <a:fld id="{B524D718-EAC5-404F-B535-3F7B2748D9A0}" type="slidenum">
              <a:rPr lang="en-US" smtClean="0"/>
              <a:t>5</a:t>
            </a:fld>
            <a:endParaRPr lang="en-US"/>
          </a:p>
        </p:txBody>
      </p:sp>
    </p:spTree>
    <p:extLst>
      <p:ext uri="{BB962C8B-B14F-4D97-AF65-F5344CB8AC3E}">
        <p14:creationId xmlns:p14="http://schemas.microsoft.com/office/powerpoint/2010/main" val="391612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school we improved dramatically in such a short amount of time. We moved 145 students from the Tier 2 to the Tier 1 which is amazing! And cut our tier 3 students by almost half.</a:t>
            </a:r>
          </a:p>
        </p:txBody>
      </p:sp>
      <p:sp>
        <p:nvSpPr>
          <p:cNvPr id="4" name="Slide Number Placeholder 3"/>
          <p:cNvSpPr>
            <a:spLocks noGrp="1"/>
          </p:cNvSpPr>
          <p:nvPr>
            <p:ph type="sldNum" sz="quarter" idx="5"/>
          </p:nvPr>
        </p:nvSpPr>
        <p:spPr/>
        <p:txBody>
          <a:bodyPr/>
          <a:lstStyle/>
          <a:p>
            <a:fld id="{B524D718-EAC5-404F-B535-3F7B2748D9A0}" type="slidenum">
              <a:rPr lang="en-US" smtClean="0"/>
              <a:t>6</a:t>
            </a:fld>
            <a:endParaRPr lang="en-US"/>
          </a:p>
        </p:txBody>
      </p:sp>
    </p:spTree>
    <p:extLst>
      <p:ext uri="{BB962C8B-B14F-4D97-AF65-F5344CB8AC3E}">
        <p14:creationId xmlns:p14="http://schemas.microsoft.com/office/powerpoint/2010/main" val="127652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we haven’t quite finished all of our testing in math yet but so far trending we are showing huge gain in all grade levels. We are closing the gaps and minimizing the Tier 2 and Tier 3 students. In math it is surprisingly more difficult to achieve on grade level due to the building of concepts. Unlike reading </a:t>
            </a:r>
          </a:p>
          <a:p>
            <a:endParaRPr lang="en-US" dirty="0"/>
          </a:p>
          <a:p>
            <a:endParaRPr lang="en-US" dirty="0"/>
          </a:p>
          <a:p>
            <a:r>
              <a:rPr lang="en-US" dirty="0"/>
              <a:t>2</a:t>
            </a:r>
            <a:r>
              <a:rPr lang="en-US" baseline="30000" dirty="0"/>
              <a:t>nd</a:t>
            </a:r>
            <a:r>
              <a:rPr lang="en-US" dirty="0"/>
              <a:t> grade made huge gains with their Tier 3 students they had 32% of their students who were more than 2 grade levels behind in math at the </a:t>
            </a:r>
          </a:p>
          <a:p>
            <a:r>
              <a:rPr lang="en-US" dirty="0"/>
              <a:t>beginning of the year. As a teacher that is a major concern when 1/3 of your students are working at K level or early 1</a:t>
            </a:r>
            <a:r>
              <a:rPr lang="en-US" baseline="30000" dirty="0"/>
              <a:t>st</a:t>
            </a:r>
            <a:r>
              <a:rPr lang="en-US" dirty="0"/>
              <a:t> grade. In second grade you see tougher concepts that build on previously learned strategies and skills but if the students coming in do not have that foundation it makes it much more difficult to teach them what they need to know for 2</a:t>
            </a:r>
            <a:r>
              <a:rPr lang="en-US" baseline="30000" dirty="0"/>
              <a:t>nd</a:t>
            </a:r>
            <a:r>
              <a:rPr lang="en-US" dirty="0"/>
              <a:t> grade and be ready for 3</a:t>
            </a:r>
            <a:r>
              <a:rPr lang="en-US" baseline="30000" dirty="0"/>
              <a:t>rd</a:t>
            </a:r>
            <a:r>
              <a:rPr lang="en-US" dirty="0"/>
              <a:t> grade. The teachers truly put in a lot of hard work to try to close that gap. Although we see that half of the grade is still working 1 grade level below the teachers had to put in major work to get the 30 student on or above grade level and the now 41 students working in the yellow Tier 2. </a:t>
            </a:r>
          </a:p>
        </p:txBody>
      </p:sp>
      <p:sp>
        <p:nvSpPr>
          <p:cNvPr id="4" name="Slide Number Placeholder 3"/>
          <p:cNvSpPr>
            <a:spLocks noGrp="1"/>
          </p:cNvSpPr>
          <p:nvPr>
            <p:ph type="sldNum" sz="quarter" idx="5"/>
          </p:nvPr>
        </p:nvSpPr>
        <p:spPr/>
        <p:txBody>
          <a:bodyPr/>
          <a:lstStyle/>
          <a:p>
            <a:fld id="{B524D718-EAC5-404F-B535-3F7B2748D9A0}" type="slidenum">
              <a:rPr lang="en-US" smtClean="0"/>
              <a:t>7</a:t>
            </a:fld>
            <a:endParaRPr lang="en-US"/>
          </a:p>
        </p:txBody>
      </p:sp>
    </p:spTree>
    <p:extLst>
      <p:ext uri="{BB962C8B-B14F-4D97-AF65-F5344CB8AC3E}">
        <p14:creationId xmlns:p14="http://schemas.microsoft.com/office/powerpoint/2010/main" val="131787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4 began the year with having only 14 students testing on grade level and now they have 39 students which is right below the  50% mark and they began with 26 student two or more grade levels behind showing now only 10 students. They moved students to make gain in all tiers.</a:t>
            </a:r>
          </a:p>
          <a:p>
            <a:endParaRPr lang="en-US" dirty="0"/>
          </a:p>
          <a:p>
            <a:r>
              <a:rPr lang="en-US" dirty="0"/>
              <a:t>Grade 5 began the school year with 18 students testing on grade level to showing a huge improvement of 36 students on or above grade level. 5</a:t>
            </a:r>
            <a:r>
              <a:rPr lang="en-US" baseline="30000" dirty="0"/>
              <a:t>th</a:t>
            </a:r>
            <a:r>
              <a:rPr lang="en-US" dirty="0"/>
              <a:t> grade greatly decreased their 19 students who were 3 or more grade levels behind to only 9 students. </a:t>
            </a:r>
          </a:p>
          <a:p>
            <a:endParaRPr lang="en-US" dirty="0"/>
          </a:p>
          <a:p>
            <a:r>
              <a:rPr lang="en-US" dirty="0"/>
              <a:t>Grade 6 more than doubled their students on grade level from 27% to 61% and decreased their tier 3 students from 25 students to 12.</a:t>
            </a:r>
          </a:p>
          <a:p>
            <a:endParaRPr lang="en-US" dirty="0"/>
          </a:p>
          <a:p>
            <a:r>
              <a:rPr lang="en-US" dirty="0"/>
              <a:t>With still a month left of school our hope is that the gaps will continue to close in the Tier 2 yellow and the Tier 1 green levels.</a:t>
            </a:r>
          </a:p>
        </p:txBody>
      </p:sp>
      <p:sp>
        <p:nvSpPr>
          <p:cNvPr id="4" name="Slide Number Placeholder 3"/>
          <p:cNvSpPr>
            <a:spLocks noGrp="1"/>
          </p:cNvSpPr>
          <p:nvPr>
            <p:ph type="sldNum" sz="quarter" idx="5"/>
          </p:nvPr>
        </p:nvSpPr>
        <p:spPr/>
        <p:txBody>
          <a:bodyPr/>
          <a:lstStyle/>
          <a:p>
            <a:fld id="{B524D718-EAC5-404F-B535-3F7B2748D9A0}" type="slidenum">
              <a:rPr lang="en-US" smtClean="0"/>
              <a:t>8</a:t>
            </a:fld>
            <a:endParaRPr lang="en-US"/>
          </a:p>
        </p:txBody>
      </p:sp>
    </p:spTree>
    <p:extLst>
      <p:ext uri="{BB962C8B-B14F-4D97-AF65-F5344CB8AC3E}">
        <p14:creationId xmlns:p14="http://schemas.microsoft.com/office/powerpoint/2010/main" val="257138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word Proficient, explain SIP- We are on track to meet our goals in </a:t>
            </a:r>
          </a:p>
          <a:p>
            <a:endParaRPr lang="en-US" dirty="0"/>
          </a:p>
          <a:p>
            <a:r>
              <a:rPr lang="en-US" dirty="0"/>
              <a:t>K- 5%</a:t>
            </a:r>
          </a:p>
          <a:p>
            <a:r>
              <a:rPr lang="en-US" dirty="0"/>
              <a:t>1</a:t>
            </a:r>
            <a:r>
              <a:rPr lang="en-US" baseline="30000" dirty="0"/>
              <a:t>st</a:t>
            </a:r>
            <a:r>
              <a:rPr lang="en-US" dirty="0"/>
              <a:t>- 20%</a:t>
            </a:r>
          </a:p>
          <a:p>
            <a:r>
              <a:rPr lang="en-US" dirty="0"/>
              <a:t>2</a:t>
            </a:r>
            <a:r>
              <a:rPr lang="en-US" baseline="30000" dirty="0"/>
              <a:t>nd</a:t>
            </a:r>
            <a:r>
              <a:rPr lang="en-US" dirty="0"/>
              <a:t>-6%</a:t>
            </a:r>
          </a:p>
          <a:p>
            <a:r>
              <a:rPr lang="en-US" dirty="0"/>
              <a:t>3</a:t>
            </a:r>
            <a:r>
              <a:rPr lang="en-US" baseline="30000" dirty="0"/>
              <a:t>rd</a:t>
            </a:r>
            <a:r>
              <a:rPr lang="en-US" dirty="0"/>
              <a:t>- 17%</a:t>
            </a:r>
          </a:p>
          <a:p>
            <a:r>
              <a:rPr lang="en-US" dirty="0"/>
              <a:t>4</a:t>
            </a:r>
            <a:r>
              <a:rPr lang="en-US" baseline="30000" dirty="0"/>
              <a:t>th</a:t>
            </a:r>
            <a:r>
              <a:rPr lang="en-US" dirty="0"/>
              <a:t>- 11%</a:t>
            </a:r>
          </a:p>
          <a:p>
            <a:r>
              <a:rPr lang="en-US" dirty="0"/>
              <a:t>5</a:t>
            </a:r>
            <a:r>
              <a:rPr lang="en-US" baseline="30000" dirty="0"/>
              <a:t>th</a:t>
            </a:r>
            <a:r>
              <a:rPr lang="en-US" dirty="0"/>
              <a:t>-13%</a:t>
            </a:r>
          </a:p>
          <a:p>
            <a:r>
              <a:rPr lang="en-US" dirty="0"/>
              <a:t>6</a:t>
            </a:r>
            <a:r>
              <a:rPr lang="en-US" baseline="30000" dirty="0"/>
              <a:t>th – 7%</a:t>
            </a:r>
          </a:p>
          <a:p>
            <a:endParaRPr lang="en-US" dirty="0"/>
          </a:p>
        </p:txBody>
      </p:sp>
      <p:sp>
        <p:nvSpPr>
          <p:cNvPr id="4" name="Slide Number Placeholder 3"/>
          <p:cNvSpPr>
            <a:spLocks noGrp="1"/>
          </p:cNvSpPr>
          <p:nvPr>
            <p:ph type="sldNum" sz="quarter" idx="5"/>
          </p:nvPr>
        </p:nvSpPr>
        <p:spPr/>
        <p:txBody>
          <a:bodyPr/>
          <a:lstStyle/>
          <a:p>
            <a:fld id="{B524D718-EAC5-404F-B535-3F7B2748D9A0}" type="slidenum">
              <a:rPr lang="en-US" smtClean="0"/>
              <a:t>9</a:t>
            </a:fld>
            <a:endParaRPr lang="en-US"/>
          </a:p>
        </p:txBody>
      </p:sp>
    </p:spTree>
    <p:extLst>
      <p:ext uri="{BB962C8B-B14F-4D97-AF65-F5344CB8AC3E}">
        <p14:creationId xmlns:p14="http://schemas.microsoft.com/office/powerpoint/2010/main" val="99924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3A68870-7F2C-447E-B3CC-139BB891F1EE}"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7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dirty="0"/>
          </a:p>
        </p:txBody>
      </p:sp>
    </p:spTree>
    <p:extLst>
      <p:ext uri="{BB962C8B-B14F-4D97-AF65-F5344CB8AC3E}">
        <p14:creationId xmlns:p14="http://schemas.microsoft.com/office/powerpoint/2010/main" val="375193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33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28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spTree>
    <p:extLst>
      <p:ext uri="{BB962C8B-B14F-4D97-AF65-F5344CB8AC3E}">
        <p14:creationId xmlns:p14="http://schemas.microsoft.com/office/powerpoint/2010/main" val="353837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78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48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68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93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spTree>
    <p:extLst>
      <p:ext uri="{BB962C8B-B14F-4D97-AF65-F5344CB8AC3E}">
        <p14:creationId xmlns:p14="http://schemas.microsoft.com/office/powerpoint/2010/main" val="396784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A68870-7F2C-447E-B3CC-139BB891F1EE}"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55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dirty="0"/>
          </a:p>
        </p:txBody>
      </p:sp>
    </p:spTree>
    <p:extLst>
      <p:ext uri="{BB962C8B-B14F-4D97-AF65-F5344CB8AC3E}">
        <p14:creationId xmlns:p14="http://schemas.microsoft.com/office/powerpoint/2010/main" val="2998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A68870-7F2C-447E-B3CC-139BB891F1EE}"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A68870-7F2C-447E-B3CC-139BB891F1EE}"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60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A68870-7F2C-447E-B3CC-139BB891F1EE}" type="slidenum">
              <a:rPr lang="en-US" smtClean="0"/>
              <a:t>‹#›</a:t>
            </a:fld>
            <a:endParaRPr lang="en-US" dirty="0"/>
          </a:p>
        </p:txBody>
      </p:sp>
    </p:spTree>
    <p:extLst>
      <p:ext uri="{BB962C8B-B14F-4D97-AF65-F5344CB8AC3E}">
        <p14:creationId xmlns:p14="http://schemas.microsoft.com/office/powerpoint/2010/main" val="173433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04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84641E-389A-43E3-816D-E142A24B0873}"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A68870-7F2C-447E-B3CC-139BB891F1EE}" type="slidenum">
              <a:rPr lang="en-US" smtClean="0"/>
              <a:t>‹#›</a:t>
            </a:fld>
            <a:endParaRPr lang="en-US" dirty="0"/>
          </a:p>
        </p:txBody>
      </p:sp>
    </p:spTree>
    <p:extLst>
      <p:ext uri="{BB962C8B-B14F-4D97-AF65-F5344CB8AC3E}">
        <p14:creationId xmlns:p14="http://schemas.microsoft.com/office/powerpoint/2010/main" val="57312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84641E-389A-43E3-816D-E142A24B0873}" type="datetimeFigureOut">
              <a:rPr lang="en-US" smtClean="0"/>
              <a:t>5/10/2023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A68870-7F2C-447E-B3CC-139BB891F1EE}" type="slidenum">
              <a:rPr lang="en-US" smtClean="0"/>
              <a:t>‹#›</a:t>
            </a:fld>
            <a:endParaRPr lang="en-US" dirty="0"/>
          </a:p>
        </p:txBody>
      </p:sp>
    </p:spTree>
    <p:extLst>
      <p:ext uri="{BB962C8B-B14F-4D97-AF65-F5344CB8AC3E}">
        <p14:creationId xmlns:p14="http://schemas.microsoft.com/office/powerpoint/2010/main" val="365958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Braostephens.daniela@brevardschool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0E6A-7014-44BB-91EA-ED507F78EA48}"/>
              </a:ext>
            </a:extLst>
          </p:cNvPr>
          <p:cNvSpPr>
            <a:spLocks noGrp="1"/>
          </p:cNvSpPr>
          <p:nvPr>
            <p:ph type="ctrTitle"/>
          </p:nvPr>
        </p:nvSpPr>
        <p:spPr/>
        <p:txBody>
          <a:bodyPr/>
          <a:lstStyle/>
          <a:p>
            <a:r>
              <a:rPr lang="en-US" sz="3600" b="1" dirty="0">
                <a:latin typeface="KG Blank Space Solid" panose="02000000000000000000" pitchFamily="2" charset="0"/>
              </a:rPr>
              <a:t>Evaluation of Riviera Elementary School’s Title I Program for FY23</a:t>
            </a:r>
          </a:p>
        </p:txBody>
      </p:sp>
      <p:sp>
        <p:nvSpPr>
          <p:cNvPr id="3" name="Subtitle 2">
            <a:extLst>
              <a:ext uri="{FF2B5EF4-FFF2-40B4-BE49-F238E27FC236}">
                <a16:creationId xmlns:a16="http://schemas.microsoft.com/office/drawing/2014/main" id="{0107E3BE-DBF1-4DA2-BD3F-640A9EDE6CD3}"/>
              </a:ext>
            </a:extLst>
          </p:cNvPr>
          <p:cNvSpPr>
            <a:spLocks noGrp="1"/>
          </p:cNvSpPr>
          <p:nvPr>
            <p:ph type="subTitle" idx="1"/>
          </p:nvPr>
        </p:nvSpPr>
        <p:spPr/>
        <p:txBody>
          <a:bodyPr>
            <a:normAutofit/>
          </a:bodyPr>
          <a:lstStyle/>
          <a:p>
            <a:r>
              <a:rPr lang="en-US" sz="2000" dirty="0">
                <a:latin typeface="Janda Safe and Sound" panose="02000503000000020004" pitchFamily="2" charset="0"/>
              </a:rPr>
              <a:t>Presented by: Mrs. Daniela Brao Stephens, Title I Coordinator and Mrs. Beth Myers, Principal</a:t>
            </a:r>
          </a:p>
        </p:txBody>
      </p:sp>
    </p:spTree>
    <p:extLst>
      <p:ext uri="{BB962C8B-B14F-4D97-AF65-F5344CB8AC3E}">
        <p14:creationId xmlns:p14="http://schemas.microsoft.com/office/powerpoint/2010/main" val="258534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EA3822-3DBB-41A6-8C93-47E05C8A78DA}"/>
              </a:ext>
            </a:extLst>
          </p:cNvPr>
          <p:cNvSpPr>
            <a:spLocks noGrp="1"/>
          </p:cNvSpPr>
          <p:nvPr>
            <p:ph type="sldNum" sz="quarter" idx="12"/>
          </p:nvPr>
        </p:nvSpPr>
        <p:spPr/>
        <p:txBody>
          <a:bodyPr/>
          <a:lstStyle/>
          <a:p>
            <a:fld id="{2C18C1E5-FB55-42F5-BD6D-9CC153FCDBE6}" type="slidenum">
              <a:rPr lang="en-US" smtClean="0"/>
              <a:pPr/>
              <a:t>10</a:t>
            </a:fld>
            <a:endParaRPr lang="en-US" dirty="0"/>
          </a:p>
        </p:txBody>
      </p:sp>
      <p:sp>
        <p:nvSpPr>
          <p:cNvPr id="2" name="Title 1">
            <a:extLst>
              <a:ext uri="{FF2B5EF4-FFF2-40B4-BE49-F238E27FC236}">
                <a16:creationId xmlns:a16="http://schemas.microsoft.com/office/drawing/2014/main" id="{35EC60EF-9F20-4E94-8801-8BA37007F39B}"/>
              </a:ext>
            </a:extLst>
          </p:cNvPr>
          <p:cNvSpPr>
            <a:spLocks noGrp="1"/>
          </p:cNvSpPr>
          <p:nvPr>
            <p:ph type="title" idx="4294967295"/>
          </p:nvPr>
        </p:nvSpPr>
        <p:spPr>
          <a:xfrm>
            <a:off x="1295400" y="609600"/>
            <a:ext cx="9601200" cy="1303337"/>
          </a:xfrm>
        </p:spPr>
        <p:txBody>
          <a:bodyPr>
            <a:noAutofit/>
          </a:bodyPr>
          <a:lstStyle/>
          <a:p>
            <a:r>
              <a:rPr lang="en-US" sz="3600" dirty="0">
                <a:latin typeface="KG Blank Space Solid" panose="02000000000000000000" pitchFamily="2" charset="0"/>
              </a:rPr>
              <a:t>VPK-2</a:t>
            </a:r>
            <a:r>
              <a:rPr lang="en-US" sz="3600" baseline="30000" dirty="0">
                <a:latin typeface="KG Blank Space Solid" panose="02000000000000000000" pitchFamily="2" charset="0"/>
              </a:rPr>
              <a:t>nd</a:t>
            </a:r>
            <a:r>
              <a:rPr lang="en-US" sz="3600" dirty="0">
                <a:latin typeface="KG Blank Space Solid" panose="02000000000000000000" pitchFamily="2" charset="0"/>
              </a:rPr>
              <a:t> Grade, STAR Early literacy</a:t>
            </a:r>
          </a:p>
        </p:txBody>
      </p:sp>
      <p:graphicFrame>
        <p:nvGraphicFramePr>
          <p:cNvPr id="9" name="Content Placeholder 8" descr="chart&#10;">
            <a:extLst>
              <a:ext uri="{FF2B5EF4-FFF2-40B4-BE49-F238E27FC236}">
                <a16:creationId xmlns:a16="http://schemas.microsoft.com/office/drawing/2014/main" id="{25FBAE17-ABAB-4DED-8DCE-876F5A547E62}"/>
              </a:ext>
            </a:extLst>
          </p:cNvPr>
          <p:cNvGraphicFramePr>
            <a:graphicFrameLocks noGrp="1"/>
          </p:cNvGraphicFramePr>
          <p:nvPr>
            <p:ph idx="4294967295"/>
            <p:extLst>
              <p:ext uri="{D42A27DB-BD31-4B8C-83A1-F6EECF244321}">
                <p14:modId xmlns:p14="http://schemas.microsoft.com/office/powerpoint/2010/main" val="1495254417"/>
              </p:ext>
            </p:extLst>
          </p:nvPr>
        </p:nvGraphicFramePr>
        <p:xfrm>
          <a:off x="926881" y="1664494"/>
          <a:ext cx="10687050"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64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EA3822-3DBB-41A6-8C93-47E05C8A78DA}"/>
              </a:ext>
            </a:extLst>
          </p:cNvPr>
          <p:cNvSpPr>
            <a:spLocks noGrp="1"/>
          </p:cNvSpPr>
          <p:nvPr>
            <p:ph type="sldNum" sz="quarter" idx="12"/>
          </p:nvPr>
        </p:nvSpPr>
        <p:spPr/>
        <p:txBody>
          <a:bodyPr/>
          <a:lstStyle/>
          <a:p>
            <a:fld id="{2C18C1E5-FB55-42F5-BD6D-9CC153FCDBE6}" type="slidenum">
              <a:rPr lang="en-US" smtClean="0"/>
              <a:pPr/>
              <a:t>11</a:t>
            </a:fld>
            <a:endParaRPr lang="en-US" dirty="0"/>
          </a:p>
        </p:txBody>
      </p:sp>
      <p:sp>
        <p:nvSpPr>
          <p:cNvPr id="2" name="Title 1">
            <a:extLst>
              <a:ext uri="{FF2B5EF4-FFF2-40B4-BE49-F238E27FC236}">
                <a16:creationId xmlns:a16="http://schemas.microsoft.com/office/drawing/2014/main" id="{35EC60EF-9F20-4E94-8801-8BA37007F39B}"/>
              </a:ext>
            </a:extLst>
          </p:cNvPr>
          <p:cNvSpPr>
            <a:spLocks noGrp="1"/>
          </p:cNvSpPr>
          <p:nvPr>
            <p:ph type="title" idx="4294967295"/>
          </p:nvPr>
        </p:nvSpPr>
        <p:spPr>
          <a:xfrm>
            <a:off x="725214" y="609600"/>
            <a:ext cx="10899228" cy="1303337"/>
          </a:xfrm>
        </p:spPr>
        <p:txBody>
          <a:bodyPr>
            <a:normAutofit fontScale="90000"/>
          </a:bodyPr>
          <a:lstStyle/>
          <a:p>
            <a:r>
              <a:rPr lang="en-US" dirty="0">
                <a:latin typeface="KG Blank Space Solid" panose="02000000000000000000" pitchFamily="2" charset="0"/>
              </a:rPr>
              <a:t>Kindergarten-2</a:t>
            </a:r>
            <a:r>
              <a:rPr lang="en-US" baseline="30000" dirty="0">
                <a:latin typeface="KG Blank Space Solid" panose="02000000000000000000" pitchFamily="2" charset="0"/>
              </a:rPr>
              <a:t>nd</a:t>
            </a:r>
            <a:r>
              <a:rPr lang="en-US" dirty="0">
                <a:latin typeface="KG Blank Space Solid" panose="02000000000000000000" pitchFamily="2" charset="0"/>
              </a:rPr>
              <a:t> Grade, STAR reading</a:t>
            </a:r>
          </a:p>
        </p:txBody>
      </p:sp>
      <p:graphicFrame>
        <p:nvGraphicFramePr>
          <p:cNvPr id="9" name="Content Placeholder 8" descr="chart&#10;">
            <a:extLst>
              <a:ext uri="{FF2B5EF4-FFF2-40B4-BE49-F238E27FC236}">
                <a16:creationId xmlns:a16="http://schemas.microsoft.com/office/drawing/2014/main" id="{25FBAE17-ABAB-4DED-8DCE-876F5A547E62}"/>
              </a:ext>
            </a:extLst>
          </p:cNvPr>
          <p:cNvGraphicFramePr>
            <a:graphicFrameLocks noGrp="1"/>
          </p:cNvGraphicFramePr>
          <p:nvPr>
            <p:ph idx="4294967295"/>
            <p:extLst>
              <p:ext uri="{D42A27DB-BD31-4B8C-83A1-F6EECF244321}">
                <p14:modId xmlns:p14="http://schemas.microsoft.com/office/powerpoint/2010/main" val="2741153986"/>
              </p:ext>
            </p:extLst>
          </p:nvPr>
        </p:nvGraphicFramePr>
        <p:xfrm>
          <a:off x="1012277" y="1664494"/>
          <a:ext cx="10687050"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851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60EF-9F20-4E94-8801-8BA37007F39B}"/>
              </a:ext>
            </a:extLst>
          </p:cNvPr>
          <p:cNvSpPr>
            <a:spLocks noGrp="1"/>
          </p:cNvSpPr>
          <p:nvPr>
            <p:ph type="title"/>
          </p:nvPr>
        </p:nvSpPr>
        <p:spPr>
          <a:xfrm>
            <a:off x="838200" y="772583"/>
            <a:ext cx="10058398" cy="1303867"/>
          </a:xfrm>
        </p:spPr>
        <p:txBody>
          <a:bodyPr>
            <a:noAutofit/>
          </a:bodyPr>
          <a:lstStyle/>
          <a:p>
            <a:r>
              <a:rPr lang="en-US" sz="3600" dirty="0">
                <a:latin typeface="KG Blank Space Solid" panose="02000000000000000000" pitchFamily="2" charset="0"/>
              </a:rPr>
              <a:t>3</a:t>
            </a:r>
            <a:r>
              <a:rPr lang="en-US" sz="3600" baseline="30000" dirty="0">
                <a:latin typeface="KG Blank Space Solid" panose="02000000000000000000" pitchFamily="2" charset="0"/>
              </a:rPr>
              <a:t>rd</a:t>
            </a:r>
            <a:r>
              <a:rPr lang="en-US" sz="3600" dirty="0">
                <a:latin typeface="KG Blank Space Solid" panose="02000000000000000000" pitchFamily="2" charset="0"/>
              </a:rPr>
              <a:t>-6</a:t>
            </a:r>
            <a:r>
              <a:rPr lang="en-US" sz="3600" baseline="30000" dirty="0">
                <a:latin typeface="KG Blank Space Solid" panose="02000000000000000000" pitchFamily="2" charset="0"/>
              </a:rPr>
              <a:t>th</a:t>
            </a:r>
            <a:r>
              <a:rPr lang="en-US" sz="3600" dirty="0">
                <a:latin typeface="KG Blank Space Solid" panose="02000000000000000000" pitchFamily="2" charset="0"/>
              </a:rPr>
              <a:t> Reading Proficiency Comparison</a:t>
            </a:r>
          </a:p>
        </p:txBody>
      </p:sp>
      <p:graphicFrame>
        <p:nvGraphicFramePr>
          <p:cNvPr id="9" name="Content Placeholder 8" descr="chart&#10;">
            <a:extLst>
              <a:ext uri="{FF2B5EF4-FFF2-40B4-BE49-F238E27FC236}">
                <a16:creationId xmlns:a16="http://schemas.microsoft.com/office/drawing/2014/main" id="{25FBAE17-ABAB-4DED-8DCE-876F5A547E62}"/>
              </a:ext>
            </a:extLst>
          </p:cNvPr>
          <p:cNvGraphicFramePr>
            <a:graphicFrameLocks noGrp="1"/>
          </p:cNvGraphicFramePr>
          <p:nvPr>
            <p:ph idx="1"/>
            <p:extLst>
              <p:ext uri="{D42A27DB-BD31-4B8C-83A1-F6EECF244321}">
                <p14:modId xmlns:p14="http://schemas.microsoft.com/office/powerpoint/2010/main" val="2972770652"/>
              </p:ext>
            </p:extLst>
          </p:nvPr>
        </p:nvGraphicFramePr>
        <p:xfrm>
          <a:off x="838200" y="1939815"/>
          <a:ext cx="10687050" cy="45529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FAEA3822-3DBB-41A6-8C93-47E05C8A78DA}"/>
              </a:ext>
            </a:extLst>
          </p:cNvPr>
          <p:cNvSpPr>
            <a:spLocks noGrp="1"/>
          </p:cNvSpPr>
          <p:nvPr>
            <p:ph type="sldNum" sz="quarter" idx="12"/>
          </p:nvPr>
        </p:nvSpPr>
        <p:spPr/>
        <p:txBody>
          <a:bodyPr/>
          <a:lstStyle/>
          <a:p>
            <a:fld id="{2C18C1E5-FB55-42F5-BD6D-9CC153FCDBE6}" type="slidenum">
              <a:rPr lang="en-US" smtClean="0"/>
              <a:pPr/>
              <a:t>12</a:t>
            </a:fld>
            <a:endParaRPr lang="en-US" dirty="0"/>
          </a:p>
        </p:txBody>
      </p:sp>
    </p:spTree>
    <p:extLst>
      <p:ext uri="{BB962C8B-B14F-4D97-AF65-F5344CB8AC3E}">
        <p14:creationId xmlns:p14="http://schemas.microsoft.com/office/powerpoint/2010/main" val="144592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E6D4C0-3CEC-471C-929E-83CF603A86C7}"/>
              </a:ext>
            </a:extLst>
          </p:cNvPr>
          <p:cNvSpPr>
            <a:spLocks noGrp="1"/>
          </p:cNvSpPr>
          <p:nvPr>
            <p:ph type="title"/>
          </p:nvPr>
        </p:nvSpPr>
        <p:spPr>
          <a:xfrm>
            <a:off x="952108" y="954756"/>
            <a:ext cx="2730414" cy="4946003"/>
          </a:xfrm>
        </p:spPr>
        <p:txBody>
          <a:bodyPr>
            <a:normAutofit/>
          </a:bodyPr>
          <a:lstStyle/>
          <a:p>
            <a:r>
              <a:rPr lang="en-US" dirty="0" err="1">
                <a:solidFill>
                  <a:srgbClr val="FFFFFF"/>
                </a:solidFill>
                <a:latin typeface="KG Blank Space Solid" panose="02000000000000000000" pitchFamily="2" charset="0"/>
              </a:rPr>
              <a:t>iReady</a:t>
            </a:r>
            <a:r>
              <a:rPr lang="en-US" dirty="0">
                <a:solidFill>
                  <a:srgbClr val="FFFFFF"/>
                </a:solidFill>
                <a:latin typeface="KG Blank Space Solid" panose="02000000000000000000" pitchFamily="2" charset="0"/>
              </a:rPr>
              <a:t> Math Results FY23</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D32E1E-7CF4-4B5D-9C76-8B1770B5640A}"/>
              </a:ext>
            </a:extLst>
          </p:cNvPr>
          <p:cNvSpPr>
            <a:spLocks noGrp="1"/>
          </p:cNvSpPr>
          <p:nvPr>
            <p:ph idx="1"/>
          </p:nvPr>
        </p:nvSpPr>
        <p:spPr>
          <a:xfrm>
            <a:off x="4950318" y="390292"/>
            <a:ext cx="6691837" cy="3245005"/>
          </a:xfrm>
        </p:spPr>
        <p:txBody>
          <a:bodyPr anchor="ctr">
            <a:normAutofit lnSpcReduction="10000"/>
          </a:bodyPr>
          <a:lstStyle/>
          <a:p>
            <a:pPr marL="0" indent="0">
              <a:lnSpc>
                <a:spcPct val="90000"/>
              </a:lnSpc>
              <a:buNone/>
            </a:pPr>
            <a:r>
              <a:rPr lang="en-US" sz="2600" dirty="0">
                <a:latin typeface="KG Empire of Dirt" panose="02000000000000000000" pitchFamily="2" charset="0"/>
                <a:ea typeface="Calibri" panose="020F0502020204030204" pitchFamily="34" charset="0"/>
              </a:rPr>
              <a:t>The data graph below indicates the percent of students that moved from Tier 2 to Tier 1 and from Tier 3 to Tier 2 in Reading. </a:t>
            </a:r>
          </a:p>
          <a:p>
            <a:pPr marL="0" indent="0">
              <a:lnSpc>
                <a:spcPct val="90000"/>
              </a:lnSpc>
              <a:buNone/>
            </a:pPr>
            <a:r>
              <a:rPr lang="en-US" sz="2600" dirty="0">
                <a:latin typeface="KG Empire of Dirt" panose="02000000000000000000" pitchFamily="2" charset="0"/>
                <a:ea typeface="Calibri" panose="020F0502020204030204" pitchFamily="34" charset="0"/>
              </a:rPr>
              <a:t>Tier 3 decreased from 21% to 14%</a:t>
            </a:r>
          </a:p>
          <a:p>
            <a:pPr marL="0" indent="0">
              <a:lnSpc>
                <a:spcPct val="90000"/>
              </a:lnSpc>
              <a:buNone/>
            </a:pPr>
            <a:r>
              <a:rPr lang="en-US" sz="2600" dirty="0">
                <a:latin typeface="KG Empire of Dirt" panose="02000000000000000000" pitchFamily="2" charset="0"/>
                <a:ea typeface="Calibri" panose="020F0502020204030204" pitchFamily="34" charset="0"/>
              </a:rPr>
              <a:t>Tier 2  decreased from 60% to 48% </a:t>
            </a:r>
          </a:p>
          <a:p>
            <a:pPr marL="0" indent="0">
              <a:lnSpc>
                <a:spcPct val="90000"/>
              </a:lnSpc>
              <a:buNone/>
            </a:pPr>
            <a:r>
              <a:rPr lang="en-US" sz="2600" dirty="0">
                <a:latin typeface="KG Empire of Dirt" panose="02000000000000000000" pitchFamily="2" charset="0"/>
                <a:ea typeface="Calibri" panose="020F0502020204030204" pitchFamily="34" charset="0"/>
              </a:rPr>
              <a:t>Tier 1 increased from 19% to 38%</a:t>
            </a:r>
          </a:p>
          <a:p>
            <a:pPr marL="0" indent="0">
              <a:lnSpc>
                <a:spcPct val="90000"/>
              </a:lnSpc>
              <a:buNone/>
            </a:pPr>
            <a:r>
              <a:rPr lang="en-US" sz="2600" dirty="0">
                <a:latin typeface="KG Empire of Dirt" panose="02000000000000000000" pitchFamily="2" charset="0"/>
                <a:ea typeface="Calibri" panose="020F0502020204030204" pitchFamily="34" charset="0"/>
              </a:rPr>
              <a:t> </a:t>
            </a:r>
          </a:p>
          <a:p>
            <a:pPr marL="0" indent="0">
              <a:lnSpc>
                <a:spcPct val="90000"/>
              </a:lnSpc>
              <a:buNone/>
            </a:pPr>
            <a:endParaRPr lang="en-US" sz="2200" dirty="0"/>
          </a:p>
        </p:txBody>
      </p:sp>
      <p:sp>
        <p:nvSpPr>
          <p:cNvPr id="8" name="TextBox 7">
            <a:extLst>
              <a:ext uri="{FF2B5EF4-FFF2-40B4-BE49-F238E27FC236}">
                <a16:creationId xmlns:a16="http://schemas.microsoft.com/office/drawing/2014/main" id="{7E2D433B-976A-4A38-905B-B6B4C4AFDDB2}"/>
              </a:ext>
            </a:extLst>
          </p:cNvPr>
          <p:cNvSpPr txBox="1"/>
          <p:nvPr/>
        </p:nvSpPr>
        <p:spPr>
          <a:xfrm>
            <a:off x="4950318" y="3155795"/>
            <a:ext cx="1595448" cy="369332"/>
          </a:xfrm>
          <a:prstGeom prst="rect">
            <a:avLst/>
          </a:prstGeom>
          <a:noFill/>
        </p:spPr>
        <p:txBody>
          <a:bodyPr wrap="square" rtlCol="0">
            <a:spAutoFit/>
          </a:bodyPr>
          <a:lstStyle/>
          <a:p>
            <a:r>
              <a:rPr lang="en-US" dirty="0">
                <a:latin typeface="KG Empire of Dirt" panose="02000000000000000000" pitchFamily="2" charset="0"/>
              </a:rPr>
              <a:t>Mid  Year</a:t>
            </a:r>
          </a:p>
        </p:txBody>
      </p:sp>
      <p:sp>
        <p:nvSpPr>
          <p:cNvPr id="13" name="TextBox 12">
            <a:extLst>
              <a:ext uri="{FF2B5EF4-FFF2-40B4-BE49-F238E27FC236}">
                <a16:creationId xmlns:a16="http://schemas.microsoft.com/office/drawing/2014/main" id="{6E71D8B9-7167-4576-8C69-54BC31CEAA64}"/>
              </a:ext>
            </a:extLst>
          </p:cNvPr>
          <p:cNvSpPr txBox="1"/>
          <p:nvPr/>
        </p:nvSpPr>
        <p:spPr>
          <a:xfrm>
            <a:off x="9106006" y="3185531"/>
            <a:ext cx="1956004" cy="369332"/>
          </a:xfrm>
          <a:prstGeom prst="rect">
            <a:avLst/>
          </a:prstGeom>
          <a:noFill/>
        </p:spPr>
        <p:txBody>
          <a:bodyPr wrap="square" rtlCol="0">
            <a:spAutoFit/>
          </a:bodyPr>
          <a:lstStyle/>
          <a:p>
            <a:r>
              <a:rPr lang="en-US" dirty="0">
                <a:latin typeface="KG Empire of Dirt" panose="02000000000000000000" pitchFamily="2" charset="0"/>
              </a:rPr>
              <a:t>Beginning of Year</a:t>
            </a:r>
          </a:p>
        </p:txBody>
      </p:sp>
      <p:pic>
        <p:nvPicPr>
          <p:cNvPr id="6" name="Picture 5">
            <a:extLst>
              <a:ext uri="{FF2B5EF4-FFF2-40B4-BE49-F238E27FC236}">
                <a16:creationId xmlns:a16="http://schemas.microsoft.com/office/drawing/2014/main" id="{2734C59D-1FAE-2344-3882-E95E66D21932}"/>
              </a:ext>
            </a:extLst>
          </p:cNvPr>
          <p:cNvPicPr>
            <a:picLocks noChangeAspect="1"/>
          </p:cNvPicPr>
          <p:nvPr/>
        </p:nvPicPr>
        <p:blipFill>
          <a:blip r:embed="rId4"/>
          <a:stretch>
            <a:fillRect/>
          </a:stretch>
        </p:blipFill>
        <p:spPr>
          <a:xfrm>
            <a:off x="4828951" y="3648823"/>
            <a:ext cx="7188393" cy="2832411"/>
          </a:xfrm>
          <a:prstGeom prst="rect">
            <a:avLst/>
          </a:prstGeom>
        </p:spPr>
      </p:pic>
      <p:sp>
        <p:nvSpPr>
          <p:cNvPr id="7" name="TextBox 6">
            <a:extLst>
              <a:ext uri="{FF2B5EF4-FFF2-40B4-BE49-F238E27FC236}">
                <a16:creationId xmlns:a16="http://schemas.microsoft.com/office/drawing/2014/main" id="{CA1F7467-8C30-5B43-4CD4-4596383C8C2C}"/>
              </a:ext>
            </a:extLst>
          </p:cNvPr>
          <p:cNvSpPr txBox="1"/>
          <p:nvPr/>
        </p:nvSpPr>
        <p:spPr>
          <a:xfrm>
            <a:off x="5748041" y="4225159"/>
            <a:ext cx="607813" cy="369332"/>
          </a:xfrm>
          <a:prstGeom prst="rect">
            <a:avLst/>
          </a:prstGeom>
          <a:noFill/>
        </p:spPr>
        <p:txBody>
          <a:bodyPr wrap="square" rtlCol="0">
            <a:spAutoFit/>
          </a:bodyPr>
          <a:lstStyle/>
          <a:p>
            <a:r>
              <a:rPr lang="en-US" dirty="0"/>
              <a:t>77</a:t>
            </a:r>
          </a:p>
        </p:txBody>
      </p:sp>
      <p:sp>
        <p:nvSpPr>
          <p:cNvPr id="10" name="TextBox 9">
            <a:extLst>
              <a:ext uri="{FF2B5EF4-FFF2-40B4-BE49-F238E27FC236}">
                <a16:creationId xmlns:a16="http://schemas.microsoft.com/office/drawing/2014/main" id="{A2B4CD60-5D52-B8AA-69EE-6DFD55593324}"/>
              </a:ext>
            </a:extLst>
          </p:cNvPr>
          <p:cNvSpPr txBox="1"/>
          <p:nvPr/>
        </p:nvSpPr>
        <p:spPr>
          <a:xfrm>
            <a:off x="10352690" y="4409825"/>
            <a:ext cx="607813" cy="369332"/>
          </a:xfrm>
          <a:prstGeom prst="rect">
            <a:avLst/>
          </a:prstGeom>
          <a:noFill/>
        </p:spPr>
        <p:txBody>
          <a:bodyPr wrap="square" rtlCol="0">
            <a:spAutoFit/>
          </a:bodyPr>
          <a:lstStyle/>
          <a:p>
            <a:r>
              <a:rPr lang="en-US" dirty="0"/>
              <a:t>116</a:t>
            </a:r>
          </a:p>
        </p:txBody>
      </p:sp>
      <p:sp>
        <p:nvSpPr>
          <p:cNvPr id="11" name="TextBox 10">
            <a:extLst>
              <a:ext uri="{FF2B5EF4-FFF2-40B4-BE49-F238E27FC236}">
                <a16:creationId xmlns:a16="http://schemas.microsoft.com/office/drawing/2014/main" id="{3D9778D4-06FE-8F9E-B522-CC7BAA0D8145}"/>
              </a:ext>
            </a:extLst>
          </p:cNvPr>
          <p:cNvSpPr txBox="1"/>
          <p:nvPr/>
        </p:nvSpPr>
        <p:spPr>
          <a:xfrm>
            <a:off x="10352689" y="5170827"/>
            <a:ext cx="607813" cy="369332"/>
          </a:xfrm>
          <a:prstGeom prst="rect">
            <a:avLst/>
          </a:prstGeom>
          <a:noFill/>
        </p:spPr>
        <p:txBody>
          <a:bodyPr wrap="square" rtlCol="0">
            <a:spAutoFit/>
          </a:bodyPr>
          <a:lstStyle/>
          <a:p>
            <a:r>
              <a:rPr lang="en-US" dirty="0"/>
              <a:t>331</a:t>
            </a:r>
          </a:p>
        </p:txBody>
      </p:sp>
      <p:sp>
        <p:nvSpPr>
          <p:cNvPr id="12" name="TextBox 11">
            <a:extLst>
              <a:ext uri="{FF2B5EF4-FFF2-40B4-BE49-F238E27FC236}">
                <a16:creationId xmlns:a16="http://schemas.microsoft.com/office/drawing/2014/main" id="{12486A40-9A94-AFED-0BB8-77E6D9CE416B}"/>
              </a:ext>
            </a:extLst>
          </p:cNvPr>
          <p:cNvSpPr txBox="1"/>
          <p:nvPr/>
        </p:nvSpPr>
        <p:spPr>
          <a:xfrm>
            <a:off x="5732839" y="4983864"/>
            <a:ext cx="607813" cy="369332"/>
          </a:xfrm>
          <a:prstGeom prst="rect">
            <a:avLst/>
          </a:prstGeom>
          <a:noFill/>
        </p:spPr>
        <p:txBody>
          <a:bodyPr wrap="square" rtlCol="0">
            <a:spAutoFit/>
          </a:bodyPr>
          <a:lstStyle/>
          <a:p>
            <a:r>
              <a:rPr lang="en-US" dirty="0"/>
              <a:t>265</a:t>
            </a:r>
          </a:p>
        </p:txBody>
      </p:sp>
      <p:sp>
        <p:nvSpPr>
          <p:cNvPr id="14" name="TextBox 13">
            <a:extLst>
              <a:ext uri="{FF2B5EF4-FFF2-40B4-BE49-F238E27FC236}">
                <a16:creationId xmlns:a16="http://schemas.microsoft.com/office/drawing/2014/main" id="{F6434808-D99E-4D92-1E1C-E6FDA2A9C6AA}"/>
              </a:ext>
            </a:extLst>
          </p:cNvPr>
          <p:cNvSpPr txBox="1"/>
          <p:nvPr/>
        </p:nvSpPr>
        <p:spPr>
          <a:xfrm>
            <a:off x="10358508" y="5531427"/>
            <a:ext cx="607813" cy="646331"/>
          </a:xfrm>
          <a:prstGeom prst="rect">
            <a:avLst/>
          </a:prstGeom>
          <a:noFill/>
        </p:spPr>
        <p:txBody>
          <a:bodyPr wrap="square" rtlCol="0">
            <a:spAutoFit/>
          </a:bodyPr>
          <a:lstStyle/>
          <a:p>
            <a:r>
              <a:rPr lang="en-US" dirty="0"/>
              <a:t>104</a:t>
            </a:r>
          </a:p>
          <a:p>
            <a:endParaRPr lang="en-US" dirty="0"/>
          </a:p>
        </p:txBody>
      </p:sp>
      <p:sp>
        <p:nvSpPr>
          <p:cNvPr id="22" name="TextBox 21">
            <a:extLst>
              <a:ext uri="{FF2B5EF4-FFF2-40B4-BE49-F238E27FC236}">
                <a16:creationId xmlns:a16="http://schemas.microsoft.com/office/drawing/2014/main" id="{99B91E21-D5EB-7FD6-71F1-BEE22327B9B9}"/>
              </a:ext>
            </a:extLst>
          </p:cNvPr>
          <p:cNvSpPr txBox="1"/>
          <p:nvPr/>
        </p:nvSpPr>
        <p:spPr>
          <a:xfrm>
            <a:off x="5732839" y="5476892"/>
            <a:ext cx="607813" cy="646331"/>
          </a:xfrm>
          <a:prstGeom prst="rect">
            <a:avLst/>
          </a:prstGeom>
          <a:noFill/>
        </p:spPr>
        <p:txBody>
          <a:bodyPr wrap="square" rtlCol="0">
            <a:spAutoFit/>
          </a:bodyPr>
          <a:lstStyle/>
          <a:p>
            <a:r>
              <a:rPr lang="en-US" dirty="0"/>
              <a:t>210</a:t>
            </a:r>
          </a:p>
          <a:p>
            <a:endParaRPr lang="en-US" dirty="0"/>
          </a:p>
        </p:txBody>
      </p:sp>
    </p:spTree>
    <p:extLst>
      <p:ext uri="{BB962C8B-B14F-4D97-AF65-F5344CB8AC3E}">
        <p14:creationId xmlns:p14="http://schemas.microsoft.com/office/powerpoint/2010/main" val="322620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E712-A373-4EB5-92FF-56F7EEC8C2E7}"/>
              </a:ext>
            </a:extLst>
          </p:cNvPr>
          <p:cNvSpPr>
            <a:spLocks noGrp="1"/>
          </p:cNvSpPr>
          <p:nvPr>
            <p:ph type="title"/>
          </p:nvPr>
        </p:nvSpPr>
        <p:spPr/>
        <p:txBody>
          <a:bodyPr>
            <a:normAutofit fontScale="90000"/>
          </a:bodyPr>
          <a:lstStyle/>
          <a:p>
            <a:r>
              <a:rPr lang="en-US" sz="4400" dirty="0">
                <a:latin typeface="KG Blank Space Solid" panose="02000000000000000000" pitchFamily="2" charset="0"/>
              </a:rPr>
              <a:t>K-3rd grade BOY and </a:t>
            </a:r>
            <a:r>
              <a:rPr lang="en-US" dirty="0">
                <a:latin typeface="KG Blank Space Solid" panose="02000000000000000000" pitchFamily="2" charset="0"/>
              </a:rPr>
              <a:t>MOY </a:t>
            </a:r>
            <a:r>
              <a:rPr lang="en-US" sz="4400" dirty="0" err="1">
                <a:latin typeface="KG Blank Space Solid" panose="02000000000000000000" pitchFamily="2" charset="0"/>
              </a:rPr>
              <a:t>i</a:t>
            </a:r>
            <a:r>
              <a:rPr lang="en-US" sz="4400" dirty="0">
                <a:latin typeface="KG Blank Space Solid" panose="02000000000000000000" pitchFamily="2" charset="0"/>
              </a:rPr>
              <a:t>-Ready Math data</a:t>
            </a:r>
            <a:endParaRPr lang="en-US" dirty="0"/>
          </a:p>
        </p:txBody>
      </p:sp>
      <p:pic>
        <p:nvPicPr>
          <p:cNvPr id="6" name="Picture 5">
            <a:extLst>
              <a:ext uri="{FF2B5EF4-FFF2-40B4-BE49-F238E27FC236}">
                <a16:creationId xmlns:a16="http://schemas.microsoft.com/office/drawing/2014/main" id="{CB6AFBDF-06EA-B467-B4AB-7DD2EB2BCD5C}"/>
              </a:ext>
            </a:extLst>
          </p:cNvPr>
          <p:cNvPicPr>
            <a:picLocks noChangeAspect="1"/>
          </p:cNvPicPr>
          <p:nvPr/>
        </p:nvPicPr>
        <p:blipFill>
          <a:blip r:embed="rId3"/>
          <a:stretch>
            <a:fillRect/>
          </a:stretch>
        </p:blipFill>
        <p:spPr>
          <a:xfrm>
            <a:off x="906330" y="2450977"/>
            <a:ext cx="10379339" cy="4242050"/>
          </a:xfrm>
          <a:prstGeom prst="rect">
            <a:avLst/>
          </a:prstGeom>
        </p:spPr>
      </p:pic>
    </p:spTree>
    <p:extLst>
      <p:ext uri="{BB962C8B-B14F-4D97-AF65-F5344CB8AC3E}">
        <p14:creationId xmlns:p14="http://schemas.microsoft.com/office/powerpoint/2010/main" val="399808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9F516D-6708-4624-B893-2107049C0C64}"/>
              </a:ext>
            </a:extLst>
          </p:cNvPr>
          <p:cNvSpPr>
            <a:spLocks noGrp="1"/>
          </p:cNvSpPr>
          <p:nvPr>
            <p:ph type="title"/>
          </p:nvPr>
        </p:nvSpPr>
        <p:spPr/>
        <p:txBody>
          <a:bodyPr>
            <a:noAutofit/>
          </a:bodyPr>
          <a:lstStyle/>
          <a:p>
            <a:r>
              <a:rPr lang="en-US" sz="3600" dirty="0">
                <a:latin typeface="KG Blank Space Solid" panose="02000000000000000000" pitchFamily="2" charset="0"/>
              </a:rPr>
              <a:t>4</a:t>
            </a:r>
            <a:r>
              <a:rPr lang="en-US" sz="3600" baseline="30000" dirty="0">
                <a:latin typeface="KG Blank Space Solid" panose="02000000000000000000" pitchFamily="2" charset="0"/>
              </a:rPr>
              <a:t>th</a:t>
            </a:r>
            <a:r>
              <a:rPr lang="en-US" sz="3600" dirty="0">
                <a:latin typeface="KG Blank Space Solid" panose="02000000000000000000" pitchFamily="2" charset="0"/>
              </a:rPr>
              <a:t> – 6</a:t>
            </a:r>
            <a:r>
              <a:rPr lang="en-US" sz="3600" baseline="30000" dirty="0">
                <a:latin typeface="KG Blank Space Solid" panose="02000000000000000000" pitchFamily="2" charset="0"/>
              </a:rPr>
              <a:t>th</a:t>
            </a:r>
            <a:r>
              <a:rPr lang="en-US" sz="3600" dirty="0">
                <a:latin typeface="KG Blank Space Solid" panose="02000000000000000000" pitchFamily="2" charset="0"/>
              </a:rPr>
              <a:t> grade BOY and MOY </a:t>
            </a:r>
            <a:r>
              <a:rPr lang="en-US" sz="3600" dirty="0" err="1">
                <a:latin typeface="KG Blank Space Solid" panose="02000000000000000000" pitchFamily="2" charset="0"/>
              </a:rPr>
              <a:t>i</a:t>
            </a:r>
            <a:r>
              <a:rPr lang="en-US" sz="3600" dirty="0">
                <a:latin typeface="KG Blank Space Solid" panose="02000000000000000000" pitchFamily="2" charset="0"/>
              </a:rPr>
              <a:t>-Ready Math data</a:t>
            </a:r>
          </a:p>
        </p:txBody>
      </p:sp>
      <p:pic>
        <p:nvPicPr>
          <p:cNvPr id="5" name="Picture 4">
            <a:extLst>
              <a:ext uri="{FF2B5EF4-FFF2-40B4-BE49-F238E27FC236}">
                <a16:creationId xmlns:a16="http://schemas.microsoft.com/office/drawing/2014/main" id="{8A87270B-C787-BEAA-84EE-5DAB130B3A40}"/>
              </a:ext>
            </a:extLst>
          </p:cNvPr>
          <p:cNvPicPr>
            <a:picLocks noChangeAspect="1"/>
          </p:cNvPicPr>
          <p:nvPr/>
        </p:nvPicPr>
        <p:blipFill>
          <a:blip r:embed="rId3"/>
          <a:stretch>
            <a:fillRect/>
          </a:stretch>
        </p:blipFill>
        <p:spPr>
          <a:xfrm>
            <a:off x="952054" y="2567786"/>
            <a:ext cx="10287892" cy="3551228"/>
          </a:xfrm>
          <a:prstGeom prst="rect">
            <a:avLst/>
          </a:prstGeom>
        </p:spPr>
      </p:pic>
    </p:spTree>
    <p:extLst>
      <p:ext uri="{BB962C8B-B14F-4D97-AF65-F5344CB8AC3E}">
        <p14:creationId xmlns:p14="http://schemas.microsoft.com/office/powerpoint/2010/main" val="95885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EA3822-3DBB-41A6-8C93-47E05C8A78DA}"/>
              </a:ext>
            </a:extLst>
          </p:cNvPr>
          <p:cNvSpPr>
            <a:spLocks noGrp="1"/>
          </p:cNvSpPr>
          <p:nvPr>
            <p:ph type="sldNum" sz="quarter" idx="12"/>
          </p:nvPr>
        </p:nvSpPr>
        <p:spPr/>
        <p:txBody>
          <a:bodyPr/>
          <a:lstStyle/>
          <a:p>
            <a:fld id="{2C18C1E5-FB55-42F5-BD6D-9CC153FCDBE6}" type="slidenum">
              <a:rPr lang="en-US" smtClean="0"/>
              <a:pPr/>
              <a:t>16</a:t>
            </a:fld>
            <a:endParaRPr lang="en-US" dirty="0"/>
          </a:p>
        </p:txBody>
      </p:sp>
      <p:sp>
        <p:nvSpPr>
          <p:cNvPr id="2" name="Title 1">
            <a:extLst>
              <a:ext uri="{FF2B5EF4-FFF2-40B4-BE49-F238E27FC236}">
                <a16:creationId xmlns:a16="http://schemas.microsoft.com/office/drawing/2014/main" id="{35EC60EF-9F20-4E94-8801-8BA37007F39B}"/>
              </a:ext>
            </a:extLst>
          </p:cNvPr>
          <p:cNvSpPr>
            <a:spLocks noGrp="1"/>
          </p:cNvSpPr>
          <p:nvPr>
            <p:ph type="title" idx="4294967295"/>
          </p:nvPr>
        </p:nvSpPr>
        <p:spPr>
          <a:xfrm>
            <a:off x="1418896" y="609600"/>
            <a:ext cx="9601200" cy="1303337"/>
          </a:xfrm>
        </p:spPr>
        <p:txBody>
          <a:bodyPr/>
          <a:lstStyle/>
          <a:p>
            <a:r>
              <a:rPr lang="en-US" dirty="0">
                <a:latin typeface="KG Blank Space Solid" panose="02000000000000000000" pitchFamily="2" charset="0"/>
              </a:rPr>
              <a:t>Kindergarten-2</a:t>
            </a:r>
            <a:r>
              <a:rPr lang="en-US" baseline="30000" dirty="0">
                <a:latin typeface="KG Blank Space Solid" panose="02000000000000000000" pitchFamily="2" charset="0"/>
              </a:rPr>
              <a:t>nd</a:t>
            </a:r>
            <a:r>
              <a:rPr lang="en-US" dirty="0">
                <a:latin typeface="KG Blank Space Solid" panose="02000000000000000000" pitchFamily="2" charset="0"/>
              </a:rPr>
              <a:t> Grade, Math</a:t>
            </a:r>
          </a:p>
        </p:txBody>
      </p:sp>
      <p:graphicFrame>
        <p:nvGraphicFramePr>
          <p:cNvPr id="9" name="Content Placeholder 8" descr="chart&#10;">
            <a:extLst>
              <a:ext uri="{FF2B5EF4-FFF2-40B4-BE49-F238E27FC236}">
                <a16:creationId xmlns:a16="http://schemas.microsoft.com/office/drawing/2014/main" id="{25FBAE17-ABAB-4DED-8DCE-876F5A547E62}"/>
              </a:ext>
            </a:extLst>
          </p:cNvPr>
          <p:cNvGraphicFramePr>
            <a:graphicFrameLocks noGrp="1"/>
          </p:cNvGraphicFramePr>
          <p:nvPr>
            <p:ph idx="4294967295"/>
            <p:extLst>
              <p:ext uri="{D42A27DB-BD31-4B8C-83A1-F6EECF244321}">
                <p14:modId xmlns:p14="http://schemas.microsoft.com/office/powerpoint/2010/main" val="1936896767"/>
              </p:ext>
            </p:extLst>
          </p:nvPr>
        </p:nvGraphicFramePr>
        <p:xfrm>
          <a:off x="1021474" y="1664494"/>
          <a:ext cx="10687050"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01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EA3822-3DBB-41A6-8C93-47E05C8A78DA}"/>
              </a:ext>
            </a:extLst>
          </p:cNvPr>
          <p:cNvSpPr>
            <a:spLocks noGrp="1"/>
          </p:cNvSpPr>
          <p:nvPr>
            <p:ph type="sldNum" sz="quarter" idx="12"/>
          </p:nvPr>
        </p:nvSpPr>
        <p:spPr/>
        <p:txBody>
          <a:bodyPr/>
          <a:lstStyle/>
          <a:p>
            <a:fld id="{2C18C1E5-FB55-42F5-BD6D-9CC153FCDBE6}" type="slidenum">
              <a:rPr lang="en-US" smtClean="0"/>
              <a:pPr/>
              <a:t>17</a:t>
            </a:fld>
            <a:endParaRPr lang="en-US" dirty="0"/>
          </a:p>
        </p:txBody>
      </p:sp>
      <p:sp>
        <p:nvSpPr>
          <p:cNvPr id="2" name="Title 1">
            <a:extLst>
              <a:ext uri="{FF2B5EF4-FFF2-40B4-BE49-F238E27FC236}">
                <a16:creationId xmlns:a16="http://schemas.microsoft.com/office/drawing/2014/main" id="{35EC60EF-9F20-4E94-8801-8BA37007F39B}"/>
              </a:ext>
            </a:extLst>
          </p:cNvPr>
          <p:cNvSpPr>
            <a:spLocks noGrp="1"/>
          </p:cNvSpPr>
          <p:nvPr>
            <p:ph type="title" idx="4294967295"/>
          </p:nvPr>
        </p:nvSpPr>
        <p:spPr>
          <a:xfrm>
            <a:off x="1190624" y="689031"/>
            <a:ext cx="9601200" cy="1303337"/>
          </a:xfrm>
        </p:spPr>
        <p:txBody>
          <a:bodyPr>
            <a:noAutofit/>
          </a:bodyPr>
          <a:lstStyle/>
          <a:p>
            <a:r>
              <a:rPr lang="en-US" sz="3600" dirty="0">
                <a:latin typeface="KG Blank Space Solid" panose="02000000000000000000" pitchFamily="2" charset="0"/>
              </a:rPr>
              <a:t>3</a:t>
            </a:r>
            <a:r>
              <a:rPr lang="en-US" sz="3600" baseline="30000" dirty="0">
                <a:latin typeface="KG Blank Space Solid" panose="02000000000000000000" pitchFamily="2" charset="0"/>
              </a:rPr>
              <a:t>rd</a:t>
            </a:r>
            <a:r>
              <a:rPr lang="en-US" sz="3600" dirty="0">
                <a:latin typeface="KG Blank Space Solid" panose="02000000000000000000" pitchFamily="2" charset="0"/>
              </a:rPr>
              <a:t>-6</a:t>
            </a:r>
            <a:r>
              <a:rPr lang="en-US" sz="3600" baseline="30000" dirty="0">
                <a:latin typeface="KG Blank Space Solid" panose="02000000000000000000" pitchFamily="2" charset="0"/>
              </a:rPr>
              <a:t>th</a:t>
            </a:r>
            <a:r>
              <a:rPr lang="en-US" sz="3600" dirty="0">
                <a:latin typeface="KG Blank Space Solid" panose="02000000000000000000" pitchFamily="2" charset="0"/>
              </a:rPr>
              <a:t> Math Proficiency Comparison</a:t>
            </a:r>
          </a:p>
        </p:txBody>
      </p:sp>
      <p:graphicFrame>
        <p:nvGraphicFramePr>
          <p:cNvPr id="9" name="Content Placeholder 8" descr="chart&#10;">
            <a:extLst>
              <a:ext uri="{FF2B5EF4-FFF2-40B4-BE49-F238E27FC236}">
                <a16:creationId xmlns:a16="http://schemas.microsoft.com/office/drawing/2014/main" id="{25FBAE17-ABAB-4DED-8DCE-876F5A547E62}"/>
              </a:ext>
            </a:extLst>
          </p:cNvPr>
          <p:cNvGraphicFramePr>
            <a:graphicFrameLocks noGrp="1"/>
          </p:cNvGraphicFramePr>
          <p:nvPr>
            <p:ph idx="4294967295"/>
            <p:extLst>
              <p:ext uri="{D42A27DB-BD31-4B8C-83A1-F6EECF244321}">
                <p14:modId xmlns:p14="http://schemas.microsoft.com/office/powerpoint/2010/main" val="531872109"/>
              </p:ext>
            </p:extLst>
          </p:nvPr>
        </p:nvGraphicFramePr>
        <p:xfrm>
          <a:off x="882869" y="1856171"/>
          <a:ext cx="10687050"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1221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60EF-9F20-4E94-8801-8BA37007F39B}"/>
              </a:ext>
            </a:extLst>
          </p:cNvPr>
          <p:cNvSpPr>
            <a:spLocks noGrp="1"/>
          </p:cNvSpPr>
          <p:nvPr>
            <p:ph type="title"/>
          </p:nvPr>
        </p:nvSpPr>
        <p:spPr>
          <a:xfrm>
            <a:off x="1295402" y="764206"/>
            <a:ext cx="9601196" cy="1303867"/>
          </a:xfrm>
        </p:spPr>
        <p:txBody>
          <a:bodyPr>
            <a:noAutofit/>
          </a:bodyPr>
          <a:lstStyle/>
          <a:p>
            <a:r>
              <a:rPr lang="en-US" sz="3200" dirty="0">
                <a:latin typeface="KG Blank Space Solid" panose="02000000000000000000" pitchFamily="2" charset="0"/>
              </a:rPr>
              <a:t>Riviera School-wide grade data (unofficial for 2023)</a:t>
            </a:r>
          </a:p>
        </p:txBody>
      </p:sp>
      <p:sp>
        <p:nvSpPr>
          <p:cNvPr id="6" name="Slide Number Placeholder 5">
            <a:extLst>
              <a:ext uri="{FF2B5EF4-FFF2-40B4-BE49-F238E27FC236}">
                <a16:creationId xmlns:a16="http://schemas.microsoft.com/office/drawing/2014/main" id="{FAEA3822-3DBB-41A6-8C93-47E05C8A78DA}"/>
              </a:ext>
            </a:extLst>
          </p:cNvPr>
          <p:cNvSpPr>
            <a:spLocks noGrp="1"/>
          </p:cNvSpPr>
          <p:nvPr>
            <p:ph type="sldNum" sz="quarter" idx="12"/>
          </p:nvPr>
        </p:nvSpPr>
        <p:spPr/>
        <p:txBody>
          <a:bodyPr/>
          <a:lstStyle/>
          <a:p>
            <a:fld id="{2C18C1E5-FB55-42F5-BD6D-9CC153FCDBE6}" type="slidenum">
              <a:rPr lang="en-US" smtClean="0">
                <a:solidFill>
                  <a:schemeClr val="tx1"/>
                </a:solidFill>
              </a:rPr>
              <a:t>18</a:t>
            </a:fld>
            <a:endParaRPr lang="en-US" dirty="0">
              <a:solidFill>
                <a:schemeClr val="tx1"/>
              </a:solidFill>
            </a:endParaRPr>
          </a:p>
        </p:txBody>
      </p:sp>
      <p:graphicFrame>
        <p:nvGraphicFramePr>
          <p:cNvPr id="8" name="Table 9">
            <a:extLst>
              <a:ext uri="{FF2B5EF4-FFF2-40B4-BE49-F238E27FC236}">
                <a16:creationId xmlns:a16="http://schemas.microsoft.com/office/drawing/2014/main" id="{DB4AF513-E7F4-417D-8A71-1466E66E1B47}"/>
              </a:ext>
            </a:extLst>
          </p:cNvPr>
          <p:cNvGraphicFramePr>
            <a:graphicFrameLocks noGrp="1"/>
          </p:cNvGraphicFramePr>
          <p:nvPr>
            <p:ph idx="1"/>
            <p:extLst>
              <p:ext uri="{D42A27DB-BD31-4B8C-83A1-F6EECF244321}">
                <p14:modId xmlns:p14="http://schemas.microsoft.com/office/powerpoint/2010/main" val="1647542264"/>
              </p:ext>
            </p:extLst>
          </p:nvPr>
        </p:nvGraphicFramePr>
        <p:xfrm>
          <a:off x="838199" y="2192384"/>
          <a:ext cx="10258424" cy="3284490"/>
        </p:xfrm>
        <a:graphic>
          <a:graphicData uri="http://schemas.openxmlformats.org/drawingml/2006/table">
            <a:tbl>
              <a:tblPr firstRow="1" bandRow="1">
                <a:tableStyleId>{F5AB1C69-6EDB-4FF4-983F-18BD219EF322}</a:tableStyleId>
              </a:tblPr>
              <a:tblGrid>
                <a:gridCol w="2564606">
                  <a:extLst>
                    <a:ext uri="{9D8B030D-6E8A-4147-A177-3AD203B41FA5}">
                      <a16:colId xmlns:a16="http://schemas.microsoft.com/office/drawing/2014/main" val="4236101987"/>
                    </a:ext>
                  </a:extLst>
                </a:gridCol>
                <a:gridCol w="2564606">
                  <a:extLst>
                    <a:ext uri="{9D8B030D-6E8A-4147-A177-3AD203B41FA5}">
                      <a16:colId xmlns:a16="http://schemas.microsoft.com/office/drawing/2014/main" val="3759119048"/>
                    </a:ext>
                  </a:extLst>
                </a:gridCol>
                <a:gridCol w="2564606">
                  <a:extLst>
                    <a:ext uri="{9D8B030D-6E8A-4147-A177-3AD203B41FA5}">
                      <a16:colId xmlns:a16="http://schemas.microsoft.com/office/drawing/2014/main" val="1493095617"/>
                    </a:ext>
                  </a:extLst>
                </a:gridCol>
                <a:gridCol w="2564606">
                  <a:extLst>
                    <a:ext uri="{9D8B030D-6E8A-4147-A177-3AD203B41FA5}">
                      <a16:colId xmlns:a16="http://schemas.microsoft.com/office/drawing/2014/main" val="4039141651"/>
                    </a:ext>
                  </a:extLst>
                </a:gridCol>
              </a:tblGrid>
              <a:tr h="798930">
                <a:tc>
                  <a:txBody>
                    <a:bodyPr/>
                    <a:lstStyle/>
                    <a:p>
                      <a:endParaRPr lang="en-US" sz="1600" dirty="0">
                        <a:latin typeface="KG Blank Space Solid" panose="02000000000000000000" pitchFamily="2" charset="0"/>
                      </a:endParaRPr>
                    </a:p>
                  </a:txBody>
                  <a:tcPr anchor="ctr"/>
                </a:tc>
                <a:tc>
                  <a:txBody>
                    <a:bodyPr/>
                    <a:lstStyle/>
                    <a:p>
                      <a:r>
                        <a:rPr lang="en-US" sz="2000" dirty="0">
                          <a:latin typeface="KG Blank Space Solid" panose="02000000000000000000" pitchFamily="2" charset="0"/>
                        </a:rPr>
                        <a:t>2021</a:t>
                      </a:r>
                    </a:p>
                  </a:txBody>
                  <a:tcPr anchor="ctr"/>
                </a:tc>
                <a:tc>
                  <a:txBody>
                    <a:bodyPr/>
                    <a:lstStyle/>
                    <a:p>
                      <a:r>
                        <a:rPr lang="en-US" sz="2000" dirty="0">
                          <a:latin typeface="KG Blank Space Solid" panose="02000000000000000000" pitchFamily="2" charset="0"/>
                        </a:rPr>
                        <a:t>2022</a:t>
                      </a:r>
                    </a:p>
                  </a:txBody>
                  <a:tcPr anchor="ctr"/>
                </a:tc>
                <a:tc>
                  <a:txBody>
                    <a:bodyPr/>
                    <a:lstStyle/>
                    <a:p>
                      <a:r>
                        <a:rPr lang="en-US" sz="2000" dirty="0">
                          <a:latin typeface="KG Blank Space Solid" panose="02000000000000000000" pitchFamily="2" charset="0"/>
                        </a:rPr>
                        <a:t>2023</a:t>
                      </a:r>
                    </a:p>
                  </a:txBody>
                  <a:tcPr anchor="ctr"/>
                </a:tc>
                <a:extLst>
                  <a:ext uri="{0D108BD9-81ED-4DB2-BD59-A6C34878D82A}">
                    <a16:rowId xmlns:a16="http://schemas.microsoft.com/office/drawing/2014/main" val="3123168758"/>
                  </a:ext>
                </a:extLst>
              </a:tr>
              <a:tr h="621390">
                <a:tc>
                  <a:txBody>
                    <a:bodyPr/>
                    <a:lstStyle/>
                    <a:p>
                      <a:r>
                        <a:rPr lang="en-US" sz="1600" dirty="0">
                          <a:latin typeface="KG Blank Space Solid" panose="02000000000000000000" pitchFamily="2" charset="0"/>
                        </a:rPr>
                        <a:t>Reading Proficiency</a:t>
                      </a:r>
                    </a:p>
                  </a:txBody>
                  <a:tcPr anchor="ctr"/>
                </a:tc>
                <a:tc>
                  <a:txBody>
                    <a:bodyPr/>
                    <a:lstStyle/>
                    <a:p>
                      <a:r>
                        <a:rPr lang="en-US" sz="1600" dirty="0">
                          <a:latin typeface="KG Blank Space Solid" panose="02000000000000000000" pitchFamily="2" charset="0"/>
                        </a:rPr>
                        <a:t>49%</a:t>
                      </a:r>
                    </a:p>
                  </a:txBody>
                  <a:tcPr anchor="ctr"/>
                </a:tc>
                <a:tc>
                  <a:txBody>
                    <a:bodyPr/>
                    <a:lstStyle/>
                    <a:p>
                      <a:r>
                        <a:rPr lang="en-US" sz="1600" dirty="0">
                          <a:latin typeface="KG Blank Space Solid" panose="02000000000000000000" pitchFamily="2" charset="0"/>
                        </a:rPr>
                        <a:t>46%</a:t>
                      </a:r>
                    </a:p>
                  </a:txBody>
                  <a:tcPr anchor="ctr"/>
                </a:tc>
                <a:tc>
                  <a:txBody>
                    <a:bodyPr/>
                    <a:lstStyle/>
                    <a:p>
                      <a:r>
                        <a:rPr lang="en-US" sz="1600" dirty="0">
                          <a:latin typeface="KG Blank Space Solid" panose="02000000000000000000" pitchFamily="2" charset="0"/>
                        </a:rPr>
                        <a:t>56% (+10%)</a:t>
                      </a:r>
                    </a:p>
                  </a:txBody>
                  <a:tcPr anchor="ctr"/>
                </a:tc>
                <a:extLst>
                  <a:ext uri="{0D108BD9-81ED-4DB2-BD59-A6C34878D82A}">
                    <a16:rowId xmlns:a16="http://schemas.microsoft.com/office/drawing/2014/main" val="87153489"/>
                  </a:ext>
                </a:extLst>
              </a:tr>
              <a:tr h="621390">
                <a:tc>
                  <a:txBody>
                    <a:bodyPr/>
                    <a:lstStyle/>
                    <a:p>
                      <a:r>
                        <a:rPr lang="en-US" sz="1600" dirty="0">
                          <a:latin typeface="KG Blank Space Solid" panose="02000000000000000000" pitchFamily="2" charset="0"/>
                        </a:rPr>
                        <a:t>Math Proficiency</a:t>
                      </a:r>
                    </a:p>
                  </a:txBody>
                  <a:tcPr anchor="ctr"/>
                </a:tc>
                <a:tc>
                  <a:txBody>
                    <a:bodyPr/>
                    <a:lstStyle/>
                    <a:p>
                      <a:r>
                        <a:rPr lang="en-US" sz="1600" dirty="0">
                          <a:latin typeface="KG Blank Space Solid" panose="02000000000000000000" pitchFamily="2" charset="0"/>
                        </a:rPr>
                        <a:t>58%</a:t>
                      </a:r>
                    </a:p>
                  </a:txBody>
                  <a:tcPr anchor="ctr"/>
                </a:tc>
                <a:tc>
                  <a:txBody>
                    <a:bodyPr/>
                    <a:lstStyle/>
                    <a:p>
                      <a:r>
                        <a:rPr lang="en-US" sz="1600" dirty="0">
                          <a:latin typeface="KG Blank Space Solid" panose="02000000000000000000" pitchFamily="2" charset="0"/>
                        </a:rPr>
                        <a:t>49%</a:t>
                      </a:r>
                    </a:p>
                  </a:txBody>
                  <a:tcPr anchor="ctr"/>
                </a:tc>
                <a:tc>
                  <a:txBody>
                    <a:bodyPr/>
                    <a:lstStyle/>
                    <a:p>
                      <a:r>
                        <a:rPr lang="en-US" sz="1600" dirty="0">
                          <a:latin typeface="KG Blank Space Solid" panose="02000000000000000000" pitchFamily="2" charset="0"/>
                        </a:rPr>
                        <a:t>57% (+8%)</a:t>
                      </a:r>
                    </a:p>
                  </a:txBody>
                  <a:tcPr anchor="ctr"/>
                </a:tc>
                <a:extLst>
                  <a:ext uri="{0D108BD9-81ED-4DB2-BD59-A6C34878D82A}">
                    <a16:rowId xmlns:a16="http://schemas.microsoft.com/office/drawing/2014/main" val="1241404444"/>
                  </a:ext>
                </a:extLst>
              </a:tr>
              <a:tr h="621390">
                <a:tc>
                  <a:txBody>
                    <a:bodyPr/>
                    <a:lstStyle/>
                    <a:p>
                      <a:r>
                        <a:rPr lang="en-US" sz="1600" dirty="0">
                          <a:latin typeface="KG Blank Space Solid" panose="02000000000000000000" pitchFamily="2" charset="0"/>
                        </a:rPr>
                        <a:t>Science Proficiency</a:t>
                      </a:r>
                    </a:p>
                  </a:txBody>
                  <a:tcPr anchor="ctr"/>
                </a:tc>
                <a:tc>
                  <a:txBody>
                    <a:bodyPr/>
                    <a:lstStyle/>
                    <a:p>
                      <a:r>
                        <a:rPr lang="en-US" sz="1600" dirty="0">
                          <a:latin typeface="KG Blank Space Solid" panose="02000000000000000000" pitchFamily="2" charset="0"/>
                        </a:rPr>
                        <a:t>54%</a:t>
                      </a:r>
                    </a:p>
                  </a:txBody>
                  <a:tcPr anchor="ctr"/>
                </a:tc>
                <a:tc>
                  <a:txBody>
                    <a:bodyPr/>
                    <a:lstStyle/>
                    <a:p>
                      <a:r>
                        <a:rPr lang="en-US" sz="1600" dirty="0">
                          <a:latin typeface="KG Blank Space Solid" panose="02000000000000000000" pitchFamily="2" charset="0"/>
                        </a:rPr>
                        <a:t>52%</a:t>
                      </a:r>
                    </a:p>
                  </a:txBody>
                  <a:tcPr anchor="ctr"/>
                </a:tc>
                <a:tc>
                  <a:txBody>
                    <a:bodyPr/>
                    <a:lstStyle/>
                    <a:p>
                      <a:r>
                        <a:rPr lang="en-US" sz="1600" dirty="0">
                          <a:latin typeface="KG Blank Space Solid" panose="02000000000000000000" pitchFamily="2" charset="0"/>
                        </a:rPr>
                        <a:t>?? (need 50%)</a:t>
                      </a:r>
                    </a:p>
                  </a:txBody>
                  <a:tcPr anchor="ctr"/>
                </a:tc>
                <a:extLst>
                  <a:ext uri="{0D108BD9-81ED-4DB2-BD59-A6C34878D82A}">
                    <a16:rowId xmlns:a16="http://schemas.microsoft.com/office/drawing/2014/main" val="1640741979"/>
                  </a:ext>
                </a:extLst>
              </a:tr>
              <a:tr h="621390">
                <a:tc>
                  <a:txBody>
                    <a:bodyPr/>
                    <a:lstStyle/>
                    <a:p>
                      <a:r>
                        <a:rPr lang="en-US" sz="1600" dirty="0">
                          <a:latin typeface="KG Blank Space Solid" panose="02000000000000000000" pitchFamily="2" charset="0"/>
                        </a:rPr>
                        <a:t>Total</a:t>
                      </a:r>
                    </a:p>
                  </a:txBody>
                  <a:tcPr anchor="ctr"/>
                </a:tc>
                <a:tc>
                  <a:txBody>
                    <a:bodyPr/>
                    <a:lstStyle/>
                    <a:p>
                      <a:r>
                        <a:rPr lang="en-US" sz="1600" dirty="0">
                          <a:latin typeface="KG Blank Space Solid" panose="02000000000000000000" pitchFamily="2" charset="0"/>
                        </a:rPr>
                        <a:t>418 points (with LG)     B</a:t>
                      </a:r>
                    </a:p>
                  </a:txBody>
                  <a:tcPr anchor="ctr"/>
                </a:tc>
                <a:tc>
                  <a:txBody>
                    <a:bodyPr/>
                    <a:lstStyle/>
                    <a:p>
                      <a:r>
                        <a:rPr lang="en-US" sz="1600" dirty="0">
                          <a:latin typeface="KG Blank Space Solid" panose="02000000000000000000" pitchFamily="2" charset="0"/>
                        </a:rPr>
                        <a:t>331 points (with LG)         C</a:t>
                      </a:r>
                    </a:p>
                  </a:txBody>
                  <a:tcPr anchor="ctr"/>
                </a:tc>
                <a:tc>
                  <a:txBody>
                    <a:bodyPr/>
                    <a:lstStyle/>
                    <a:p>
                      <a:r>
                        <a:rPr lang="en-US" sz="1600" dirty="0">
                          <a:latin typeface="KG Blank Space Solid" panose="02000000000000000000" pitchFamily="2" charset="0"/>
                        </a:rPr>
                        <a:t>Goal: 162 points or above     B</a:t>
                      </a:r>
                    </a:p>
                  </a:txBody>
                  <a:tcPr anchor="ctr"/>
                </a:tc>
                <a:extLst>
                  <a:ext uri="{0D108BD9-81ED-4DB2-BD59-A6C34878D82A}">
                    <a16:rowId xmlns:a16="http://schemas.microsoft.com/office/drawing/2014/main" val="1073027740"/>
                  </a:ext>
                </a:extLst>
              </a:tr>
            </a:tbl>
          </a:graphicData>
        </a:graphic>
      </p:graphicFrame>
      <p:sp>
        <p:nvSpPr>
          <p:cNvPr id="3" name="TextBox 2">
            <a:extLst>
              <a:ext uri="{FF2B5EF4-FFF2-40B4-BE49-F238E27FC236}">
                <a16:creationId xmlns:a16="http://schemas.microsoft.com/office/drawing/2014/main" id="{78BB3281-1234-E892-8D1A-9D2461D77323}"/>
              </a:ext>
            </a:extLst>
          </p:cNvPr>
          <p:cNvSpPr txBox="1"/>
          <p:nvPr/>
        </p:nvSpPr>
        <p:spPr>
          <a:xfrm>
            <a:off x="785975" y="5847090"/>
            <a:ext cx="10110623" cy="276999"/>
          </a:xfrm>
          <a:prstGeom prst="rect">
            <a:avLst/>
          </a:prstGeom>
          <a:noFill/>
        </p:spPr>
        <p:txBody>
          <a:bodyPr wrap="square" rtlCol="0">
            <a:spAutoFit/>
          </a:bodyPr>
          <a:lstStyle/>
          <a:p>
            <a:r>
              <a:rPr lang="en-US" sz="1200" dirty="0">
                <a:latin typeface="Janda Safe and Sound" panose="02000503000000020004" pitchFamily="2" charset="0"/>
              </a:rPr>
              <a:t>*The above 2023 data is for students that count, not all students tested</a:t>
            </a:r>
            <a:r>
              <a:rPr lang="en-US" sz="1000" dirty="0">
                <a:latin typeface="Janda Safe and Sound" panose="02000503000000020004" pitchFamily="2" charset="0"/>
              </a:rPr>
              <a:t>. </a:t>
            </a:r>
          </a:p>
        </p:txBody>
      </p:sp>
    </p:spTree>
    <p:extLst>
      <p:ext uri="{BB962C8B-B14F-4D97-AF65-F5344CB8AC3E}">
        <p14:creationId xmlns:p14="http://schemas.microsoft.com/office/powerpoint/2010/main" val="7575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A41E-F401-419D-9371-4676D84932F1}"/>
              </a:ext>
            </a:extLst>
          </p:cNvPr>
          <p:cNvSpPr>
            <a:spLocks noGrp="1"/>
          </p:cNvSpPr>
          <p:nvPr>
            <p:ph type="title"/>
          </p:nvPr>
        </p:nvSpPr>
        <p:spPr>
          <a:xfrm>
            <a:off x="1295402" y="982132"/>
            <a:ext cx="9601196" cy="1249339"/>
          </a:xfrm>
        </p:spPr>
        <p:txBody>
          <a:bodyPr>
            <a:normAutofit fontScale="90000"/>
          </a:bodyPr>
          <a:lstStyle/>
          <a:p>
            <a:r>
              <a:rPr lang="en-US" b="1" dirty="0">
                <a:latin typeface="KG Blank Space Solid" panose="02000000000000000000" pitchFamily="2" charset="0"/>
              </a:rPr>
              <a:t>Supplemental Resources </a:t>
            </a:r>
            <a:br>
              <a:rPr lang="en-US" sz="4000" b="1" dirty="0">
                <a:latin typeface="KG Blank Space Solid" panose="02000000000000000000" pitchFamily="2" charset="0"/>
              </a:rPr>
            </a:br>
            <a:r>
              <a:rPr lang="en-US" sz="2000" dirty="0">
                <a:latin typeface="KG Fall For You" panose="02000506000000020003" pitchFamily="2" charset="0"/>
              </a:rPr>
              <a:t>(These are extra items purchased to help students and teachers be more successful in the areas the school identified as weak. This is in addition to materials provided by the district to all schools.)</a:t>
            </a:r>
            <a:endParaRPr lang="en-US" b="1" dirty="0">
              <a:latin typeface="KG Fall For You" panose="02000506000000020003" pitchFamily="2" charset="0"/>
            </a:endParaRPr>
          </a:p>
        </p:txBody>
      </p:sp>
      <p:sp>
        <p:nvSpPr>
          <p:cNvPr id="3" name="Content Placeholder 2">
            <a:extLst>
              <a:ext uri="{FF2B5EF4-FFF2-40B4-BE49-F238E27FC236}">
                <a16:creationId xmlns:a16="http://schemas.microsoft.com/office/drawing/2014/main" id="{0DBB7D3A-320A-496C-A9D7-855A3EB04623}"/>
              </a:ext>
            </a:extLst>
          </p:cNvPr>
          <p:cNvSpPr>
            <a:spLocks noGrp="1"/>
          </p:cNvSpPr>
          <p:nvPr>
            <p:ph idx="1"/>
          </p:nvPr>
        </p:nvSpPr>
        <p:spPr>
          <a:xfrm>
            <a:off x="989044" y="2556932"/>
            <a:ext cx="10390155" cy="3716868"/>
          </a:xfrm>
        </p:spPr>
        <p:txBody>
          <a:bodyPr>
            <a:normAutofit fontScale="92500"/>
          </a:bodyPr>
          <a:lstStyle/>
          <a:p>
            <a:pPr marL="0" indent="0">
              <a:buNone/>
            </a:pPr>
            <a:r>
              <a:rPr lang="en-US" sz="2800" dirty="0">
                <a:solidFill>
                  <a:schemeClr val="tx1"/>
                </a:solidFill>
                <a:latin typeface="KG Empire of Dirt" panose="02000000000000000000" pitchFamily="2" charset="0"/>
              </a:rPr>
              <a:t>Total Funds Spent:  $45,408</a:t>
            </a:r>
          </a:p>
          <a:p>
            <a:r>
              <a:rPr lang="en-US" sz="2000" dirty="0">
                <a:solidFill>
                  <a:schemeClr val="tx1"/>
                </a:solidFill>
                <a:latin typeface="KG Empire of Dirt" panose="02000000000000000000" pitchFamily="2" charset="0"/>
              </a:rPr>
              <a:t>$5,007.00  </a:t>
            </a:r>
            <a:r>
              <a:rPr lang="en-US" sz="2000" dirty="0" err="1">
                <a:solidFill>
                  <a:schemeClr val="tx1"/>
                </a:solidFill>
                <a:latin typeface="KG Empire of Dirt" panose="02000000000000000000" pitchFamily="2" charset="0"/>
              </a:rPr>
              <a:t>iReady</a:t>
            </a:r>
            <a:r>
              <a:rPr lang="en-US" sz="2000" dirty="0">
                <a:solidFill>
                  <a:schemeClr val="tx1"/>
                </a:solidFill>
                <a:latin typeface="KG Empire of Dirt" panose="02000000000000000000" pitchFamily="2" charset="0"/>
              </a:rPr>
              <a:t> FL Magnetic Workbooks: Supplemental workbooks for grades 3-6 grade in ELA for new FAST test and </a:t>
            </a:r>
            <a:r>
              <a:rPr lang="en-US" sz="2000" dirty="0" err="1">
                <a:solidFill>
                  <a:schemeClr val="tx1"/>
                </a:solidFill>
                <a:latin typeface="KG Empire of Dirt" panose="02000000000000000000" pitchFamily="2" charset="0"/>
              </a:rPr>
              <a:t>iReady</a:t>
            </a:r>
            <a:r>
              <a:rPr lang="en-US" sz="2000" dirty="0">
                <a:solidFill>
                  <a:schemeClr val="tx1"/>
                </a:solidFill>
                <a:latin typeface="KG Empire of Dirt" panose="02000000000000000000" pitchFamily="2" charset="0"/>
              </a:rPr>
              <a:t>.</a:t>
            </a:r>
            <a:endParaRPr lang="en-US" sz="1900" dirty="0">
              <a:solidFill>
                <a:schemeClr val="tx1"/>
              </a:solidFill>
              <a:latin typeface="KG Empire of Dirt" panose="02000000000000000000" pitchFamily="2" charset="0"/>
            </a:endParaRPr>
          </a:p>
          <a:p>
            <a:r>
              <a:rPr lang="en-US" sz="1900" dirty="0">
                <a:solidFill>
                  <a:schemeClr val="tx1"/>
                </a:solidFill>
                <a:latin typeface="KG Empire of Dirt" panose="02000000000000000000" pitchFamily="2" charset="0"/>
              </a:rPr>
              <a:t>$600.00: </a:t>
            </a:r>
            <a:r>
              <a:rPr lang="en-US" sz="1900" dirty="0" err="1">
                <a:solidFill>
                  <a:schemeClr val="tx1"/>
                </a:solidFill>
                <a:latin typeface="KG Empire of Dirt" panose="02000000000000000000" pitchFamily="2" charset="0"/>
              </a:rPr>
              <a:t>Anvilar</a:t>
            </a:r>
            <a:r>
              <a:rPr lang="en-US" sz="1900" dirty="0">
                <a:solidFill>
                  <a:schemeClr val="tx1"/>
                </a:solidFill>
                <a:latin typeface="KG Empire of Dirt" panose="02000000000000000000" pitchFamily="2" charset="0"/>
              </a:rPr>
              <a:t>: Organizational tool required by Title 1 to be purchased as a way to prove our school is compliant in use of federal funds.</a:t>
            </a:r>
          </a:p>
          <a:p>
            <a:r>
              <a:rPr lang="en-US" sz="1900" dirty="0">
                <a:solidFill>
                  <a:schemeClr val="tx1"/>
                </a:solidFill>
                <a:latin typeface="KG Empire of Dirt" panose="02000000000000000000" pitchFamily="2" charset="0"/>
              </a:rPr>
              <a:t>15,392.00: </a:t>
            </a:r>
            <a:r>
              <a:rPr lang="en-US" sz="1900" dirty="0" err="1">
                <a:solidFill>
                  <a:schemeClr val="tx1"/>
                </a:solidFill>
                <a:latin typeface="KG Empire of Dirt" panose="02000000000000000000" pitchFamily="2" charset="0"/>
              </a:rPr>
              <a:t>iReady</a:t>
            </a:r>
            <a:r>
              <a:rPr lang="en-US" sz="1900" dirty="0">
                <a:solidFill>
                  <a:schemeClr val="tx1"/>
                </a:solidFill>
                <a:latin typeface="KG Empire of Dirt" panose="02000000000000000000" pitchFamily="2" charset="0"/>
              </a:rPr>
              <a:t> Magnetic Reading Florida decodable library, grades 1-5 foundations student workbook and phonics</a:t>
            </a:r>
          </a:p>
          <a:p>
            <a:r>
              <a:rPr lang="en-US" sz="1900" dirty="0">
                <a:solidFill>
                  <a:schemeClr val="tx1"/>
                </a:solidFill>
                <a:latin typeface="KG Empire of Dirt" panose="02000000000000000000" pitchFamily="2" charset="0"/>
              </a:rPr>
              <a:t>$8,653 Support Title I teachers and classroom teachers who work with small groups of students to improve reading and math proficiency to all 600 students in grade K-6</a:t>
            </a:r>
            <a:r>
              <a:rPr lang="en-US" sz="1900" baseline="30000" dirty="0">
                <a:solidFill>
                  <a:schemeClr val="tx1"/>
                </a:solidFill>
                <a:latin typeface="KG Empire of Dirt" panose="02000000000000000000" pitchFamily="2" charset="0"/>
              </a:rPr>
              <a:t>th see I-ready results.</a:t>
            </a:r>
            <a:endParaRPr lang="en-US" sz="1900" dirty="0">
              <a:solidFill>
                <a:schemeClr val="tx1"/>
              </a:solidFill>
              <a:latin typeface="KG Empire of Dirt" panose="02000000000000000000" pitchFamily="2" charset="0"/>
            </a:endParaRPr>
          </a:p>
          <a:p>
            <a:r>
              <a:rPr lang="en-US" sz="1900" dirty="0">
                <a:solidFill>
                  <a:schemeClr val="tx1"/>
                </a:solidFill>
                <a:latin typeface="KG Empire of Dirt" panose="02000000000000000000" pitchFamily="2" charset="0"/>
              </a:rPr>
              <a:t>$140 Starfall Writing Journal: Online learning tool to improve reading and math proficiency for Kindergarten students. </a:t>
            </a:r>
            <a:r>
              <a:rPr lang="en-US" sz="1900" dirty="0">
                <a:solidFill>
                  <a:schemeClr val="tx1"/>
                </a:solidFill>
                <a:highlight>
                  <a:srgbClr val="FFFF00"/>
                </a:highlight>
                <a:latin typeface="KG Empire of Dirt" panose="02000000000000000000" pitchFamily="2" charset="0"/>
              </a:rPr>
              <a:t>KLS results will be available at the end of May</a:t>
            </a:r>
          </a:p>
          <a:p>
            <a:r>
              <a:rPr lang="en-US" sz="2000" dirty="0">
                <a:solidFill>
                  <a:schemeClr val="tx1"/>
                </a:solidFill>
                <a:latin typeface="KG Empire of Dirt" panose="02000000000000000000" pitchFamily="2" charset="0"/>
              </a:rPr>
              <a:t>$11,900 Lexia: Online program to help students that are in need of Tier 2 and Tier 3 instruction</a:t>
            </a:r>
            <a:endParaRPr lang="en-US" sz="1900" dirty="0">
              <a:solidFill>
                <a:schemeClr val="accent4">
                  <a:lumMod val="60000"/>
                  <a:lumOff val="40000"/>
                </a:schemeClr>
              </a:solidFill>
              <a:latin typeface="KG Empire of Dirt" panose="02000000000000000000" pitchFamily="2" charset="0"/>
            </a:endParaRPr>
          </a:p>
          <a:p>
            <a:endParaRPr lang="en-US" sz="1900" dirty="0">
              <a:solidFill>
                <a:schemeClr val="accent4">
                  <a:lumMod val="60000"/>
                  <a:lumOff val="40000"/>
                </a:schemeClr>
              </a:solidFill>
              <a:latin typeface="KG Empire of Dirt" panose="02000000000000000000" pitchFamily="2" charset="0"/>
            </a:endParaRPr>
          </a:p>
          <a:p>
            <a:endParaRPr lang="en-US" sz="2000" dirty="0">
              <a:highlight>
                <a:srgbClr val="FFFF00"/>
              </a:highlight>
              <a:latin typeface="KG Empire of Dirt" panose="02000000000000000000" pitchFamily="2" charset="0"/>
            </a:endParaRPr>
          </a:p>
          <a:p>
            <a:endParaRPr lang="en-US" dirty="0"/>
          </a:p>
        </p:txBody>
      </p:sp>
    </p:spTree>
    <p:extLst>
      <p:ext uri="{BB962C8B-B14F-4D97-AF65-F5344CB8AC3E}">
        <p14:creationId xmlns:p14="http://schemas.microsoft.com/office/powerpoint/2010/main" val="121834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19743F1-3162-4329-BBAC-2529E1935AEE}"/>
              </a:ext>
            </a:extLst>
          </p:cNvPr>
          <p:cNvSpPr>
            <a:spLocks noGrp="1"/>
          </p:cNvSpPr>
          <p:nvPr>
            <p:ph type="title"/>
          </p:nvPr>
        </p:nvSpPr>
        <p:spPr>
          <a:xfrm>
            <a:off x="952108" y="954756"/>
            <a:ext cx="2730414" cy="4946003"/>
          </a:xfrm>
        </p:spPr>
        <p:txBody>
          <a:bodyPr>
            <a:normAutofit/>
          </a:bodyPr>
          <a:lstStyle/>
          <a:p>
            <a:r>
              <a:rPr lang="en-US" dirty="0">
                <a:solidFill>
                  <a:srgbClr val="FFFFFF"/>
                </a:solidFill>
                <a:latin typeface="KG Blank Space Solid" panose="02000000000000000000" pitchFamily="2" charset="0"/>
              </a:rPr>
              <a:t>What is Title I?</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7C31EF-0A17-4872-A1FB-D944E9625885}"/>
              </a:ext>
            </a:extLst>
          </p:cNvPr>
          <p:cNvSpPr>
            <a:spLocks noGrp="1"/>
          </p:cNvSpPr>
          <p:nvPr>
            <p:ph idx="1"/>
          </p:nvPr>
        </p:nvSpPr>
        <p:spPr>
          <a:xfrm>
            <a:off x="5286262" y="954756"/>
            <a:ext cx="5953630" cy="5656412"/>
          </a:xfrm>
        </p:spPr>
        <p:txBody>
          <a:bodyPr anchor="ctr">
            <a:normAutofit/>
          </a:bodyPr>
          <a:lstStyle/>
          <a:p>
            <a:pPr marL="0" indent="0" fontAlgn="base">
              <a:buNone/>
            </a:pPr>
            <a:r>
              <a:rPr lang="en-US" sz="2600" b="1" dirty="0">
                <a:latin typeface="KG Blank Space Solid" panose="02000000000000000000" pitchFamily="2" charset="0"/>
              </a:rPr>
              <a:t>Title I  is a federal grant that:</a:t>
            </a:r>
            <a:r>
              <a:rPr lang="en-US" dirty="0">
                <a:latin typeface="KG Blank Space Solid" panose="02000000000000000000" pitchFamily="2" charset="0"/>
              </a:rPr>
              <a:t>​</a:t>
            </a:r>
          </a:p>
          <a:p>
            <a:pPr marL="342900" indent="-342900" fontAlgn="base">
              <a:buFont typeface="Arial" panose="020B0604020202020204" pitchFamily="34" charset="0"/>
              <a:buChar char="•"/>
            </a:pPr>
            <a:endParaRPr lang="en-US" sz="1400" dirty="0">
              <a:latin typeface="Janda Safe and Sound" panose="02000503000000020004" pitchFamily="2" charset="0"/>
            </a:endParaRPr>
          </a:p>
          <a:p>
            <a:pPr marL="342900" indent="-342900" fontAlgn="base">
              <a:buFont typeface="Arial" panose="020B0604020202020204" pitchFamily="34" charset="0"/>
              <a:buChar char="•"/>
            </a:pPr>
            <a:r>
              <a:rPr lang="en-US" sz="2800" dirty="0">
                <a:latin typeface="KG Empire of Dirt" panose="02000000000000000000" pitchFamily="2" charset="0"/>
              </a:rPr>
              <a:t>provides financial assistance to schools with high percentages of children from low-income families to help</a:t>
            </a:r>
            <a:r>
              <a:rPr lang="en-US" sz="2800" b="1" dirty="0">
                <a:latin typeface="KG Empire of Dirt" panose="02000000000000000000" pitchFamily="2" charset="0"/>
              </a:rPr>
              <a:t> </a:t>
            </a:r>
            <a:r>
              <a:rPr lang="en-US" sz="2800" dirty="0">
                <a:latin typeface="KG Empire of Dirt" panose="02000000000000000000" pitchFamily="2" charset="0"/>
              </a:rPr>
              <a:t>ensure that all children meet challenging state academic standards.​</a:t>
            </a:r>
          </a:p>
          <a:p>
            <a:pPr marL="342900" indent="-342900" fontAlgn="base">
              <a:buFont typeface="Arial" panose="020B0604020202020204" pitchFamily="34" charset="0"/>
              <a:buChar char="•"/>
            </a:pPr>
            <a:r>
              <a:rPr lang="en-US" sz="2800" dirty="0">
                <a:latin typeface="KG Empire of Dirt" panose="02000000000000000000" pitchFamily="2" charset="0"/>
              </a:rPr>
              <a:t>assists with building capacity of parents and teachers; and​ encourages parents to be involved in their children’s education.</a:t>
            </a:r>
          </a:p>
          <a:p>
            <a:pPr marL="342900" indent="-342900" fontAlgn="base">
              <a:buFont typeface="Arial" panose="020B0604020202020204" pitchFamily="34" charset="0"/>
              <a:buChar char="•"/>
            </a:pPr>
            <a:r>
              <a:rPr lang="en-US" sz="2800" dirty="0">
                <a:latin typeface="KG Empire of Dirt" panose="02000000000000000000" pitchFamily="2" charset="0"/>
              </a:rPr>
              <a:t>Funds come from the federal government through the state to districts.</a:t>
            </a:r>
          </a:p>
          <a:p>
            <a:pPr marL="0" indent="0">
              <a:buNone/>
            </a:pPr>
            <a:endParaRPr lang="en-US" dirty="0"/>
          </a:p>
        </p:txBody>
      </p:sp>
    </p:spTree>
    <p:extLst>
      <p:ext uri="{BB962C8B-B14F-4D97-AF65-F5344CB8AC3E}">
        <p14:creationId xmlns:p14="http://schemas.microsoft.com/office/powerpoint/2010/main" val="229715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57261-5A52-4A0C-9052-07F3926FF74B}"/>
              </a:ext>
            </a:extLst>
          </p:cNvPr>
          <p:cNvSpPr>
            <a:spLocks noGrp="1"/>
          </p:cNvSpPr>
          <p:nvPr>
            <p:ph type="title"/>
          </p:nvPr>
        </p:nvSpPr>
        <p:spPr>
          <a:xfrm>
            <a:off x="804421" y="796374"/>
            <a:ext cx="10583158" cy="880027"/>
          </a:xfrm>
        </p:spPr>
        <p:txBody>
          <a:bodyPr>
            <a:normAutofit/>
          </a:bodyPr>
          <a:lstStyle/>
          <a:p>
            <a:pPr>
              <a:lnSpc>
                <a:spcPct val="90000"/>
              </a:lnSpc>
            </a:pPr>
            <a:r>
              <a:rPr lang="en-US" sz="2800" b="1">
                <a:solidFill>
                  <a:srgbClr val="FFFFFF"/>
                </a:solidFill>
                <a:latin typeface="KG Blank Space Solid" panose="02000000000000000000" pitchFamily="2" charset="0"/>
              </a:rPr>
              <a:t>How does the school decide what to purchase with parent and family engagement funds?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56A8AB-AC1E-43B0-B75A-EF0315954B25}"/>
              </a:ext>
            </a:extLst>
          </p:cNvPr>
          <p:cNvSpPr>
            <a:spLocks noGrp="1"/>
          </p:cNvSpPr>
          <p:nvPr>
            <p:ph idx="1"/>
          </p:nvPr>
        </p:nvSpPr>
        <p:spPr>
          <a:xfrm>
            <a:off x="141514" y="2612256"/>
            <a:ext cx="11865429" cy="4082458"/>
          </a:xfrm>
        </p:spPr>
        <p:txBody>
          <a:bodyPr>
            <a:normAutofit fontScale="92500" lnSpcReduction="20000"/>
          </a:bodyPr>
          <a:lstStyle/>
          <a:p>
            <a:pPr>
              <a:lnSpc>
                <a:spcPct val="90000"/>
              </a:lnSpc>
            </a:pPr>
            <a:r>
              <a:rPr lang="en-US" dirty="0">
                <a:latin typeface="KG Empire of Dirt" panose="02000000000000000000" pitchFamily="2" charset="0"/>
              </a:rPr>
              <a:t>The focus is to provide families with adult learning opportunities and materials focused on helping them help their children learn/practice at home.  Funds must link to parent/family needs identified through the comprehensive needs assessment process (like this one).  This is one of the areas that parent/family input is so important. </a:t>
            </a:r>
          </a:p>
          <a:p>
            <a:pPr>
              <a:lnSpc>
                <a:spcPct val="90000"/>
              </a:lnSpc>
            </a:pPr>
            <a:r>
              <a:rPr lang="en-US" dirty="0">
                <a:latin typeface="KG Empire of Dirt" panose="02000000000000000000" pitchFamily="2" charset="0"/>
              </a:rPr>
              <a:t>Examples of where the school gets their data from:</a:t>
            </a:r>
          </a:p>
          <a:p>
            <a:pPr lvl="1">
              <a:lnSpc>
                <a:spcPct val="90000"/>
              </a:lnSpc>
            </a:pPr>
            <a:r>
              <a:rPr lang="en-US" sz="2400" dirty="0">
                <a:latin typeface="KG Empire of Dirt" panose="02000000000000000000" pitchFamily="2" charset="0"/>
              </a:rPr>
              <a:t>BPS District Parent Survey Results</a:t>
            </a:r>
          </a:p>
          <a:p>
            <a:pPr lvl="1">
              <a:lnSpc>
                <a:spcPct val="90000"/>
              </a:lnSpc>
            </a:pPr>
            <a:r>
              <a:rPr lang="en-US" sz="2400" dirty="0">
                <a:latin typeface="KG Empire of Dirt" panose="02000000000000000000" pitchFamily="2" charset="0"/>
              </a:rPr>
              <a:t>Exit slips from parent/family events</a:t>
            </a:r>
          </a:p>
          <a:p>
            <a:pPr lvl="1">
              <a:lnSpc>
                <a:spcPct val="90000"/>
              </a:lnSpc>
            </a:pPr>
            <a:r>
              <a:rPr lang="en-US" sz="2400" dirty="0">
                <a:latin typeface="KG Empire of Dirt" panose="02000000000000000000" pitchFamily="2" charset="0"/>
              </a:rPr>
              <a:t>Title I survey results</a:t>
            </a:r>
          </a:p>
          <a:p>
            <a:pPr lvl="1">
              <a:lnSpc>
                <a:spcPct val="90000"/>
              </a:lnSpc>
            </a:pPr>
            <a:r>
              <a:rPr lang="en-US" sz="2400" dirty="0">
                <a:latin typeface="KG Empire of Dirt" panose="02000000000000000000" pitchFamily="2" charset="0"/>
              </a:rPr>
              <a:t>Input from parents that attended special meetings like this one or other input opportunities include School Advisory Council, and our fall Annual Title I meeting.</a:t>
            </a:r>
          </a:p>
          <a:p>
            <a:pPr lvl="1">
              <a:lnSpc>
                <a:spcPct val="90000"/>
              </a:lnSpc>
            </a:pPr>
            <a:r>
              <a:rPr lang="en-US" sz="2400" dirty="0">
                <a:latin typeface="KG Empire of Dirt" panose="02000000000000000000" pitchFamily="2" charset="0"/>
              </a:rPr>
              <a:t>The following slides are examples of input from parents that we used to plan this year’s parent/family events.</a:t>
            </a:r>
          </a:p>
          <a:p>
            <a:pPr lvl="1">
              <a:lnSpc>
                <a:spcPct val="90000"/>
              </a:lnSpc>
            </a:pPr>
            <a:r>
              <a:rPr lang="en-US" sz="2400" dirty="0">
                <a:latin typeface="KG Empire of Dirt" panose="02000000000000000000" pitchFamily="2" charset="0"/>
              </a:rPr>
              <a:t>If you would like to see a summary of each event’s exit slips, please contact Mrs. Brao Stephens</a:t>
            </a:r>
          </a:p>
          <a:p>
            <a:pPr marL="457200" lvl="1" indent="0">
              <a:lnSpc>
                <a:spcPct val="90000"/>
              </a:lnSpc>
              <a:buNone/>
            </a:pPr>
            <a:endParaRPr lang="en-US" sz="1100" dirty="0"/>
          </a:p>
        </p:txBody>
      </p:sp>
    </p:spTree>
    <p:extLst>
      <p:ext uri="{BB962C8B-B14F-4D97-AF65-F5344CB8AC3E}">
        <p14:creationId xmlns:p14="http://schemas.microsoft.com/office/powerpoint/2010/main" val="117282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A14E-8048-43F8-B02F-DB3BF4DDA659}"/>
              </a:ext>
            </a:extLst>
          </p:cNvPr>
          <p:cNvSpPr>
            <a:spLocks noGrp="1"/>
          </p:cNvSpPr>
          <p:nvPr>
            <p:ph type="title"/>
          </p:nvPr>
        </p:nvSpPr>
        <p:spPr>
          <a:xfrm>
            <a:off x="1201618" y="381733"/>
            <a:ext cx="9601196" cy="1303867"/>
          </a:xfrm>
        </p:spPr>
        <p:txBody>
          <a:bodyPr>
            <a:normAutofit/>
          </a:bodyPr>
          <a:lstStyle/>
          <a:p>
            <a:r>
              <a:rPr lang="en-US" sz="4000" dirty="0">
                <a:latin typeface="KG Blank Space Solid" panose="02000000000000000000" pitchFamily="2" charset="0"/>
              </a:rPr>
              <a:t>Parent Survey Data</a:t>
            </a:r>
          </a:p>
        </p:txBody>
      </p:sp>
      <p:pic>
        <p:nvPicPr>
          <p:cNvPr id="5" name="Picture 4">
            <a:extLst>
              <a:ext uri="{FF2B5EF4-FFF2-40B4-BE49-F238E27FC236}">
                <a16:creationId xmlns:a16="http://schemas.microsoft.com/office/drawing/2014/main" id="{1CD9703C-DE0E-F795-FAAA-93E606EB7B06}"/>
              </a:ext>
            </a:extLst>
          </p:cNvPr>
          <p:cNvPicPr>
            <a:picLocks noChangeAspect="1"/>
          </p:cNvPicPr>
          <p:nvPr/>
        </p:nvPicPr>
        <p:blipFill>
          <a:blip r:embed="rId4"/>
          <a:stretch>
            <a:fillRect/>
          </a:stretch>
        </p:blipFill>
        <p:spPr>
          <a:xfrm>
            <a:off x="380821" y="1355183"/>
            <a:ext cx="4115157" cy="5121084"/>
          </a:xfrm>
          <a:prstGeom prst="rect">
            <a:avLst/>
          </a:prstGeom>
        </p:spPr>
      </p:pic>
      <p:pic>
        <p:nvPicPr>
          <p:cNvPr id="8" name="Picture 7">
            <a:extLst>
              <a:ext uri="{FF2B5EF4-FFF2-40B4-BE49-F238E27FC236}">
                <a16:creationId xmlns:a16="http://schemas.microsoft.com/office/drawing/2014/main" id="{21F806DD-5BDB-6129-AA00-9D68AD2218C5}"/>
              </a:ext>
            </a:extLst>
          </p:cNvPr>
          <p:cNvPicPr>
            <a:picLocks noChangeAspect="1"/>
          </p:cNvPicPr>
          <p:nvPr/>
        </p:nvPicPr>
        <p:blipFill>
          <a:blip r:embed="rId5"/>
          <a:stretch>
            <a:fillRect/>
          </a:stretch>
        </p:blipFill>
        <p:spPr>
          <a:xfrm>
            <a:off x="3439063" y="2659050"/>
            <a:ext cx="8679365" cy="4111768"/>
          </a:xfrm>
          <a:prstGeom prst="rect">
            <a:avLst/>
          </a:prstGeom>
        </p:spPr>
      </p:pic>
      <p:pic>
        <p:nvPicPr>
          <p:cNvPr id="10" name="Picture 9">
            <a:extLst>
              <a:ext uri="{FF2B5EF4-FFF2-40B4-BE49-F238E27FC236}">
                <a16:creationId xmlns:a16="http://schemas.microsoft.com/office/drawing/2014/main" id="{484A93A8-B936-1D1C-F8A9-68D2F5D58CE7}"/>
              </a:ext>
            </a:extLst>
          </p:cNvPr>
          <p:cNvPicPr>
            <a:picLocks noChangeAspect="1"/>
          </p:cNvPicPr>
          <p:nvPr/>
        </p:nvPicPr>
        <p:blipFill>
          <a:blip r:embed="rId6"/>
          <a:stretch>
            <a:fillRect/>
          </a:stretch>
        </p:blipFill>
        <p:spPr>
          <a:xfrm>
            <a:off x="3985354" y="1255032"/>
            <a:ext cx="6911939" cy="861135"/>
          </a:xfrm>
          <a:prstGeom prst="rect">
            <a:avLst/>
          </a:prstGeom>
        </p:spPr>
      </p:pic>
    </p:spTree>
    <p:extLst>
      <p:ext uri="{BB962C8B-B14F-4D97-AF65-F5344CB8AC3E}">
        <p14:creationId xmlns:p14="http://schemas.microsoft.com/office/powerpoint/2010/main" val="196074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472E-F872-41B6-914F-35538DEE6A13}"/>
              </a:ext>
            </a:extLst>
          </p:cNvPr>
          <p:cNvSpPr>
            <a:spLocks noGrp="1"/>
          </p:cNvSpPr>
          <p:nvPr>
            <p:ph type="title"/>
          </p:nvPr>
        </p:nvSpPr>
        <p:spPr>
          <a:xfrm>
            <a:off x="1295402" y="383047"/>
            <a:ext cx="9601196" cy="1303867"/>
          </a:xfrm>
        </p:spPr>
        <p:txBody>
          <a:bodyPr/>
          <a:lstStyle/>
          <a:p>
            <a:r>
              <a:rPr lang="en-US" dirty="0">
                <a:latin typeface="KG Blank Space Solid" panose="02000000000000000000" pitchFamily="2" charset="0"/>
              </a:rPr>
              <a:t>Parent Survey Data</a:t>
            </a:r>
          </a:p>
        </p:txBody>
      </p:sp>
      <p:pic>
        <p:nvPicPr>
          <p:cNvPr id="5" name="Picture 4">
            <a:extLst>
              <a:ext uri="{FF2B5EF4-FFF2-40B4-BE49-F238E27FC236}">
                <a16:creationId xmlns:a16="http://schemas.microsoft.com/office/drawing/2014/main" id="{A951CA7A-BD40-661A-D6C6-EE880E43F3A6}"/>
              </a:ext>
            </a:extLst>
          </p:cNvPr>
          <p:cNvPicPr>
            <a:picLocks noChangeAspect="1"/>
          </p:cNvPicPr>
          <p:nvPr/>
        </p:nvPicPr>
        <p:blipFill>
          <a:blip r:embed="rId3"/>
          <a:stretch>
            <a:fillRect/>
          </a:stretch>
        </p:blipFill>
        <p:spPr>
          <a:xfrm>
            <a:off x="168877" y="1363801"/>
            <a:ext cx="7132643" cy="4458930"/>
          </a:xfrm>
          <a:prstGeom prst="rect">
            <a:avLst/>
          </a:prstGeom>
        </p:spPr>
      </p:pic>
      <p:pic>
        <p:nvPicPr>
          <p:cNvPr id="8" name="Picture 7">
            <a:extLst>
              <a:ext uri="{FF2B5EF4-FFF2-40B4-BE49-F238E27FC236}">
                <a16:creationId xmlns:a16="http://schemas.microsoft.com/office/drawing/2014/main" id="{3E98865D-8C5C-C178-3555-CB28577928E5}"/>
              </a:ext>
            </a:extLst>
          </p:cNvPr>
          <p:cNvPicPr>
            <a:picLocks noChangeAspect="1"/>
          </p:cNvPicPr>
          <p:nvPr/>
        </p:nvPicPr>
        <p:blipFill>
          <a:blip r:embed="rId4"/>
          <a:stretch>
            <a:fillRect/>
          </a:stretch>
        </p:blipFill>
        <p:spPr>
          <a:xfrm>
            <a:off x="3916768" y="3665483"/>
            <a:ext cx="7979068" cy="1828716"/>
          </a:xfrm>
          <a:prstGeom prst="rect">
            <a:avLst/>
          </a:prstGeom>
        </p:spPr>
      </p:pic>
    </p:spTree>
    <p:extLst>
      <p:ext uri="{BB962C8B-B14F-4D97-AF65-F5344CB8AC3E}">
        <p14:creationId xmlns:p14="http://schemas.microsoft.com/office/powerpoint/2010/main" val="88661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0BA3-C5F1-46CB-8D40-7DC9882DAFE7}"/>
              </a:ext>
            </a:extLst>
          </p:cNvPr>
          <p:cNvSpPr>
            <a:spLocks noGrp="1"/>
          </p:cNvSpPr>
          <p:nvPr>
            <p:ph type="title"/>
          </p:nvPr>
        </p:nvSpPr>
        <p:spPr>
          <a:xfrm>
            <a:off x="815130" y="789585"/>
            <a:ext cx="10561740" cy="888613"/>
          </a:xfrm>
        </p:spPr>
        <p:txBody>
          <a:bodyPr>
            <a:normAutofit fontScale="90000"/>
          </a:bodyPr>
          <a:lstStyle/>
          <a:p>
            <a:r>
              <a:rPr lang="en-US" b="1" dirty="0">
                <a:latin typeface="KG Blank Space Solid" panose="02000000000000000000" pitchFamily="2" charset="0"/>
              </a:rPr>
              <a:t>Parent and Family Engagement </a:t>
            </a:r>
            <a:br>
              <a:rPr lang="en-US" dirty="0"/>
            </a:br>
            <a:endParaRPr lang="en-US" sz="2400" dirty="0"/>
          </a:p>
        </p:txBody>
      </p:sp>
      <p:sp>
        <p:nvSpPr>
          <p:cNvPr id="3" name="Content Placeholder 2">
            <a:extLst>
              <a:ext uri="{FF2B5EF4-FFF2-40B4-BE49-F238E27FC236}">
                <a16:creationId xmlns:a16="http://schemas.microsoft.com/office/drawing/2014/main" id="{18760AF9-26C0-491D-B849-8080067B48B4}"/>
              </a:ext>
            </a:extLst>
          </p:cNvPr>
          <p:cNvSpPr>
            <a:spLocks noGrp="1"/>
          </p:cNvSpPr>
          <p:nvPr>
            <p:ph idx="1"/>
          </p:nvPr>
        </p:nvSpPr>
        <p:spPr>
          <a:xfrm>
            <a:off x="985091" y="1282701"/>
            <a:ext cx="9884227" cy="5026650"/>
          </a:xfrm>
        </p:spPr>
        <p:txBody>
          <a:bodyPr>
            <a:normAutofit fontScale="32500" lnSpcReduction="20000"/>
          </a:bodyPr>
          <a:lstStyle/>
          <a:p>
            <a:pPr marL="0" indent="0">
              <a:buNone/>
            </a:pPr>
            <a:r>
              <a:rPr lang="en-US" sz="7200" b="1" dirty="0">
                <a:latin typeface="KG Fall For You" panose="02000506000000020003" pitchFamily="2" charset="0"/>
              </a:rPr>
              <a:t>Total Spent:  $6,317.00</a:t>
            </a:r>
          </a:p>
          <a:p>
            <a:r>
              <a:rPr lang="en-US" sz="5600" b="1" u="sng" dirty="0">
                <a:latin typeface="KG Fall For You" panose="02000506000000020003" pitchFamily="2" charset="0"/>
              </a:rPr>
              <a:t>Math Night:</a:t>
            </a:r>
            <a:r>
              <a:rPr lang="en-US" sz="5600" dirty="0">
                <a:latin typeface="KG Fall For You" panose="02000506000000020003" pitchFamily="2" charset="0"/>
              </a:rPr>
              <a:t> ($2,858.00)  Families were shown how to incorporate math concepts from the classroom into their daily conversations how to use a simple at home game or tools to improve math fluency. Each family attended their specific grade level and together learned and completed problems using strategies their students could utilize at home. </a:t>
            </a:r>
            <a:r>
              <a:rPr lang="en-US" sz="5600" dirty="0">
                <a:highlight>
                  <a:srgbClr val="FFFF00"/>
                </a:highlight>
                <a:latin typeface="KG Fall For You" panose="02000506000000020003" pitchFamily="2" charset="0"/>
              </a:rPr>
              <a:t>63 families attended</a:t>
            </a:r>
            <a:r>
              <a:rPr lang="en-US" sz="5600" dirty="0">
                <a:latin typeface="KG Fall For You" panose="02000506000000020003" pitchFamily="2" charset="0"/>
              </a:rPr>
              <a:t>.  </a:t>
            </a:r>
            <a:r>
              <a:rPr lang="en-US" sz="5600" dirty="0">
                <a:highlight>
                  <a:srgbClr val="00FFFF"/>
                </a:highlight>
                <a:latin typeface="KG Fall For You" panose="02000506000000020003" pitchFamily="2" charset="0"/>
              </a:rPr>
              <a:t>Event created per parent survey results</a:t>
            </a:r>
            <a:r>
              <a:rPr lang="en-US" sz="5600" dirty="0">
                <a:latin typeface="KG Fall For You" panose="02000506000000020003" pitchFamily="2" charset="0"/>
              </a:rPr>
              <a:t>.  </a:t>
            </a:r>
            <a:r>
              <a:rPr lang="en-US" sz="5600" dirty="0">
                <a:solidFill>
                  <a:schemeClr val="tx1"/>
                </a:solidFill>
                <a:highlight>
                  <a:srgbClr val="00FF00"/>
                </a:highlight>
                <a:latin typeface="KG Fall For You" panose="02000506000000020003" pitchFamily="2" charset="0"/>
              </a:rPr>
              <a:t>Majority of families gave positive feedback, enjoyed being back on campus along with learning the fun games/strategies that were easy to understand and can be used at home.</a:t>
            </a:r>
            <a:endParaRPr lang="en-US" sz="5600" b="1" u="sng" dirty="0">
              <a:solidFill>
                <a:schemeClr val="tx1"/>
              </a:solidFill>
              <a:highlight>
                <a:srgbClr val="00FF00"/>
              </a:highlight>
              <a:latin typeface="KG Fall For You" panose="02000506000000020003" pitchFamily="2" charset="0"/>
            </a:endParaRPr>
          </a:p>
          <a:p>
            <a:r>
              <a:rPr lang="en-US" sz="5600" b="1" u="sng" dirty="0">
                <a:latin typeface="KG Fall For You" panose="02000506000000020003" pitchFamily="2" charset="0"/>
              </a:rPr>
              <a:t>Literacy Game Night:</a:t>
            </a:r>
            <a:r>
              <a:rPr lang="en-US" sz="5600" dirty="0">
                <a:latin typeface="KG Fall For You" panose="02000506000000020003" pitchFamily="2" charset="0"/>
              </a:rPr>
              <a:t> ($3,020.00)  Families were shown how to incorporate specific reading concepts from the classroom into games that can be played at home. Each family attended their specific grade level and played the game with their parent/guardian learning how to utilize skills taught in the classroom in the games being played. </a:t>
            </a:r>
            <a:r>
              <a:rPr lang="en-US" sz="5600" dirty="0">
                <a:highlight>
                  <a:srgbClr val="FFFF00"/>
                </a:highlight>
                <a:latin typeface="KG Fall For You" panose="02000506000000020003" pitchFamily="2" charset="0"/>
              </a:rPr>
              <a:t>104 Families attended. </a:t>
            </a:r>
            <a:r>
              <a:rPr lang="en-US" sz="5600" dirty="0">
                <a:highlight>
                  <a:srgbClr val="00FFFF"/>
                </a:highlight>
                <a:latin typeface="KG Fall For You" panose="02000506000000020003" pitchFamily="2" charset="0"/>
              </a:rPr>
              <a:t>Event created per parent survey results and the most requested academic area of assistance </a:t>
            </a:r>
          </a:p>
          <a:p>
            <a:r>
              <a:rPr lang="en-US" sz="5600" b="1" u="sng" dirty="0">
                <a:latin typeface="KG Fall For You" panose="02000506000000020003" pitchFamily="2" charset="0"/>
              </a:rPr>
              <a:t>Welcome to Kindergarten!:</a:t>
            </a:r>
            <a:r>
              <a:rPr lang="en-US" sz="5600" dirty="0">
                <a:latin typeface="KG Fall For You" panose="02000506000000020003" pitchFamily="2" charset="0"/>
              </a:rPr>
              <a:t>  ($439.20)  Families were invited to attend our Kindergarten Orientation followed by a tour of the campus, teachers and staff will be in contact with the families of the future Kindergarteners that attended and give them more information of what their year will look like and how to access resources. </a:t>
            </a:r>
            <a:r>
              <a:rPr lang="en-US" sz="5600" dirty="0">
                <a:highlight>
                  <a:srgbClr val="FFFF00"/>
                </a:highlight>
                <a:latin typeface="KG Fall For You" panose="02000506000000020003" pitchFamily="2" charset="0"/>
              </a:rPr>
              <a:t>25 families attended</a:t>
            </a:r>
            <a:r>
              <a:rPr lang="en-US" sz="5600" dirty="0">
                <a:latin typeface="KG Fall For You" panose="02000506000000020003" pitchFamily="2" charset="0"/>
              </a:rPr>
              <a:t>.  </a:t>
            </a:r>
            <a:r>
              <a:rPr lang="en-US" sz="5600" dirty="0">
                <a:highlight>
                  <a:srgbClr val="00FFFF"/>
                </a:highlight>
                <a:latin typeface="KG Fall For You" panose="02000506000000020003" pitchFamily="2" charset="0"/>
              </a:rPr>
              <a:t>Event is required by the Title I program</a:t>
            </a:r>
            <a:r>
              <a:rPr lang="en-US" sz="5600" dirty="0">
                <a:latin typeface="KG Fall For You" panose="02000506000000020003" pitchFamily="2" charset="0"/>
              </a:rPr>
              <a:t>. </a:t>
            </a:r>
            <a:r>
              <a:rPr lang="en-US" sz="5600" dirty="0">
                <a:highlight>
                  <a:srgbClr val="00FF00"/>
                </a:highlight>
                <a:latin typeface="KG Fall For You" panose="02000506000000020003" pitchFamily="2" charset="0"/>
              </a:rPr>
              <a:t>The event received great feedback and gave kindergarten teachers along with administration a good idea of what else families need prior to beginning school in the fall.   </a:t>
            </a:r>
            <a:endParaRPr lang="en-US" sz="4800" dirty="0">
              <a:solidFill>
                <a:srgbClr val="FF0000"/>
              </a:solidFill>
              <a:latin typeface="KG Fall For You" panose="02000506000000020003" pitchFamily="2" charset="0"/>
            </a:endParaRPr>
          </a:p>
          <a:p>
            <a:pPr marL="0" indent="0" algn="ctr">
              <a:buNone/>
            </a:pPr>
            <a:r>
              <a:rPr lang="en-US" sz="8000" dirty="0">
                <a:solidFill>
                  <a:srgbClr val="FF0000"/>
                </a:solidFill>
                <a:latin typeface="KG Fall For You" panose="02000506000000020003" pitchFamily="2" charset="0"/>
              </a:rPr>
              <a:t>All the input collected after each of these events is used along with the other input sources to decide what to do with the funds in the following year. Your input matters!</a:t>
            </a:r>
          </a:p>
        </p:txBody>
      </p:sp>
    </p:spTree>
    <p:extLst>
      <p:ext uri="{BB962C8B-B14F-4D97-AF65-F5344CB8AC3E}">
        <p14:creationId xmlns:p14="http://schemas.microsoft.com/office/powerpoint/2010/main" val="376079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C20C-FB72-45BD-9587-E312C24A185C}"/>
              </a:ext>
            </a:extLst>
          </p:cNvPr>
          <p:cNvSpPr>
            <a:spLocks noGrp="1"/>
          </p:cNvSpPr>
          <p:nvPr>
            <p:ph type="title"/>
          </p:nvPr>
        </p:nvSpPr>
        <p:spPr>
          <a:xfrm>
            <a:off x="1295402" y="847494"/>
            <a:ext cx="9601196" cy="1438506"/>
          </a:xfrm>
        </p:spPr>
        <p:txBody>
          <a:bodyPr>
            <a:normAutofit/>
          </a:bodyPr>
          <a:lstStyle/>
          <a:p>
            <a:pPr>
              <a:lnSpc>
                <a:spcPct val="90000"/>
              </a:lnSpc>
            </a:pPr>
            <a:r>
              <a:rPr lang="en-US" sz="4000" dirty="0">
                <a:latin typeface="KG Blank Space Solid" panose="02000000000000000000" pitchFamily="2" charset="0"/>
              </a:rPr>
              <a:t>Technology</a:t>
            </a:r>
            <a:br>
              <a:rPr lang="en-US" sz="2100" dirty="0"/>
            </a:br>
            <a:r>
              <a:rPr lang="en-US" sz="2100" dirty="0">
                <a:latin typeface="KG Fall For You" panose="02000506000000020003" pitchFamily="2" charset="0"/>
              </a:rPr>
              <a:t>(This money is in addition to any technology the district may provide to schools and is used to increase success in the areas of focus the school identified.)</a:t>
            </a:r>
          </a:p>
        </p:txBody>
      </p:sp>
      <p:pic>
        <p:nvPicPr>
          <p:cNvPr id="4" name="Picture 3">
            <a:extLst>
              <a:ext uri="{FF2B5EF4-FFF2-40B4-BE49-F238E27FC236}">
                <a16:creationId xmlns:a16="http://schemas.microsoft.com/office/drawing/2014/main" id="{6E895995-666E-491A-B135-ADA3CA5949A0}"/>
              </a:ext>
            </a:extLst>
          </p:cNvPr>
          <p:cNvPicPr>
            <a:picLocks noChangeAspect="1"/>
          </p:cNvPicPr>
          <p:nvPr/>
        </p:nvPicPr>
        <p:blipFill rotWithShape="1">
          <a:blip r:embed="rId4"/>
          <a:srcRect l="25350" r="11984" b="3"/>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a16="http://schemas.microsoft.com/office/drawing/2014/main" id="{4E55BCCC-0154-4163-B2A0-B1B3ABD59562}"/>
              </a:ext>
            </a:extLst>
          </p:cNvPr>
          <p:cNvSpPr>
            <a:spLocks noGrp="1"/>
          </p:cNvSpPr>
          <p:nvPr>
            <p:ph idx="1"/>
          </p:nvPr>
        </p:nvSpPr>
        <p:spPr>
          <a:xfrm>
            <a:off x="4650749" y="2430965"/>
            <a:ext cx="6734512" cy="3947533"/>
          </a:xfrm>
        </p:spPr>
        <p:txBody>
          <a:bodyPr>
            <a:normAutofit/>
          </a:bodyPr>
          <a:lstStyle/>
          <a:p>
            <a:pPr marL="0" indent="0">
              <a:lnSpc>
                <a:spcPct val="90000"/>
              </a:lnSpc>
              <a:buNone/>
            </a:pPr>
            <a:r>
              <a:rPr lang="en-US" dirty="0">
                <a:solidFill>
                  <a:schemeClr val="tx1"/>
                </a:solidFill>
                <a:latin typeface="KG Empire of Dirt" panose="02000000000000000000" pitchFamily="2" charset="0"/>
              </a:rPr>
              <a:t>Technology purchases: $39,646.00</a:t>
            </a:r>
          </a:p>
          <a:p>
            <a:pPr>
              <a:lnSpc>
                <a:spcPct val="90000"/>
              </a:lnSpc>
            </a:pPr>
            <a:r>
              <a:rPr lang="en-US" dirty="0">
                <a:solidFill>
                  <a:schemeClr val="tx1"/>
                </a:solidFill>
                <a:latin typeface="KG Empire of Dirt" panose="02000000000000000000" pitchFamily="2" charset="0"/>
              </a:rPr>
              <a:t>22 </a:t>
            </a:r>
            <a:r>
              <a:rPr lang="en-US" dirty="0" err="1">
                <a:solidFill>
                  <a:schemeClr val="tx1"/>
                </a:solidFill>
                <a:latin typeface="KG Empire of Dirt" panose="02000000000000000000" pitchFamily="2" charset="0"/>
              </a:rPr>
              <a:t>thinkpad</a:t>
            </a:r>
            <a:r>
              <a:rPr lang="en-US" dirty="0">
                <a:solidFill>
                  <a:schemeClr val="tx1"/>
                </a:solidFill>
                <a:latin typeface="KG Empire of Dirt" panose="02000000000000000000" pitchFamily="2" charset="0"/>
              </a:rPr>
              <a:t> computers to support </a:t>
            </a:r>
            <a:r>
              <a:rPr lang="en-US" dirty="0" err="1">
                <a:solidFill>
                  <a:schemeClr val="tx1"/>
                </a:solidFill>
                <a:latin typeface="KG Empire of Dirt" panose="02000000000000000000" pitchFamily="2" charset="0"/>
              </a:rPr>
              <a:t>i</a:t>
            </a:r>
            <a:r>
              <a:rPr lang="en-US" dirty="0">
                <a:solidFill>
                  <a:schemeClr val="tx1"/>
                </a:solidFill>
                <a:latin typeface="KG Empire of Dirt" panose="02000000000000000000" pitchFamily="2" charset="0"/>
              </a:rPr>
              <a:t>-Ready in grade 2 $11,660.00</a:t>
            </a:r>
          </a:p>
          <a:p>
            <a:pPr>
              <a:lnSpc>
                <a:spcPct val="90000"/>
              </a:lnSpc>
            </a:pPr>
            <a:r>
              <a:rPr lang="en-US" dirty="0">
                <a:solidFill>
                  <a:schemeClr val="tx1"/>
                </a:solidFill>
                <a:latin typeface="KG Empire of Dirt" panose="02000000000000000000" pitchFamily="2" charset="0"/>
              </a:rPr>
              <a:t>Docking station/ cart for laptops $2,145.00</a:t>
            </a:r>
          </a:p>
          <a:p>
            <a:pPr>
              <a:lnSpc>
                <a:spcPct val="90000"/>
              </a:lnSpc>
            </a:pPr>
            <a:r>
              <a:rPr lang="en-US" dirty="0">
                <a:solidFill>
                  <a:schemeClr val="tx1"/>
                </a:solidFill>
                <a:latin typeface="KG Empire of Dirt" panose="02000000000000000000" pitchFamily="2" charset="0"/>
              </a:rPr>
              <a:t>2 Promethean boards $17,550.00</a:t>
            </a:r>
          </a:p>
          <a:p>
            <a:pPr>
              <a:lnSpc>
                <a:spcPct val="90000"/>
              </a:lnSpc>
            </a:pPr>
            <a:r>
              <a:rPr lang="en-US" dirty="0">
                <a:solidFill>
                  <a:schemeClr val="tx1"/>
                </a:solidFill>
                <a:latin typeface="KG Empire of Dirt" panose="02000000000000000000" pitchFamily="2" charset="0"/>
              </a:rPr>
              <a:t>SMORE- Newsletter - $1,799.00</a:t>
            </a:r>
          </a:p>
          <a:p>
            <a:pPr>
              <a:lnSpc>
                <a:spcPct val="90000"/>
              </a:lnSpc>
            </a:pPr>
            <a:r>
              <a:rPr lang="en-US" dirty="0">
                <a:solidFill>
                  <a:schemeClr val="tx1"/>
                </a:solidFill>
                <a:latin typeface="KG Empire of Dirt" panose="02000000000000000000" pitchFamily="2" charset="0"/>
              </a:rPr>
              <a:t>800 Ear Headphones with jack adapters $5,892.00</a:t>
            </a:r>
          </a:p>
          <a:p>
            <a:pPr>
              <a:lnSpc>
                <a:spcPct val="90000"/>
              </a:lnSpc>
            </a:pPr>
            <a:r>
              <a:rPr lang="en-US" dirty="0" err="1">
                <a:solidFill>
                  <a:schemeClr val="tx1"/>
                </a:solidFill>
                <a:latin typeface="KG Empire of Dirt" panose="02000000000000000000" pitchFamily="2" charset="0"/>
              </a:rPr>
              <a:t>Anvilar</a:t>
            </a:r>
            <a:r>
              <a:rPr lang="en-US" dirty="0">
                <a:solidFill>
                  <a:schemeClr val="tx1"/>
                </a:solidFill>
                <a:latin typeface="KG Empire of Dirt" panose="02000000000000000000" pitchFamily="2" charset="0"/>
              </a:rPr>
              <a:t>-Title 1 document platform $600.00</a:t>
            </a:r>
          </a:p>
          <a:p>
            <a:pPr>
              <a:lnSpc>
                <a:spcPct val="90000"/>
              </a:lnSpc>
            </a:pPr>
            <a:endParaRPr lang="en-US" sz="1300" b="1" i="1" dirty="0">
              <a:latin typeface="Arial Black" panose="020B0A04020102020204" pitchFamily="34" charset="0"/>
            </a:endParaRPr>
          </a:p>
          <a:p>
            <a:pPr>
              <a:lnSpc>
                <a:spcPct val="90000"/>
              </a:lnSpc>
            </a:pPr>
            <a:endParaRPr lang="en-US" sz="1300" b="1" i="1" dirty="0">
              <a:latin typeface="Arial Black" panose="020B0A04020102020204" pitchFamily="34" charset="0"/>
            </a:endParaRPr>
          </a:p>
          <a:p>
            <a:pPr marL="0" indent="0">
              <a:lnSpc>
                <a:spcPct val="90000"/>
              </a:lnSpc>
              <a:buNone/>
            </a:pPr>
            <a:endParaRPr lang="en-US" sz="1300" dirty="0"/>
          </a:p>
        </p:txBody>
      </p:sp>
    </p:spTree>
    <p:extLst>
      <p:ext uri="{BB962C8B-B14F-4D97-AF65-F5344CB8AC3E}">
        <p14:creationId xmlns:p14="http://schemas.microsoft.com/office/powerpoint/2010/main" val="118258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2F42-0DF5-4FD2-8A6F-3E34EA1DE133}"/>
              </a:ext>
            </a:extLst>
          </p:cNvPr>
          <p:cNvSpPr>
            <a:spLocks noGrp="1"/>
          </p:cNvSpPr>
          <p:nvPr>
            <p:ph type="title"/>
          </p:nvPr>
        </p:nvSpPr>
        <p:spPr>
          <a:xfrm>
            <a:off x="1295402" y="982132"/>
            <a:ext cx="9601196" cy="1303867"/>
          </a:xfrm>
        </p:spPr>
        <p:txBody>
          <a:bodyPr>
            <a:normAutofit fontScale="90000"/>
          </a:bodyPr>
          <a:lstStyle/>
          <a:p>
            <a:r>
              <a:rPr lang="en-US" dirty="0">
                <a:latin typeface="KG Blank Space Solid" panose="02000000000000000000" pitchFamily="2" charset="0"/>
              </a:rPr>
              <a:t>Where do we collect data from?</a:t>
            </a:r>
          </a:p>
        </p:txBody>
      </p:sp>
      <p:sp>
        <p:nvSpPr>
          <p:cNvPr id="3" name="Content Placeholder 2">
            <a:extLst>
              <a:ext uri="{FF2B5EF4-FFF2-40B4-BE49-F238E27FC236}">
                <a16:creationId xmlns:a16="http://schemas.microsoft.com/office/drawing/2014/main" id="{5DDEF061-3FAE-4F25-8955-DF9BE9AA6ECD}"/>
              </a:ext>
            </a:extLst>
          </p:cNvPr>
          <p:cNvSpPr>
            <a:spLocks noGrp="1"/>
          </p:cNvSpPr>
          <p:nvPr>
            <p:ph idx="1"/>
          </p:nvPr>
        </p:nvSpPr>
        <p:spPr>
          <a:xfrm>
            <a:off x="1295402" y="2556932"/>
            <a:ext cx="6256866" cy="3318936"/>
          </a:xfrm>
        </p:spPr>
        <p:txBody>
          <a:bodyPr>
            <a:normAutofit/>
          </a:bodyPr>
          <a:lstStyle/>
          <a:p>
            <a:pPr>
              <a:lnSpc>
                <a:spcPct val="90000"/>
              </a:lnSpc>
            </a:pPr>
            <a:r>
              <a:rPr lang="en-US" sz="2200" err="1">
                <a:latin typeface="KG Empire of Dirt" panose="02000000000000000000" pitchFamily="2" charset="0"/>
              </a:rPr>
              <a:t>iReady</a:t>
            </a:r>
            <a:r>
              <a:rPr lang="en-US" sz="2200">
                <a:latin typeface="KG Empire of Dirt" panose="02000000000000000000" pitchFamily="2" charset="0"/>
              </a:rPr>
              <a:t> Reading and Math Data</a:t>
            </a:r>
          </a:p>
          <a:p>
            <a:pPr>
              <a:lnSpc>
                <a:spcPct val="90000"/>
              </a:lnSpc>
            </a:pPr>
            <a:r>
              <a:rPr lang="en-US" sz="2200">
                <a:latin typeface="KG Empire of Dirt" panose="02000000000000000000" pitchFamily="2" charset="0"/>
              </a:rPr>
              <a:t>Attendance </a:t>
            </a:r>
          </a:p>
          <a:p>
            <a:pPr>
              <a:lnSpc>
                <a:spcPct val="90000"/>
              </a:lnSpc>
            </a:pPr>
            <a:r>
              <a:rPr lang="en-US" sz="2200">
                <a:latin typeface="KG Empire of Dirt" panose="02000000000000000000" pitchFamily="2" charset="0"/>
              </a:rPr>
              <a:t>Discipline</a:t>
            </a:r>
          </a:p>
          <a:p>
            <a:pPr>
              <a:lnSpc>
                <a:spcPct val="90000"/>
              </a:lnSpc>
            </a:pPr>
            <a:r>
              <a:rPr lang="en-US" sz="2200">
                <a:latin typeface="KG Empire of Dirt" panose="02000000000000000000" pitchFamily="2" charset="0"/>
              </a:rPr>
              <a:t>Insight Survey Results</a:t>
            </a:r>
          </a:p>
          <a:p>
            <a:pPr>
              <a:lnSpc>
                <a:spcPct val="90000"/>
              </a:lnSpc>
            </a:pPr>
            <a:r>
              <a:rPr lang="en-US" sz="2200">
                <a:latin typeface="KG Empire of Dirt" panose="02000000000000000000" pitchFamily="2" charset="0"/>
              </a:rPr>
              <a:t>District Parent Survey Results</a:t>
            </a:r>
          </a:p>
          <a:p>
            <a:pPr>
              <a:lnSpc>
                <a:spcPct val="90000"/>
              </a:lnSpc>
            </a:pPr>
            <a:r>
              <a:rPr lang="en-US" sz="2200">
                <a:latin typeface="KG Empire of Dirt" panose="02000000000000000000" pitchFamily="2" charset="0"/>
              </a:rPr>
              <a:t>Event feedback / Survey Monkeys!</a:t>
            </a:r>
          </a:p>
          <a:p>
            <a:pPr>
              <a:lnSpc>
                <a:spcPct val="90000"/>
              </a:lnSpc>
            </a:pPr>
            <a:r>
              <a:rPr lang="en-US" sz="2200">
                <a:latin typeface="KG Empire of Dirt" panose="02000000000000000000" pitchFamily="2" charset="0"/>
              </a:rPr>
              <a:t>Input from SAC meetings</a:t>
            </a:r>
          </a:p>
          <a:p>
            <a:pPr marL="0" indent="0">
              <a:lnSpc>
                <a:spcPct val="90000"/>
              </a:lnSpc>
              <a:buNone/>
            </a:pPr>
            <a:endParaRPr lang="en-US" sz="2200"/>
          </a:p>
        </p:txBody>
      </p:sp>
      <p:pic>
        <p:nvPicPr>
          <p:cNvPr id="4" name="Picture 3">
            <a:extLst>
              <a:ext uri="{FF2B5EF4-FFF2-40B4-BE49-F238E27FC236}">
                <a16:creationId xmlns:a16="http://schemas.microsoft.com/office/drawing/2014/main" id="{E452C820-D0A0-4BE5-8329-3842534A435D}"/>
              </a:ext>
            </a:extLst>
          </p:cNvPr>
          <p:cNvPicPr>
            <a:picLocks noChangeAspect="1"/>
          </p:cNvPicPr>
          <p:nvPr/>
        </p:nvPicPr>
        <p:blipFill rotWithShape="1">
          <a:blip r:embed="rId4"/>
          <a:srcRect l="23310" r="28668" b="-1"/>
          <a:stretch/>
        </p:blipFill>
        <p:spPr>
          <a:xfrm>
            <a:off x="7552268" y="27900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50498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6221-4AE5-416F-AC83-8689E7C8EA12}"/>
              </a:ext>
            </a:extLst>
          </p:cNvPr>
          <p:cNvSpPr>
            <a:spLocks noGrp="1"/>
          </p:cNvSpPr>
          <p:nvPr>
            <p:ph type="title"/>
          </p:nvPr>
        </p:nvSpPr>
        <p:spPr>
          <a:xfrm>
            <a:off x="1447801" y="247277"/>
            <a:ext cx="9296398" cy="2370668"/>
          </a:xfrm>
        </p:spPr>
        <p:txBody>
          <a:bodyPr/>
          <a:lstStyle/>
          <a:p>
            <a:r>
              <a:rPr lang="en-US" dirty="0">
                <a:latin typeface="KG Already Home" panose="02000505000000020004" pitchFamily="2" charset="0"/>
              </a:rPr>
              <a:t>How can I be more involved in decision-making at the school?</a:t>
            </a:r>
          </a:p>
        </p:txBody>
      </p:sp>
      <p:sp>
        <p:nvSpPr>
          <p:cNvPr id="3" name="Text Placeholder 2">
            <a:extLst>
              <a:ext uri="{FF2B5EF4-FFF2-40B4-BE49-F238E27FC236}">
                <a16:creationId xmlns:a16="http://schemas.microsoft.com/office/drawing/2014/main" id="{F7AC8E3B-FC74-4278-A809-A7D7BF23E7C8}"/>
              </a:ext>
            </a:extLst>
          </p:cNvPr>
          <p:cNvSpPr>
            <a:spLocks noGrp="1"/>
          </p:cNvSpPr>
          <p:nvPr>
            <p:ph type="body" sz="quarter" idx="13"/>
          </p:nvPr>
        </p:nvSpPr>
        <p:spPr>
          <a:xfrm>
            <a:off x="1676399" y="1985395"/>
            <a:ext cx="8839202" cy="1990987"/>
          </a:xfrm>
        </p:spPr>
        <p:txBody>
          <a:bodyPr>
            <a:normAutofit/>
          </a:bodyPr>
          <a:lstStyle/>
          <a:p>
            <a:pPr algn="ctr"/>
            <a:r>
              <a:rPr lang="en-US" sz="2800" dirty="0">
                <a:latin typeface="KG Empire of Dirt" panose="02000000000000000000" pitchFamily="2" charset="0"/>
              </a:rPr>
              <a:t>The input we receive from our families is so important!  We truly use it to build and improve our Title I program.  Families provide valuable insight into how their children learn best! Remember, your opinion matters!  Your voice in your child’s education is needed!  </a:t>
            </a:r>
            <a:r>
              <a:rPr lang="en-US" sz="2800" b="1" dirty="0">
                <a:latin typeface="KG Empire of Dirt" panose="02000000000000000000" pitchFamily="2" charset="0"/>
              </a:rPr>
              <a:t>This is a TEAM EFFORT!</a:t>
            </a:r>
          </a:p>
        </p:txBody>
      </p:sp>
      <p:sp>
        <p:nvSpPr>
          <p:cNvPr id="4" name="Text Placeholder 3">
            <a:extLst>
              <a:ext uri="{FF2B5EF4-FFF2-40B4-BE49-F238E27FC236}">
                <a16:creationId xmlns:a16="http://schemas.microsoft.com/office/drawing/2014/main" id="{410A0D2C-BABB-4953-9F4C-6112710B3FB2}"/>
              </a:ext>
            </a:extLst>
          </p:cNvPr>
          <p:cNvSpPr>
            <a:spLocks noGrp="1"/>
          </p:cNvSpPr>
          <p:nvPr>
            <p:ph type="body" idx="1"/>
          </p:nvPr>
        </p:nvSpPr>
        <p:spPr/>
        <p:txBody>
          <a:bodyPr>
            <a:normAutofit fontScale="70000" lnSpcReduction="20000"/>
          </a:bodyPr>
          <a:lstStyle/>
          <a:p>
            <a:pPr marL="457200" indent="-457200" algn="l">
              <a:buAutoNum type="arabicPeriod"/>
            </a:pPr>
            <a:r>
              <a:rPr lang="en-US" dirty="0"/>
              <a:t>Attend our events!</a:t>
            </a:r>
          </a:p>
          <a:p>
            <a:pPr marL="457200" indent="-457200" algn="l">
              <a:buAutoNum type="arabicPeriod"/>
            </a:pPr>
            <a:r>
              <a:rPr lang="en-US" dirty="0"/>
              <a:t>Complete exit slips at events and surveys that we send home!  We read every single one and welcome positive and negative feedback!</a:t>
            </a:r>
          </a:p>
          <a:p>
            <a:pPr marL="457200" indent="-457200" algn="l">
              <a:buAutoNum type="arabicPeriod"/>
            </a:pPr>
            <a:r>
              <a:rPr lang="en-US" dirty="0"/>
              <a:t>Consider joining our SAC committee!  It is more than just fundraising!  We need to know what is working and what needs improvement at our school.</a:t>
            </a:r>
          </a:p>
          <a:p>
            <a:pPr marL="457200" indent="-457200" algn="l">
              <a:buAutoNum type="arabicPeriod"/>
            </a:pPr>
            <a:r>
              <a:rPr lang="en-US" dirty="0"/>
              <a:t>Share information and encourage other parents to get involved in school activities and planning.</a:t>
            </a:r>
          </a:p>
        </p:txBody>
      </p:sp>
    </p:spTree>
    <p:extLst>
      <p:ext uri="{BB962C8B-B14F-4D97-AF65-F5344CB8AC3E}">
        <p14:creationId xmlns:p14="http://schemas.microsoft.com/office/powerpoint/2010/main" val="607476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E72A-4E59-44D6-9B05-5BCDFF439DD2}"/>
              </a:ext>
            </a:extLst>
          </p:cNvPr>
          <p:cNvSpPr>
            <a:spLocks noGrp="1"/>
          </p:cNvSpPr>
          <p:nvPr>
            <p:ph type="title"/>
          </p:nvPr>
        </p:nvSpPr>
        <p:spPr>
          <a:xfrm>
            <a:off x="1295401" y="982132"/>
            <a:ext cx="9962623" cy="1303867"/>
          </a:xfrm>
        </p:spPr>
        <p:txBody>
          <a:bodyPr>
            <a:normAutofit fontScale="90000"/>
          </a:bodyPr>
          <a:lstStyle/>
          <a:p>
            <a:r>
              <a:rPr lang="en-US" dirty="0">
                <a:latin typeface="KG Blank Space Solid" panose="02000000000000000000" pitchFamily="2" charset="0"/>
              </a:rPr>
              <a:t>As a Valued Member (Stakeholder) of this school - We Need You…</a:t>
            </a:r>
          </a:p>
        </p:txBody>
      </p:sp>
      <p:sp>
        <p:nvSpPr>
          <p:cNvPr id="3" name="Content Placeholder 2">
            <a:extLst>
              <a:ext uri="{FF2B5EF4-FFF2-40B4-BE49-F238E27FC236}">
                <a16:creationId xmlns:a16="http://schemas.microsoft.com/office/drawing/2014/main" id="{43D0D246-6EBA-4683-BE39-28646FF47C68}"/>
              </a:ext>
            </a:extLst>
          </p:cNvPr>
          <p:cNvSpPr>
            <a:spLocks noGrp="1"/>
          </p:cNvSpPr>
          <p:nvPr>
            <p:ph idx="1"/>
          </p:nvPr>
        </p:nvSpPr>
        <p:spPr>
          <a:xfrm>
            <a:off x="1295401" y="2422708"/>
            <a:ext cx="9601196" cy="3268494"/>
          </a:xfrm>
        </p:spPr>
        <p:txBody>
          <a:bodyPr>
            <a:normAutofit/>
          </a:bodyPr>
          <a:lstStyle/>
          <a:p>
            <a:r>
              <a:rPr lang="en-US" dirty="0">
                <a:latin typeface="KG Empire of Dirt" panose="02000000000000000000" pitchFamily="2" charset="0"/>
              </a:rPr>
              <a:t>to be part of our decision-making activities by completing the exit slip for this meeting/presentation.  We use all input to determine our focus areas.</a:t>
            </a:r>
          </a:p>
          <a:p>
            <a:r>
              <a:rPr lang="en-US" dirty="0">
                <a:latin typeface="KG Empire of Dirt" panose="02000000000000000000" pitchFamily="2" charset="0"/>
              </a:rPr>
              <a:t>to tell us what you want us to spend next year’s Parent and Family engagement funds on that will help you to help your child at home.</a:t>
            </a:r>
          </a:p>
          <a:p>
            <a:r>
              <a:rPr lang="en-US" dirty="0">
                <a:latin typeface="KG Empire of Dirt" panose="02000000000000000000" pitchFamily="2" charset="0"/>
              </a:rPr>
              <a:t>to let us know we are doing that is working and what you feel we need to update, get rid of, or create new.</a:t>
            </a:r>
          </a:p>
          <a:p>
            <a:r>
              <a:rPr lang="en-US" dirty="0">
                <a:latin typeface="KG Empire of Dirt" panose="02000000000000000000" pitchFamily="2" charset="0"/>
              </a:rPr>
              <a:t>to be an active part of our Riviera family!</a:t>
            </a:r>
          </a:p>
        </p:txBody>
      </p:sp>
      <p:sp>
        <p:nvSpPr>
          <p:cNvPr id="4" name="TextBox 3">
            <a:extLst>
              <a:ext uri="{FF2B5EF4-FFF2-40B4-BE49-F238E27FC236}">
                <a16:creationId xmlns:a16="http://schemas.microsoft.com/office/drawing/2014/main" id="{6BFA1339-710A-43D2-A18B-83632128B0A1}"/>
              </a:ext>
            </a:extLst>
          </p:cNvPr>
          <p:cNvSpPr txBox="1"/>
          <p:nvPr/>
        </p:nvSpPr>
        <p:spPr>
          <a:xfrm>
            <a:off x="1429624" y="5809689"/>
            <a:ext cx="9828400" cy="369332"/>
          </a:xfrm>
          <a:prstGeom prst="rect">
            <a:avLst/>
          </a:prstGeom>
          <a:noFill/>
        </p:spPr>
        <p:txBody>
          <a:bodyPr wrap="square" rtlCol="0">
            <a:spAutoFit/>
          </a:bodyPr>
          <a:lstStyle/>
          <a:p>
            <a:pPr algn="ctr"/>
            <a:r>
              <a:rPr lang="en-US" b="1" dirty="0">
                <a:latin typeface="KG Burst My Bubble" panose="02000000000000000000" pitchFamily="2" charset="0"/>
              </a:rPr>
              <a:t>All </a:t>
            </a:r>
            <a:r>
              <a:rPr lang="en-US" dirty="0">
                <a:latin typeface="KG Burst My Bubble" panose="02000000000000000000" pitchFamily="2" charset="0"/>
              </a:rPr>
              <a:t>input is reviewed and considered by the </a:t>
            </a:r>
            <a:r>
              <a:rPr lang="en-US" b="1" dirty="0">
                <a:latin typeface="KG Burst My Bubble" panose="02000000000000000000" pitchFamily="2" charset="0"/>
              </a:rPr>
              <a:t>Comprehensive Needs Assessment Committee</a:t>
            </a:r>
            <a:r>
              <a:rPr lang="en-US" dirty="0">
                <a:latin typeface="KG Burst My Bubble" panose="02000000000000000000" pitchFamily="2" charset="0"/>
              </a:rPr>
              <a:t>.</a:t>
            </a:r>
          </a:p>
        </p:txBody>
      </p:sp>
    </p:spTree>
    <p:extLst>
      <p:ext uri="{BB962C8B-B14F-4D97-AF65-F5344CB8AC3E}">
        <p14:creationId xmlns:p14="http://schemas.microsoft.com/office/powerpoint/2010/main" val="99018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BEF1-EA2F-475E-B6E1-93B2541DAFB4}"/>
              </a:ext>
            </a:extLst>
          </p:cNvPr>
          <p:cNvSpPr>
            <a:spLocks noGrp="1"/>
          </p:cNvSpPr>
          <p:nvPr>
            <p:ph type="title"/>
          </p:nvPr>
        </p:nvSpPr>
        <p:spPr/>
        <p:txBody>
          <a:bodyPr/>
          <a:lstStyle/>
          <a:p>
            <a:r>
              <a:rPr lang="en-US" dirty="0">
                <a:latin typeface="Janda Safe and Sound" panose="02000503000000020004" pitchFamily="2" charset="0"/>
              </a:rPr>
              <a:t>Please complete the survey!</a:t>
            </a:r>
          </a:p>
        </p:txBody>
      </p:sp>
      <p:sp>
        <p:nvSpPr>
          <p:cNvPr id="3" name="Content Placeholder 2">
            <a:extLst>
              <a:ext uri="{FF2B5EF4-FFF2-40B4-BE49-F238E27FC236}">
                <a16:creationId xmlns:a16="http://schemas.microsoft.com/office/drawing/2014/main" id="{EBCC9169-4BFC-476B-B9AC-83A34AF48C67}"/>
              </a:ext>
            </a:extLst>
          </p:cNvPr>
          <p:cNvSpPr>
            <a:spLocks noGrp="1"/>
          </p:cNvSpPr>
          <p:nvPr>
            <p:ph idx="1"/>
          </p:nvPr>
        </p:nvSpPr>
        <p:spPr>
          <a:xfrm>
            <a:off x="1295400" y="2556932"/>
            <a:ext cx="9967331" cy="3318936"/>
          </a:xfrm>
        </p:spPr>
        <p:txBody>
          <a:bodyPr/>
          <a:lstStyle/>
          <a:p>
            <a:pPr marL="0" marR="0" indent="0">
              <a:spcBef>
                <a:spcPts val="0"/>
              </a:spcBef>
              <a:spcAft>
                <a:spcPts val="0"/>
              </a:spcAft>
              <a:buNone/>
            </a:pPr>
            <a:r>
              <a:rPr lang="en-US" sz="1800" dirty="0">
                <a:effectLst/>
                <a:latin typeface="KG Cold Coffee" panose="02000505000000020004" pitchFamily="2" charset="0"/>
                <a:ea typeface="Calibri" panose="020F0502020204030204" pitchFamily="34" charset="0"/>
              </a:rPr>
              <a:t>If you require this information to be translated please contact</a:t>
            </a:r>
          </a:p>
          <a:p>
            <a:pPr marL="0" marR="0" indent="0">
              <a:spcBef>
                <a:spcPts val="0"/>
              </a:spcBef>
              <a:spcAft>
                <a:spcPts val="0"/>
              </a:spcAft>
              <a:buNone/>
            </a:pPr>
            <a:r>
              <a:rPr lang="en-US" sz="1800" dirty="0">
                <a:effectLst/>
                <a:latin typeface="KG Cold Coffee" panose="02000505000000020004" pitchFamily="2" charset="0"/>
                <a:ea typeface="Calibri" panose="020F0502020204030204" pitchFamily="34" charset="0"/>
              </a:rPr>
              <a:t> Mrs. Brao Stephens for assistance</a:t>
            </a:r>
          </a:p>
          <a:p>
            <a:pPr marL="0" marR="0" indent="0">
              <a:spcBef>
                <a:spcPts val="0"/>
              </a:spcBef>
              <a:spcAft>
                <a:spcPts val="0"/>
              </a:spcAft>
              <a:buNone/>
            </a:pPr>
            <a:r>
              <a:rPr lang="en-US" sz="1800" u="sng" dirty="0">
                <a:solidFill>
                  <a:srgbClr val="0563C1"/>
                </a:solidFill>
                <a:effectLst/>
                <a:latin typeface="KG Cold Coffee" panose="02000505000000020004" pitchFamily="2" charset="0"/>
                <a:ea typeface="Calibri" panose="020F0502020204030204" pitchFamily="34" charset="0"/>
                <a:hlinkClick r:id="rId3"/>
              </a:rPr>
              <a:t>Braostephens.daniela@brevardschools.org</a:t>
            </a:r>
            <a:endParaRPr lang="en-US" sz="1800" dirty="0">
              <a:effectLst/>
              <a:latin typeface="KG Cold Coffee" panose="02000505000000020004" pitchFamily="2" charset="0"/>
              <a:ea typeface="Calibri" panose="020F0502020204030204" pitchFamily="34" charset="0"/>
            </a:endParaRPr>
          </a:p>
          <a:p>
            <a:pPr marL="0" marR="0" indent="0">
              <a:spcBef>
                <a:spcPts val="0"/>
              </a:spcBef>
              <a:spcAft>
                <a:spcPts val="0"/>
              </a:spcAft>
              <a:buNone/>
            </a:pPr>
            <a:endParaRPr lang="en-US" dirty="0"/>
          </a:p>
        </p:txBody>
      </p:sp>
    </p:spTree>
    <p:extLst>
      <p:ext uri="{BB962C8B-B14F-4D97-AF65-F5344CB8AC3E}">
        <p14:creationId xmlns:p14="http://schemas.microsoft.com/office/powerpoint/2010/main" val="95608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1" name="Rectangle 1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23D5C-B8EC-4A74-B9FB-252C376DAB72}"/>
              </a:ext>
            </a:extLst>
          </p:cNvPr>
          <p:cNvSpPr>
            <a:spLocks noGrp="1"/>
          </p:cNvSpPr>
          <p:nvPr>
            <p:ph type="title"/>
          </p:nvPr>
        </p:nvSpPr>
        <p:spPr>
          <a:xfrm>
            <a:off x="804421" y="796374"/>
            <a:ext cx="10583158" cy="880027"/>
          </a:xfrm>
        </p:spPr>
        <p:txBody>
          <a:bodyPr vert="horz" lIns="91440" tIns="45720" rIns="91440" bIns="45720" rtlCol="0" anchor="ctr">
            <a:noAutofit/>
          </a:bodyPr>
          <a:lstStyle/>
          <a:p>
            <a:pPr>
              <a:lnSpc>
                <a:spcPct val="90000"/>
              </a:lnSpc>
            </a:pPr>
            <a:r>
              <a:rPr lang="en-US" sz="3600" dirty="0">
                <a:solidFill>
                  <a:srgbClr val="FFFFFF"/>
                </a:solidFill>
                <a:latin typeface="KG Blank Space Solid" panose="02000000000000000000" pitchFamily="2" charset="0"/>
              </a:rPr>
              <a:t>What is the school’s allocation based on? </a:t>
            </a:r>
            <a:br>
              <a:rPr lang="en-US" sz="2000" dirty="0">
                <a:solidFill>
                  <a:srgbClr val="FFFFFF"/>
                </a:solidFill>
                <a:latin typeface="KG Blank Space Solid" panose="02000000000000000000" pitchFamily="2" charset="0"/>
              </a:rPr>
            </a:br>
            <a:r>
              <a:rPr lang="en-US" sz="2000" dirty="0">
                <a:solidFill>
                  <a:srgbClr val="FFFFFF"/>
                </a:solidFill>
                <a:latin typeface="KG Blank Space Solid" panose="02000000000000000000" pitchFamily="2" charset="0"/>
              </a:rPr>
              <a:t>(How much Title I money do we get and what can we spend it on?)</a:t>
            </a:r>
          </a:p>
        </p:txBody>
      </p:sp>
      <p:sp>
        <p:nvSpPr>
          <p:cNvPr id="20" name="Rectangle 1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3" name="Rectangle 2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2094CD-3B44-44CE-94BB-5F0E61660CAF}"/>
              </a:ext>
            </a:extLst>
          </p:cNvPr>
          <p:cNvSpPr txBox="1"/>
          <p:nvPr/>
        </p:nvSpPr>
        <p:spPr>
          <a:xfrm>
            <a:off x="152399" y="2448898"/>
            <a:ext cx="11854543" cy="4256691"/>
          </a:xfrm>
          <a:prstGeom prst="rect">
            <a:avLst/>
          </a:prstGeom>
        </p:spPr>
        <p:txBody>
          <a:bodyPr vert="horz" lIns="91440" tIns="45720" rIns="91440" bIns="45720" rtlCol="0" anchor="t">
            <a:normAutofit fontScale="77500" lnSpcReduction="20000"/>
          </a:bodyPr>
          <a:lstStyle/>
          <a:p>
            <a:pPr marL="0" indent="0" fontAlgn="base">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latin typeface="KG Empire of Dirt" panose="02000000000000000000" pitchFamily="2" charset="0"/>
              </a:rPr>
              <a:t>Title I funds for each school are primarily based on the number of qualifying students counted during what is called FTE week which occurs in early February the previous year.</a:t>
            </a:r>
          </a:p>
          <a:p>
            <a:pPr marL="0" indent="0" fontAlgn="base">
              <a:lnSpc>
                <a:spcPct val="90000"/>
              </a:lnSpc>
              <a:spcBef>
                <a:spcPct val="20000"/>
              </a:spcBef>
              <a:spcAft>
                <a:spcPts val="600"/>
              </a:spcAft>
              <a:buClr>
                <a:schemeClr val="accent1"/>
              </a:buClr>
              <a:buSzPct val="115000"/>
              <a:buFont typeface="Arial"/>
              <a:buChar char="•"/>
            </a:pPr>
            <a:endParaRPr lang="en-US" sz="2800" dirty="0">
              <a:solidFill>
                <a:schemeClr val="tx1">
                  <a:lumMod val="85000"/>
                  <a:lumOff val="15000"/>
                </a:schemeClr>
              </a:solidFill>
              <a:latin typeface="KG Empire of Dirt" panose="02000000000000000000" pitchFamily="2" charset="0"/>
            </a:endParaRPr>
          </a:p>
          <a:p>
            <a:pPr marL="0" indent="0" fontAlgn="base">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latin typeface="KG Empire of Dirt" panose="02000000000000000000" pitchFamily="2" charset="0"/>
              </a:rPr>
              <a:t>These federal funds may be spent in three areas and the purchases must be above and beyond what the district/charter is already expected to be purchasing for students and teachers.  </a:t>
            </a:r>
          </a:p>
          <a:p>
            <a:pPr marL="0" indent="0" fontAlgn="base">
              <a:lnSpc>
                <a:spcPct val="90000"/>
              </a:lnSpc>
              <a:spcBef>
                <a:spcPct val="20000"/>
              </a:spcBef>
              <a:spcAft>
                <a:spcPts val="600"/>
              </a:spcAft>
              <a:buClr>
                <a:schemeClr val="accent1"/>
              </a:buClr>
              <a:buSzPct val="115000"/>
              <a:buFont typeface="Arial"/>
              <a:buChar char="•"/>
            </a:pPr>
            <a:endParaRPr lang="en-US" sz="2800" dirty="0">
              <a:solidFill>
                <a:schemeClr val="tx1">
                  <a:lumMod val="85000"/>
                  <a:lumOff val="15000"/>
                </a:schemeClr>
              </a:solidFill>
              <a:latin typeface="KG Empire of Dirt" panose="02000000000000000000" pitchFamily="2" charset="0"/>
            </a:endParaRPr>
          </a:p>
          <a:p>
            <a:pPr marL="0" indent="0" fontAlgn="base">
              <a:lnSpc>
                <a:spcPct val="90000"/>
              </a:lnSpc>
              <a:spcBef>
                <a:spcPct val="20000"/>
              </a:spcBef>
              <a:spcAft>
                <a:spcPts val="600"/>
              </a:spcAft>
              <a:buClr>
                <a:schemeClr val="accent1"/>
              </a:buClr>
              <a:buSzPct val="115000"/>
              <a:buFont typeface="Arial"/>
              <a:buChar char="•"/>
            </a:pPr>
            <a:r>
              <a:rPr lang="en-US" sz="2800" dirty="0">
                <a:solidFill>
                  <a:schemeClr val="tx1">
                    <a:lumMod val="85000"/>
                    <a:lumOff val="15000"/>
                  </a:schemeClr>
                </a:solidFill>
                <a:latin typeface="KG Empire of Dirt" panose="02000000000000000000" pitchFamily="2" charset="0"/>
              </a:rPr>
              <a:t>The three general areas that funds can be used to support are: </a:t>
            </a:r>
          </a:p>
          <a:p>
            <a:pPr marL="800100" lvl="1" indent="-342900" fontAlgn="base">
              <a:lnSpc>
                <a:spcPct val="90000"/>
              </a:lnSpc>
              <a:spcBef>
                <a:spcPct val="20000"/>
              </a:spcBef>
              <a:spcAft>
                <a:spcPts val="600"/>
              </a:spcAft>
              <a:buClr>
                <a:schemeClr val="accent1"/>
              </a:buClr>
              <a:buSzPct val="115000"/>
              <a:buFont typeface="Arial"/>
              <a:buChar char="•"/>
            </a:pPr>
            <a:r>
              <a:rPr lang="en-US" sz="2800" u="sng" dirty="0">
                <a:solidFill>
                  <a:schemeClr val="tx1">
                    <a:lumMod val="85000"/>
                    <a:lumOff val="15000"/>
                  </a:schemeClr>
                </a:solidFill>
                <a:latin typeface="KG Empire of Dirt" panose="02000000000000000000" pitchFamily="2" charset="0"/>
              </a:rPr>
              <a:t>student achievement </a:t>
            </a:r>
            <a:r>
              <a:rPr lang="en-US" sz="2800" dirty="0">
                <a:solidFill>
                  <a:schemeClr val="tx1">
                    <a:lumMod val="85000"/>
                    <a:lumOff val="15000"/>
                  </a:schemeClr>
                </a:solidFill>
                <a:latin typeface="KG Empire of Dirt" panose="02000000000000000000" pitchFamily="2" charset="0"/>
              </a:rPr>
              <a:t>in the areas the school has identified as needing support/improvement</a:t>
            </a:r>
          </a:p>
          <a:p>
            <a:pPr marL="800100" lvl="1" indent="-342900" fontAlgn="base">
              <a:lnSpc>
                <a:spcPct val="90000"/>
              </a:lnSpc>
              <a:spcBef>
                <a:spcPct val="20000"/>
              </a:spcBef>
              <a:spcAft>
                <a:spcPts val="600"/>
              </a:spcAft>
              <a:buClr>
                <a:schemeClr val="accent1"/>
              </a:buClr>
              <a:buSzPct val="115000"/>
              <a:buFont typeface="Arial"/>
              <a:buChar char="•"/>
            </a:pPr>
            <a:r>
              <a:rPr lang="en-US" sz="2800" u="sng" dirty="0">
                <a:solidFill>
                  <a:schemeClr val="tx1">
                    <a:lumMod val="85000"/>
                    <a:lumOff val="15000"/>
                  </a:schemeClr>
                </a:solidFill>
                <a:latin typeface="KG Empire of Dirt" panose="02000000000000000000" pitchFamily="2" charset="0"/>
              </a:rPr>
              <a:t>professional development </a:t>
            </a:r>
            <a:r>
              <a:rPr lang="en-US" sz="2800" dirty="0">
                <a:solidFill>
                  <a:schemeClr val="tx1">
                    <a:lumMod val="85000"/>
                    <a:lumOff val="15000"/>
                  </a:schemeClr>
                </a:solidFill>
                <a:latin typeface="KG Empire of Dirt" panose="02000000000000000000" pitchFamily="2" charset="0"/>
              </a:rPr>
              <a:t>(teacher trainings) to help teachers improve their teaching skills in the areas that have been identified as needing support/improvement</a:t>
            </a:r>
          </a:p>
          <a:p>
            <a:pPr marL="800100" lvl="1" indent="-342900" fontAlgn="base">
              <a:lnSpc>
                <a:spcPct val="90000"/>
              </a:lnSpc>
              <a:spcBef>
                <a:spcPct val="20000"/>
              </a:spcBef>
              <a:spcAft>
                <a:spcPts val="600"/>
              </a:spcAft>
              <a:buClr>
                <a:schemeClr val="accent1"/>
              </a:buClr>
              <a:buSzPct val="115000"/>
              <a:buFont typeface="Arial"/>
              <a:buChar char="•"/>
            </a:pPr>
            <a:r>
              <a:rPr lang="en-US" sz="2800" u="sng" dirty="0">
                <a:solidFill>
                  <a:schemeClr val="tx1">
                    <a:lumMod val="85000"/>
                    <a:lumOff val="15000"/>
                  </a:schemeClr>
                </a:solidFill>
                <a:latin typeface="KG Empire of Dirt" panose="02000000000000000000" pitchFamily="2" charset="0"/>
              </a:rPr>
              <a:t>parent and family engagement </a:t>
            </a:r>
            <a:r>
              <a:rPr lang="en-US" sz="2800" dirty="0">
                <a:solidFill>
                  <a:schemeClr val="tx1">
                    <a:lumMod val="85000"/>
                    <a:lumOff val="15000"/>
                  </a:schemeClr>
                </a:solidFill>
                <a:latin typeface="KG Empire of Dirt" panose="02000000000000000000" pitchFamily="2" charset="0"/>
              </a:rPr>
              <a:t>activities to teach parents and caregivers to academically support their children at home or to assist parents with other needs that may influence their child’s academic success such as bullying or other behaviors.</a:t>
            </a:r>
          </a:p>
          <a:p>
            <a:pPr marL="800100" lvl="1" indent="-342900" fontAlgn="base">
              <a:lnSpc>
                <a:spcPct val="90000"/>
              </a:lnSpc>
              <a:spcBef>
                <a:spcPct val="20000"/>
              </a:spcBef>
              <a:spcAft>
                <a:spcPts val="600"/>
              </a:spcAft>
              <a:buClr>
                <a:schemeClr val="accent1"/>
              </a:buClr>
              <a:buSzPct val="115000"/>
              <a:buFont typeface="Arial"/>
              <a:buChar char="•"/>
            </a:pPr>
            <a:endParaRPr lang="en-US" sz="1300" b="1" i="1" dirty="0">
              <a:solidFill>
                <a:schemeClr val="tx1">
                  <a:lumMod val="85000"/>
                  <a:lumOff val="15000"/>
                </a:schemeClr>
              </a:solidFill>
            </a:endParaRPr>
          </a:p>
          <a:p>
            <a:pPr marL="0" indent="0" fontAlgn="base">
              <a:lnSpc>
                <a:spcPct val="90000"/>
              </a:lnSpc>
              <a:spcBef>
                <a:spcPct val="20000"/>
              </a:spcBef>
              <a:spcAft>
                <a:spcPts val="600"/>
              </a:spcAft>
              <a:buClr>
                <a:schemeClr val="accent1"/>
              </a:buClr>
              <a:buSzPct val="115000"/>
              <a:buFont typeface="Arial"/>
              <a:buChar char="•"/>
            </a:pPr>
            <a:endParaRPr lang="en-US" sz="1300" b="1" i="1"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300" dirty="0">
              <a:solidFill>
                <a:schemeClr val="tx1">
                  <a:lumMod val="85000"/>
                  <a:lumOff val="15000"/>
                </a:schemeClr>
              </a:solidFill>
            </a:endParaRPr>
          </a:p>
        </p:txBody>
      </p:sp>
    </p:spTree>
    <p:extLst>
      <p:ext uri="{BB962C8B-B14F-4D97-AF65-F5344CB8AC3E}">
        <p14:creationId xmlns:p14="http://schemas.microsoft.com/office/powerpoint/2010/main" val="169773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0DD51-0206-4025-8707-FE7BF836B4E2}"/>
              </a:ext>
            </a:extLst>
          </p:cNvPr>
          <p:cNvSpPr>
            <a:spLocks noGrp="1"/>
          </p:cNvSpPr>
          <p:nvPr>
            <p:ph type="title"/>
          </p:nvPr>
        </p:nvSpPr>
        <p:spPr>
          <a:xfrm>
            <a:off x="219456" y="635508"/>
            <a:ext cx="3925824" cy="5586984"/>
          </a:xfrm>
        </p:spPr>
        <p:txBody>
          <a:bodyPr>
            <a:normAutofit/>
          </a:bodyPr>
          <a:lstStyle/>
          <a:p>
            <a:r>
              <a:rPr lang="en-US" b="1" dirty="0">
                <a:solidFill>
                  <a:schemeClr val="tx2"/>
                </a:solidFill>
                <a:latin typeface="KG Blank Space Solid" panose="02000000000000000000" pitchFamily="2" charset="0"/>
              </a:rPr>
              <a:t>What is the Title I Framework and Evaluation document?</a:t>
            </a:r>
            <a:endParaRPr lang="en-US" dirty="0">
              <a:solidFill>
                <a:schemeClr val="tx2"/>
              </a:solidFill>
              <a:latin typeface="KG Blank Space Solid" panose="02000000000000000000" pitchFamily="2" charset="0"/>
            </a:endParaRP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82D84A-9C5E-4031-81E1-16C086ECF6D5}"/>
              </a:ext>
            </a:extLst>
          </p:cNvPr>
          <p:cNvSpPr>
            <a:spLocks noGrp="1"/>
          </p:cNvSpPr>
          <p:nvPr>
            <p:ph idx="1"/>
          </p:nvPr>
        </p:nvSpPr>
        <p:spPr>
          <a:xfrm>
            <a:off x="5474208" y="635508"/>
            <a:ext cx="5974080" cy="5586984"/>
          </a:xfrm>
        </p:spPr>
        <p:txBody>
          <a:bodyPr anchor="ctr">
            <a:normAutofit lnSpcReduction="10000"/>
          </a:bodyPr>
          <a:lstStyle/>
          <a:p>
            <a:pPr marL="0" indent="0">
              <a:lnSpc>
                <a:spcPct val="90000"/>
              </a:lnSpc>
              <a:buNone/>
            </a:pPr>
            <a:r>
              <a:rPr lang="en-US" dirty="0">
                <a:solidFill>
                  <a:schemeClr val="bg1"/>
                </a:solidFill>
                <a:latin typeface="KG Empire of Dirt" panose="02000000000000000000" pitchFamily="2" charset="0"/>
              </a:rPr>
              <a:t>This is one document that is partially completed at the beginning of the year with the plan for spending the funds and then the school goes back into the same document at the end of the year and fills in the results from each planned strategy/purchase.  </a:t>
            </a:r>
          </a:p>
          <a:p>
            <a:pPr marL="0" indent="0">
              <a:lnSpc>
                <a:spcPct val="90000"/>
              </a:lnSpc>
              <a:buNone/>
            </a:pPr>
            <a:r>
              <a:rPr lang="en-US" dirty="0">
                <a:solidFill>
                  <a:schemeClr val="bg1"/>
                </a:solidFill>
                <a:latin typeface="KG Empire of Dirt" panose="02000000000000000000" pitchFamily="2" charset="0"/>
              </a:rPr>
              <a:t>The document includes:</a:t>
            </a:r>
          </a:p>
          <a:p>
            <a:pPr lvl="1">
              <a:lnSpc>
                <a:spcPct val="90000"/>
              </a:lnSpc>
            </a:pPr>
            <a:r>
              <a:rPr lang="en-US" sz="2400" dirty="0">
                <a:solidFill>
                  <a:schemeClr val="bg1"/>
                </a:solidFill>
                <a:latin typeface="KG Empire of Dirt" panose="02000000000000000000" pitchFamily="2" charset="0"/>
              </a:rPr>
              <a:t>all school planned strategies/purchases using Title I dollars</a:t>
            </a:r>
          </a:p>
          <a:p>
            <a:pPr lvl="1">
              <a:lnSpc>
                <a:spcPct val="90000"/>
              </a:lnSpc>
            </a:pPr>
            <a:r>
              <a:rPr lang="en-US" sz="2600" dirty="0">
                <a:solidFill>
                  <a:schemeClr val="bg1"/>
                </a:solidFill>
                <a:latin typeface="KG Empire of Dirt" panose="02000000000000000000" pitchFamily="2" charset="0"/>
              </a:rPr>
              <a:t>planned strategies/purchases must support improvement in the areas that have been identified by the school’s </a:t>
            </a:r>
            <a:r>
              <a:rPr lang="en-US" sz="2600" b="1" dirty="0">
                <a:solidFill>
                  <a:schemeClr val="bg1"/>
                </a:solidFill>
                <a:latin typeface="KG Empire of Dirt" panose="02000000000000000000" pitchFamily="2" charset="0"/>
              </a:rPr>
              <a:t>comprehensive needs assessment </a:t>
            </a:r>
            <a:r>
              <a:rPr lang="en-US" sz="2600" dirty="0">
                <a:solidFill>
                  <a:schemeClr val="bg1"/>
                </a:solidFill>
                <a:latin typeface="KG Empire of Dirt" panose="02000000000000000000" pitchFamily="2" charset="0"/>
              </a:rPr>
              <a:t>activities (like this one).  </a:t>
            </a:r>
          </a:p>
          <a:p>
            <a:pPr lvl="1">
              <a:lnSpc>
                <a:spcPct val="90000"/>
              </a:lnSpc>
            </a:pPr>
            <a:r>
              <a:rPr lang="en-US" sz="2400" dirty="0">
                <a:solidFill>
                  <a:schemeClr val="bg1"/>
                </a:solidFill>
                <a:latin typeface="KG Empire of Dirt" panose="02000000000000000000" pitchFamily="2" charset="0"/>
              </a:rPr>
              <a:t>a method to determine if the strategy/purchase made a positive difference in the area of weakness it was intended to strengthen.  </a:t>
            </a: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963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4783-306E-4DCD-BBE4-02934AAB50CD}"/>
              </a:ext>
            </a:extLst>
          </p:cNvPr>
          <p:cNvSpPr>
            <a:spLocks noGrp="1"/>
          </p:cNvSpPr>
          <p:nvPr>
            <p:ph type="title"/>
          </p:nvPr>
        </p:nvSpPr>
        <p:spPr>
          <a:xfrm>
            <a:off x="1007365" y="982132"/>
            <a:ext cx="10177270" cy="1303867"/>
          </a:xfrm>
        </p:spPr>
        <p:txBody>
          <a:bodyPr>
            <a:normAutofit fontScale="90000"/>
          </a:bodyPr>
          <a:lstStyle/>
          <a:p>
            <a:r>
              <a:rPr lang="en-US" dirty="0">
                <a:latin typeface="KG Blank Space Solid" panose="02000000000000000000" pitchFamily="2" charset="0"/>
              </a:rPr>
              <a:t>Section 1 – Instructional Support</a:t>
            </a:r>
            <a:br>
              <a:rPr lang="en-US" dirty="0"/>
            </a:br>
            <a:r>
              <a:rPr lang="en-US" sz="2200" dirty="0"/>
              <a:t>(</a:t>
            </a:r>
            <a:r>
              <a:rPr lang="en-US" sz="2200" dirty="0">
                <a:latin typeface="KG Fall For You" panose="02000506000000020003" pitchFamily="2" charset="0"/>
              </a:rPr>
              <a:t>Lists the extra people that were hired with Title I funds to support all of our students who may need additional help related to the weak areas that were identified in the school’s improvement plan.)</a:t>
            </a:r>
          </a:p>
        </p:txBody>
      </p:sp>
      <p:sp>
        <p:nvSpPr>
          <p:cNvPr id="3" name="Content Placeholder 2">
            <a:extLst>
              <a:ext uri="{FF2B5EF4-FFF2-40B4-BE49-F238E27FC236}">
                <a16:creationId xmlns:a16="http://schemas.microsoft.com/office/drawing/2014/main" id="{F5D6ACA2-EAE7-4624-BB2A-B75E8EF50598}"/>
              </a:ext>
            </a:extLst>
          </p:cNvPr>
          <p:cNvSpPr>
            <a:spLocks noGrp="1"/>
          </p:cNvSpPr>
          <p:nvPr>
            <p:ph idx="1"/>
          </p:nvPr>
        </p:nvSpPr>
        <p:spPr/>
        <p:txBody>
          <a:bodyPr>
            <a:normAutofit fontScale="92500"/>
          </a:bodyPr>
          <a:lstStyle/>
          <a:p>
            <a:pPr marL="0" indent="0">
              <a:buNone/>
            </a:pPr>
            <a:r>
              <a:rPr lang="en-US" dirty="0">
                <a:solidFill>
                  <a:schemeClr val="tx1"/>
                </a:solidFill>
                <a:latin typeface="KG Empire of Dirt" panose="02000000000000000000" pitchFamily="2" charset="0"/>
              </a:rPr>
              <a:t>Spent a total of </a:t>
            </a:r>
            <a:r>
              <a:rPr lang="en-US" dirty="0">
                <a:solidFill>
                  <a:schemeClr val="accent4">
                    <a:lumMod val="60000"/>
                    <a:lumOff val="40000"/>
                  </a:schemeClr>
                </a:solidFill>
                <a:latin typeface="KG Empire of Dirt" panose="02000000000000000000" pitchFamily="2" charset="0"/>
              </a:rPr>
              <a:t>$272,373.00 </a:t>
            </a:r>
            <a:r>
              <a:rPr lang="en-US" sz="1400" dirty="0">
                <a:solidFill>
                  <a:schemeClr val="tx1"/>
                </a:solidFill>
                <a:latin typeface="KG Empire of Dirt" panose="02000000000000000000" pitchFamily="2" charset="0"/>
              </a:rPr>
              <a:t>(this includes all benefits such as FICA, insurance, workman’s comp., etc.)</a:t>
            </a:r>
          </a:p>
          <a:p>
            <a:pPr lvl="1"/>
            <a:r>
              <a:rPr lang="en-US" sz="1900" dirty="0">
                <a:solidFill>
                  <a:schemeClr val="tx1"/>
                </a:solidFill>
                <a:latin typeface="KG Empire of Dirt" panose="02000000000000000000" pitchFamily="2" charset="0"/>
              </a:rPr>
              <a:t>7 Interventionists: This included 2 teachers and 5 instructional assistants that instructed small groups of students in reading during our “Genius Time”. These teachers went into classrooms to support students in Reading/ELA. They worked with Tier 2 and Tier 3 students and the goal was at least 9% of those students would increase student achievement moving from 32% to 41%.</a:t>
            </a:r>
          </a:p>
          <a:p>
            <a:pPr lvl="1"/>
            <a:r>
              <a:rPr lang="en-US" sz="1900" dirty="0">
                <a:solidFill>
                  <a:schemeClr val="tx1"/>
                </a:solidFill>
                <a:latin typeface="KG Empire of Dirt" panose="02000000000000000000" pitchFamily="2" charset="0"/>
              </a:rPr>
              <a:t>.5 Reading Coach (the other .5 is paid by the district) The purpose of this position is to promote enhanced academic instruction and student learning by coaching and working with teachers to develop more effective teaching practices and by sharing information addressing the way students learn. They hold data meetings to assist teachers in understanding and using diagnostic and test results to improve instruction. Their goal was also to have 20% of students in Tier 2 and Tier 3 in grades 3-6 increase their FAST score and 30% of students in Tier 2 and Tier 3 in K-2 increase their STAR score.</a:t>
            </a:r>
          </a:p>
          <a:p>
            <a:pPr marL="457200" lvl="1" indent="0">
              <a:buNone/>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56399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E6D4C0-3CEC-471C-929E-83CF603A86C7}"/>
              </a:ext>
            </a:extLst>
          </p:cNvPr>
          <p:cNvSpPr>
            <a:spLocks noGrp="1"/>
          </p:cNvSpPr>
          <p:nvPr>
            <p:ph type="title"/>
          </p:nvPr>
        </p:nvSpPr>
        <p:spPr>
          <a:xfrm>
            <a:off x="952108" y="954756"/>
            <a:ext cx="2730414" cy="4946003"/>
          </a:xfrm>
        </p:spPr>
        <p:txBody>
          <a:bodyPr>
            <a:normAutofit/>
          </a:bodyPr>
          <a:lstStyle/>
          <a:p>
            <a:r>
              <a:rPr lang="en-US" dirty="0" err="1">
                <a:solidFill>
                  <a:srgbClr val="FFFFFF"/>
                </a:solidFill>
                <a:latin typeface="KG Blank Space Solid" panose="02000000000000000000" pitchFamily="2" charset="0"/>
              </a:rPr>
              <a:t>iReady</a:t>
            </a:r>
            <a:r>
              <a:rPr lang="en-US" dirty="0">
                <a:solidFill>
                  <a:srgbClr val="FFFFFF"/>
                </a:solidFill>
                <a:latin typeface="KG Blank Space Solid" panose="02000000000000000000" pitchFamily="2" charset="0"/>
              </a:rPr>
              <a:t> Reading Results FY23</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D32E1E-7CF4-4B5D-9C76-8B1770B5640A}"/>
              </a:ext>
            </a:extLst>
          </p:cNvPr>
          <p:cNvSpPr>
            <a:spLocks noGrp="1"/>
          </p:cNvSpPr>
          <p:nvPr>
            <p:ph idx="1"/>
          </p:nvPr>
        </p:nvSpPr>
        <p:spPr>
          <a:xfrm>
            <a:off x="4950318" y="390292"/>
            <a:ext cx="6691837" cy="3245005"/>
          </a:xfrm>
        </p:spPr>
        <p:txBody>
          <a:bodyPr anchor="ctr">
            <a:normAutofit lnSpcReduction="10000"/>
          </a:bodyPr>
          <a:lstStyle/>
          <a:p>
            <a:pPr marL="0" indent="0">
              <a:lnSpc>
                <a:spcPct val="90000"/>
              </a:lnSpc>
              <a:buNone/>
            </a:pPr>
            <a:r>
              <a:rPr lang="en-US" sz="2600" dirty="0">
                <a:latin typeface="KG Empire of Dirt" panose="02000000000000000000" pitchFamily="2" charset="0"/>
                <a:ea typeface="Calibri" panose="020F0502020204030204" pitchFamily="34" charset="0"/>
              </a:rPr>
              <a:t>The data graph below indicates the percent of students that moved from Tier 2 to Tier 1 and from Tier 3 to Tier 2 in Reading. </a:t>
            </a:r>
          </a:p>
          <a:p>
            <a:pPr marL="0" indent="0">
              <a:lnSpc>
                <a:spcPct val="90000"/>
              </a:lnSpc>
              <a:buNone/>
            </a:pPr>
            <a:r>
              <a:rPr lang="en-US" sz="2600" dirty="0">
                <a:latin typeface="KG Empire of Dirt" panose="02000000000000000000" pitchFamily="2" charset="0"/>
                <a:ea typeface="Calibri" panose="020F0502020204030204" pitchFamily="34" charset="0"/>
              </a:rPr>
              <a:t>Tier 3 decreased from 17% to 9%</a:t>
            </a:r>
          </a:p>
          <a:p>
            <a:pPr marL="0" indent="0">
              <a:lnSpc>
                <a:spcPct val="90000"/>
              </a:lnSpc>
              <a:buNone/>
            </a:pPr>
            <a:r>
              <a:rPr lang="en-US" sz="2600" dirty="0">
                <a:latin typeface="KG Empire of Dirt" panose="02000000000000000000" pitchFamily="2" charset="0"/>
                <a:ea typeface="Calibri" panose="020F0502020204030204" pitchFamily="34" charset="0"/>
              </a:rPr>
              <a:t>Tier 2  decreased from 49% to 35% </a:t>
            </a:r>
          </a:p>
          <a:p>
            <a:pPr marL="0" indent="0">
              <a:lnSpc>
                <a:spcPct val="90000"/>
              </a:lnSpc>
              <a:buNone/>
            </a:pPr>
            <a:r>
              <a:rPr lang="en-US" sz="2600" dirty="0">
                <a:latin typeface="KG Empire of Dirt" panose="02000000000000000000" pitchFamily="2" charset="0"/>
                <a:ea typeface="Calibri" panose="020F0502020204030204" pitchFamily="34" charset="0"/>
              </a:rPr>
              <a:t>Tier 1 increased from 34% to 56%</a:t>
            </a:r>
          </a:p>
          <a:p>
            <a:pPr marL="0" indent="0">
              <a:lnSpc>
                <a:spcPct val="90000"/>
              </a:lnSpc>
              <a:buNone/>
            </a:pPr>
            <a:r>
              <a:rPr lang="en-US" sz="2600" dirty="0">
                <a:latin typeface="KG Empire of Dirt" panose="02000000000000000000" pitchFamily="2" charset="0"/>
                <a:ea typeface="Calibri" panose="020F0502020204030204" pitchFamily="34" charset="0"/>
              </a:rPr>
              <a:t> </a:t>
            </a:r>
          </a:p>
          <a:p>
            <a:pPr marL="0" indent="0">
              <a:lnSpc>
                <a:spcPct val="90000"/>
              </a:lnSpc>
              <a:buNone/>
            </a:pPr>
            <a:endParaRPr lang="en-US" sz="2200" dirty="0"/>
          </a:p>
        </p:txBody>
      </p:sp>
      <p:sp>
        <p:nvSpPr>
          <p:cNvPr id="8" name="TextBox 7">
            <a:extLst>
              <a:ext uri="{FF2B5EF4-FFF2-40B4-BE49-F238E27FC236}">
                <a16:creationId xmlns:a16="http://schemas.microsoft.com/office/drawing/2014/main" id="{7E2D433B-976A-4A38-905B-B6B4C4AFDDB2}"/>
              </a:ext>
            </a:extLst>
          </p:cNvPr>
          <p:cNvSpPr txBox="1"/>
          <p:nvPr/>
        </p:nvSpPr>
        <p:spPr>
          <a:xfrm>
            <a:off x="4950318" y="3155795"/>
            <a:ext cx="1595448" cy="369332"/>
          </a:xfrm>
          <a:prstGeom prst="rect">
            <a:avLst/>
          </a:prstGeom>
          <a:noFill/>
        </p:spPr>
        <p:txBody>
          <a:bodyPr wrap="square" rtlCol="0">
            <a:spAutoFit/>
          </a:bodyPr>
          <a:lstStyle/>
          <a:p>
            <a:r>
              <a:rPr lang="en-US" dirty="0">
                <a:latin typeface="KG Empire of Dirt" panose="02000000000000000000" pitchFamily="2" charset="0"/>
              </a:rPr>
              <a:t>Mid Year</a:t>
            </a:r>
          </a:p>
        </p:txBody>
      </p:sp>
      <p:sp>
        <p:nvSpPr>
          <p:cNvPr id="13" name="TextBox 12">
            <a:extLst>
              <a:ext uri="{FF2B5EF4-FFF2-40B4-BE49-F238E27FC236}">
                <a16:creationId xmlns:a16="http://schemas.microsoft.com/office/drawing/2014/main" id="{6E71D8B9-7167-4576-8C69-54BC31CEAA64}"/>
              </a:ext>
            </a:extLst>
          </p:cNvPr>
          <p:cNvSpPr txBox="1"/>
          <p:nvPr/>
        </p:nvSpPr>
        <p:spPr>
          <a:xfrm>
            <a:off x="9106006" y="3185531"/>
            <a:ext cx="1956004" cy="369332"/>
          </a:xfrm>
          <a:prstGeom prst="rect">
            <a:avLst/>
          </a:prstGeom>
          <a:noFill/>
        </p:spPr>
        <p:txBody>
          <a:bodyPr wrap="square" rtlCol="0">
            <a:spAutoFit/>
          </a:bodyPr>
          <a:lstStyle/>
          <a:p>
            <a:r>
              <a:rPr lang="en-US" dirty="0">
                <a:latin typeface="KG Empire of Dirt" panose="02000000000000000000" pitchFamily="2" charset="0"/>
              </a:rPr>
              <a:t>Beginning of Year</a:t>
            </a:r>
          </a:p>
        </p:txBody>
      </p:sp>
      <p:sp>
        <p:nvSpPr>
          <p:cNvPr id="9" name="TextBox 8">
            <a:extLst>
              <a:ext uri="{FF2B5EF4-FFF2-40B4-BE49-F238E27FC236}">
                <a16:creationId xmlns:a16="http://schemas.microsoft.com/office/drawing/2014/main" id="{01103CA4-A94D-402E-83C6-2DFD6D535D31}"/>
              </a:ext>
            </a:extLst>
          </p:cNvPr>
          <p:cNvSpPr txBox="1"/>
          <p:nvPr/>
        </p:nvSpPr>
        <p:spPr>
          <a:xfrm>
            <a:off x="5932448" y="4962256"/>
            <a:ext cx="451625" cy="400110"/>
          </a:xfrm>
          <a:prstGeom prst="rect">
            <a:avLst/>
          </a:prstGeom>
          <a:noFill/>
        </p:spPr>
        <p:txBody>
          <a:bodyPr wrap="square" rtlCol="0">
            <a:spAutoFit/>
          </a:bodyPr>
          <a:lstStyle/>
          <a:p>
            <a:r>
              <a:rPr lang="en-US" sz="2000" dirty="0">
                <a:latin typeface="KG Empire of Dirt" panose="02000000000000000000" pitchFamily="2" charset="0"/>
              </a:rPr>
              <a:t>306</a:t>
            </a:r>
            <a:endParaRPr lang="en-US" dirty="0">
              <a:latin typeface="KG Empire of Dirt" panose="02000000000000000000" pitchFamily="2" charset="0"/>
            </a:endParaRPr>
          </a:p>
        </p:txBody>
      </p:sp>
      <p:sp>
        <p:nvSpPr>
          <p:cNvPr id="6" name="TextBox 5">
            <a:extLst>
              <a:ext uri="{FF2B5EF4-FFF2-40B4-BE49-F238E27FC236}">
                <a16:creationId xmlns:a16="http://schemas.microsoft.com/office/drawing/2014/main" id="{00EA783C-6A14-4926-99D5-8526069749D0}"/>
              </a:ext>
            </a:extLst>
          </p:cNvPr>
          <p:cNvSpPr txBox="1"/>
          <p:nvPr/>
        </p:nvSpPr>
        <p:spPr>
          <a:xfrm>
            <a:off x="5805701" y="5162311"/>
            <a:ext cx="636031" cy="461665"/>
          </a:xfrm>
          <a:prstGeom prst="rect">
            <a:avLst/>
          </a:prstGeom>
          <a:noFill/>
        </p:spPr>
        <p:txBody>
          <a:bodyPr wrap="square" rtlCol="0">
            <a:spAutoFit/>
          </a:bodyPr>
          <a:lstStyle/>
          <a:p>
            <a:r>
              <a:rPr lang="en-US" sz="2400" dirty="0">
                <a:latin typeface="KG Empire of Dirt" panose="02000000000000000000" pitchFamily="2" charset="0"/>
              </a:rPr>
              <a:t>338</a:t>
            </a:r>
          </a:p>
        </p:txBody>
      </p:sp>
      <p:sp>
        <p:nvSpPr>
          <p:cNvPr id="7" name="TextBox 6">
            <a:extLst>
              <a:ext uri="{FF2B5EF4-FFF2-40B4-BE49-F238E27FC236}">
                <a16:creationId xmlns:a16="http://schemas.microsoft.com/office/drawing/2014/main" id="{74206EF0-1E02-407B-9831-9664AE099FCC}"/>
              </a:ext>
            </a:extLst>
          </p:cNvPr>
          <p:cNvSpPr txBox="1"/>
          <p:nvPr/>
        </p:nvSpPr>
        <p:spPr>
          <a:xfrm>
            <a:off x="5805701" y="4539947"/>
            <a:ext cx="451626" cy="461665"/>
          </a:xfrm>
          <a:prstGeom prst="rect">
            <a:avLst/>
          </a:prstGeom>
          <a:noFill/>
        </p:spPr>
        <p:txBody>
          <a:bodyPr wrap="square" rtlCol="0">
            <a:spAutoFit/>
          </a:bodyPr>
          <a:lstStyle/>
          <a:p>
            <a:r>
              <a:rPr lang="en-US" sz="2400" dirty="0">
                <a:latin typeface="KG Empire of Dirt" panose="02000000000000000000" pitchFamily="2" charset="0"/>
              </a:rPr>
              <a:t>152</a:t>
            </a:r>
          </a:p>
        </p:txBody>
      </p:sp>
      <p:sp>
        <p:nvSpPr>
          <p:cNvPr id="10" name="TextBox 9">
            <a:extLst>
              <a:ext uri="{FF2B5EF4-FFF2-40B4-BE49-F238E27FC236}">
                <a16:creationId xmlns:a16="http://schemas.microsoft.com/office/drawing/2014/main" id="{4E35B75B-1FBD-422D-B5DB-6CF3BB5D236F}"/>
              </a:ext>
            </a:extLst>
          </p:cNvPr>
          <p:cNvSpPr txBox="1"/>
          <p:nvPr/>
        </p:nvSpPr>
        <p:spPr>
          <a:xfrm>
            <a:off x="5856375" y="4066163"/>
            <a:ext cx="419363" cy="400110"/>
          </a:xfrm>
          <a:prstGeom prst="rect">
            <a:avLst/>
          </a:prstGeom>
          <a:noFill/>
        </p:spPr>
        <p:txBody>
          <a:bodyPr wrap="square" rtlCol="0">
            <a:spAutoFit/>
          </a:bodyPr>
          <a:lstStyle/>
          <a:p>
            <a:r>
              <a:rPr lang="en-US" sz="2000" dirty="0">
                <a:latin typeface="KG Empire of Dirt" panose="02000000000000000000" pitchFamily="2" charset="0"/>
              </a:rPr>
              <a:t>48</a:t>
            </a:r>
          </a:p>
        </p:txBody>
      </p:sp>
      <p:sp>
        <p:nvSpPr>
          <p:cNvPr id="12" name="TextBox 11">
            <a:extLst>
              <a:ext uri="{FF2B5EF4-FFF2-40B4-BE49-F238E27FC236}">
                <a16:creationId xmlns:a16="http://schemas.microsoft.com/office/drawing/2014/main" id="{BB621659-39AC-416C-9CBC-DB866CE5F9F8}"/>
              </a:ext>
            </a:extLst>
          </p:cNvPr>
          <p:cNvSpPr txBox="1"/>
          <p:nvPr/>
        </p:nvSpPr>
        <p:spPr>
          <a:xfrm>
            <a:off x="10550646" y="5316077"/>
            <a:ext cx="518293" cy="461665"/>
          </a:xfrm>
          <a:prstGeom prst="rect">
            <a:avLst/>
          </a:prstGeom>
          <a:noFill/>
        </p:spPr>
        <p:txBody>
          <a:bodyPr wrap="square" rtlCol="0">
            <a:spAutoFit/>
          </a:bodyPr>
          <a:lstStyle/>
          <a:p>
            <a:r>
              <a:rPr lang="en-US" sz="2400" dirty="0">
                <a:latin typeface="KG Empire of Dirt" panose="02000000000000000000" pitchFamily="2" charset="0"/>
              </a:rPr>
              <a:t>165</a:t>
            </a:r>
          </a:p>
        </p:txBody>
      </p:sp>
      <p:sp>
        <p:nvSpPr>
          <p:cNvPr id="14" name="TextBox 13">
            <a:extLst>
              <a:ext uri="{FF2B5EF4-FFF2-40B4-BE49-F238E27FC236}">
                <a16:creationId xmlns:a16="http://schemas.microsoft.com/office/drawing/2014/main" id="{F5E01578-0157-47AB-BC33-CCD33F1026CD}"/>
              </a:ext>
            </a:extLst>
          </p:cNvPr>
          <p:cNvSpPr txBox="1"/>
          <p:nvPr/>
        </p:nvSpPr>
        <p:spPr>
          <a:xfrm>
            <a:off x="10516535" y="4835009"/>
            <a:ext cx="641920" cy="400110"/>
          </a:xfrm>
          <a:prstGeom prst="rect">
            <a:avLst/>
          </a:prstGeom>
          <a:noFill/>
        </p:spPr>
        <p:txBody>
          <a:bodyPr wrap="square" rtlCol="0">
            <a:spAutoFit/>
          </a:bodyPr>
          <a:lstStyle/>
          <a:p>
            <a:r>
              <a:rPr lang="en-US" sz="2000" dirty="0">
                <a:latin typeface="KG Empire of Dirt" panose="02000000000000000000" pitchFamily="2" charset="0"/>
              </a:rPr>
              <a:t>253</a:t>
            </a:r>
          </a:p>
        </p:txBody>
      </p:sp>
      <p:sp>
        <p:nvSpPr>
          <p:cNvPr id="24" name="TextBox 23">
            <a:extLst>
              <a:ext uri="{FF2B5EF4-FFF2-40B4-BE49-F238E27FC236}">
                <a16:creationId xmlns:a16="http://schemas.microsoft.com/office/drawing/2014/main" id="{C02BF622-78E3-4540-AFC2-F9D9ED483FF9}"/>
              </a:ext>
            </a:extLst>
          </p:cNvPr>
          <p:cNvSpPr txBox="1"/>
          <p:nvPr/>
        </p:nvSpPr>
        <p:spPr>
          <a:xfrm>
            <a:off x="10531474" y="4231087"/>
            <a:ext cx="797119" cy="677108"/>
          </a:xfrm>
          <a:prstGeom prst="rect">
            <a:avLst/>
          </a:prstGeom>
          <a:noFill/>
        </p:spPr>
        <p:txBody>
          <a:bodyPr wrap="square" rtlCol="0">
            <a:spAutoFit/>
          </a:bodyPr>
          <a:lstStyle/>
          <a:p>
            <a:r>
              <a:rPr lang="en-US" sz="2000" dirty="0">
                <a:latin typeface="KG Empire of Dirt" panose="02000000000000000000" pitchFamily="2" charset="0"/>
              </a:rPr>
              <a:t>120</a:t>
            </a:r>
          </a:p>
          <a:p>
            <a:endParaRPr lang="en-US" dirty="0"/>
          </a:p>
        </p:txBody>
      </p:sp>
      <p:pic>
        <p:nvPicPr>
          <p:cNvPr id="5" name="Picture 4">
            <a:extLst>
              <a:ext uri="{FF2B5EF4-FFF2-40B4-BE49-F238E27FC236}">
                <a16:creationId xmlns:a16="http://schemas.microsoft.com/office/drawing/2014/main" id="{B4D21499-B2D2-CAD0-637D-134279FA5F7F}"/>
              </a:ext>
            </a:extLst>
          </p:cNvPr>
          <p:cNvPicPr>
            <a:picLocks noChangeAspect="1"/>
          </p:cNvPicPr>
          <p:nvPr/>
        </p:nvPicPr>
        <p:blipFill>
          <a:blip r:embed="rId4"/>
          <a:stretch>
            <a:fillRect/>
          </a:stretch>
        </p:blipFill>
        <p:spPr>
          <a:xfrm>
            <a:off x="5087424" y="3619313"/>
            <a:ext cx="6417623" cy="2685529"/>
          </a:xfrm>
          <a:prstGeom prst="rect">
            <a:avLst/>
          </a:prstGeom>
        </p:spPr>
      </p:pic>
      <p:sp>
        <p:nvSpPr>
          <p:cNvPr id="11" name="TextBox 10">
            <a:extLst>
              <a:ext uri="{FF2B5EF4-FFF2-40B4-BE49-F238E27FC236}">
                <a16:creationId xmlns:a16="http://schemas.microsoft.com/office/drawing/2014/main" id="{3B218840-89CA-2D60-44FA-6CB37764A21A}"/>
              </a:ext>
            </a:extLst>
          </p:cNvPr>
          <p:cNvSpPr txBox="1"/>
          <p:nvPr/>
        </p:nvSpPr>
        <p:spPr>
          <a:xfrm>
            <a:off x="5805701" y="4139921"/>
            <a:ext cx="419363" cy="369332"/>
          </a:xfrm>
          <a:prstGeom prst="rect">
            <a:avLst/>
          </a:prstGeom>
          <a:noFill/>
        </p:spPr>
        <p:txBody>
          <a:bodyPr wrap="square" rtlCol="0">
            <a:spAutoFit/>
          </a:bodyPr>
          <a:lstStyle/>
          <a:p>
            <a:r>
              <a:rPr lang="en-US" dirty="0"/>
              <a:t>50</a:t>
            </a:r>
          </a:p>
        </p:txBody>
      </p:sp>
      <p:sp>
        <p:nvSpPr>
          <p:cNvPr id="15" name="TextBox 14">
            <a:extLst>
              <a:ext uri="{FF2B5EF4-FFF2-40B4-BE49-F238E27FC236}">
                <a16:creationId xmlns:a16="http://schemas.microsoft.com/office/drawing/2014/main" id="{EEC30BC6-F692-9AE2-4AE1-A7F2F3B688A8}"/>
              </a:ext>
            </a:extLst>
          </p:cNvPr>
          <p:cNvSpPr txBox="1"/>
          <p:nvPr/>
        </p:nvSpPr>
        <p:spPr>
          <a:xfrm>
            <a:off x="5740967" y="4757528"/>
            <a:ext cx="573974" cy="369332"/>
          </a:xfrm>
          <a:prstGeom prst="rect">
            <a:avLst/>
          </a:prstGeom>
          <a:noFill/>
        </p:spPr>
        <p:txBody>
          <a:bodyPr wrap="square" rtlCol="0">
            <a:spAutoFit/>
          </a:bodyPr>
          <a:lstStyle/>
          <a:p>
            <a:r>
              <a:rPr lang="en-US" dirty="0"/>
              <a:t>195</a:t>
            </a:r>
          </a:p>
        </p:txBody>
      </p:sp>
      <p:sp>
        <p:nvSpPr>
          <p:cNvPr id="16" name="TextBox 15">
            <a:extLst>
              <a:ext uri="{FF2B5EF4-FFF2-40B4-BE49-F238E27FC236}">
                <a16:creationId xmlns:a16="http://schemas.microsoft.com/office/drawing/2014/main" id="{96DDCFEE-3912-AF93-4D5C-2C734F1DB75C}"/>
              </a:ext>
            </a:extLst>
          </p:cNvPr>
          <p:cNvSpPr txBox="1"/>
          <p:nvPr/>
        </p:nvSpPr>
        <p:spPr>
          <a:xfrm>
            <a:off x="5730857" y="5327847"/>
            <a:ext cx="518293" cy="369332"/>
          </a:xfrm>
          <a:prstGeom prst="rect">
            <a:avLst/>
          </a:prstGeom>
          <a:noFill/>
        </p:spPr>
        <p:txBody>
          <a:bodyPr wrap="square" rtlCol="0">
            <a:spAutoFit/>
          </a:bodyPr>
          <a:lstStyle/>
          <a:p>
            <a:r>
              <a:rPr lang="en-US" dirty="0"/>
              <a:t>311</a:t>
            </a:r>
          </a:p>
        </p:txBody>
      </p:sp>
      <p:sp>
        <p:nvSpPr>
          <p:cNvPr id="17" name="TextBox 16">
            <a:extLst>
              <a:ext uri="{FF2B5EF4-FFF2-40B4-BE49-F238E27FC236}">
                <a16:creationId xmlns:a16="http://schemas.microsoft.com/office/drawing/2014/main" id="{1FC977BF-19CD-5137-6540-8C409E1E2953}"/>
              </a:ext>
            </a:extLst>
          </p:cNvPr>
          <p:cNvSpPr txBox="1"/>
          <p:nvPr/>
        </p:nvSpPr>
        <p:spPr>
          <a:xfrm>
            <a:off x="10303381" y="4323419"/>
            <a:ext cx="419363" cy="369332"/>
          </a:xfrm>
          <a:prstGeom prst="rect">
            <a:avLst/>
          </a:prstGeom>
          <a:noFill/>
        </p:spPr>
        <p:txBody>
          <a:bodyPr wrap="square" rtlCol="0">
            <a:spAutoFit/>
          </a:bodyPr>
          <a:lstStyle/>
          <a:p>
            <a:r>
              <a:rPr lang="en-US" dirty="0"/>
              <a:t>95</a:t>
            </a:r>
          </a:p>
        </p:txBody>
      </p:sp>
      <p:sp>
        <p:nvSpPr>
          <p:cNvPr id="18" name="TextBox 17">
            <a:extLst>
              <a:ext uri="{FF2B5EF4-FFF2-40B4-BE49-F238E27FC236}">
                <a16:creationId xmlns:a16="http://schemas.microsoft.com/office/drawing/2014/main" id="{65B25B4A-5385-B97E-9AEB-C62A8BA72C6A}"/>
              </a:ext>
            </a:extLst>
          </p:cNvPr>
          <p:cNvSpPr txBox="1"/>
          <p:nvPr/>
        </p:nvSpPr>
        <p:spPr>
          <a:xfrm>
            <a:off x="10199153" y="4942194"/>
            <a:ext cx="523592" cy="369332"/>
          </a:xfrm>
          <a:prstGeom prst="rect">
            <a:avLst/>
          </a:prstGeom>
          <a:noFill/>
        </p:spPr>
        <p:txBody>
          <a:bodyPr wrap="square" rtlCol="0">
            <a:spAutoFit/>
          </a:bodyPr>
          <a:lstStyle/>
          <a:p>
            <a:r>
              <a:rPr lang="en-US" dirty="0"/>
              <a:t>272</a:t>
            </a:r>
          </a:p>
        </p:txBody>
      </p:sp>
      <p:sp>
        <p:nvSpPr>
          <p:cNvPr id="20" name="TextBox 19">
            <a:extLst>
              <a:ext uri="{FF2B5EF4-FFF2-40B4-BE49-F238E27FC236}">
                <a16:creationId xmlns:a16="http://schemas.microsoft.com/office/drawing/2014/main" id="{74650A12-F5F6-40EE-97F5-77646003CB81}"/>
              </a:ext>
            </a:extLst>
          </p:cNvPr>
          <p:cNvSpPr txBox="1"/>
          <p:nvPr/>
        </p:nvSpPr>
        <p:spPr>
          <a:xfrm>
            <a:off x="10245081" y="5400648"/>
            <a:ext cx="518293" cy="369332"/>
          </a:xfrm>
          <a:prstGeom prst="rect">
            <a:avLst/>
          </a:prstGeom>
          <a:noFill/>
        </p:spPr>
        <p:txBody>
          <a:bodyPr wrap="square" rtlCol="0">
            <a:spAutoFit/>
          </a:bodyPr>
          <a:lstStyle/>
          <a:p>
            <a:r>
              <a:rPr lang="en-US" dirty="0"/>
              <a:t>166</a:t>
            </a:r>
          </a:p>
        </p:txBody>
      </p:sp>
    </p:spTree>
    <p:extLst>
      <p:ext uri="{BB962C8B-B14F-4D97-AF65-F5344CB8AC3E}">
        <p14:creationId xmlns:p14="http://schemas.microsoft.com/office/powerpoint/2010/main" val="332085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D49E-45BB-4D8E-A130-E6649BF67534}"/>
              </a:ext>
            </a:extLst>
          </p:cNvPr>
          <p:cNvSpPr>
            <a:spLocks noGrp="1"/>
          </p:cNvSpPr>
          <p:nvPr>
            <p:ph type="title"/>
          </p:nvPr>
        </p:nvSpPr>
        <p:spPr/>
        <p:txBody>
          <a:bodyPr>
            <a:normAutofit fontScale="90000"/>
          </a:bodyPr>
          <a:lstStyle/>
          <a:p>
            <a:r>
              <a:rPr lang="en-US" sz="4400" dirty="0">
                <a:latin typeface="KG Blank Space Solid" panose="02000000000000000000" pitchFamily="2" charset="0"/>
              </a:rPr>
              <a:t>K-3rd grade BOY and MOY </a:t>
            </a:r>
            <a:r>
              <a:rPr lang="en-US" sz="4400" dirty="0" err="1">
                <a:latin typeface="KG Blank Space Solid" panose="02000000000000000000" pitchFamily="2" charset="0"/>
              </a:rPr>
              <a:t>i</a:t>
            </a:r>
            <a:r>
              <a:rPr lang="en-US" sz="4400" dirty="0">
                <a:latin typeface="KG Blank Space Solid" panose="02000000000000000000" pitchFamily="2" charset="0"/>
              </a:rPr>
              <a:t>-Ready </a:t>
            </a:r>
            <a:r>
              <a:rPr lang="en-US" dirty="0">
                <a:latin typeface="KG Blank Space Solid" panose="02000000000000000000" pitchFamily="2" charset="0"/>
              </a:rPr>
              <a:t>Reading</a:t>
            </a:r>
            <a:r>
              <a:rPr lang="en-US" sz="4400" dirty="0">
                <a:latin typeface="KG Blank Space Solid" panose="02000000000000000000" pitchFamily="2" charset="0"/>
              </a:rPr>
              <a:t> data</a:t>
            </a:r>
            <a:endParaRPr lang="en-US" dirty="0"/>
          </a:p>
        </p:txBody>
      </p:sp>
      <p:pic>
        <p:nvPicPr>
          <p:cNvPr id="4" name="Picture 3">
            <a:extLst>
              <a:ext uri="{FF2B5EF4-FFF2-40B4-BE49-F238E27FC236}">
                <a16:creationId xmlns:a16="http://schemas.microsoft.com/office/drawing/2014/main" id="{ED43996A-06F6-E931-82FC-9D96C262D975}"/>
              </a:ext>
            </a:extLst>
          </p:cNvPr>
          <p:cNvPicPr>
            <a:picLocks noChangeAspect="1"/>
          </p:cNvPicPr>
          <p:nvPr/>
        </p:nvPicPr>
        <p:blipFill>
          <a:blip r:embed="rId3"/>
          <a:stretch>
            <a:fillRect/>
          </a:stretch>
        </p:blipFill>
        <p:spPr>
          <a:xfrm>
            <a:off x="856796" y="2441029"/>
            <a:ext cx="10478408" cy="4261946"/>
          </a:xfrm>
          <a:prstGeom prst="rect">
            <a:avLst/>
          </a:prstGeom>
        </p:spPr>
      </p:pic>
    </p:spTree>
    <p:extLst>
      <p:ext uri="{BB962C8B-B14F-4D97-AF65-F5344CB8AC3E}">
        <p14:creationId xmlns:p14="http://schemas.microsoft.com/office/powerpoint/2010/main" val="181798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10D-F5A1-462D-9F1A-4E7FE7FDF50B}"/>
              </a:ext>
            </a:extLst>
          </p:cNvPr>
          <p:cNvSpPr>
            <a:spLocks noGrp="1"/>
          </p:cNvSpPr>
          <p:nvPr>
            <p:ph type="title"/>
          </p:nvPr>
        </p:nvSpPr>
        <p:spPr>
          <a:xfrm>
            <a:off x="1295402" y="982132"/>
            <a:ext cx="9900422" cy="1303867"/>
          </a:xfrm>
        </p:spPr>
        <p:txBody>
          <a:bodyPr>
            <a:normAutofit fontScale="90000"/>
          </a:bodyPr>
          <a:lstStyle/>
          <a:p>
            <a:r>
              <a:rPr lang="en-US" dirty="0">
                <a:latin typeface="KG Blank Space Solid" panose="02000000000000000000" pitchFamily="2" charset="0"/>
              </a:rPr>
              <a:t>4</a:t>
            </a:r>
            <a:r>
              <a:rPr lang="en-US" baseline="30000" dirty="0">
                <a:latin typeface="KG Blank Space Solid" panose="02000000000000000000" pitchFamily="2" charset="0"/>
              </a:rPr>
              <a:t>th</a:t>
            </a:r>
            <a:r>
              <a:rPr lang="en-US" dirty="0">
                <a:latin typeface="KG Blank Space Solid" panose="02000000000000000000" pitchFamily="2" charset="0"/>
              </a:rPr>
              <a:t>-6th</a:t>
            </a:r>
            <a:r>
              <a:rPr lang="en-US" sz="4400" dirty="0">
                <a:latin typeface="KG Blank Space Solid" panose="02000000000000000000" pitchFamily="2" charset="0"/>
              </a:rPr>
              <a:t> grade BOY and MOY </a:t>
            </a:r>
            <a:r>
              <a:rPr lang="en-US" sz="4400" dirty="0" err="1">
                <a:latin typeface="KG Blank Space Solid" panose="02000000000000000000" pitchFamily="2" charset="0"/>
              </a:rPr>
              <a:t>i</a:t>
            </a:r>
            <a:r>
              <a:rPr lang="en-US" sz="4400" dirty="0">
                <a:latin typeface="KG Blank Space Solid" panose="02000000000000000000" pitchFamily="2" charset="0"/>
              </a:rPr>
              <a:t>-Ready </a:t>
            </a:r>
            <a:r>
              <a:rPr lang="en-US" dirty="0">
                <a:latin typeface="KG Blank Space Solid" panose="02000000000000000000" pitchFamily="2" charset="0"/>
              </a:rPr>
              <a:t>Reading</a:t>
            </a:r>
            <a:r>
              <a:rPr lang="en-US" sz="4400" dirty="0">
                <a:latin typeface="KG Blank Space Solid" panose="02000000000000000000" pitchFamily="2" charset="0"/>
              </a:rPr>
              <a:t> data</a:t>
            </a:r>
            <a:endParaRPr lang="en-US" dirty="0"/>
          </a:p>
        </p:txBody>
      </p:sp>
      <p:pic>
        <p:nvPicPr>
          <p:cNvPr id="4" name="Picture 3">
            <a:extLst>
              <a:ext uri="{FF2B5EF4-FFF2-40B4-BE49-F238E27FC236}">
                <a16:creationId xmlns:a16="http://schemas.microsoft.com/office/drawing/2014/main" id="{4F929EED-F856-7539-2B7E-118F6990AC1F}"/>
              </a:ext>
            </a:extLst>
          </p:cNvPr>
          <p:cNvPicPr>
            <a:picLocks noChangeAspect="1"/>
          </p:cNvPicPr>
          <p:nvPr/>
        </p:nvPicPr>
        <p:blipFill>
          <a:blip r:embed="rId3"/>
          <a:stretch>
            <a:fillRect/>
          </a:stretch>
        </p:blipFill>
        <p:spPr>
          <a:xfrm>
            <a:off x="833934" y="2538247"/>
            <a:ext cx="10524132" cy="3543607"/>
          </a:xfrm>
          <a:prstGeom prst="rect">
            <a:avLst/>
          </a:prstGeom>
        </p:spPr>
      </p:pic>
    </p:spTree>
    <p:extLst>
      <p:ext uri="{BB962C8B-B14F-4D97-AF65-F5344CB8AC3E}">
        <p14:creationId xmlns:p14="http://schemas.microsoft.com/office/powerpoint/2010/main" val="427299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DFD7-FCFD-2A23-4013-3AC73AB539D8}"/>
              </a:ext>
            </a:extLst>
          </p:cNvPr>
          <p:cNvSpPr>
            <a:spLocks noGrp="1"/>
          </p:cNvSpPr>
          <p:nvPr>
            <p:ph type="title"/>
          </p:nvPr>
        </p:nvSpPr>
        <p:spPr/>
        <p:txBody>
          <a:bodyPr/>
          <a:lstStyle/>
          <a:p>
            <a:r>
              <a:rPr lang="en-US" dirty="0">
                <a:latin typeface="KG Blank Space Solid" panose="02000000000000000000" pitchFamily="2" charset="0"/>
              </a:rPr>
              <a:t>Grade level ELA Proficiency </a:t>
            </a:r>
          </a:p>
        </p:txBody>
      </p:sp>
      <p:pic>
        <p:nvPicPr>
          <p:cNvPr id="5" name="Content Placeholder 4">
            <a:extLst>
              <a:ext uri="{FF2B5EF4-FFF2-40B4-BE49-F238E27FC236}">
                <a16:creationId xmlns:a16="http://schemas.microsoft.com/office/drawing/2014/main" id="{216B9617-3938-0E49-359D-92934830F001}"/>
              </a:ext>
            </a:extLst>
          </p:cNvPr>
          <p:cNvPicPr>
            <a:picLocks noGrp="1" noChangeAspect="1"/>
          </p:cNvPicPr>
          <p:nvPr>
            <p:ph idx="1"/>
          </p:nvPr>
        </p:nvPicPr>
        <p:blipFill>
          <a:blip r:embed="rId3"/>
          <a:stretch>
            <a:fillRect/>
          </a:stretch>
        </p:blipFill>
        <p:spPr>
          <a:xfrm>
            <a:off x="1469985" y="2419109"/>
            <a:ext cx="9426613" cy="3456759"/>
          </a:xfrm>
        </p:spPr>
      </p:pic>
      <p:sp>
        <p:nvSpPr>
          <p:cNvPr id="6" name="Arrow: Curved Left 5">
            <a:extLst>
              <a:ext uri="{FF2B5EF4-FFF2-40B4-BE49-F238E27FC236}">
                <a16:creationId xmlns:a16="http://schemas.microsoft.com/office/drawing/2014/main" id="{6B016CF1-DAF5-025E-A8DA-B6E5703AC4B3}"/>
              </a:ext>
            </a:extLst>
          </p:cNvPr>
          <p:cNvSpPr/>
          <p:nvPr/>
        </p:nvSpPr>
        <p:spPr>
          <a:xfrm>
            <a:off x="10503059" y="2136229"/>
            <a:ext cx="787078" cy="682906"/>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7" name="Speech Bubble: Oval 6">
            <a:extLst>
              <a:ext uri="{FF2B5EF4-FFF2-40B4-BE49-F238E27FC236}">
                <a16:creationId xmlns:a16="http://schemas.microsoft.com/office/drawing/2014/main" id="{1162EE4E-8AFB-E94F-695A-8128298A562D}"/>
              </a:ext>
            </a:extLst>
          </p:cNvPr>
          <p:cNvSpPr/>
          <p:nvPr/>
        </p:nvSpPr>
        <p:spPr>
          <a:xfrm>
            <a:off x="10098594" y="4933741"/>
            <a:ext cx="1527350" cy="127614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KG All of Me" panose="02000000000000000000" pitchFamily="2" charset="0"/>
              </a:rPr>
              <a:t>Will we meet our goals ?!</a:t>
            </a:r>
          </a:p>
        </p:txBody>
      </p:sp>
    </p:spTree>
    <p:extLst>
      <p:ext uri="{BB962C8B-B14F-4D97-AF65-F5344CB8AC3E}">
        <p14:creationId xmlns:p14="http://schemas.microsoft.com/office/powerpoint/2010/main" val="33341364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54151</TotalTime>
  <Words>3020</Words>
  <Application>Microsoft Office PowerPoint</Application>
  <PresentationFormat>Widescreen</PresentationFormat>
  <Paragraphs>229</Paragraphs>
  <Slides>28</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Arial Black</vt:lpstr>
      <vt:lpstr>Calibri</vt:lpstr>
      <vt:lpstr>Garamond</vt:lpstr>
      <vt:lpstr>Janda Safe and Sound</vt:lpstr>
      <vt:lpstr>KG All of Me</vt:lpstr>
      <vt:lpstr>KG Already Home</vt:lpstr>
      <vt:lpstr>KG Blank Space Solid</vt:lpstr>
      <vt:lpstr>KG Burst My Bubble</vt:lpstr>
      <vt:lpstr>KG Cold Coffee</vt:lpstr>
      <vt:lpstr>KG Empire of Dirt</vt:lpstr>
      <vt:lpstr>KG Fall For You</vt:lpstr>
      <vt:lpstr>Organic</vt:lpstr>
      <vt:lpstr>Evaluation of Riviera Elementary School’s Title I Program for FY23</vt:lpstr>
      <vt:lpstr>What is Title I?</vt:lpstr>
      <vt:lpstr>What is the school’s allocation based on?  (How much Title I money do we get and what can we spend it on?)</vt:lpstr>
      <vt:lpstr>What is the Title I Framework and Evaluation document?</vt:lpstr>
      <vt:lpstr>Section 1 – Instructional Support (Lists the extra people that were hired with Title I funds to support all of our students who may need additional help related to the weak areas that were identified in the school’s improvement plan.)</vt:lpstr>
      <vt:lpstr>iReady Reading Results FY23</vt:lpstr>
      <vt:lpstr>K-3rd grade BOY and MOY i-Ready Reading data</vt:lpstr>
      <vt:lpstr>4th-6th grade BOY and MOY i-Ready Reading data</vt:lpstr>
      <vt:lpstr>Grade level ELA Proficiency </vt:lpstr>
      <vt:lpstr>VPK-2nd Grade, STAR Early literacy</vt:lpstr>
      <vt:lpstr>Kindergarten-2nd Grade, STAR reading</vt:lpstr>
      <vt:lpstr>3rd-6th Reading Proficiency Comparison</vt:lpstr>
      <vt:lpstr>iReady Math Results FY23</vt:lpstr>
      <vt:lpstr>K-3rd grade BOY and MOY i-Ready Math data</vt:lpstr>
      <vt:lpstr>4th – 6th grade BOY and MOY i-Ready Math data</vt:lpstr>
      <vt:lpstr>Kindergarten-2nd Grade, Math</vt:lpstr>
      <vt:lpstr>3rd-6th Math Proficiency Comparison</vt:lpstr>
      <vt:lpstr>Riviera School-wide grade data (unofficial for 2023)</vt:lpstr>
      <vt:lpstr>Supplemental Resources  (These are extra items purchased to help students and teachers be more successful in the areas the school identified as weak. This is in addition to materials provided by the district to all schools.)</vt:lpstr>
      <vt:lpstr>How does the school decide what to purchase with parent and family engagement funds?</vt:lpstr>
      <vt:lpstr>Parent Survey Data</vt:lpstr>
      <vt:lpstr>Parent Survey Data</vt:lpstr>
      <vt:lpstr>Parent and Family Engagement  </vt:lpstr>
      <vt:lpstr>Technology (This money is in addition to any technology the district may provide to schools and is used to increase success in the areas of focus the school identified.)</vt:lpstr>
      <vt:lpstr>Where do we collect data from?</vt:lpstr>
      <vt:lpstr>How can I be more involved in decision-making at the school?</vt:lpstr>
      <vt:lpstr>As a Valued Member (Stakeholder) of this school - We Need You…</vt:lpstr>
      <vt:lpstr>Please complete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Elementary School’s Title I Framework Evaluation for FY21</dc:title>
  <dc:creator>Hall.Joann@Office of Title I</dc:creator>
  <cp:lastModifiedBy>Braostephens.Daniela@Riviera Elementary</cp:lastModifiedBy>
  <cp:revision>204</cp:revision>
  <cp:lastPrinted>2021-03-11T19:56:34Z</cp:lastPrinted>
  <dcterms:created xsi:type="dcterms:W3CDTF">2021-01-28T14:18:17Z</dcterms:created>
  <dcterms:modified xsi:type="dcterms:W3CDTF">2023-05-11T15:04:09Z</dcterms:modified>
</cp:coreProperties>
</file>