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6.JPG" ContentType="image/gif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71" r:id="rId3"/>
    <p:sldId id="258" r:id="rId4"/>
    <p:sldId id="259" r:id="rId5"/>
    <p:sldId id="274" r:id="rId6"/>
    <p:sldId id="286" r:id="rId7"/>
    <p:sldId id="275" r:id="rId8"/>
    <p:sldId id="287" r:id="rId9"/>
    <p:sldId id="276" r:id="rId10"/>
    <p:sldId id="284" r:id="rId11"/>
    <p:sldId id="277" r:id="rId12"/>
    <p:sldId id="260" r:id="rId13"/>
    <p:sldId id="285" r:id="rId14"/>
    <p:sldId id="264" r:id="rId15"/>
    <p:sldId id="265" r:id="rId16"/>
    <p:sldId id="267" r:id="rId17"/>
    <p:sldId id="279" r:id="rId18"/>
    <p:sldId id="280" r:id="rId19"/>
    <p:sldId id="283" r:id="rId20"/>
    <p:sldId id="282" r:id="rId21"/>
    <p:sldId id="270" r:id="rId22"/>
    <p:sldId id="281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161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772" autoAdjust="0"/>
  </p:normalViewPr>
  <p:slideViewPr>
    <p:cSldViewPr snapToGrid="0">
      <p:cViewPr varScale="1">
        <p:scale>
          <a:sx n="101" d="100"/>
          <a:sy n="101" d="100"/>
        </p:scale>
        <p:origin x="9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Importance of allowing families and schools to connect prior to children beginning Kindergarten to help ease fears of families, students, school staff.</a:t>
            </a:r>
          </a:p>
          <a:p>
            <a:endParaRPr lang="en-US" dirty="0"/>
          </a:p>
          <a:p>
            <a:r>
              <a:rPr lang="en-US" dirty="0"/>
              <a:t>This is the families first impression of your teachers,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65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92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Sign-In Procedures for our school: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u="sng" dirty="0"/>
              <a:t>All visitors/volunteers must sign-in at the front office using your state issued driver’s license or ID card</a:t>
            </a:r>
            <a:r>
              <a:rPr lang="en-US" sz="1200" dirty="0"/>
              <a:t>.  This is required in order to receive a badge to enter campus.  </a:t>
            </a:r>
            <a:r>
              <a:rPr lang="en-US" sz="1200" u="sng" dirty="0"/>
              <a:t>You must have your ID at each visit.</a:t>
            </a:r>
          </a:p>
          <a:p>
            <a:pPr marL="0" indent="0">
              <a:buNone/>
            </a:pPr>
            <a:endParaRPr lang="en-US" sz="1200" u="sng" dirty="0"/>
          </a:p>
          <a:p>
            <a:pPr marL="0" indent="0">
              <a:buNone/>
            </a:pPr>
            <a:r>
              <a:rPr lang="en-US" sz="1200" u="none" dirty="0"/>
              <a:t>BPS</a:t>
            </a:r>
            <a:r>
              <a:rPr lang="en-US" sz="1200" u="none" baseline="0" dirty="0"/>
              <a:t> has collaborated with Brevard County Sherriff’s Office and has a plan of action for every foreseeable circumstance</a:t>
            </a:r>
            <a:endParaRPr lang="en-US" sz="1200" u="none" dirty="0"/>
          </a:p>
          <a:p>
            <a:pPr marL="0" indent="0">
              <a:buNone/>
            </a:pPr>
            <a:endParaRPr lang="en-US" sz="1200" u="sng" dirty="0"/>
          </a:p>
          <a:p>
            <a:pPr marL="0" indent="0">
              <a:buNone/>
            </a:pPr>
            <a:r>
              <a:rPr lang="en-US" sz="1200" u="sng" dirty="0"/>
              <a:t>One point of entry at each school.</a:t>
            </a:r>
          </a:p>
          <a:p>
            <a:pPr marL="0" indent="0">
              <a:buNone/>
            </a:pPr>
            <a:endParaRPr lang="en-US" sz="1200" u="sng" dirty="0"/>
          </a:p>
          <a:p>
            <a:pPr marL="0" indent="0">
              <a:buNone/>
            </a:pPr>
            <a:r>
              <a:rPr lang="en-US" sz="1200" u="sng" dirty="0"/>
              <a:t>Every school has a School Resource Officer or Guardian (your school may have another title) assigned to its campus.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15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Kristen ITC" panose="03050502040202030202" pitchFamily="66" charset="0"/>
              </a:rPr>
              <a:t>Use the resources provided in your transition packet to spend quality moments together over the next few months!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Kristen ITC" panose="03050502040202030202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Point out to your families all</a:t>
            </a:r>
            <a:r>
              <a:rPr lang="en-US" sz="1200" baseline="0" dirty="0"/>
              <a:t> that this packet has to offer. Speak briefly about each page as it appears on the slide to make families aware of all the packet has to offer.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Family Engagement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Transition Newsletter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Every Child</a:t>
            </a:r>
            <a:r>
              <a:rPr lang="en-US" sz="1200" baseline="0" dirty="0"/>
              <a:t> Needs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algn="l">
              <a:lnSpc>
                <a:spcPct val="90000"/>
              </a:lnSpc>
            </a:pPr>
            <a:r>
              <a:rPr lang="en-US" sz="1200" dirty="0"/>
              <a:t>Summer Learning Activities</a:t>
            </a:r>
          </a:p>
          <a:p>
            <a:pPr algn="l">
              <a:lnSpc>
                <a:spcPct val="90000"/>
              </a:lnSpc>
            </a:pPr>
            <a:endParaRPr lang="en-US" sz="1200" dirty="0"/>
          </a:p>
          <a:p>
            <a:pPr algn="l">
              <a:lnSpc>
                <a:spcPct val="90000"/>
              </a:lnSpc>
            </a:pPr>
            <a:r>
              <a:rPr lang="en-US" sz="1200" dirty="0"/>
              <a:t>Public Libraries—share</a:t>
            </a:r>
            <a:r>
              <a:rPr lang="en-US" sz="1200" baseline="0" dirty="0"/>
              <a:t> with families that locations are on the back of the purple page.</a:t>
            </a:r>
            <a:endParaRPr lang="en-US" sz="1200" dirty="0"/>
          </a:p>
          <a:p>
            <a:pPr>
              <a:lnSpc>
                <a:spcPct val="90000"/>
              </a:lnSpc>
            </a:pPr>
            <a:endParaRPr lang="en-US" sz="9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0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0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them know you’ll come</a:t>
            </a:r>
            <a:r>
              <a:rPr lang="en-US" baseline="0" dirty="0"/>
              <a:t> back together for a few moments to close out their visit.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5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69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73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contact information, invite parents</a:t>
            </a:r>
            <a:r>
              <a:rPr lang="en-US" baseline="0" dirty="0"/>
              <a:t> to write it down or snap a photo with their devices. </a:t>
            </a:r>
          </a:p>
          <a:p>
            <a:endParaRPr lang="en-US" baseline="0" dirty="0"/>
          </a:p>
          <a:p>
            <a:r>
              <a:rPr lang="en-US" baseline="0" dirty="0"/>
              <a:t>Say:</a:t>
            </a:r>
          </a:p>
          <a:p>
            <a:endParaRPr lang="en-US" baseline="0" dirty="0"/>
          </a:p>
          <a:p>
            <a:r>
              <a:rPr lang="en-US" baseline="0" dirty="0"/>
              <a:t>If you have further questions, please feel free to contact us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38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so important to get to know other families of the children your child will be going to school with so…  let’s take a few minutes to share your thoughts on these two questions with someone you don’t know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6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presence today sends a great message to your children: that</a:t>
            </a:r>
            <a:r>
              <a:rPr lang="en-US" baseline="0" dirty="0"/>
              <a:t> their school is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6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</a:t>
            </a:r>
            <a:r>
              <a:rPr lang="en-US" baseline="0" dirty="0"/>
              <a:t> personalize to school mission if you prefer.</a:t>
            </a:r>
          </a:p>
          <a:p>
            <a:endParaRPr lang="en-US" baseline="0" dirty="0"/>
          </a:p>
          <a:p>
            <a:r>
              <a:rPr lang="en-US" baseline="0" dirty="0"/>
              <a:t>Connecting families to our district 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Overview Information (Philosophy and Vision)</a:t>
            </a:r>
          </a:p>
          <a:p>
            <a:r>
              <a:rPr lang="en-US" sz="1200" dirty="0"/>
              <a:t>Introduce your Administrators and Kindergarten teachers</a:t>
            </a:r>
          </a:p>
          <a:p>
            <a:endParaRPr lang="en-US" sz="1200" dirty="0"/>
          </a:p>
          <a:p>
            <a:r>
              <a:rPr lang="en-US" sz="1200" dirty="0"/>
              <a:t>Other possible topics:</a:t>
            </a:r>
          </a:p>
          <a:p>
            <a:endParaRPr lang="en-US" sz="1200" dirty="0"/>
          </a:p>
          <a:p>
            <a:r>
              <a:rPr lang="en-US" sz="1200" dirty="0"/>
              <a:t># of Kindergarten classrooms</a:t>
            </a:r>
          </a:p>
          <a:p>
            <a:r>
              <a:rPr lang="en-US" sz="1200" dirty="0"/>
              <a:t>Activities/Special classes/programs offered</a:t>
            </a:r>
          </a:p>
          <a:p>
            <a:r>
              <a:rPr lang="en-US" sz="1200" dirty="0"/>
              <a:t>Family Engagement Opportunities</a:t>
            </a:r>
          </a:p>
          <a:p>
            <a:endParaRPr lang="en-US" dirty="0"/>
          </a:p>
          <a:p>
            <a:r>
              <a:rPr lang="en-US" dirty="0"/>
              <a:t>Make it fit your school!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7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9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7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82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49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3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5/9/2022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hE_KYDnT9M?feature=oembed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paymentsplu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janegoodwin.net/2014/08/13/school-in-august/school2/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NBjEI8CXIg?feature=oembed" TargetMode="External"/><Relationship Id="rId5" Type="http://schemas.openxmlformats.org/officeDocument/2006/relationships/hyperlink" Target="http://www.cubby-blue.com/my_weblog/2018/02/i-cant-wait-to-give-money-to-a-super-bowl-square.html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5105" y="1374491"/>
            <a:ext cx="9414636" cy="2716957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Kristen ITC" panose="03050502040202030202" pitchFamily="66" charset="0"/>
              </a:rPr>
              <a:t>Kindergarten</a:t>
            </a:r>
            <a:r>
              <a:rPr lang="en-US" sz="80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Kristen ITC" panose="03050502040202030202" pitchFamily="66" charset="0"/>
              </a:rPr>
              <a:t>, </a:t>
            </a:r>
            <a:br>
              <a:rPr lang="en-US" sz="72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96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Here WE Come</a:t>
            </a:r>
            <a:r>
              <a:rPr lang="en-US" sz="66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55" y="4714902"/>
            <a:ext cx="9317181" cy="1447800"/>
          </a:xfrm>
        </p:spPr>
        <p:txBody>
          <a:bodyPr>
            <a:normAutofit/>
          </a:bodyPr>
          <a:lstStyle/>
          <a:p>
            <a:r>
              <a:rPr lang="en-US" dirty="0"/>
              <a:t>Transition to Kindergarten</a:t>
            </a:r>
          </a:p>
          <a:p>
            <a:r>
              <a:rPr lang="en-US" dirty="0"/>
              <a:t>Brevard Public Schools</a:t>
            </a:r>
          </a:p>
          <a:p>
            <a:r>
              <a:rPr lang="en-US" dirty="0"/>
              <a:t>Spring 2022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5528905"/>
            <a:ext cx="1371600" cy="1015938"/>
          </a:xfrm>
          <a:prstGeom prst="rect">
            <a:avLst/>
          </a:prstGeom>
        </p:spPr>
      </p:pic>
      <p:pic>
        <p:nvPicPr>
          <p:cNvPr id="4" name="Picture 3" descr="Guarderías – educación preescolar | Pediatría socia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52" y="1553335"/>
            <a:ext cx="3553453" cy="274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939B-785D-41DA-B763-E79F8E78F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</a:t>
            </a:r>
            <a:br>
              <a:rPr lang="en-US" dirty="0"/>
            </a:br>
            <a:r>
              <a:rPr lang="en-US" dirty="0"/>
              <a:t>Custodians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39F82-40C5-4755-990B-0B290FCA3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506" y="1315071"/>
            <a:ext cx="2688230" cy="4662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BA4DB-96E6-4E83-98BB-A755DE7C9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344" y="1275588"/>
            <a:ext cx="2516305" cy="47016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E7627A-659B-4F61-A9A4-6314F7065E4B}"/>
              </a:ext>
            </a:extLst>
          </p:cNvPr>
          <p:cNvSpPr/>
          <p:nvPr/>
        </p:nvSpPr>
        <p:spPr>
          <a:xfrm>
            <a:off x="4992344" y="4807564"/>
            <a:ext cx="2454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bg1"/>
                </a:solidFill>
                <a:effectLst/>
              </a:rPr>
              <a:t>Mr. Joe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0C2CB8-82FB-4328-A093-E90AAE230C55}"/>
              </a:ext>
            </a:extLst>
          </p:cNvPr>
          <p:cNvSpPr/>
          <p:nvPr/>
        </p:nvSpPr>
        <p:spPr>
          <a:xfrm>
            <a:off x="7943851" y="1275588"/>
            <a:ext cx="317754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000" b="1" cap="none" spc="0" dirty="0">
                <a:ln/>
                <a:solidFill>
                  <a:schemeClr val="bg1"/>
                </a:solidFill>
                <a:effectLst/>
              </a:rPr>
              <a:t>Mr. Tony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5F4682-11F9-4CE8-8293-B9D8D6B970A2}"/>
              </a:ext>
            </a:extLst>
          </p:cNvPr>
          <p:cNvSpPr txBox="1"/>
          <p:nvPr/>
        </p:nvSpPr>
        <p:spPr>
          <a:xfrm>
            <a:off x="811530" y="2514600"/>
            <a:ext cx="3007795" cy="255454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They work hard to keep our school community clean.</a:t>
            </a:r>
          </a:p>
        </p:txBody>
      </p:sp>
    </p:spTree>
    <p:extLst>
      <p:ext uri="{BB962C8B-B14F-4D97-AF65-F5344CB8AC3E}">
        <p14:creationId xmlns:p14="http://schemas.microsoft.com/office/powerpoint/2010/main" val="4766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School-wide Expectations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554" y="2131985"/>
            <a:ext cx="106045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Our school follows the </a:t>
            </a:r>
            <a:r>
              <a:rPr lang="en-US" sz="2800" b="1" dirty="0"/>
              <a:t>SABAL expectations </a:t>
            </a:r>
            <a:r>
              <a:rPr lang="en-US" sz="2800" dirty="0"/>
              <a:t>as a school-wide behavior system.</a:t>
            </a:r>
          </a:p>
          <a:p>
            <a:r>
              <a:rPr lang="en-US" sz="2800" dirty="0"/>
              <a:t>		   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afety First</a:t>
            </a:r>
          </a:p>
          <a:p>
            <a:r>
              <a:rPr lang="en-US" sz="2800" dirty="0"/>
              <a:t>		  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lways Respectful</a:t>
            </a:r>
          </a:p>
          <a:p>
            <a:r>
              <a:rPr lang="en-US" sz="2800" dirty="0"/>
              <a:t>		   </a:t>
            </a:r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dirty="0"/>
              <a:t>e Responsible</a:t>
            </a:r>
          </a:p>
          <a:p>
            <a:r>
              <a:rPr lang="en-US" sz="2800" dirty="0"/>
              <a:t>		  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ctively Engaged</a:t>
            </a:r>
          </a:p>
          <a:p>
            <a:r>
              <a:rPr lang="en-US" sz="2800" dirty="0"/>
              <a:t>		   </a:t>
            </a:r>
            <a:r>
              <a:rPr lang="en-US" sz="2800" b="1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isten Attentively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Positive Behavior Intervention and Support (PBIS)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</a:p>
          <a:p>
            <a:r>
              <a:rPr lang="en-US" sz="2800" dirty="0">
                <a:latin typeface="Palatino Linotype" panose="02040502050505030304" pitchFamily="18" charset="0"/>
              </a:rPr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54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679" y="644463"/>
            <a:ext cx="9276129" cy="1020762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Kristen ITC" panose="03050502040202030202" pitchFamily="66" charset="0"/>
              </a:rPr>
              <a:t>School Security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11734800" cy="434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accent1"/>
                </a:solidFill>
              </a:rPr>
              <a:t>REMEMBER SAFETY FOR ALL STUDENTS IS OUR PRIORITY!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 rot="20536355">
            <a:off x="140991" y="312073"/>
            <a:ext cx="1221285" cy="1106103"/>
          </a:xfrm>
          <a:prstGeom prst="star5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20536355">
            <a:off x="10274003" y="5112674"/>
            <a:ext cx="1221285" cy="1106103"/>
          </a:xfrm>
          <a:prstGeom prst="star5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 que é antivírus? | Instituto Coaliz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398520"/>
            <a:ext cx="38862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Interview with a Kindergartener">
            <a:hlinkClick r:id="" action="ppaction://media"/>
            <a:extLst>
              <a:ext uri="{FF2B5EF4-FFF2-40B4-BE49-F238E27FC236}">
                <a16:creationId xmlns:a16="http://schemas.microsoft.com/office/drawing/2014/main" id="{CD989AFE-387F-4183-B111-4052325EDA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72210" y="2183130"/>
            <a:ext cx="7671317" cy="4334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07CCE-A545-4344-BAA6-943284C634F6}"/>
              </a:ext>
            </a:extLst>
          </p:cNvPr>
          <p:cNvSpPr txBox="1"/>
          <p:nvPr/>
        </p:nvSpPr>
        <p:spPr>
          <a:xfrm>
            <a:off x="0" y="1213634"/>
            <a:ext cx="3897630" cy="19389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radley Hand ITC" panose="03070402050302030203" pitchFamily="66" charset="0"/>
                <a:cs typeface="Arabic Typesetting" panose="020B0604020202020204" pitchFamily="66" charset="-78"/>
              </a:rPr>
              <a:t>An interview with a Kindergartener</a:t>
            </a:r>
          </a:p>
        </p:txBody>
      </p:sp>
    </p:spTree>
    <p:extLst>
      <p:ext uri="{BB962C8B-B14F-4D97-AF65-F5344CB8AC3E}">
        <p14:creationId xmlns:p14="http://schemas.microsoft.com/office/powerpoint/2010/main" val="23191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4" y="874392"/>
            <a:ext cx="4650118" cy="59836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9" y="834892"/>
            <a:ext cx="4763478" cy="6062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3819" y="2324417"/>
            <a:ext cx="488142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Comic Sans MS" panose="030F0702030302020204" pitchFamily="66" charset="0"/>
              </a:rPr>
              <a:t>Family Engagement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6161">
                <a:alpha val="0"/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5283" y="834893"/>
            <a:ext cx="4687479" cy="60626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56219" y="2476817"/>
            <a:ext cx="4881422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Comic Sans MS" panose="030F0702030302020204" pitchFamily="66" charset="0"/>
              </a:rPr>
              <a:t>Transition Newsletter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5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3940" y="706963"/>
            <a:ext cx="4687479" cy="61510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08619" y="2629217"/>
            <a:ext cx="4881422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Comic Sans MS" panose="030F0702030302020204" pitchFamily="66" charset="0"/>
              </a:rPr>
              <a:t>Every Child Needs. . 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5282" y="618534"/>
            <a:ext cx="4746608" cy="3106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6625" y="3639856"/>
            <a:ext cx="4744161" cy="33460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61019" y="2324417"/>
            <a:ext cx="4881422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Comic Sans MS" panose="030F0702030302020204" pitchFamily="66" charset="0"/>
              </a:rPr>
              <a:t>Summer Learning Activities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695" y="618534"/>
            <a:ext cx="4973968" cy="62789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13419" y="2476817"/>
            <a:ext cx="4881422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Comic Sans MS" panose="030F0702030302020204" pitchFamily="66" charset="0"/>
              </a:rPr>
              <a:t>Public Libraries</a:t>
            </a:r>
          </a:p>
          <a:p>
            <a:pPr algn="ctr"/>
            <a:endParaRPr lang="en-US" sz="6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7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Kristen ITC" panose="03050502040202030202" pitchFamily="66" charset="0"/>
              </a:rPr>
              <a:t>BPS Mobile App</a:t>
            </a:r>
            <a:endParaRPr lang="en-US" sz="6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3" y="1838173"/>
            <a:ext cx="4495798" cy="43275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2057400"/>
            <a:ext cx="5714998" cy="4267200"/>
          </a:xfrm>
        </p:spPr>
        <p:txBody>
          <a:bodyPr>
            <a:normAutofit/>
          </a:bodyPr>
          <a:lstStyle/>
          <a:p>
            <a:r>
              <a:rPr lang="en-US" sz="4400" dirty="0"/>
              <a:t>Calendars</a:t>
            </a:r>
          </a:p>
          <a:p>
            <a:r>
              <a:rPr lang="en-US" sz="4400" dirty="0"/>
              <a:t>Breakfast/Lunch Menus</a:t>
            </a:r>
          </a:p>
          <a:p>
            <a:r>
              <a:rPr lang="en-US" sz="4400" dirty="0"/>
              <a:t>Peachjar</a:t>
            </a:r>
          </a:p>
          <a:p>
            <a:r>
              <a:rPr lang="en-US" sz="4400" dirty="0"/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18081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8" y="734290"/>
            <a:ext cx="10529454" cy="2078181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The Great K Adventure!</a:t>
            </a:r>
            <a:br>
              <a:rPr lang="en-US" sz="6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</a:br>
            <a:r>
              <a:rPr lang="en-US" sz="6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School Tour</a:t>
            </a:r>
          </a:p>
        </p:txBody>
      </p:sp>
      <p:pic>
        <p:nvPicPr>
          <p:cNvPr id="4" name="Picture 3" descr="K is for &lt;strong&gt;Kindergarten&lt;/strong&gt;: A peek inside room 134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593">
            <a:off x="6683814" y="3447318"/>
            <a:ext cx="3233016" cy="242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5280">
            <a:off x="1905215" y="3348463"/>
            <a:ext cx="2959010" cy="24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44" y="481379"/>
            <a:ext cx="11074400" cy="1143000"/>
          </a:xfrm>
        </p:spPr>
        <p:txBody>
          <a:bodyPr/>
          <a:lstStyle/>
          <a:p>
            <a:r>
              <a:rPr lang="en-US" dirty="0"/>
              <a:t>           FAQ’s – Registration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1894"/>
          <a:stretch/>
        </p:blipFill>
        <p:spPr>
          <a:xfrm>
            <a:off x="677544" y="2063994"/>
            <a:ext cx="10755929" cy="1523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9651" r="13618"/>
          <a:stretch/>
        </p:blipFill>
        <p:spPr>
          <a:xfrm>
            <a:off x="677544" y="3933611"/>
            <a:ext cx="10781606" cy="2537528"/>
          </a:xfrm>
          <a:prstGeom prst="rect">
            <a:avLst/>
          </a:prstGeom>
        </p:spPr>
      </p:pic>
      <p:pic>
        <p:nvPicPr>
          <p:cNvPr id="5" name="Picture 4" descr="Andrew Fountain - Truth and the Bible | Newlife Church Toront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6" y="677114"/>
            <a:ext cx="1667342" cy="9472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11579" y="2823411"/>
            <a:ext cx="63847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78969" y="4427621"/>
            <a:ext cx="5301915" cy="8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9247"/>
            <a:ext cx="11223812" cy="878900"/>
          </a:xfrm>
        </p:spPr>
        <p:txBody>
          <a:bodyPr>
            <a:noAutofit/>
          </a:bodyPr>
          <a:lstStyle/>
          <a:p>
            <a:r>
              <a:rPr lang="en-US" sz="4400" dirty="0"/>
              <a:t>           FAQ’s - About Starting School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847088"/>
            <a:ext cx="104862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start school at </a:t>
            </a:r>
            <a:r>
              <a:rPr lang="en-US" sz="2800" dirty="0">
                <a:solidFill>
                  <a:srgbClr val="00B0F0"/>
                </a:solidFill>
              </a:rPr>
              <a:t>8:00 am </a:t>
            </a:r>
            <a:r>
              <a:rPr lang="en-US" sz="2800" dirty="0"/>
              <a:t>and dismiss at </a:t>
            </a:r>
            <a:r>
              <a:rPr lang="en-US" sz="2800" dirty="0">
                <a:solidFill>
                  <a:srgbClr val="00B0F0"/>
                </a:solidFill>
              </a:rPr>
              <a:t>2:30 pm.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Breakfast is served </a:t>
            </a:r>
            <a:r>
              <a:rPr lang="en-US" sz="2800" i="1" dirty="0">
                <a:solidFill>
                  <a:srgbClr val="00B0F0"/>
                </a:solidFill>
              </a:rPr>
              <a:t>FREE</a:t>
            </a:r>
            <a:r>
              <a:rPr lang="en-US" sz="2800" dirty="0"/>
              <a:t> everyday to all students beginning at 7:30am in the cafeteria.  Gates open at this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Lunch can be brought from home or purchased.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can prepay lunches via </a:t>
            </a:r>
            <a:r>
              <a:rPr lang="en-US" sz="2800" dirty="0">
                <a:hlinkClick r:id="rId3" tooltip="Website for My Payments Plus"/>
              </a:rPr>
              <a:t>http://www.mypaymentsplus.com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Free/Reduced lunch applications can be completed online or in the school office.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Notify your teacher of how your child will be going home from school each day(car loop, bus, community childcare, district school age childcare, etc.</a:t>
            </a:r>
            <a:r>
              <a:rPr lang="en-US" sz="2800" b="1" i="1" dirty="0"/>
              <a:t>)!  </a:t>
            </a:r>
            <a:r>
              <a:rPr lang="en-US" sz="2800" b="1" i="1" dirty="0">
                <a:highlight>
                  <a:srgbClr val="FFFF00"/>
                </a:highlight>
              </a:rPr>
              <a:t>Changes in dismissal will only be accepted in writing.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 descr="Andrew Fountain - Truth and the Bible | Newlife Church Toront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5352"/>
            <a:ext cx="1544053" cy="8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699247"/>
            <a:ext cx="11223812" cy="8789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           FAQ’s – Getting Involved</a:t>
            </a:r>
          </a:p>
        </p:txBody>
      </p:sp>
      <p:pic>
        <p:nvPicPr>
          <p:cNvPr id="6" name="Picture 5" descr="Andrew Fountain - Truth and the Bible | Newlife Church Toron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5352"/>
            <a:ext cx="1544053" cy="877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3979" y="2009274"/>
            <a:ext cx="10796337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Volunteer</a:t>
            </a:r>
            <a:r>
              <a:rPr lang="en-US" sz="2400" dirty="0"/>
              <a:t> – Complete online application to volunteer at our school, </a:t>
            </a:r>
          </a:p>
          <a:p>
            <a:r>
              <a:rPr lang="en-US" sz="2400" dirty="0"/>
              <a:t>    support in your child’s class and to chaperone field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Principal’s Coffee Chat </a:t>
            </a:r>
            <a:r>
              <a:rPr lang="en-US" sz="2400" dirty="0"/>
              <a:t>- Attend our coffee chats with administration, staff and other parents to stay on top of school happenings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Join our Parent Teacher Organization </a:t>
            </a:r>
            <a:r>
              <a:rPr lang="en-US" sz="2400" dirty="0"/>
              <a:t>– They do great things for our children.  Stop by the PTO table to find out more.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31782" y="4602062"/>
            <a:ext cx="2179448" cy="44627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sz="2300" b="1" i="1" dirty="0"/>
          </a:p>
        </p:txBody>
      </p:sp>
      <p:pic>
        <p:nvPicPr>
          <p:cNvPr id="3" name="Picture 2" descr="Halliwell Library Goings-On: April 20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975" y="483628"/>
            <a:ext cx="1405636" cy="1405636"/>
          </a:xfrm>
          <a:prstGeom prst="rect">
            <a:avLst/>
          </a:prstGeom>
        </p:spPr>
      </p:pic>
      <p:pic>
        <p:nvPicPr>
          <p:cNvPr id="4" name="Picture 3" descr="Group or Team?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6747" r="3276" b="7678"/>
          <a:stretch/>
        </p:blipFill>
        <p:spPr>
          <a:xfrm rot="20590559">
            <a:off x="1495611" y="4725343"/>
            <a:ext cx="2581089" cy="17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1109" y="718356"/>
            <a:ext cx="11069781" cy="102076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Kristen ITC" panose="03050502040202030202" pitchFamily="66" charset="0"/>
              </a:rPr>
              <a:t>Thank you for being here!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15" y="1739118"/>
            <a:ext cx="119063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dirty="0">
                <a:latin typeface="Arial Narrow" panose="020B0606020202030204" pitchFamily="34" charset="0"/>
              </a:rPr>
              <a:t>“At the end of the day, the most overwhelming key to a child’s success is the positive involvement of parents.”</a:t>
            </a:r>
          </a:p>
          <a:p>
            <a:pPr algn="ctr">
              <a:lnSpc>
                <a:spcPct val="90000"/>
              </a:lnSpc>
            </a:pPr>
            <a:r>
              <a:rPr lang="en-US" sz="6000" dirty="0">
                <a:latin typeface="Arial Narrow" panose="020B0606020202030204" pitchFamily="34" charset="0"/>
              </a:rPr>
              <a:t>-Jane D. Hull</a:t>
            </a:r>
          </a:p>
        </p:txBody>
      </p:sp>
      <p:pic>
        <p:nvPicPr>
          <p:cNvPr id="5" name="Picture 2" descr="C:\Users\windover.elizabeth\Documents\Be There\New Be There Log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5351860"/>
            <a:ext cx="4191000" cy="1506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6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94" y="722018"/>
            <a:ext cx="9873129" cy="1143000"/>
          </a:xfrm>
        </p:spPr>
        <p:txBody>
          <a:bodyPr/>
          <a:lstStyle/>
          <a:p>
            <a:r>
              <a:rPr lang="en-US" dirty="0"/>
              <a:t>Question and Answer Session</a:t>
            </a:r>
          </a:p>
        </p:txBody>
      </p:sp>
      <p:pic>
        <p:nvPicPr>
          <p:cNvPr id="4" name="Picture 3" descr="Samantha Sans Dosage: Anything Left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4" y="2141724"/>
            <a:ext cx="5360894" cy="3191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436" y="5577635"/>
            <a:ext cx="8855242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School Staff and Sabal PTO are available for additional </a:t>
            </a:r>
          </a:p>
          <a:p>
            <a:r>
              <a:rPr lang="en-US" sz="2800" dirty="0"/>
              <a:t>questions after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0773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780" y="727973"/>
            <a:ext cx="9615055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Palatino Linotype" panose="02040502050505030304" pitchFamily="18" charset="0"/>
              </a:rPr>
              <a:t>School contact information:</a:t>
            </a:r>
          </a:p>
          <a:p>
            <a:pPr algn="ctr">
              <a:lnSpc>
                <a:spcPct val="90000"/>
              </a:lnSpc>
            </a:pPr>
            <a:endParaRPr lang="en-US" sz="2000" dirty="0">
              <a:latin typeface="Palatino Linotype" panose="0204050205050503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3200" b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Sabal</a:t>
            </a:r>
            <a:r>
              <a:rPr lang="en-US" sz="32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Elementary School</a:t>
            </a:r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1401 N. Wickham Rd</a:t>
            </a:r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321-254-7261</a:t>
            </a:r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https://www.brevardschools.org/SabalES</a:t>
            </a:r>
            <a:endParaRPr lang="en-US" sz="3200" dirty="0">
              <a:latin typeface="Palatino Linotype" panose="02040502050505030304" pitchFamily="18" charset="0"/>
            </a:endParaRPr>
          </a:p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3200" u="sng" dirty="0">
                <a:latin typeface="Palatino Linotype" panose="02040502050505030304" pitchFamily="18" charset="0"/>
              </a:rPr>
              <a:t>Administrators</a:t>
            </a:r>
            <a:r>
              <a:rPr lang="en-US" sz="3200" dirty="0">
                <a:latin typeface="Palatino Linotype" panose="02040502050505030304" pitchFamily="18" charset="0"/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en-US" sz="3200" dirty="0">
                <a:latin typeface="Palatino Linotype" panose="02040502050505030304" pitchFamily="18" charset="0"/>
              </a:rPr>
              <a:t> Mrs. Trosset– Principal</a:t>
            </a:r>
          </a:p>
          <a:p>
            <a:pPr algn="ctr">
              <a:lnSpc>
                <a:spcPct val="90000"/>
              </a:lnSpc>
            </a:pPr>
            <a:r>
              <a:rPr lang="en-US" sz="3200" dirty="0">
                <a:latin typeface="Palatino Linotype" panose="02040502050505030304" pitchFamily="18" charset="0"/>
              </a:rPr>
              <a:t>Mrs. Hobson – Assistant Principal</a:t>
            </a:r>
          </a:p>
          <a:p>
            <a:pPr algn="ctr">
              <a:lnSpc>
                <a:spcPct val="90000"/>
              </a:lnSpc>
            </a:pPr>
            <a:endParaRPr lang="en-US" sz="2000" dirty="0">
              <a:latin typeface="Palatino Linotype" panose="0204050205050503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3200" u="sng" dirty="0">
                <a:latin typeface="Palatino Linotype" panose="02040502050505030304" pitchFamily="18" charset="0"/>
              </a:rPr>
              <a:t>Registration Questions</a:t>
            </a:r>
            <a:r>
              <a:rPr lang="en-US" sz="3200" dirty="0">
                <a:latin typeface="Palatino Linotype" panose="02040502050505030304" pitchFamily="18" charset="0"/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en-US" sz="3200" dirty="0">
                <a:latin typeface="Palatino Linotype" panose="02040502050505030304" pitchFamily="18" charset="0"/>
              </a:rPr>
              <a:t>Mrs. Sicilia – School Secretary</a:t>
            </a:r>
          </a:p>
          <a:p>
            <a:pPr algn="ctr">
              <a:lnSpc>
                <a:spcPct val="90000"/>
              </a:lnSpc>
            </a:pPr>
            <a:r>
              <a:rPr lang="en-US" sz="3200" dirty="0">
                <a:latin typeface="Palatino Linotype" panose="02040502050505030304" pitchFamily="18" charset="0"/>
              </a:rPr>
              <a:t>Mrs. Tellez – Office Clerk</a:t>
            </a:r>
          </a:p>
        </p:txBody>
      </p:sp>
    </p:spTree>
    <p:extLst>
      <p:ext uri="{BB962C8B-B14F-4D97-AF65-F5344CB8AC3E}">
        <p14:creationId xmlns:p14="http://schemas.microsoft.com/office/powerpoint/2010/main" val="16598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475" y="621780"/>
            <a:ext cx="5358446" cy="962660"/>
          </a:xfrm>
        </p:spPr>
        <p:txBody>
          <a:bodyPr>
            <a:noAutofit/>
          </a:bodyPr>
          <a:lstStyle/>
          <a:p>
            <a:pPr algn="ctr"/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74" y="2917183"/>
            <a:ext cx="112087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What is something new that you learned about our school or starting Kindergarten?</a:t>
            </a:r>
          </a:p>
          <a:p>
            <a:pPr algn="ctr"/>
            <a:endParaRPr lang="en-US" sz="2000" b="1" dirty="0">
              <a:solidFill>
                <a:srgbClr val="00B0F0"/>
              </a:solidFill>
            </a:endParaRPr>
          </a:p>
          <a:p>
            <a:pPr algn="ctr"/>
            <a:r>
              <a:rPr lang="en-US" sz="3600" b="1" dirty="0"/>
              <a:t>Please complete our exit survey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1447800" y="390760"/>
            <a:ext cx="9067800" cy="1065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4" name="Picture 3" descr="COLEGIO AMOR DE DIOS BURLADA: octubre 20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9" y="390760"/>
            <a:ext cx="2410507" cy="1605708"/>
          </a:xfrm>
          <a:prstGeom prst="rect">
            <a:avLst/>
          </a:prstGeom>
        </p:spPr>
      </p:pic>
      <p:pic>
        <p:nvPicPr>
          <p:cNvPr id="3" name="Picture 2" descr="Pencil And Paper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87" y="4094789"/>
            <a:ext cx="676774" cy="7218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513B42B-C94D-4FB5-A44D-164B7E69C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179" y="305415"/>
            <a:ext cx="2080310" cy="202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1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968" y="692727"/>
            <a:ext cx="10082463" cy="2835708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Kristen ITC" panose="03050502040202030202" pitchFamily="66" charset="0"/>
              </a:rPr>
              <a:t>Our school is looking forward to a great year with your family!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00" y="3685310"/>
            <a:ext cx="3733800" cy="291485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620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31" y="894912"/>
            <a:ext cx="10972800" cy="1143000"/>
          </a:xfrm>
        </p:spPr>
        <p:txBody>
          <a:bodyPr/>
          <a:lstStyle/>
          <a:p>
            <a:pPr algn="ctr"/>
            <a:r>
              <a:rPr lang="en-US" dirty="0">
                <a:latin typeface="Kristen ITC" panose="03050502040202030202" pitchFamily="66" charset="0"/>
              </a:rPr>
              <a:t>Brevard Public Schools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48952" y="2257698"/>
            <a:ext cx="9280477" cy="4495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800" dirty="0"/>
              <a:t>The </a:t>
            </a:r>
            <a:r>
              <a:rPr lang="en-US" sz="5800" i="1" dirty="0"/>
              <a:t>mission</a:t>
            </a:r>
            <a:r>
              <a:rPr lang="en-US" sz="5800" b="1" dirty="0"/>
              <a:t> </a:t>
            </a:r>
            <a:r>
              <a:rPr lang="en-US" sz="5800" dirty="0"/>
              <a:t>of Brevard Public Schools is to </a:t>
            </a:r>
          </a:p>
          <a:p>
            <a:pPr marL="0" indent="0" algn="ctr">
              <a:buNone/>
            </a:pPr>
            <a:r>
              <a:rPr lang="en-US" sz="7300">
                <a:ln>
                  <a:solidFill>
                    <a:srgbClr val="00B0F0"/>
                  </a:solidFill>
                </a:ln>
              </a:rPr>
              <a:t>serve </a:t>
            </a:r>
            <a:r>
              <a:rPr lang="en-US" sz="7300" dirty="0">
                <a:ln>
                  <a:solidFill>
                    <a:srgbClr val="00B0F0"/>
                  </a:solidFill>
                </a:ln>
              </a:rPr>
              <a:t>every student with excellence as </a:t>
            </a:r>
            <a:r>
              <a:rPr lang="en-US" sz="7300">
                <a:ln>
                  <a:solidFill>
                    <a:srgbClr val="00B0F0"/>
                  </a:solidFill>
                </a:ln>
              </a:rPr>
              <a:t>the standard.</a:t>
            </a:r>
            <a:endParaRPr lang="en-US" sz="7300" dirty="0">
              <a:ln>
                <a:solidFill>
                  <a:srgbClr val="00B0F0"/>
                </a:solidFill>
              </a:ln>
            </a:endParaRPr>
          </a:p>
          <a:p>
            <a:pPr marL="0" indent="0">
              <a:buNone/>
            </a:pPr>
            <a:endParaRPr lang="en-US" sz="5800" dirty="0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051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Kristen ITC" panose="03050502040202030202" pitchFamily="66" charset="0"/>
              </a:rPr>
              <a:t>About OUR school…..</a:t>
            </a:r>
          </a:p>
        </p:txBody>
      </p:sp>
      <p:pic>
        <p:nvPicPr>
          <p:cNvPr id="1028" name="Picture 4" descr="Image result for sabal elementa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9846" r="10618" b="41416"/>
          <a:stretch/>
        </p:blipFill>
        <p:spPr bwMode="auto">
          <a:xfrm>
            <a:off x="8041769" y="704440"/>
            <a:ext cx="3540632" cy="17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6507" y="2452682"/>
            <a:ext cx="10972800" cy="44053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Vision </a:t>
            </a:r>
            <a:r>
              <a:rPr lang="en-US" dirty="0"/>
              <a:t>– Motivate, Encourage, Inspire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Mission </a:t>
            </a:r>
            <a:r>
              <a:rPr lang="en-US" dirty="0"/>
              <a:t>– Vision: Sabal Elementary will positively impact our community by delivering the highest quality education in a caring student-centered environment.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Title 1 School </a:t>
            </a:r>
            <a:r>
              <a:rPr lang="en-US" dirty="0">
                <a:latin typeface="Palatino Linotype" panose="02040502050505030304" pitchFamily="18" charset="0"/>
              </a:rPr>
              <a:t>– Our Title 1 status grants additional funds to support student achievement, professional development, and parent involvement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428" y="849291"/>
            <a:ext cx="9870831" cy="825774"/>
          </a:xfrm>
        </p:spPr>
        <p:txBody>
          <a:bodyPr/>
          <a:lstStyle/>
          <a:p>
            <a:r>
              <a:rPr lang="en-US" dirty="0"/>
              <a:t>Administration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1" y="5606062"/>
            <a:ext cx="29997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Mrs. Paige Trosset Principal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0353" y="5606062"/>
            <a:ext cx="29997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Ms. Laura Hobson</a:t>
            </a:r>
          </a:p>
          <a:p>
            <a:r>
              <a:rPr lang="en-US" sz="24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Asst. Principal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0B8FA-667A-42BE-8D36-8FDE05DAA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186" y="2004934"/>
            <a:ext cx="2508741" cy="3271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553FE-CB5F-4B1F-8297-B5D191778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5" y="1945605"/>
            <a:ext cx="2508741" cy="3356983"/>
          </a:xfrm>
          <a:prstGeom prst="rect">
            <a:avLst/>
          </a:prstGeom>
        </p:spPr>
      </p:pic>
      <p:pic>
        <p:nvPicPr>
          <p:cNvPr id="11" name="Picture 10" descr="A picture containing text, clipart, window&#10;&#10;Description automatically generated">
            <a:extLst>
              <a:ext uri="{FF2B5EF4-FFF2-40B4-BE49-F238E27FC236}">
                <a16:creationId xmlns:a16="http://schemas.microsoft.com/office/drawing/2014/main" id="{F2CE7514-A4D9-4DB0-A831-B78C65BEA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48947" y="1675065"/>
            <a:ext cx="4088937" cy="41161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595399-FBBD-456A-80E5-3BFD78DEC919}"/>
              </a:ext>
            </a:extLst>
          </p:cNvPr>
          <p:cNvSpPr txBox="1"/>
          <p:nvPr/>
        </p:nvSpPr>
        <p:spPr>
          <a:xfrm>
            <a:off x="7348948" y="3516058"/>
            <a:ext cx="211074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janegoodwin.net/2014/08/13/school-in-august/school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7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EBD6-6AE9-477C-AC9C-6FAA4197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0"/>
            <a:ext cx="11074400" cy="1143000"/>
          </a:xfrm>
        </p:spPr>
        <p:txBody>
          <a:bodyPr/>
          <a:lstStyle/>
          <a:p>
            <a:r>
              <a:rPr lang="en-US" dirty="0"/>
              <a:t>Office Staff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D3286-7D38-4DEF-B569-259DC16671D9}"/>
              </a:ext>
            </a:extLst>
          </p:cNvPr>
          <p:cNvSpPr txBox="1"/>
          <p:nvPr/>
        </p:nvSpPr>
        <p:spPr>
          <a:xfrm>
            <a:off x="220027" y="6074047"/>
            <a:ext cx="11751945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Mrs. Kelly Tellez,  Mrs. Christina Sicilia and Mrs. Denise Marrs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63BA5-CD34-82AF-E5CD-D7BA23EB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193" y="1135564"/>
            <a:ext cx="7931807" cy="46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435731"/>
            <a:ext cx="11074400" cy="860943"/>
          </a:xfrm>
        </p:spPr>
        <p:txBody>
          <a:bodyPr/>
          <a:lstStyle/>
          <a:p>
            <a:r>
              <a:rPr lang="en-US" dirty="0"/>
              <a:t>Kindergarten Teachers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9" y="1747404"/>
            <a:ext cx="2450592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 descr="A group of women posing for a photo in front of a sign&#10;&#10;Description automatically generated with medium confidence">
            <a:extLst>
              <a:ext uri="{FF2B5EF4-FFF2-40B4-BE49-F238E27FC236}">
                <a16:creationId xmlns:a16="http://schemas.microsoft.com/office/drawing/2014/main" id="{0C773E64-2D69-4796-9830-5B2525B1F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86" y="3512313"/>
            <a:ext cx="4344574" cy="3258431"/>
          </a:xfrm>
          <a:prstGeom prst="rect">
            <a:avLst/>
          </a:prstGeom>
        </p:spPr>
      </p:pic>
      <p:pic>
        <p:nvPicPr>
          <p:cNvPr id="7" name="Picture 6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D949EE9F-554A-49FF-9BC7-D0EF3B656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" y="1550412"/>
            <a:ext cx="3783992" cy="5045323"/>
          </a:xfrm>
          <a:prstGeom prst="rect">
            <a:avLst/>
          </a:prstGeom>
        </p:spPr>
      </p:pic>
      <p:pic>
        <p:nvPicPr>
          <p:cNvPr id="9" name="Picture 8" descr="A group of wome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030B7639-D3BC-4215-8977-AD6B2CBC8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02" y="105738"/>
            <a:ext cx="2490221" cy="3320295"/>
          </a:xfrm>
          <a:prstGeom prst="rect">
            <a:avLst/>
          </a:prstGeom>
        </p:spPr>
      </p:pic>
      <p:pic>
        <p:nvPicPr>
          <p:cNvPr id="11" name="Picture 10" descr="A group of wome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C4ADE6F3-FE19-4AEF-AB07-9B27B50EFD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94" y="1939741"/>
            <a:ext cx="3176538" cy="42353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5E2E91-FDA8-4E21-9083-62B9A22995FB}"/>
              </a:ext>
            </a:extLst>
          </p:cNvPr>
          <p:cNvSpPr txBox="1"/>
          <p:nvPr/>
        </p:nvSpPr>
        <p:spPr>
          <a:xfrm>
            <a:off x="4241494" y="1227246"/>
            <a:ext cx="443720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Ms. Jackson, Mrs. Strenko, </a:t>
            </a:r>
          </a:p>
          <a:p>
            <a:pPr algn="ctr"/>
            <a:r>
              <a:rPr lang="en-US" dirty="0"/>
              <a:t>Mrs. Rivera, Mrs. Middlebrook</a:t>
            </a:r>
          </a:p>
        </p:txBody>
      </p:sp>
    </p:spTree>
    <p:extLst>
      <p:ext uri="{BB962C8B-B14F-4D97-AF65-F5344CB8AC3E}">
        <p14:creationId xmlns:p14="http://schemas.microsoft.com/office/powerpoint/2010/main" val="35566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CCAE-288D-44BD-969E-0FA41274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Does a Kindergarten Room Look Like?</a:t>
            </a:r>
          </a:p>
        </p:txBody>
      </p:sp>
      <p:pic>
        <p:nvPicPr>
          <p:cNvPr id="3" name="Online Media 2" title="K room">
            <a:hlinkClick r:id="" action="ppaction://media"/>
            <a:extLst>
              <a:ext uri="{FF2B5EF4-FFF2-40B4-BE49-F238E27FC236}">
                <a16:creationId xmlns:a16="http://schemas.microsoft.com/office/drawing/2014/main" id="{5C86E12E-164F-4B3B-A550-B84894C7BB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1847" y="2048097"/>
            <a:ext cx="7285113" cy="4116089"/>
          </a:xfrm>
          <a:prstGeom prst="rect">
            <a:avLst/>
          </a:prstGeom>
        </p:spPr>
      </p:pic>
      <p:pic>
        <p:nvPicPr>
          <p:cNvPr id="5" name="Picture 4" descr="A yellow rubber duck&#10;&#10;Description automatically generated with low confidence">
            <a:extLst>
              <a:ext uri="{FF2B5EF4-FFF2-40B4-BE49-F238E27FC236}">
                <a16:creationId xmlns:a16="http://schemas.microsoft.com/office/drawing/2014/main" id="{2E5ED810-3CF4-4AD3-8333-0A6280DC1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23760" y="1165753"/>
            <a:ext cx="681335" cy="6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Teachers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58" y="2196465"/>
            <a:ext cx="1914144" cy="2871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768" y="5341882"/>
            <a:ext cx="108732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Ms. Herbert            Mrs. Mumme             Mr. </a:t>
            </a:r>
            <a:r>
              <a:rPr lang="en-US" sz="24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Canuel</a:t>
            </a:r>
            <a:r>
              <a:rPr lang="en-US" sz="2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   Mrs. Richardson</a:t>
            </a:r>
          </a:p>
          <a:p>
            <a:r>
              <a:rPr lang="en-US" sz="2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Music                           Art                 Physical Education          Media Specialist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830C0-1571-46A9-BE54-BC35ED97D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262" y="2253233"/>
            <a:ext cx="2360352" cy="2814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337F7D-1E47-48A7-BEEF-61C1908F1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223" y="1765935"/>
            <a:ext cx="2134267" cy="3326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7345DF-5EF6-40DA-88D9-4754DF8B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88" y="2458094"/>
            <a:ext cx="2508814" cy="26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1660</TotalTime>
  <Words>1020</Words>
  <Application>Microsoft Office PowerPoint</Application>
  <PresentationFormat>Widescreen</PresentationFormat>
  <Paragraphs>170</Paragraphs>
  <Slides>23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Narrow</vt:lpstr>
      <vt:lpstr>Bradley Hand ITC</vt:lpstr>
      <vt:lpstr>Calibri</vt:lpstr>
      <vt:lpstr>Century Gothic</vt:lpstr>
      <vt:lpstr>Comic Sans MS</vt:lpstr>
      <vt:lpstr>Kristen ITC</vt:lpstr>
      <vt:lpstr>Palatino Linotype</vt:lpstr>
      <vt:lpstr>Wingdings</vt:lpstr>
      <vt:lpstr>Wingdings 2</vt:lpstr>
      <vt:lpstr>Presentation on brainstorming</vt:lpstr>
      <vt:lpstr>Kindergarten,  Here WE Come!</vt:lpstr>
      <vt:lpstr>Thank you for being here!</vt:lpstr>
      <vt:lpstr>Brevard Public Schools</vt:lpstr>
      <vt:lpstr>About OUR school…..</vt:lpstr>
      <vt:lpstr>Administration</vt:lpstr>
      <vt:lpstr>Office Staff</vt:lpstr>
      <vt:lpstr>Kindergarten Teachers</vt:lpstr>
      <vt:lpstr>What Does a Kindergarten Room Look Like?</vt:lpstr>
      <vt:lpstr>Activity Teachers</vt:lpstr>
      <vt:lpstr>Our  Custodians</vt:lpstr>
      <vt:lpstr>Our School-wide Expectations</vt:lpstr>
      <vt:lpstr>School Security</vt:lpstr>
      <vt:lpstr>PowerPoint Presentation</vt:lpstr>
      <vt:lpstr>PowerPoint Presentation</vt:lpstr>
      <vt:lpstr>BPS Mobile App</vt:lpstr>
      <vt:lpstr>The Great K Adventure! School Tour</vt:lpstr>
      <vt:lpstr>           FAQ’s – Registration Process</vt:lpstr>
      <vt:lpstr>           FAQ’s - About Starting School</vt:lpstr>
      <vt:lpstr>PowerPoint Presentation</vt:lpstr>
      <vt:lpstr>Question and Answer Session</vt:lpstr>
      <vt:lpstr>PowerPoint Presentation</vt:lpstr>
      <vt:lpstr>PowerPoint Presentation</vt:lpstr>
      <vt:lpstr>Our school is looking forward to a great year with your family!</vt:lpstr>
    </vt:vector>
  </TitlesOfParts>
  <Company>BPS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Kindergarten,  Here WE Come!</dc:title>
  <dc:creator>Richards.Elizabeth@Elementary Programs</dc:creator>
  <cp:lastModifiedBy>Sicilia.Christina@Sabal Elementary</cp:lastModifiedBy>
  <cp:revision>66</cp:revision>
  <dcterms:created xsi:type="dcterms:W3CDTF">2019-02-01T13:03:51Z</dcterms:created>
  <dcterms:modified xsi:type="dcterms:W3CDTF">2022-05-09T14:10:39Z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