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7010400" cy="9296400"/>
  <p:embeddedFontLst>
    <p:embeddedFont>
      <p:font typeface="Garamon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rbQ3hM1TQ+/6lEvPDkmZM/jQw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Garamond-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Garamond-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Garamond-bold.fntdata"/><Relationship Id="rId16" Type="http://schemas.openxmlformats.org/officeDocument/2006/relationships/slide" Target="slides/slide12.xml"/><Relationship Id="rId38" Type="http://schemas.openxmlformats.org/officeDocument/2006/relationships/font" Target="fonts/Garamond-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38" y="0"/>
            <a:ext cx="3038475" cy="4667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dc6b6d6827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dc6b6d6827_0_0: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latin typeface="Calibri"/>
                <a:ea typeface="Calibri"/>
                <a:cs typeface="Calibri"/>
                <a:sym typeface="Calibri"/>
              </a:rPr>
              <a:t>Currently our FAST PM3 data shows that 39% of our students are at level 3 or higher.  As school we have shown growth in our learning gain at 64% making a learning gain in ELA and 56% of our lowest 25 % making a learning gain based off our school based calculations not our official report of the state which we will received in late July 2024.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rgbClr val="000000"/>
              </a:buClr>
              <a:buSzPts val="1200"/>
              <a:buFont typeface="Calibri"/>
              <a:buNone/>
            </a:pPr>
            <a:r>
              <a:t/>
            </a:r>
            <a:endParaRPr/>
          </a:p>
          <a:p>
            <a:pPr indent="0" lvl="0" marL="0" rtl="0" algn="l">
              <a:spcBef>
                <a:spcPts val="0"/>
              </a:spcBef>
              <a:spcAft>
                <a:spcPts val="0"/>
              </a:spcAft>
              <a:buNone/>
            </a:pPr>
            <a:r>
              <a:t/>
            </a:r>
            <a:endParaRPr/>
          </a:p>
        </p:txBody>
      </p:sp>
      <p:sp>
        <p:nvSpPr>
          <p:cNvPr id="217" name="Google Shape;217;g2dc6b6d6827_0_0: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dc6b6d6827_0_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2dc6b6d6827_0_12: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sz="1100">
                <a:latin typeface="Calibri"/>
                <a:ea typeface="Calibri"/>
                <a:cs typeface="Calibri"/>
                <a:sym typeface="Calibri"/>
              </a:rPr>
              <a:t> As school we have shown some growth in our ELA subgroups in proficiency but we shined brighter on our learning gains for all subgroups.  Our ESE and ELL students not meeting proficiency at the same rate as our other subgroups.  the learning gain in ELA speak loudly about the work our staff is doing that focused on intervention which a focus in our Title I plan.   At Saturn we will continue to monitor effectiveness of mathematics instruction by conducting weekly classroom walkthroughs to eliminate below grade level learning tracks. Monthly walk-throughs that focus specifically on subgroups and instruction support being provided. Provide teachers with necessary math professional development, content specialist modeling within the classroom, resources and materials to implement high impact instruction such as Title I instructional assistants and standards-based countdown materials. </a:t>
            </a:r>
            <a:endParaRPr sz="1100"/>
          </a:p>
          <a:p>
            <a:pPr indent="0" lvl="0" marL="0" rtl="0" algn="l">
              <a:spcBef>
                <a:spcPts val="0"/>
              </a:spcBef>
              <a:spcAft>
                <a:spcPts val="0"/>
              </a:spcAft>
              <a:buClr>
                <a:srgbClr val="000000"/>
              </a:buClr>
              <a:buSzPts val="1200"/>
              <a:buFont typeface="Calibri"/>
              <a:buNone/>
            </a:pPr>
            <a:r>
              <a:t/>
            </a:r>
            <a:endParaRPr/>
          </a:p>
          <a:p>
            <a:pPr indent="0" lvl="0" marL="0" rtl="0" algn="l">
              <a:spcBef>
                <a:spcPts val="0"/>
              </a:spcBef>
              <a:spcAft>
                <a:spcPts val="0"/>
              </a:spcAft>
              <a:buNone/>
            </a:pPr>
            <a:r>
              <a:t/>
            </a:r>
            <a:endParaRPr/>
          </a:p>
        </p:txBody>
      </p:sp>
      <p:sp>
        <p:nvSpPr>
          <p:cNvPr id="224" name="Google Shape;224;g2dc6b6d6827_0_12: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dc6447772f_0_6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dc6447772f_0_66: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rPr b="0" i="0" lang="en-US" u="none" strike="noStrike">
                <a:solidFill>
                  <a:srgbClr val="000000"/>
                </a:solidFill>
                <a:latin typeface="Calibri"/>
                <a:ea typeface="Calibri"/>
                <a:cs typeface="Calibri"/>
                <a:sym typeface="Calibri"/>
              </a:rPr>
              <a:t>To measure the effectiveness of our Title I program, we must review data. </a:t>
            </a:r>
            <a:r>
              <a:rPr lang="en-US">
                <a:solidFill>
                  <a:srgbClr val="000000"/>
                </a:solidFill>
                <a:latin typeface="Calibri"/>
                <a:ea typeface="Calibri"/>
                <a:cs typeface="Calibri"/>
                <a:sym typeface="Calibri"/>
              </a:rPr>
              <a:t>Referring</a:t>
            </a:r>
            <a:r>
              <a:rPr b="0" i="1" lang="en-US" strike="noStrike">
                <a:solidFill>
                  <a:srgbClr val="000000"/>
                </a:solidFill>
                <a:latin typeface="Calibri"/>
                <a:ea typeface="Calibri"/>
                <a:cs typeface="Calibri"/>
                <a:sym typeface="Calibri"/>
              </a:rPr>
              <a:t> </a:t>
            </a:r>
            <a:r>
              <a:rPr lang="en-US" strike="noStrike">
                <a:solidFill>
                  <a:srgbClr val="000000"/>
                </a:solidFill>
                <a:latin typeface="Calibri"/>
                <a:ea typeface="Calibri"/>
                <a:cs typeface="Calibri"/>
                <a:sym typeface="Calibri"/>
              </a:rPr>
              <a:t>back to end of year evaluation document </a:t>
            </a:r>
            <a:r>
              <a:rPr lang="en-US">
                <a:solidFill>
                  <a:srgbClr val="000000"/>
                </a:solidFill>
                <a:latin typeface="Calibri"/>
                <a:ea typeface="Calibri"/>
                <a:cs typeface="Calibri"/>
                <a:sym typeface="Calibri"/>
              </a:rPr>
              <a:t>we have documented on the next few slides some possible ideas that will be discussed as part of our summer CNA work to improve our work as administrators, teachers and families working together to support our students growth and development.</a:t>
            </a:r>
            <a:r>
              <a:rPr lang="en-US" u="sng">
                <a:solidFill>
                  <a:srgbClr val="000000"/>
                </a:solidFill>
                <a:latin typeface="Calibri"/>
                <a:ea typeface="Calibri"/>
                <a:cs typeface="Calibri"/>
                <a:sym typeface="Calibri"/>
              </a:rPr>
              <a:t> </a:t>
            </a:r>
            <a:endParaRPr/>
          </a:p>
        </p:txBody>
      </p:sp>
      <p:sp>
        <p:nvSpPr>
          <p:cNvPr id="231" name="Google Shape;231;g2dc6447772f_0_66: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dc6447772f_0_7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dc6447772f_0_72: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t/>
            </a:r>
            <a:endParaRPr/>
          </a:p>
          <a:p>
            <a:pPr indent="0" lvl="0" marL="0" rtl="0" algn="l">
              <a:spcBef>
                <a:spcPts val="0"/>
              </a:spcBef>
              <a:spcAft>
                <a:spcPts val="0"/>
              </a:spcAft>
              <a:buNone/>
            </a:pPr>
            <a:r>
              <a:t/>
            </a:r>
            <a:endParaRPr/>
          </a:p>
        </p:txBody>
      </p:sp>
      <p:sp>
        <p:nvSpPr>
          <p:cNvPr id="238" name="Google Shape;238;g2dc6447772f_0_72: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dc6447772f_0_6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dc6447772f_0_60: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t/>
            </a:r>
            <a:endParaRPr/>
          </a:p>
          <a:p>
            <a:pPr indent="0" lvl="0" marL="0" rtl="0" algn="l">
              <a:spcBef>
                <a:spcPts val="0"/>
              </a:spcBef>
              <a:spcAft>
                <a:spcPts val="0"/>
              </a:spcAft>
              <a:buNone/>
            </a:pPr>
            <a:r>
              <a:t/>
            </a:r>
            <a:endParaRPr/>
          </a:p>
        </p:txBody>
      </p:sp>
      <p:sp>
        <p:nvSpPr>
          <p:cNvPr id="245" name="Google Shape;245;g2dc6447772f_0_60: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7: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Another </a:t>
            </a:r>
            <a:r>
              <a:rPr lang="en-US"/>
              <a:t> area of focus for this school year was</a:t>
            </a:r>
            <a:r>
              <a:rPr lang="en-US">
                <a:highlight>
                  <a:srgbClr val="FFFFFF"/>
                </a:highlight>
              </a:rPr>
              <a:t> Math.  We spent $37,018 on intervention staff, leterventiona materials, iReady Licences, Brainpop, teacher professional development materials such as Productive Math Struggle  and headphones  which support us in closing the achievement gap among our students. </a:t>
            </a:r>
            <a:endParaRPr i="1" u="sng">
              <a:highlight>
                <a:srgbClr val="FFFF00"/>
              </a:highlight>
            </a:endParaRPr>
          </a:p>
          <a:p>
            <a:pPr indent="0" lvl="0" marL="0" rtl="0" algn="l">
              <a:lnSpc>
                <a:spcPct val="115000"/>
              </a:lnSpc>
              <a:spcBef>
                <a:spcPts val="600"/>
              </a:spcBef>
              <a:spcAft>
                <a:spcPts val="0"/>
              </a:spcAft>
              <a:buClr>
                <a:schemeClr val="dk1"/>
              </a:buClr>
              <a:buSzPts val="1100"/>
              <a:buFont typeface="Arial"/>
              <a:buNone/>
            </a:pPr>
            <a:r>
              <a:t/>
            </a:r>
            <a:endParaRPr sz="1200">
              <a:solidFill>
                <a:srgbClr val="83992A"/>
              </a:solidFill>
              <a:latin typeface="Arial"/>
              <a:ea typeface="Arial"/>
              <a:cs typeface="Arial"/>
              <a:sym typeface="Arial"/>
            </a:endParaRPr>
          </a:p>
          <a:p>
            <a:pPr indent="0" lvl="0" marL="0" rtl="0" algn="l">
              <a:spcBef>
                <a:spcPts val="0"/>
              </a:spcBef>
              <a:spcAft>
                <a:spcPts val="0"/>
              </a:spcAft>
              <a:buNone/>
            </a:pPr>
            <a:r>
              <a:t/>
            </a:r>
            <a:endParaRPr/>
          </a:p>
        </p:txBody>
      </p:sp>
      <p:sp>
        <p:nvSpPr>
          <p:cNvPr id="252" name="Google Shape;252;p7: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8: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latin typeface="Calibri"/>
                <a:ea typeface="Calibri"/>
                <a:cs typeface="Calibri"/>
                <a:sym typeface="Calibri"/>
              </a:rPr>
              <a:t> To measure the effectiveness of our Title I program, we must review data. This year our goal was </a:t>
            </a:r>
            <a:r>
              <a:rPr i="1" lang="en-US" u="sng">
                <a:latin typeface="Calibri"/>
                <a:ea typeface="Calibri"/>
                <a:cs typeface="Calibri"/>
                <a:sym typeface="Calibri"/>
              </a:rPr>
              <a:t>to increase Math proficiency scores on FAST to 50% and learning gains. </a:t>
            </a:r>
            <a:r>
              <a:rPr lang="en-US">
                <a:latin typeface="Calibri"/>
                <a:ea typeface="Calibri"/>
                <a:cs typeface="Calibri"/>
                <a:sym typeface="Calibri"/>
              </a:rPr>
              <a:t>Based on the</a:t>
            </a:r>
            <a:r>
              <a:rPr i="1" lang="en-US" u="sng">
                <a:latin typeface="Calibri"/>
                <a:ea typeface="Calibri"/>
                <a:cs typeface="Calibri"/>
                <a:sym typeface="Calibri"/>
              </a:rPr>
              <a:t> FAST data </a:t>
            </a:r>
            <a:r>
              <a:rPr lang="en-US">
                <a:latin typeface="Calibri"/>
                <a:ea typeface="Calibri"/>
                <a:cs typeface="Calibri"/>
                <a:sym typeface="Calibri"/>
              </a:rPr>
              <a:t>shared in the next few slides we can see that our school has </a:t>
            </a:r>
            <a:r>
              <a:rPr i="1" lang="en-US" u="sng">
                <a:latin typeface="Calibri"/>
                <a:ea typeface="Calibri"/>
                <a:cs typeface="Calibri"/>
                <a:sym typeface="Calibri"/>
              </a:rPr>
              <a:t>partially</a:t>
            </a:r>
            <a:r>
              <a:rPr lang="en-US">
                <a:latin typeface="Calibri"/>
                <a:ea typeface="Calibri"/>
                <a:cs typeface="Calibri"/>
                <a:sym typeface="Calibri"/>
              </a:rPr>
              <a:t> met our goal for this focus area.   Currently our FAST PM3 data shows that we decreased in math proficiency to 35% of our students are at level 3 or higher.  As school we have shown growth in our learning gain at 61% making a learning gain in Math and 61% of our lowest 25 % making a learning gain based off our school based calculations not our official report of the state which we will received in late July 2024.  Our student proficiency data in math with our all  subgroups has been below the district average for the past few years.  Our school Title I funds provide additional opportunities for small group instruction and intervention through changes to our master schedule,  professional development on evidence based instructional strategies relating to all subgroups, and family involvement training in math strategies. As a result, while we are seeing the following growth: </a:t>
            </a:r>
            <a:endParaRPr/>
          </a:p>
          <a:p>
            <a:pPr indent="0" lvl="0" marL="0" marR="0" rtl="0" algn="l">
              <a:lnSpc>
                <a:spcPct val="100000"/>
              </a:lnSpc>
              <a:spcBef>
                <a:spcPts val="0"/>
              </a:spcBef>
              <a:spcAft>
                <a:spcPts val="0"/>
              </a:spcAft>
              <a:buClr>
                <a:srgbClr val="000000"/>
              </a:buClr>
              <a:buSzPts val="1200"/>
              <a:buFont typeface="Calibri"/>
              <a:buNone/>
            </a:pPr>
            <a:r>
              <a:t/>
            </a:r>
            <a:endParaRPr/>
          </a:p>
          <a:p>
            <a:pPr indent="0" lvl="0" marL="0" rtl="0" algn="l">
              <a:spcBef>
                <a:spcPts val="0"/>
              </a:spcBef>
              <a:spcAft>
                <a:spcPts val="0"/>
              </a:spcAft>
              <a:buNone/>
            </a:pPr>
            <a:r>
              <a:t/>
            </a:r>
            <a:endParaRPr/>
          </a:p>
        </p:txBody>
      </p:sp>
      <p:sp>
        <p:nvSpPr>
          <p:cNvPr id="259" name="Google Shape;259;p8: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dc6447772f_0_9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dc6447772f_0_90: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latin typeface="Calibri"/>
                <a:ea typeface="Calibri"/>
                <a:cs typeface="Calibri"/>
                <a:sym typeface="Calibri"/>
              </a:rPr>
              <a:t> As school we have showed a decrease  in our Math subgroups in proficiency but we shined brighter on our learning gains for all subgroups.  Our ESE and ELL students not meeting proficiency at the same rate as our other subgroups.  the learning gain in ELA speak loudly about the work our staff is doing that focused on intervention which a focus in our Title I plan.   </a:t>
            </a:r>
            <a:endParaRPr/>
          </a:p>
        </p:txBody>
      </p:sp>
      <p:sp>
        <p:nvSpPr>
          <p:cNvPr id="266" name="Google Shape;266;g2dc6447772f_0_90: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dc6447772f_0_5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2dc6447772f_0_54: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latin typeface="Calibri"/>
                <a:ea typeface="Calibri"/>
                <a:cs typeface="Calibri"/>
                <a:sym typeface="Calibri"/>
              </a:rPr>
              <a:t>To measure the effectiveness of our Title I program, we must review data. Referring</a:t>
            </a:r>
            <a:r>
              <a:rPr i="1" lang="en-US">
                <a:latin typeface="Calibri"/>
                <a:ea typeface="Calibri"/>
                <a:cs typeface="Calibri"/>
                <a:sym typeface="Calibri"/>
              </a:rPr>
              <a:t> </a:t>
            </a:r>
            <a:r>
              <a:rPr lang="en-US">
                <a:latin typeface="Calibri"/>
                <a:ea typeface="Calibri"/>
                <a:cs typeface="Calibri"/>
                <a:sym typeface="Calibri"/>
              </a:rPr>
              <a:t>back to end of year evaluation document we have documented on the next few slides some possible ideas that will be discussed as part of our summer CNA work to improve our work as administrators, teachers and families working together to support our students growth and development.</a:t>
            </a:r>
            <a:r>
              <a:rPr lang="en-US" u="sng">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73" name="Google Shape;273;g2dc6447772f_0_54: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dc6447772f_0_4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2dc6447772f_0_48: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t/>
            </a:r>
            <a:endParaRPr/>
          </a:p>
          <a:p>
            <a:pPr indent="0" lvl="0" marL="0" rtl="0" algn="l">
              <a:spcBef>
                <a:spcPts val="0"/>
              </a:spcBef>
              <a:spcAft>
                <a:spcPts val="0"/>
              </a:spcAft>
              <a:buNone/>
            </a:pPr>
            <a:r>
              <a:t/>
            </a:r>
            <a:endParaRPr/>
          </a:p>
        </p:txBody>
      </p:sp>
      <p:sp>
        <p:nvSpPr>
          <p:cNvPr id="280" name="Google Shape;280;g2dc6447772f_0_48: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2: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Title I is a special grant from the government to support  schools with high percentages of children from low-income families. This money helps the schools to provide academic support and resources to make sure students can do their best in school. Title I also helps teachers and parents. It gives teachers extra training and resources to help them become even better at teaching. Title I also encourages families to get involved in their child’s education- because when families are involved, children usually do better in school. </a:t>
            </a:r>
            <a:endParaRPr/>
          </a:p>
          <a:p>
            <a:pPr indent="0" lvl="0" marL="0" rtl="0" algn="l">
              <a:spcBef>
                <a:spcPts val="0"/>
              </a:spcBef>
              <a:spcAft>
                <a:spcPts val="0"/>
              </a:spcAft>
              <a:buNone/>
            </a:pPr>
            <a:r>
              <a:t/>
            </a:r>
            <a:endParaRPr/>
          </a:p>
        </p:txBody>
      </p:sp>
      <p:sp>
        <p:nvSpPr>
          <p:cNvPr id="161" name="Google Shape;161;p2: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dc6447772f_0_10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dc6447772f_0_108: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dc6447772f_0_108: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9: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Another  area of focus for this school year was</a:t>
            </a:r>
            <a:r>
              <a:rPr lang="en-US">
                <a:highlight>
                  <a:srgbClr val="FFFFFF"/>
                </a:highlight>
              </a:rPr>
              <a:t> Science  We spent $72,684 on a STEM LAB teacher, Brainpop, and some authentic field trips for our  which support us in closing the achievement gap in science among our students. </a:t>
            </a:r>
            <a:endParaRPr/>
          </a:p>
          <a:p>
            <a:pPr indent="0" lvl="0" marL="0" rtl="0" algn="l">
              <a:lnSpc>
                <a:spcPct val="115000"/>
              </a:lnSpc>
              <a:spcBef>
                <a:spcPts val="600"/>
              </a:spcBef>
              <a:spcAft>
                <a:spcPts val="0"/>
              </a:spcAft>
              <a:buClr>
                <a:schemeClr val="dk1"/>
              </a:buClr>
              <a:buSzPts val="1100"/>
              <a:buFont typeface="Arial"/>
              <a:buNone/>
            </a:pPr>
            <a:r>
              <a:t/>
            </a:r>
            <a:endParaRPr sz="1200">
              <a:solidFill>
                <a:srgbClr val="83992A"/>
              </a:solidFill>
              <a:latin typeface="Arial"/>
              <a:ea typeface="Arial"/>
              <a:cs typeface="Arial"/>
              <a:sym typeface="Arial"/>
            </a:endParaRPr>
          </a:p>
          <a:p>
            <a:pPr indent="0" lvl="0" marL="0" rtl="0" algn="l">
              <a:spcBef>
                <a:spcPts val="0"/>
              </a:spcBef>
              <a:spcAft>
                <a:spcPts val="0"/>
              </a:spcAft>
              <a:buNone/>
            </a:pPr>
            <a:r>
              <a:t/>
            </a:r>
            <a:endParaRPr/>
          </a:p>
        </p:txBody>
      </p:sp>
      <p:sp>
        <p:nvSpPr>
          <p:cNvPr id="294" name="Google Shape;294;p9: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0: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latin typeface="Calibri"/>
                <a:ea typeface="Calibri"/>
                <a:cs typeface="Calibri"/>
                <a:sym typeface="Calibri"/>
              </a:rPr>
              <a:t>Our student proficiency data in science has been below the district average for the past few years.  Our school Title I funds provide  staff for our STEM lab that serves grades K-6, authentic study trips to StarBase and the Brevard  Zoo, professional development on evidence based instructional strategies relating to all subgroups, and family involvement training in science strategies.STARBASE and Brevard Zoo (Zoo School) field trips will allow students to use collaboration, communication, ethical decision making, innovation, being technologically fluent and problem solving through various STEM activities and lessons. To measure the effectiveness of our Title I program, we must review data. This year our goal was </a:t>
            </a:r>
            <a:r>
              <a:rPr i="1" lang="en-US" u="sng">
                <a:latin typeface="Calibri"/>
                <a:ea typeface="Calibri"/>
                <a:cs typeface="Calibri"/>
                <a:sym typeface="Calibri"/>
              </a:rPr>
              <a:t>to increase Science  proficiency scores onSSA  to 38%. </a:t>
            </a:r>
            <a:r>
              <a:rPr lang="en-US">
                <a:latin typeface="Calibri"/>
                <a:ea typeface="Calibri"/>
                <a:cs typeface="Calibri"/>
                <a:sym typeface="Calibri"/>
              </a:rPr>
              <a:t>Based on the</a:t>
            </a:r>
            <a:r>
              <a:rPr i="1" lang="en-US" u="sng">
                <a:latin typeface="Calibri"/>
                <a:ea typeface="Calibri"/>
                <a:cs typeface="Calibri"/>
                <a:sym typeface="Calibri"/>
              </a:rPr>
              <a:t> Science SSA data </a:t>
            </a:r>
            <a:r>
              <a:rPr lang="en-US">
                <a:latin typeface="Calibri"/>
                <a:ea typeface="Calibri"/>
                <a:cs typeface="Calibri"/>
                <a:sym typeface="Calibri"/>
              </a:rPr>
              <a:t>shared in the next few slides we can see that our school has </a:t>
            </a:r>
            <a:r>
              <a:rPr i="1" lang="en-US" u="sng">
                <a:latin typeface="Calibri"/>
                <a:ea typeface="Calibri"/>
                <a:cs typeface="Calibri"/>
                <a:sym typeface="Calibri"/>
              </a:rPr>
              <a:t>partially met</a:t>
            </a:r>
            <a:r>
              <a:rPr lang="en-US">
                <a:latin typeface="Calibri"/>
                <a:ea typeface="Calibri"/>
                <a:cs typeface="Calibri"/>
                <a:sym typeface="Calibri"/>
              </a:rPr>
              <a:t> our goal for this focus area.   Currently our Science SSA data shows that we decreased by one percentage point in science  proficiency to 34% of our students are at level 3 or higher.  As school we have shown growth in our SWD increased to 15% this data is  based off our school based calculations not our official report of the state which we will received in late July 2024.  </a:t>
            </a:r>
            <a:endParaRPr/>
          </a:p>
          <a:p>
            <a:pPr indent="0" lvl="0" marL="0" rtl="0" algn="l">
              <a:spcBef>
                <a:spcPts val="0"/>
              </a:spcBef>
              <a:spcAft>
                <a:spcPts val="0"/>
              </a:spcAft>
              <a:buNone/>
            </a:pPr>
            <a:r>
              <a:t/>
            </a:r>
            <a:endParaRPr/>
          </a:p>
        </p:txBody>
      </p:sp>
      <p:sp>
        <p:nvSpPr>
          <p:cNvPr id="301" name="Google Shape;301;p10: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dc6447772f_0_1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dc6447772f_0_114: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u="sng"/>
              <a:t>OPTIONAL SLIDE!!! USE ONLY IN AREAS OF PRESENTATION WHERE DATA IS NOT YET AVAILABLE!!!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Suggested Script: </a:t>
            </a:r>
            <a:r>
              <a:rPr b="0" i="0" lang="en-US" u="none" strike="noStrike">
                <a:solidFill>
                  <a:srgbClr val="000000"/>
                </a:solidFill>
                <a:latin typeface="Calibri"/>
                <a:ea typeface="Calibri"/>
                <a:cs typeface="Calibri"/>
                <a:sym typeface="Calibri"/>
              </a:rPr>
              <a:t>To measure the effectiveness of our Title I program we must review data. This year our goal was </a:t>
            </a:r>
            <a:r>
              <a:rPr b="0" i="1" lang="en-US" u="sng" strike="noStrike">
                <a:solidFill>
                  <a:srgbClr val="000000"/>
                </a:solidFill>
                <a:latin typeface="Calibri"/>
                <a:ea typeface="Calibri"/>
                <a:cs typeface="Calibri"/>
                <a:sym typeface="Calibri"/>
              </a:rPr>
              <a:t>(add goal specifics here from SIP) . </a:t>
            </a:r>
            <a:r>
              <a:rPr b="0" i="0" lang="en-US" u="none" strike="noStrike">
                <a:solidFill>
                  <a:srgbClr val="000000"/>
                </a:solidFill>
                <a:latin typeface="Calibri"/>
                <a:ea typeface="Calibri"/>
                <a:cs typeface="Calibri"/>
                <a:sym typeface="Calibri"/>
              </a:rPr>
              <a:t> At the time of this presentation, we do not yet have the data back from the State to measure the effectiveness of this focus area. We will receive the data over the summer, approximately in </a:t>
            </a:r>
            <a:r>
              <a:rPr b="0" i="1" lang="en-US" u="none" strike="noStrike">
                <a:solidFill>
                  <a:srgbClr val="000000"/>
                </a:solidFill>
                <a:latin typeface="Calibri"/>
                <a:ea typeface="Calibri"/>
                <a:cs typeface="Calibri"/>
                <a:sym typeface="Calibri"/>
              </a:rPr>
              <a:t>(June/July). </a:t>
            </a:r>
            <a:r>
              <a:rPr b="0" i="0" lang="en-US" u="none" strike="noStrike">
                <a:solidFill>
                  <a:srgbClr val="000000"/>
                </a:solidFill>
                <a:latin typeface="Calibri"/>
                <a:ea typeface="Calibri"/>
                <a:cs typeface="Calibri"/>
                <a:sym typeface="Calibri"/>
              </a:rPr>
              <a:t>When the results are available, we will share the information with our stakeholders through our summer Comprehensive Needs Assessment meetings and the beginning of the year Title I Annual meeting. </a:t>
            </a:r>
            <a:endParaRPr i="1"/>
          </a:p>
          <a:p>
            <a:pPr indent="0" lvl="0" marL="0" rtl="0" algn="l">
              <a:spcBef>
                <a:spcPts val="0"/>
              </a:spcBef>
              <a:spcAft>
                <a:spcPts val="0"/>
              </a:spcAft>
              <a:buNone/>
            </a:pPr>
            <a:r>
              <a:t/>
            </a:r>
            <a:endParaRPr/>
          </a:p>
        </p:txBody>
      </p:sp>
      <p:sp>
        <p:nvSpPr>
          <p:cNvPr id="308" name="Google Shape;308;g2dc6447772f_0_114: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dc6447772f_0_13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2dc6447772f_0_132: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latin typeface="Calibri"/>
                <a:ea typeface="Calibri"/>
                <a:cs typeface="Calibri"/>
                <a:sym typeface="Calibri"/>
              </a:rPr>
              <a:t>To measure the effectiveness of our Title I program, we must review data. Referring</a:t>
            </a:r>
            <a:r>
              <a:rPr i="1" lang="en-US">
                <a:latin typeface="Calibri"/>
                <a:ea typeface="Calibri"/>
                <a:cs typeface="Calibri"/>
                <a:sym typeface="Calibri"/>
              </a:rPr>
              <a:t> </a:t>
            </a:r>
            <a:r>
              <a:rPr lang="en-US">
                <a:latin typeface="Calibri"/>
                <a:ea typeface="Calibri"/>
                <a:cs typeface="Calibri"/>
                <a:sym typeface="Calibri"/>
              </a:rPr>
              <a:t>back to end of year evaluation document we have documented on the next few slides some possible ideas that will be discussed as part of our summer CNA work to improve our work as administrators, teachers and families working together to support our students growth and development.</a:t>
            </a:r>
            <a:r>
              <a:rPr lang="en-US" u="sng">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315" name="Google Shape;315;g2dc6447772f_0_132: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dc6447772f_0_13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2dc6447772f_0_138: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t/>
            </a:r>
            <a:endParaRPr/>
          </a:p>
          <a:p>
            <a:pPr indent="0" lvl="0" marL="0" rtl="0" algn="l">
              <a:spcBef>
                <a:spcPts val="0"/>
              </a:spcBef>
              <a:spcAft>
                <a:spcPts val="0"/>
              </a:spcAft>
              <a:buNone/>
            </a:pPr>
            <a:r>
              <a:t/>
            </a:r>
            <a:endParaRPr/>
          </a:p>
        </p:txBody>
      </p:sp>
      <p:sp>
        <p:nvSpPr>
          <p:cNvPr id="322" name="Google Shape;322;g2dc6447772f_0_138: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dc6447772f_0_14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2dc6447772f_0_144: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t/>
            </a:r>
            <a:endParaRPr/>
          </a:p>
          <a:p>
            <a:pPr indent="0" lvl="0" marL="0" rtl="0" algn="l">
              <a:spcBef>
                <a:spcPts val="0"/>
              </a:spcBef>
              <a:spcAft>
                <a:spcPts val="0"/>
              </a:spcAft>
              <a:buNone/>
            </a:pPr>
            <a:r>
              <a:t/>
            </a:r>
            <a:endParaRPr/>
          </a:p>
        </p:txBody>
      </p:sp>
      <p:sp>
        <p:nvSpPr>
          <p:cNvPr id="329" name="Google Shape;329;g2dc6447772f_0_144: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dc6447772f_0_1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2dc6447772f_0_120: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solidFill>
                  <a:srgbClr val="0D0D0D"/>
                </a:solidFill>
                <a:latin typeface="Calibri"/>
                <a:ea typeface="Calibri"/>
                <a:cs typeface="Calibri"/>
                <a:sym typeface="Calibri"/>
              </a:rPr>
              <a:t>Based on the 2023 Teacher insight Survey the lowest domain for Saturn is the learning environment at 1.8.  On average of the 142 parents completing the parent survey about 40% of parents made comments related to feeling unwelcome within the Saturn school building. On the 2023 Youth Truth Survey the culture summary measure increased .05 degrees to 2.07, which is directly tied to students experiencing an orderly, respectful classroom environment. As a school we decreased by 11 to 2.59 in SY23 in the Relationships Summary Measure in which students have strong, supportive relationships with their teachers. During the SY23 20% of students were chronically absent which impacts student learning.  Relationships and school culture are directly impacted during this school year due to high vacancies in classroom teaching positions.</a:t>
            </a:r>
            <a:r>
              <a:rPr lang="en-US">
                <a:highlight>
                  <a:srgbClr val="FFFFFF"/>
                </a:highlight>
                <a:latin typeface="Calibri"/>
                <a:ea typeface="Calibri"/>
                <a:cs typeface="Calibri"/>
                <a:sym typeface="Calibri"/>
              </a:rPr>
              <a:t> This data is hard to compare this school year because as a district we changes the parent and staff survey to align with the students survey provided by Youth Truth.  </a:t>
            </a:r>
            <a:r>
              <a:rPr lang="en-US">
                <a:latin typeface="Calibri"/>
                <a:ea typeface="Calibri"/>
                <a:cs typeface="Calibri"/>
                <a:sym typeface="Calibri"/>
              </a:rPr>
              <a:t>We can see that our school has </a:t>
            </a:r>
            <a:r>
              <a:rPr i="1" lang="en-US" u="sng">
                <a:highlight>
                  <a:srgbClr val="FFFFFF"/>
                </a:highlight>
                <a:latin typeface="Calibri"/>
                <a:ea typeface="Calibri"/>
                <a:cs typeface="Calibri"/>
                <a:sym typeface="Calibri"/>
              </a:rPr>
              <a:t>partially</a:t>
            </a:r>
            <a:r>
              <a:rPr lang="en-US">
                <a:highlight>
                  <a:srgbClr val="FFFFFF"/>
                </a:highlight>
                <a:latin typeface="Calibri"/>
                <a:ea typeface="Calibri"/>
                <a:cs typeface="Calibri"/>
                <a:sym typeface="Calibri"/>
              </a:rPr>
              <a:t> </a:t>
            </a:r>
            <a:r>
              <a:rPr lang="en-US">
                <a:latin typeface="Calibri"/>
                <a:ea typeface="Calibri"/>
                <a:cs typeface="Calibri"/>
                <a:sym typeface="Calibri"/>
              </a:rPr>
              <a:t>met our goal for this focus area.</a:t>
            </a:r>
            <a:endParaRPr/>
          </a:p>
        </p:txBody>
      </p:sp>
      <p:sp>
        <p:nvSpPr>
          <p:cNvPr id="336" name="Google Shape;336;g2dc6447772f_0_120: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dc6447772f_0_16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2dc6447772f_0_168: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t/>
            </a:r>
            <a:endParaRPr/>
          </a:p>
          <a:p>
            <a:pPr indent="0" lvl="0" marL="0" rtl="0" algn="l">
              <a:lnSpc>
                <a:spcPct val="115000"/>
              </a:lnSpc>
              <a:spcBef>
                <a:spcPts val="600"/>
              </a:spcBef>
              <a:spcAft>
                <a:spcPts val="0"/>
              </a:spcAft>
              <a:buClr>
                <a:schemeClr val="dk1"/>
              </a:buClr>
              <a:buSzPts val="1100"/>
              <a:buFont typeface="Arial"/>
              <a:buNone/>
            </a:pPr>
            <a:r>
              <a:t/>
            </a:r>
            <a:endParaRPr sz="1200">
              <a:solidFill>
                <a:srgbClr val="83992A"/>
              </a:solidFill>
              <a:latin typeface="Arial"/>
              <a:ea typeface="Arial"/>
              <a:cs typeface="Arial"/>
              <a:sym typeface="Arial"/>
            </a:endParaRPr>
          </a:p>
          <a:p>
            <a:pPr indent="0" lvl="0" marL="0" rtl="0" algn="l">
              <a:spcBef>
                <a:spcPts val="0"/>
              </a:spcBef>
              <a:spcAft>
                <a:spcPts val="0"/>
              </a:spcAft>
              <a:buNone/>
            </a:pPr>
            <a:r>
              <a:t/>
            </a:r>
            <a:endParaRPr/>
          </a:p>
        </p:txBody>
      </p:sp>
      <p:sp>
        <p:nvSpPr>
          <p:cNvPr id="343" name="Google Shape;343;g2dc6447772f_0_168: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dc6447772f_0_16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2dc6447772f_0_162: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2dc6447772f_0_162: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3: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t>Title I funds for your child’s school are based on the number of qualifying students enrolled at the school. These numbers are reported to the State in February each year to guide funding for upcoming year. </a:t>
            </a:r>
            <a:endParaRPr/>
          </a:p>
          <a:p>
            <a:pPr indent="0" lvl="0" marL="0" rtl="0" algn="l">
              <a:spcBef>
                <a:spcPts val="0"/>
              </a:spcBef>
              <a:spcAft>
                <a:spcPts val="0"/>
              </a:spcAft>
              <a:buClr>
                <a:srgbClr val="0D0D0D"/>
              </a:buClr>
              <a:buSzPts val="1100"/>
              <a:buFont typeface="Arial"/>
              <a:buNone/>
            </a:pPr>
            <a:r>
              <a:rPr b="0" i="0" lang="en-US" sz="1100">
                <a:solidFill>
                  <a:srgbClr val="0D0D0D"/>
                </a:solidFill>
                <a:latin typeface="Arial"/>
                <a:ea typeface="Arial"/>
                <a:cs typeface="Arial"/>
                <a:sym typeface="Arial"/>
              </a:rPr>
              <a:t>These federal funds are dedicated to enhancing your child's education in three important areas, going beyond what the school is already expected to provide:</a:t>
            </a:r>
            <a:endParaRPr/>
          </a:p>
          <a:p>
            <a:pPr indent="-228600" lvl="0" marL="228600" rtl="0" algn="l">
              <a:spcBef>
                <a:spcPts val="0"/>
              </a:spcBef>
              <a:spcAft>
                <a:spcPts val="0"/>
              </a:spcAft>
              <a:buClr>
                <a:srgbClr val="0D0D0D"/>
              </a:buClr>
              <a:buSzPts val="1100"/>
              <a:buFont typeface="Arial"/>
              <a:buAutoNum type="arabicPeriod"/>
            </a:pPr>
            <a:r>
              <a:rPr b="0" i="0" lang="en-US" sz="1100">
                <a:solidFill>
                  <a:srgbClr val="0D0D0D"/>
                </a:solidFill>
                <a:latin typeface="Arial"/>
                <a:ea typeface="Arial"/>
                <a:cs typeface="Arial"/>
                <a:sym typeface="Arial"/>
              </a:rPr>
              <a:t>Supporting Your Child's Success: Title I funds can be used to improve your child's achievement in areas where the school needs to grow. This means targeted programs and resources to help your child thrive academically.</a:t>
            </a:r>
            <a:endParaRPr/>
          </a:p>
          <a:p>
            <a:pPr indent="-69850" lvl="0" marL="0" rtl="0" algn="l">
              <a:spcBef>
                <a:spcPts val="0"/>
              </a:spcBef>
              <a:spcAft>
                <a:spcPts val="0"/>
              </a:spcAft>
              <a:buClr>
                <a:srgbClr val="0D0D0D"/>
              </a:buClr>
              <a:buSzPts val="1100"/>
              <a:buFont typeface="Play"/>
              <a:buAutoNum type="arabicPeriod"/>
            </a:pPr>
            <a:r>
              <a:rPr b="0" i="0" lang="en-US" sz="1100">
                <a:solidFill>
                  <a:srgbClr val="0D0D0D"/>
                </a:solidFill>
                <a:latin typeface="Arial"/>
                <a:ea typeface="Arial"/>
                <a:cs typeface="Arial"/>
                <a:sym typeface="Arial"/>
              </a:rPr>
              <a:t>Empowering Teachers: Your child's teachers can benefit from professional development opportunities funded by Title I. These trainings help teachers sharpen their skills to better support your child's learning journey.</a:t>
            </a:r>
            <a:endParaRPr/>
          </a:p>
          <a:p>
            <a:pPr indent="-69850" lvl="0" marL="0" rtl="0" algn="l">
              <a:spcBef>
                <a:spcPts val="0"/>
              </a:spcBef>
              <a:spcAft>
                <a:spcPts val="0"/>
              </a:spcAft>
              <a:buClr>
                <a:srgbClr val="0D0D0D"/>
              </a:buClr>
              <a:buSzPts val="1100"/>
              <a:buFont typeface="Play"/>
              <a:buAutoNum type="arabicPeriod"/>
            </a:pPr>
            <a:r>
              <a:rPr b="0" i="0" lang="en-US" sz="1100">
                <a:solidFill>
                  <a:srgbClr val="0D0D0D"/>
                </a:solidFill>
                <a:latin typeface="Arial"/>
                <a:ea typeface="Arial"/>
                <a:cs typeface="Arial"/>
                <a:sym typeface="Arial"/>
              </a:rPr>
              <a:t>Strengthening Family Engagement: As a parent or caregiver, you play a crucial role in your child's education. Title I funds can support activities and resources to help you get involved and support your child's learning at home.</a:t>
            </a:r>
            <a:endParaRPr/>
          </a:p>
          <a:p>
            <a:pPr indent="0" lvl="0" marL="0" rtl="0" algn="l">
              <a:spcBef>
                <a:spcPts val="0"/>
              </a:spcBef>
              <a:spcAft>
                <a:spcPts val="0"/>
              </a:spcAft>
              <a:buClr>
                <a:schemeClr val="dk1"/>
              </a:buClr>
              <a:buSzPts val="1100"/>
              <a:buFont typeface="Arial"/>
              <a:buNone/>
            </a:pPr>
            <a:r>
              <a:t/>
            </a:r>
            <a:endParaRPr b="0" i="0" sz="1100">
              <a:solidFill>
                <a:srgbClr val="0D0D0D"/>
              </a:solidFill>
              <a:latin typeface="Arial"/>
              <a:ea typeface="Arial"/>
              <a:cs typeface="Arial"/>
              <a:sym typeface="Arial"/>
            </a:endParaRPr>
          </a:p>
          <a:p>
            <a:pPr indent="0" lvl="0" marL="0" rtl="0" algn="l">
              <a:spcBef>
                <a:spcPts val="0"/>
              </a:spcBef>
              <a:spcAft>
                <a:spcPts val="0"/>
              </a:spcAft>
              <a:buClr>
                <a:srgbClr val="0D0D0D"/>
              </a:buClr>
              <a:buSzPts val="1100"/>
              <a:buFont typeface="Arial"/>
              <a:buNone/>
            </a:pPr>
            <a:r>
              <a:rPr b="0" i="0" lang="en-US" sz="1100">
                <a:solidFill>
                  <a:srgbClr val="0D0D0D"/>
                </a:solidFill>
                <a:latin typeface="Arial"/>
                <a:ea typeface="Arial"/>
                <a:cs typeface="Arial"/>
                <a:sym typeface="Arial"/>
              </a:rPr>
              <a:t>By understanding how Title I funds are allocated and participating in decisions about how they are used, you can help ensure that your child receives the support they need to succeed in school and beyond.</a:t>
            </a:r>
            <a:endParaRPr/>
          </a:p>
          <a:p>
            <a:pPr indent="0" lvl="0" marL="0" rtl="0" algn="l">
              <a:spcBef>
                <a:spcPts val="0"/>
              </a:spcBef>
              <a:spcAft>
                <a:spcPts val="0"/>
              </a:spcAft>
              <a:buNone/>
            </a:pPr>
            <a:r>
              <a:t/>
            </a:r>
            <a:endParaRPr/>
          </a:p>
        </p:txBody>
      </p:sp>
      <p:sp>
        <p:nvSpPr>
          <p:cNvPr id="168" name="Google Shape;168;p3: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11: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highlight>
                <a:srgbClr val="FFFF00"/>
              </a:highlight>
            </a:endParaRPr>
          </a:p>
        </p:txBody>
      </p:sp>
      <p:sp>
        <p:nvSpPr>
          <p:cNvPr id="357" name="Google Shape;357;p11: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3: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Our Title I work does not end over the summer. We reserve some of our Title I funds to support our supplemental summer initiatives. These initiatives can focus on supporting student achievement, teacher professional development, and Parent Involvement over the summer. These initiatives cannot go past June- because that is when our fiscal year ends for this year’s Title I grant.  This slide shares the summer work we are planning and how that work will impact studnet moving into next year.  </a:t>
            </a:r>
            <a:endParaRPr/>
          </a:p>
          <a:p>
            <a:pPr indent="0" lvl="0" marL="0" rtl="0" algn="l">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i="1" u="sng">
              <a:highlight>
                <a:srgbClr val="FFFF00"/>
              </a:highlight>
            </a:endParaRPr>
          </a:p>
        </p:txBody>
      </p:sp>
      <p:sp>
        <p:nvSpPr>
          <p:cNvPr id="364" name="Google Shape;364;p13: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4: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we are making plans for the upcoming school year, we would like to hear your thoughts. You are a valued member of our school community and have a unique perspective on what our students need that only you can share. After viewing this presentation- the important part is still to come. We ask that you please complete the survey </a:t>
            </a:r>
            <a:r>
              <a:rPr i="1" lang="en-US"/>
              <a:t>that is posted on FCOUS and include u=in our school newsletter.  </a:t>
            </a:r>
            <a:r>
              <a:rPr lang="en-US"/>
              <a:t>I</a:t>
            </a:r>
            <a:r>
              <a:rPr lang="en-US"/>
              <a:t>t is a brief but important survey that will only take you a couple of minutes to complete- but your input has a tremendous impact on our Title I program.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Thank you! </a:t>
            </a:r>
            <a:endParaRPr/>
          </a:p>
        </p:txBody>
      </p:sp>
      <p:sp>
        <p:nvSpPr>
          <p:cNvPr id="371" name="Google Shape;371;p14: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e131d496d9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e131d496d9_0_0: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2e131d496d9_0_0: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4: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000">
                <a:solidFill>
                  <a:srgbClr val="0D0D0D"/>
                </a:solidFill>
                <a:latin typeface="Arial"/>
                <a:ea typeface="Arial"/>
                <a:cs typeface="Arial"/>
                <a:sym typeface="Arial"/>
              </a:rPr>
              <a:t>As parents, it's important to understand how the Title I program is evaluated to ensure it's effectively supporting our children's education.</a:t>
            </a:r>
            <a:endParaRPr/>
          </a:p>
          <a:p>
            <a:pPr indent="0" lvl="0" marL="0" rtl="0" algn="l">
              <a:spcBef>
                <a:spcPts val="0"/>
              </a:spcBef>
              <a:spcAft>
                <a:spcPts val="0"/>
              </a:spcAft>
              <a:buNone/>
            </a:pPr>
            <a:r>
              <a:rPr b="0" i="0" lang="en-US" sz="1000">
                <a:solidFill>
                  <a:srgbClr val="0D0D0D"/>
                </a:solidFill>
                <a:latin typeface="Arial"/>
                <a:ea typeface="Arial"/>
                <a:cs typeface="Arial"/>
                <a:sym typeface="Arial"/>
              </a:rPr>
              <a:t>We evaluate the Title I program through multiple lenses.</a:t>
            </a:r>
            <a:endParaRPr/>
          </a:p>
          <a:p>
            <a:pPr indent="-228600" lvl="0" marL="228600" rtl="0" algn="l">
              <a:spcBef>
                <a:spcPts val="0"/>
              </a:spcBef>
              <a:spcAft>
                <a:spcPts val="0"/>
              </a:spcAft>
              <a:buClr>
                <a:srgbClr val="0D0D0D"/>
              </a:buClr>
              <a:buSzPts val="1000"/>
              <a:buFont typeface="Arial"/>
              <a:buAutoNum type="arabicPeriod"/>
            </a:pPr>
            <a:r>
              <a:rPr b="1" i="0" lang="en-US" sz="1000">
                <a:solidFill>
                  <a:srgbClr val="0D0D0D"/>
                </a:solidFill>
                <a:latin typeface="Arial"/>
                <a:ea typeface="Arial"/>
                <a:cs typeface="Arial"/>
                <a:sym typeface="Arial"/>
              </a:rPr>
              <a:t>Assessing Student Progress:</a:t>
            </a:r>
            <a:r>
              <a:rPr b="0" i="0" lang="en-US" sz="1000">
                <a:solidFill>
                  <a:srgbClr val="0D0D0D"/>
                </a:solidFill>
                <a:latin typeface="Arial"/>
                <a:ea typeface="Arial"/>
                <a:cs typeface="Arial"/>
                <a:sym typeface="Arial"/>
              </a:rPr>
              <a:t> Title I programs regularly assess your child's academic progress. These assessments help identify areas of strength and areas needing improvement, guiding the allocation of resources for targeted support.</a:t>
            </a:r>
            <a:endParaRPr b="1" i="0" sz="1000">
              <a:solidFill>
                <a:srgbClr val="0D0D0D"/>
              </a:solidFill>
              <a:latin typeface="Arial"/>
              <a:ea typeface="Arial"/>
              <a:cs typeface="Arial"/>
              <a:sym typeface="Arial"/>
            </a:endParaRPr>
          </a:p>
          <a:p>
            <a:pPr indent="-228600" lvl="0" marL="228600" rtl="0" algn="l">
              <a:spcBef>
                <a:spcPts val="0"/>
              </a:spcBef>
              <a:spcAft>
                <a:spcPts val="0"/>
              </a:spcAft>
              <a:buClr>
                <a:srgbClr val="0D0D0D"/>
              </a:buClr>
              <a:buSzPts val="1000"/>
              <a:buFont typeface="Arial"/>
              <a:buAutoNum type="arabicPeriod"/>
            </a:pPr>
            <a:r>
              <a:rPr b="0" i="0" lang="en-US" sz="1000">
                <a:solidFill>
                  <a:srgbClr val="0D0D0D"/>
                </a:solidFill>
                <a:latin typeface="Arial"/>
                <a:ea typeface="Arial"/>
                <a:cs typeface="Arial"/>
                <a:sym typeface="Arial"/>
              </a:rPr>
              <a:t>Measure Program Impact: Schools evaluate the effectiveness of Title I programs by tracking various indicators. This ongoing monitoring ensures that resources are being used efficiently to benefit your child and others.</a:t>
            </a:r>
            <a:endParaRPr/>
          </a:p>
          <a:p>
            <a:pPr indent="-228600" lvl="0" marL="228600" rtl="0" algn="l">
              <a:spcBef>
                <a:spcPts val="0"/>
              </a:spcBef>
              <a:spcAft>
                <a:spcPts val="0"/>
              </a:spcAft>
              <a:buClr>
                <a:srgbClr val="0D0D0D"/>
              </a:buClr>
              <a:buSzPts val="1000"/>
              <a:buFont typeface="Arial"/>
              <a:buAutoNum type="arabicPeriod"/>
            </a:pPr>
            <a:r>
              <a:rPr b="1" i="0" lang="en-US" sz="1000">
                <a:solidFill>
                  <a:srgbClr val="0D0D0D"/>
                </a:solidFill>
                <a:latin typeface="Arial"/>
                <a:ea typeface="Arial"/>
                <a:cs typeface="Arial"/>
                <a:sym typeface="Arial"/>
              </a:rPr>
              <a:t>Family Involvement:</a:t>
            </a:r>
            <a:r>
              <a:rPr b="0" i="0" lang="en-US" sz="1000">
                <a:solidFill>
                  <a:srgbClr val="0D0D0D"/>
                </a:solidFill>
                <a:latin typeface="Arial"/>
                <a:ea typeface="Arial"/>
                <a:cs typeface="Arial"/>
                <a:sym typeface="Arial"/>
              </a:rPr>
              <a:t> Your input is valuable! Title I evaluations often include opportunities for parent feedback through surveys, meetings, and involvement in decision-making processes. Your thoughts help shape the program to better meet the needs of all students.</a:t>
            </a:r>
            <a:endParaRPr/>
          </a:p>
          <a:p>
            <a:pPr indent="0" lvl="0" marL="0" rtl="0" algn="l">
              <a:spcBef>
                <a:spcPts val="0"/>
              </a:spcBef>
              <a:spcAft>
                <a:spcPts val="0"/>
              </a:spcAft>
              <a:buClr>
                <a:srgbClr val="0D0D0D"/>
              </a:buClr>
              <a:buSzPts val="1000"/>
              <a:buFont typeface="Arial"/>
              <a:buNone/>
            </a:pPr>
            <a:r>
              <a:rPr b="1" i="0" lang="en-US" sz="1000">
                <a:solidFill>
                  <a:srgbClr val="0D0D0D"/>
                </a:solidFill>
                <a:latin typeface="Arial"/>
                <a:ea typeface="Arial"/>
                <a:cs typeface="Arial"/>
                <a:sym typeface="Arial"/>
              </a:rPr>
              <a:t>4. Transparency and Communication:</a:t>
            </a:r>
            <a:r>
              <a:rPr b="0" i="0" lang="en-US" sz="1000">
                <a:solidFill>
                  <a:srgbClr val="0D0D0D"/>
                </a:solidFill>
                <a:latin typeface="Arial"/>
                <a:ea typeface="Arial"/>
                <a:cs typeface="Arial"/>
                <a:sym typeface="Arial"/>
              </a:rPr>
              <a:t> Schools should provide transparent information about Title I program. </a:t>
            </a:r>
            <a:r>
              <a:rPr lang="en-US" sz="1000"/>
              <a:t>Look for regular updates and communication to see how it's helping your child succeed.</a:t>
            </a:r>
            <a:endParaRPr/>
          </a:p>
          <a:p>
            <a:pPr indent="0" lvl="0" marL="0" rtl="0" algn="l">
              <a:spcBef>
                <a:spcPts val="0"/>
              </a:spcBef>
              <a:spcAft>
                <a:spcPts val="0"/>
              </a:spcAft>
              <a:buClr>
                <a:schemeClr val="dk1"/>
              </a:buClr>
              <a:buSzPts val="1000"/>
              <a:buFont typeface="Arial"/>
              <a:buNone/>
            </a:pPr>
            <a:r>
              <a:t/>
            </a:r>
            <a:endParaRPr sz="1000"/>
          </a:p>
          <a:p>
            <a:pPr indent="0" lvl="0" marL="0" marR="0" rtl="0" algn="l">
              <a:lnSpc>
                <a:spcPct val="100000"/>
              </a:lnSpc>
              <a:spcBef>
                <a:spcPts val="0"/>
              </a:spcBef>
              <a:spcAft>
                <a:spcPts val="0"/>
              </a:spcAft>
              <a:buClr>
                <a:srgbClr val="0D0D0D"/>
              </a:buClr>
              <a:buSzPts val="1000"/>
              <a:buFont typeface="Arial"/>
              <a:buNone/>
            </a:pPr>
            <a:r>
              <a:rPr b="0" i="0" lang="en-US" sz="1000">
                <a:solidFill>
                  <a:srgbClr val="0D0D0D"/>
                </a:solidFill>
                <a:latin typeface="Arial"/>
                <a:ea typeface="Arial"/>
                <a:cs typeface="Arial"/>
                <a:sym typeface="Arial"/>
              </a:rPr>
              <a:t>By understanding how Title I programs are evaluated and actively participating in the process, you can help ensure that your child receives the best possible support to succeed academically. </a:t>
            </a:r>
            <a:r>
              <a:rPr lang="en-US" sz="1000"/>
              <a:t>During this meeting we will be sharing information on our Title I program for this school year, with the hopes that you will share your thoughts to help us make informed decisions for the upcoming school year. </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br>
              <a:rPr b="0" i="0" lang="en-US">
                <a:solidFill>
                  <a:srgbClr val="000000"/>
                </a:solidFill>
                <a:latin typeface="Arial"/>
                <a:ea typeface="Arial"/>
                <a:cs typeface="Arial"/>
                <a:sym typeface="Arial"/>
              </a:rPr>
            </a:br>
            <a:endParaRPr b="0"/>
          </a:p>
        </p:txBody>
      </p:sp>
      <p:sp>
        <p:nvSpPr>
          <p:cNvPr id="175" name="Google Shape;175;p4: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Our Title I spending must support our schoolwide plan to increase student achievement. Our first area of focus for this school year was</a:t>
            </a:r>
            <a:r>
              <a:rPr lang="en-US">
                <a:highlight>
                  <a:srgbClr val="FFFFFF"/>
                </a:highlight>
              </a:rPr>
              <a:t> ELA Raise.  We spent $263, 391 on </a:t>
            </a:r>
            <a:r>
              <a:rPr lang="en-US">
                <a:highlight>
                  <a:srgbClr val="FFFFFF"/>
                </a:highlight>
              </a:rPr>
              <a:t>intervention</a:t>
            </a:r>
            <a:r>
              <a:rPr lang="en-US">
                <a:highlight>
                  <a:srgbClr val="FFFFFF"/>
                </a:highlight>
              </a:rPr>
              <a:t> staff, 50% of our Literacy Coach, intervention materials, Lexia Licences and iReady which support us in closing the achievement gap among our </a:t>
            </a:r>
            <a:r>
              <a:rPr lang="en-US">
                <a:highlight>
                  <a:srgbClr val="FFFFFF"/>
                </a:highlight>
              </a:rPr>
              <a:t>students.  </a:t>
            </a:r>
            <a:r>
              <a:rPr lang="en-US">
                <a:highlight>
                  <a:srgbClr val="FFFFFF"/>
                </a:highlight>
              </a:rPr>
              <a:t> </a:t>
            </a:r>
            <a:endParaRPr sz="1200">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182" name="Google Shape;182;p5: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dc6447772f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dc6447772f_0_0: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i="1" u="sng">
              <a:highlight>
                <a:srgbClr val="FFFF00"/>
              </a:highlight>
            </a:endParaRPr>
          </a:p>
          <a:p>
            <a:pPr indent="0" lvl="0" marL="0" rtl="0" algn="l">
              <a:lnSpc>
                <a:spcPct val="115000"/>
              </a:lnSpc>
              <a:spcBef>
                <a:spcPts val="600"/>
              </a:spcBef>
              <a:spcAft>
                <a:spcPts val="0"/>
              </a:spcAft>
              <a:buClr>
                <a:schemeClr val="dk1"/>
              </a:buClr>
              <a:buSzPts val="1100"/>
              <a:buFont typeface="Arial"/>
              <a:buNone/>
            </a:pPr>
            <a:r>
              <a:t/>
            </a:r>
            <a:endParaRPr sz="1200">
              <a:solidFill>
                <a:srgbClr val="83992A"/>
              </a:solidFill>
              <a:latin typeface="Arial"/>
              <a:ea typeface="Arial"/>
              <a:cs typeface="Arial"/>
              <a:sym typeface="Arial"/>
            </a:endParaRPr>
          </a:p>
          <a:p>
            <a:pPr indent="0" lvl="0" marL="0" rtl="0" algn="l">
              <a:spcBef>
                <a:spcPts val="0"/>
              </a:spcBef>
              <a:spcAft>
                <a:spcPts val="0"/>
              </a:spcAft>
              <a:buNone/>
            </a:pPr>
            <a:r>
              <a:t/>
            </a:r>
            <a:endParaRPr/>
          </a:p>
        </p:txBody>
      </p:sp>
      <p:sp>
        <p:nvSpPr>
          <p:cNvPr id="189" name="Google Shape;189;g2dc6447772f_0_0: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6: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rPr b="0" i="0" lang="en-US" u="none" strike="noStrike">
                <a:solidFill>
                  <a:srgbClr val="000000"/>
                </a:solidFill>
                <a:latin typeface="Calibri"/>
                <a:ea typeface="Calibri"/>
                <a:cs typeface="Calibri"/>
                <a:sym typeface="Calibri"/>
              </a:rPr>
              <a:t> To measure the effectiveness of our Title I program, we must review data. This year our goal was </a:t>
            </a:r>
            <a:r>
              <a:rPr i="1" lang="en-US" u="sng">
                <a:solidFill>
                  <a:srgbClr val="000000"/>
                </a:solidFill>
                <a:latin typeface="Calibri"/>
                <a:ea typeface="Calibri"/>
                <a:cs typeface="Calibri"/>
                <a:sym typeface="Calibri"/>
              </a:rPr>
              <a:t>to increase ELA scores on STAR to 50% in all of our primary grades.  </a:t>
            </a:r>
            <a:r>
              <a:rPr b="0" i="0" lang="en-US" u="none" strike="noStrike">
                <a:solidFill>
                  <a:srgbClr val="000000"/>
                </a:solidFill>
                <a:latin typeface="Calibri"/>
                <a:ea typeface="Calibri"/>
                <a:cs typeface="Calibri"/>
                <a:sym typeface="Calibri"/>
              </a:rPr>
              <a:t>Based on the </a:t>
            </a:r>
            <a:r>
              <a:rPr i="1" lang="en-US" u="sng">
                <a:solidFill>
                  <a:srgbClr val="000000"/>
                </a:solidFill>
                <a:latin typeface="Calibri"/>
                <a:ea typeface="Calibri"/>
                <a:cs typeface="Calibri"/>
                <a:sym typeface="Calibri"/>
              </a:rPr>
              <a:t>STAR and FAST data </a:t>
            </a:r>
            <a:r>
              <a:rPr lang="en-US">
                <a:solidFill>
                  <a:srgbClr val="000000"/>
                </a:solidFill>
                <a:latin typeface="Calibri"/>
                <a:ea typeface="Calibri"/>
                <a:cs typeface="Calibri"/>
                <a:sym typeface="Calibri"/>
              </a:rPr>
              <a:t>shared in the next few slides </a:t>
            </a:r>
            <a:r>
              <a:rPr b="0" i="0" lang="en-US" u="none" strike="noStrike">
                <a:solidFill>
                  <a:srgbClr val="000000"/>
                </a:solidFill>
                <a:latin typeface="Calibri"/>
                <a:ea typeface="Calibri"/>
                <a:cs typeface="Calibri"/>
                <a:sym typeface="Calibri"/>
              </a:rPr>
              <a:t>we can see that our school has </a:t>
            </a:r>
            <a:r>
              <a:rPr b="0" i="1" lang="en-US" u="sng" strike="noStrike">
                <a:solidFill>
                  <a:srgbClr val="000000"/>
                </a:solidFill>
                <a:latin typeface="Calibri"/>
                <a:ea typeface="Calibri"/>
                <a:cs typeface="Calibri"/>
                <a:sym typeface="Calibri"/>
              </a:rPr>
              <a:t>partially</a:t>
            </a:r>
            <a:r>
              <a:rPr b="0" i="0" lang="en-US" u="none" strike="noStrike">
                <a:solidFill>
                  <a:srgbClr val="000000"/>
                </a:solidFill>
                <a:latin typeface="Calibri"/>
                <a:ea typeface="Calibri"/>
                <a:cs typeface="Calibri"/>
                <a:sym typeface="Calibri"/>
              </a:rPr>
              <a:t> met our goal for this focus area.   Currently our FAST PM</a:t>
            </a:r>
            <a:r>
              <a:rPr lang="en-US">
                <a:solidFill>
                  <a:srgbClr val="000000"/>
                </a:solidFill>
                <a:latin typeface="Calibri"/>
                <a:ea typeface="Calibri"/>
                <a:cs typeface="Calibri"/>
                <a:sym typeface="Calibri"/>
              </a:rPr>
              <a:t>3 data shows that 39% of our </a:t>
            </a:r>
            <a:r>
              <a:rPr lang="en-US">
                <a:solidFill>
                  <a:srgbClr val="000000"/>
                </a:solidFill>
                <a:latin typeface="Calibri"/>
                <a:ea typeface="Calibri"/>
                <a:cs typeface="Calibri"/>
                <a:sym typeface="Calibri"/>
              </a:rPr>
              <a:t>students are at level 3 or higher.  As school we have shown growth in our learning gain at 64% making a learning gain in ELA and 56% of our lowest 25 % making a learning gain based off our school based calculations not our official report of the state which we will received in late July 2024.  </a:t>
            </a:r>
            <a:endParaRPr/>
          </a:p>
          <a:p>
            <a:pPr indent="0" lvl="0" marL="0" rtl="0" algn="l">
              <a:spcBef>
                <a:spcPts val="0"/>
              </a:spcBef>
              <a:spcAft>
                <a:spcPts val="0"/>
              </a:spcAft>
              <a:buNone/>
            </a:pPr>
            <a:r>
              <a:t/>
            </a:r>
            <a:endParaRPr/>
          </a:p>
        </p:txBody>
      </p:sp>
      <p:sp>
        <p:nvSpPr>
          <p:cNvPr id="196" name="Google Shape;196;p6: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dc6447772f_0_3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dc6447772f_0_36: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rPr lang="en-US"/>
              <a:t>This data is a reflection on our FAST PM 3 data from 2023.  </a:t>
            </a:r>
            <a:endParaRPr/>
          </a:p>
          <a:p>
            <a:pPr indent="0" lvl="0" marL="0" rtl="0" algn="l">
              <a:spcBef>
                <a:spcPts val="0"/>
              </a:spcBef>
              <a:spcAft>
                <a:spcPts val="0"/>
              </a:spcAft>
              <a:buNone/>
            </a:pPr>
            <a:r>
              <a:t/>
            </a:r>
            <a:endParaRPr/>
          </a:p>
        </p:txBody>
      </p:sp>
      <p:sp>
        <p:nvSpPr>
          <p:cNvPr id="203" name="Google Shape;203;g2dc6447772f_0_36: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dc6447772f_0_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dc6447772f_0_6: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t/>
            </a:r>
            <a:endParaRPr/>
          </a:p>
          <a:p>
            <a:pPr indent="0" lvl="0" marL="0" rtl="0" algn="l">
              <a:spcBef>
                <a:spcPts val="0"/>
              </a:spcBef>
              <a:spcAft>
                <a:spcPts val="0"/>
              </a:spcAft>
              <a:buNone/>
            </a:pPr>
            <a:r>
              <a:t/>
            </a:r>
            <a:endParaRPr/>
          </a:p>
        </p:txBody>
      </p:sp>
      <p:sp>
        <p:nvSpPr>
          <p:cNvPr id="210" name="Google Shape;210;g2dc6447772f_0_6: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grpSp>
        <p:nvGrpSpPr>
          <p:cNvPr id="21" name="Google Shape;21;p17"/>
          <p:cNvGrpSpPr/>
          <p:nvPr/>
        </p:nvGrpSpPr>
        <p:grpSpPr>
          <a:xfrm>
            <a:off x="-16934" y="0"/>
            <a:ext cx="12231160" cy="6856214"/>
            <a:chOff x="-16934" y="0"/>
            <a:chExt cx="12231160" cy="6856214"/>
          </a:xfrm>
        </p:grpSpPr>
        <p:pic>
          <p:nvPicPr>
            <p:cNvPr descr="HD-PanelTitleR1.png" id="22" name="Google Shape;22;p1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3" name="Google Shape;23;p17"/>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4" name="Google Shape;24;p17"/>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5" name="Google Shape;25;p17"/>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26" name="Google Shape;26;p17"/>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28" name="Google Shape;28;p17"/>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1" name="Google Shape;31;p17"/>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9" name="Shape 89"/>
        <p:cNvGrpSpPr/>
        <p:nvPr/>
      </p:nvGrpSpPr>
      <p:grpSpPr>
        <a:xfrm>
          <a:off x="0" y="0"/>
          <a:ext cx="0" cy="0"/>
          <a:chOff x="0" y="0"/>
          <a:chExt cx="0" cy="0"/>
        </a:xfrm>
      </p:grpSpPr>
      <p:sp>
        <p:nvSpPr>
          <p:cNvPr id="90" name="Google Shape;90;p26"/>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6"/>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92" name="Google Shape;92;p26"/>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93" name="Google Shape;93;p2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sp>
        <p:nvSpPr>
          <p:cNvPr id="97" name="Google Shape;97;p27"/>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7"/>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9" name="Google Shape;99;p2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02" name="Google Shape;102;p27"/>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3" name="Shape 103"/>
        <p:cNvGrpSpPr/>
        <p:nvPr/>
      </p:nvGrpSpPr>
      <p:grpSpPr>
        <a:xfrm>
          <a:off x="0" y="0"/>
          <a:ext cx="0" cy="0"/>
          <a:chOff x="0" y="0"/>
          <a:chExt cx="0" cy="0"/>
        </a:xfrm>
      </p:grpSpPr>
      <p:sp>
        <p:nvSpPr>
          <p:cNvPr id="104" name="Google Shape;104;p28"/>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8"/>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6" name="Google Shape;106;p28"/>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7" name="Google Shape;107;p2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28"/>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11" name="Google Shape;111;p28"/>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12" name="Google Shape;112;p28"/>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29"/>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9"/>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6" name="Google Shape;116;p2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30"/>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0"/>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2" name="Google Shape;122;p30"/>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3" name="Google Shape;123;p3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30"/>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7" name="Google Shape;127;p30"/>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8" name="Google Shape;128;p30"/>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9" name="Shape 129"/>
        <p:cNvGrpSpPr/>
        <p:nvPr/>
      </p:nvGrpSpPr>
      <p:grpSpPr>
        <a:xfrm>
          <a:off x="0" y="0"/>
          <a:ext cx="0" cy="0"/>
          <a:chOff x="0" y="0"/>
          <a:chExt cx="0" cy="0"/>
        </a:xfrm>
      </p:grpSpPr>
      <p:sp>
        <p:nvSpPr>
          <p:cNvPr id="130" name="Google Shape;130;p31"/>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1"/>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32" name="Google Shape;132;p31"/>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33" name="Google Shape;133;p3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6" name="Google Shape;136;p31"/>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3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2"/>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0" name="Google Shape;140;p3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3" name="Google Shape;143;p32"/>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33"/>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3"/>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7" name="Google Shape;147;p3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50" name="Google Shape;150;p33"/>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cxnSp>
        <p:nvCxnSpPr>
          <p:cNvPr id="33" name="Google Shape;33;p18"/>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4" name="Google Shape;34;p1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6" name="Google Shape;36;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1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4" name="Google Shape;44;p19"/>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20"/>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48" name="Google Shape;48;p2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1" name="Google Shape;51;p20"/>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cxnSp>
        <p:nvCxnSpPr>
          <p:cNvPr id="53" name="Google Shape;53;p21"/>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54" name="Google Shape;54;p2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6" name="Google Shape;56;p21"/>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7" name="Google Shape;57;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2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63" name="Google Shape;63;p22"/>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4" name="Google Shape;64;p22"/>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65" name="Google Shape;65;p22"/>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6" name="Google Shape;66;p2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22"/>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2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24"/>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7" name="Google Shape;77;p24"/>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8" name="Google Shape;78;p2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24"/>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25"/>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5" name="Google Shape;85;p25"/>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6" name="Google Shape;86;p2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2.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jpg"/><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6"/>
          <p:cNvGrpSpPr/>
          <p:nvPr/>
        </p:nvGrpSpPr>
        <p:grpSpPr>
          <a:xfrm>
            <a:off x="-15736" y="0"/>
            <a:ext cx="12229962" cy="6856214"/>
            <a:chOff x="-15736" y="0"/>
            <a:chExt cx="12229962" cy="6856214"/>
          </a:xfrm>
        </p:grpSpPr>
        <p:pic>
          <p:nvPicPr>
            <p:cNvPr descr="HD-PanelContent.png" id="11" name="Google Shape;11;p1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 name="Google Shape;12;p16"/>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13" name="Google Shape;13;p16"/>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4" name="Google Shape;14;p16"/>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5" name="Google Shape;15;p1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6" name="Google Shape;16;p1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7" name="Google Shape;17;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8" name="Google Shape;18;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9" name="Google Shape;19;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forms.gle/2nYyA6j3ZREFxmdA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FF0000"/>
              </a:buClr>
              <a:buSzPts val="3600"/>
              <a:buFont typeface="Garamond"/>
              <a:buNone/>
            </a:pPr>
            <a:br>
              <a:rPr b="1" lang="en-US" sz="3600"/>
            </a:br>
            <a:r>
              <a:rPr b="1" lang="en-US" sz="3600"/>
              <a:t>Evaluation of Saturn Elementary School’s Title I Program for FY24</a:t>
            </a:r>
            <a:endParaRPr/>
          </a:p>
        </p:txBody>
      </p:sp>
      <p:sp>
        <p:nvSpPr>
          <p:cNvPr id="157" name="Google Shape;157;p1"/>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415"/>
              <a:buNone/>
            </a:pPr>
            <a:r>
              <a:rPr lang="en-US"/>
              <a:t>Presented by: </a:t>
            </a:r>
            <a:endParaRPr/>
          </a:p>
          <a:p>
            <a:pPr indent="0" lvl="0" marL="0" rtl="0" algn="ctr">
              <a:spcBef>
                <a:spcPts val="0"/>
              </a:spcBef>
              <a:spcAft>
                <a:spcPts val="0"/>
              </a:spcAft>
              <a:buSzPts val="2415"/>
              <a:buNone/>
            </a:pPr>
            <a:r>
              <a:rPr lang="en-US"/>
              <a:t>Kori Hurst, </a:t>
            </a:r>
            <a:r>
              <a:rPr lang="en-US"/>
              <a:t>Principal </a:t>
            </a:r>
            <a:endParaRPr/>
          </a:p>
          <a:p>
            <a:pPr indent="0" lvl="0" marL="0" rtl="0" algn="ctr">
              <a:spcBef>
                <a:spcPts val="0"/>
              </a:spcBef>
              <a:spcAft>
                <a:spcPts val="0"/>
              </a:spcAft>
              <a:buSzPts val="2415"/>
              <a:buNone/>
            </a:pPr>
            <a:r>
              <a:rPr lang="en-US"/>
              <a:t>Audrey Cox, Title I Contact </a:t>
            </a:r>
            <a:r>
              <a:rPr lang="en-US"/>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dc6b6d6827_0_0"/>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Garamond"/>
              <a:buNone/>
            </a:pPr>
            <a:r>
              <a:rPr lang="en-US">
                <a:solidFill>
                  <a:schemeClr val="dk1"/>
                </a:solidFill>
              </a:rPr>
              <a:t>Progress Monitoring Data for</a:t>
            </a:r>
            <a:r>
              <a:rPr lang="en-US">
                <a:solidFill>
                  <a:schemeClr val="dk1"/>
                </a:solidFill>
                <a:highlight>
                  <a:srgbClr val="FFFFFF"/>
                </a:highlight>
              </a:rPr>
              <a:t> ELA RAISE</a:t>
            </a:r>
            <a:endParaRPr b="1">
              <a:solidFill>
                <a:schemeClr val="dk1"/>
              </a:solidFill>
              <a:highlight>
                <a:srgbClr val="FFFFFF"/>
              </a:highlight>
            </a:endParaRPr>
          </a:p>
        </p:txBody>
      </p:sp>
      <p:sp>
        <p:nvSpPr>
          <p:cNvPr id="220" name="Google Shape;220;g2dc6b6d6827_0_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1100"/>
              <a:buFont typeface="Arial"/>
              <a:buNone/>
            </a:pPr>
            <a:r>
              <a:t/>
            </a:r>
            <a:endParaRPr sz="1600">
              <a:solidFill>
                <a:srgbClr val="6AA84F"/>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600">
              <a:solidFill>
                <a:srgbClr val="6AA84F"/>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600">
                <a:solidFill>
                  <a:srgbClr val="6AA84F"/>
                </a:solidFill>
                <a:highlight>
                  <a:srgbClr val="FFFFFF"/>
                </a:highlight>
                <a:latin typeface="Arial"/>
                <a:ea typeface="Arial"/>
                <a:cs typeface="Arial"/>
                <a:sym typeface="Arial"/>
              </a:rPr>
              <a:t>RESULTS: Based on STAR PM3 Grades K-2 increased their Reading proficiency on the STAR to K- 100%, 1st - 32%, 2nd -36% </a:t>
            </a:r>
            <a:endParaRPr sz="1600">
              <a:solidFill>
                <a:srgbClr val="6AA84F"/>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600">
              <a:solidFill>
                <a:srgbClr val="6AA84F"/>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a:solidFill>
                  <a:srgbClr val="6AA84F"/>
                </a:solidFill>
                <a:highlight>
                  <a:schemeClr val="lt1"/>
                </a:highlight>
                <a:latin typeface="Calibri"/>
                <a:ea typeface="Calibri"/>
                <a:cs typeface="Calibri"/>
                <a:sym typeface="Calibri"/>
              </a:rPr>
              <a:t>RESULTS: Based on FAST data from PM3 (2024) for 3-6 proficiency:</a:t>
            </a:r>
            <a:endParaRPr>
              <a:solidFill>
                <a:srgbClr val="6AA84F"/>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rgbClr val="6AA84F"/>
                </a:solidFill>
                <a:highlight>
                  <a:schemeClr val="lt1"/>
                </a:highlight>
                <a:latin typeface="Calibri"/>
                <a:ea typeface="Calibri"/>
                <a:cs typeface="Calibri"/>
                <a:sym typeface="Calibri"/>
              </a:rPr>
              <a:t>3rd:  improved by 14% and met 35 % standard  on the FAST PM3 2024 </a:t>
            </a:r>
            <a:endParaRPr>
              <a:solidFill>
                <a:srgbClr val="6AA84F"/>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rgbClr val="6AA84F"/>
                </a:solidFill>
                <a:highlight>
                  <a:schemeClr val="lt1"/>
                </a:highlight>
                <a:latin typeface="Calibri"/>
                <a:ea typeface="Calibri"/>
                <a:cs typeface="Calibri"/>
                <a:sym typeface="Calibri"/>
              </a:rPr>
              <a:t>4th: decreased by 8% and met 37% standard on the FAST PM3 2024</a:t>
            </a:r>
            <a:endParaRPr>
              <a:solidFill>
                <a:srgbClr val="6AA84F"/>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rgbClr val="6AA84F"/>
                </a:solidFill>
                <a:highlight>
                  <a:schemeClr val="lt1"/>
                </a:highlight>
                <a:latin typeface="Calibri"/>
                <a:ea typeface="Calibri"/>
                <a:cs typeface="Calibri"/>
                <a:sym typeface="Calibri"/>
              </a:rPr>
              <a:t>5th: improved by 20%  and met 36 % standard  on the FAST PM3 2024</a:t>
            </a:r>
            <a:endParaRPr>
              <a:solidFill>
                <a:srgbClr val="6AA84F"/>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rgbClr val="6AA84F"/>
                </a:solidFill>
                <a:highlight>
                  <a:schemeClr val="lt1"/>
                </a:highlight>
                <a:latin typeface="Calibri"/>
                <a:ea typeface="Calibri"/>
                <a:cs typeface="Calibri"/>
                <a:sym typeface="Calibri"/>
              </a:rPr>
              <a:t>6th: improved by 12% and  met 55% standard on the FAST PM3 2024</a:t>
            </a:r>
            <a:endParaRPr sz="1800">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latin typeface="Calibri"/>
              <a:ea typeface="Calibri"/>
              <a:cs typeface="Calibri"/>
              <a:sym typeface="Calibri"/>
            </a:endParaRPr>
          </a:p>
          <a:p>
            <a:pPr indent="0" lvl="0" marL="285750" rtl="0" algn="l">
              <a:spcBef>
                <a:spcPts val="0"/>
              </a:spcBef>
              <a:spcAft>
                <a:spcPts val="0"/>
              </a:spcAft>
              <a:buNone/>
            </a:pPr>
            <a:r>
              <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dc6b6d6827_0_12"/>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Garamond"/>
              <a:buNone/>
            </a:pPr>
            <a:r>
              <a:rPr lang="en-US">
                <a:solidFill>
                  <a:schemeClr val="dk1"/>
                </a:solidFill>
              </a:rPr>
              <a:t>Progress Monitoring Data for</a:t>
            </a:r>
            <a:r>
              <a:rPr lang="en-US">
                <a:solidFill>
                  <a:schemeClr val="dk1"/>
                </a:solidFill>
                <a:highlight>
                  <a:srgbClr val="FFFFFF"/>
                </a:highlight>
              </a:rPr>
              <a:t> ELA RAISE</a:t>
            </a:r>
            <a:endParaRPr b="1">
              <a:solidFill>
                <a:schemeClr val="dk1"/>
              </a:solidFill>
              <a:highlight>
                <a:srgbClr val="FFFFFF"/>
              </a:highlight>
            </a:endParaRPr>
          </a:p>
        </p:txBody>
      </p:sp>
      <p:sp>
        <p:nvSpPr>
          <p:cNvPr id="227" name="Google Shape;227;g2dc6b6d6827_0_12"/>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spcBef>
                <a:spcPts val="0"/>
              </a:spcBef>
              <a:spcAft>
                <a:spcPts val="0"/>
              </a:spcAft>
              <a:buNone/>
            </a:pPr>
            <a:r>
              <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u="sng">
                <a:solidFill>
                  <a:srgbClr val="6AA84F"/>
                </a:solidFill>
                <a:highlight>
                  <a:srgbClr val="FFFFFF"/>
                </a:highlight>
                <a:latin typeface="Calibri"/>
                <a:ea typeface="Calibri"/>
                <a:cs typeface="Calibri"/>
                <a:sym typeface="Calibri"/>
              </a:rPr>
              <a:t>ELA Proficiency: </a:t>
            </a:r>
            <a:r>
              <a:rPr lang="en-US" sz="2334">
                <a:solidFill>
                  <a:srgbClr val="6AA84F"/>
                </a:solidFill>
                <a:highlight>
                  <a:srgbClr val="FFFFFF"/>
                </a:highlight>
                <a:latin typeface="Calibri"/>
                <a:ea typeface="Calibri"/>
                <a:cs typeface="Calibri"/>
                <a:sym typeface="Calibri"/>
              </a:rPr>
              <a:t>			</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ESE	14%</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Black	46%</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White 	49%</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Hispanic  31%</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Multi-Racial 23%</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ELL	19%</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u="sng">
                <a:solidFill>
                  <a:srgbClr val="6AA84F"/>
                </a:solidFill>
                <a:highlight>
                  <a:srgbClr val="FFFFFF"/>
                </a:highlight>
                <a:latin typeface="Calibri"/>
                <a:ea typeface="Calibri"/>
                <a:cs typeface="Calibri"/>
                <a:sym typeface="Calibri"/>
              </a:rPr>
              <a:t>ELA Learning Gains: </a:t>
            </a:r>
            <a:r>
              <a:rPr lang="en-US" sz="2334">
                <a:solidFill>
                  <a:srgbClr val="6AA84F"/>
                </a:solidFill>
                <a:highlight>
                  <a:srgbClr val="FFFFFF"/>
                </a:highlight>
                <a:latin typeface="Calibri"/>
                <a:ea typeface="Calibri"/>
                <a:cs typeface="Calibri"/>
                <a:sym typeface="Calibri"/>
              </a:rPr>
              <a:t>			</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ESE	56%</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Black	77%</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White 	67%</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Hispanic  57%</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Multi-Racial 53%</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2334">
                <a:solidFill>
                  <a:srgbClr val="6AA84F"/>
                </a:solidFill>
                <a:highlight>
                  <a:srgbClr val="FFFFFF"/>
                </a:highlight>
                <a:latin typeface="Calibri"/>
                <a:ea typeface="Calibri"/>
                <a:cs typeface="Calibri"/>
                <a:sym typeface="Calibri"/>
              </a:rPr>
              <a:t>ELL	66%</a:t>
            </a:r>
            <a:endParaRPr sz="2334">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dc6447772f_0_66"/>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Garamond"/>
              <a:buNone/>
            </a:pPr>
            <a:r>
              <a:rPr lang="en-US">
                <a:solidFill>
                  <a:schemeClr val="dk1"/>
                </a:solidFill>
              </a:rPr>
              <a:t>Reflection from </a:t>
            </a:r>
            <a:r>
              <a:rPr lang="en-US">
                <a:solidFill>
                  <a:schemeClr val="dk1"/>
                </a:solidFill>
                <a:highlight>
                  <a:srgbClr val="FFFFFF"/>
                </a:highlight>
              </a:rPr>
              <a:t>ELA RAISE</a:t>
            </a:r>
            <a:r>
              <a:rPr lang="en-US">
                <a:solidFill>
                  <a:schemeClr val="dk1"/>
                </a:solidFill>
                <a:highlight>
                  <a:srgbClr val="FFFFFF"/>
                </a:highlight>
              </a:rPr>
              <a:t> Data</a:t>
            </a:r>
            <a:endParaRPr>
              <a:solidFill>
                <a:schemeClr val="dk1"/>
              </a:solidFill>
              <a:highlight>
                <a:srgbClr val="FFFFFF"/>
              </a:highlight>
            </a:endParaRPr>
          </a:p>
          <a:p>
            <a:pPr indent="0" lvl="0" marL="0" rtl="0" algn="ctr">
              <a:spcBef>
                <a:spcPts val="0"/>
              </a:spcBef>
              <a:spcAft>
                <a:spcPts val="0"/>
              </a:spcAft>
              <a:buClr>
                <a:schemeClr val="dk1"/>
              </a:buClr>
              <a:buSzPts val="4400"/>
              <a:buFont typeface="Garamond"/>
              <a:buNone/>
            </a:pPr>
            <a:r>
              <a:rPr lang="en-US" sz="1577">
                <a:solidFill>
                  <a:srgbClr val="0000FF"/>
                </a:solidFill>
                <a:highlight>
                  <a:schemeClr val="lt1"/>
                </a:highlight>
              </a:rPr>
              <a:t>( Possible ideas that will be discussed for planning through the summer CNA process)</a:t>
            </a:r>
            <a:endParaRPr sz="1577">
              <a:solidFill>
                <a:srgbClr val="0000FF"/>
              </a:solidFill>
              <a:highlight>
                <a:srgbClr val="FFFFFF"/>
              </a:highlight>
            </a:endParaRPr>
          </a:p>
        </p:txBody>
      </p:sp>
      <p:sp>
        <p:nvSpPr>
          <p:cNvPr id="234" name="Google Shape;234;g2dc6447772f_0_66"/>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800">
                <a:solidFill>
                  <a:srgbClr val="6AA84F"/>
                </a:solidFill>
                <a:latin typeface="Calibri"/>
                <a:ea typeface="Calibri"/>
                <a:cs typeface="Calibri"/>
                <a:sym typeface="Calibri"/>
              </a:rPr>
              <a:t>The administrative team will:  </a:t>
            </a:r>
            <a:endParaRPr sz="1800">
              <a:solidFill>
                <a:srgbClr val="6AA84F"/>
              </a:solidFill>
              <a:latin typeface="Calibri"/>
              <a:ea typeface="Calibri"/>
              <a:cs typeface="Calibri"/>
              <a:sym typeface="Calibri"/>
            </a:endParaRPr>
          </a:p>
          <a:p>
            <a:pPr indent="-342900" lvl="0" marL="457200" rtl="0" algn="l">
              <a:spcBef>
                <a:spcPts val="1200"/>
              </a:spcBef>
              <a:spcAft>
                <a:spcPts val="0"/>
              </a:spcAft>
              <a:buClr>
                <a:srgbClr val="6AA84F"/>
              </a:buClr>
              <a:buSzPts val="1800"/>
              <a:buFont typeface="Calibri"/>
              <a:buChar char="●"/>
            </a:pPr>
            <a:r>
              <a:rPr lang="en-US" sz="1800">
                <a:solidFill>
                  <a:srgbClr val="6AA84F"/>
                </a:solidFill>
                <a:latin typeface="Calibri"/>
                <a:ea typeface="Calibri"/>
                <a:cs typeface="Calibri"/>
                <a:sym typeface="Calibri"/>
              </a:rPr>
              <a:t>Implement classroom walkthroughs with fidelity and implement a plan for regularly scheduled walkthroughs.</a:t>
            </a:r>
            <a:endParaRPr sz="1800">
              <a:solidFill>
                <a:srgbClr val="6AA84F"/>
              </a:solidFill>
              <a:latin typeface="Calibri"/>
              <a:ea typeface="Calibri"/>
              <a:cs typeface="Calibri"/>
              <a:sym typeface="Calibri"/>
            </a:endParaRPr>
          </a:p>
          <a:p>
            <a:pPr indent="-342900" lvl="0" marL="457200" rtl="0" algn="l">
              <a:spcBef>
                <a:spcPts val="0"/>
              </a:spcBef>
              <a:spcAft>
                <a:spcPts val="0"/>
              </a:spcAft>
              <a:buClr>
                <a:srgbClr val="6AA84F"/>
              </a:buClr>
              <a:buSzPts val="1800"/>
              <a:buFont typeface="Calibri"/>
              <a:buChar char="●"/>
            </a:pPr>
            <a:r>
              <a:rPr lang="en-US" sz="1800">
                <a:solidFill>
                  <a:srgbClr val="6AA84F"/>
                </a:solidFill>
                <a:latin typeface="Calibri"/>
                <a:ea typeface="Calibri"/>
                <a:cs typeface="Calibri"/>
                <a:sym typeface="Calibri"/>
              </a:rPr>
              <a:t>Partner with the literacy coach to review data and develop actionable feedback for each classroom teacher </a:t>
            </a:r>
            <a:endParaRPr sz="1800">
              <a:solidFill>
                <a:srgbClr val="6AA84F"/>
              </a:solidFill>
              <a:latin typeface="Calibri"/>
              <a:ea typeface="Calibri"/>
              <a:cs typeface="Calibri"/>
              <a:sym typeface="Calibri"/>
            </a:endParaRPr>
          </a:p>
          <a:p>
            <a:pPr indent="-342900" lvl="0" marL="457200" rtl="0" algn="l">
              <a:spcBef>
                <a:spcPts val="0"/>
              </a:spcBef>
              <a:spcAft>
                <a:spcPts val="0"/>
              </a:spcAft>
              <a:buClr>
                <a:srgbClr val="6AA84F"/>
              </a:buClr>
              <a:buSzPts val="1800"/>
              <a:buFont typeface="Calibri"/>
              <a:buChar char="●"/>
            </a:pPr>
            <a:r>
              <a:rPr lang="en-US" sz="1800">
                <a:solidFill>
                  <a:srgbClr val="6AA84F"/>
                </a:solidFill>
                <a:latin typeface="Calibri"/>
                <a:ea typeface="Calibri"/>
                <a:cs typeface="Calibri"/>
                <a:sym typeface="Calibri"/>
              </a:rPr>
              <a:t>Plan,  facilitate and attend weekly PLC meetings of evidence based instructional practices, common ELA Tier 1 planning and data analysis</a:t>
            </a:r>
            <a:endParaRPr sz="1800">
              <a:solidFill>
                <a:srgbClr val="6AA84F"/>
              </a:solidFill>
              <a:latin typeface="Calibri"/>
              <a:ea typeface="Calibri"/>
              <a:cs typeface="Calibri"/>
              <a:sym typeface="Calibri"/>
            </a:endParaRPr>
          </a:p>
          <a:p>
            <a:pPr indent="-342900" lvl="0" marL="457200" rtl="0" algn="l">
              <a:spcBef>
                <a:spcPts val="0"/>
              </a:spcBef>
              <a:spcAft>
                <a:spcPts val="0"/>
              </a:spcAft>
              <a:buClr>
                <a:srgbClr val="6AA84F"/>
              </a:buClr>
              <a:buSzPts val="1800"/>
              <a:buFont typeface="Calibri"/>
              <a:buChar char="●"/>
            </a:pPr>
            <a:r>
              <a:rPr lang="en-US" sz="1800">
                <a:solidFill>
                  <a:srgbClr val="6AA84F"/>
                </a:solidFill>
                <a:latin typeface="Calibri"/>
                <a:ea typeface="Calibri"/>
                <a:cs typeface="Calibri"/>
                <a:sym typeface="Calibri"/>
              </a:rPr>
              <a:t>Have daily interaction in K – 3 classrooms that focus on ELA and Math including small instruction. </a:t>
            </a:r>
            <a:endParaRPr sz="1800">
              <a:solidFill>
                <a:srgbClr val="6AA84F"/>
              </a:solidFill>
              <a:latin typeface="Calibri"/>
              <a:ea typeface="Calibri"/>
              <a:cs typeface="Calibri"/>
              <a:sym typeface="Calibri"/>
            </a:endParaRPr>
          </a:p>
          <a:p>
            <a:pPr indent="-342900" lvl="0" marL="457200" rtl="0" algn="l">
              <a:spcBef>
                <a:spcPts val="0"/>
              </a:spcBef>
              <a:spcAft>
                <a:spcPts val="0"/>
              </a:spcAft>
              <a:buClr>
                <a:srgbClr val="6AA84F"/>
              </a:buClr>
              <a:buSzPts val="1800"/>
              <a:buFont typeface="Calibri"/>
              <a:buChar char="●"/>
            </a:pPr>
            <a:r>
              <a:rPr lang="en-US" sz="1800">
                <a:solidFill>
                  <a:srgbClr val="6AA84F"/>
                </a:solidFill>
                <a:latin typeface="Calibri"/>
                <a:ea typeface="Calibri"/>
                <a:cs typeface="Calibri"/>
                <a:sym typeface="Calibri"/>
              </a:rPr>
              <a:t>Have biweekly interactions in all 3-6 classrooms that focus on ELA and math including small group instruction </a:t>
            </a:r>
            <a:endParaRPr sz="3100">
              <a:solidFill>
                <a:srgbClr val="6AA84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dc6447772f_0_72"/>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Garamond"/>
              <a:buNone/>
            </a:pPr>
            <a:r>
              <a:rPr lang="en-US">
                <a:solidFill>
                  <a:schemeClr val="dk1"/>
                </a:solidFill>
              </a:rPr>
              <a:t>Reflection from </a:t>
            </a:r>
            <a:r>
              <a:rPr lang="en-US">
                <a:solidFill>
                  <a:schemeClr val="dk1"/>
                </a:solidFill>
                <a:highlight>
                  <a:srgbClr val="FFFFFF"/>
                </a:highlight>
              </a:rPr>
              <a:t>ELA RAISE Data</a:t>
            </a:r>
            <a:endParaRPr>
              <a:solidFill>
                <a:schemeClr val="dk1"/>
              </a:solidFill>
              <a:highlight>
                <a:srgbClr val="FFFFFF"/>
              </a:highlight>
            </a:endParaRPr>
          </a:p>
          <a:p>
            <a:pPr indent="0" lvl="0" marL="0" rtl="0" algn="ctr">
              <a:spcBef>
                <a:spcPts val="0"/>
              </a:spcBef>
              <a:spcAft>
                <a:spcPts val="0"/>
              </a:spcAft>
              <a:buClr>
                <a:schemeClr val="dk1"/>
              </a:buClr>
              <a:buSzPct val="278872"/>
              <a:buFont typeface="Garamond"/>
              <a:buNone/>
            </a:pPr>
            <a:r>
              <a:rPr lang="en-US" sz="1577">
                <a:solidFill>
                  <a:srgbClr val="0000FF"/>
                </a:solidFill>
                <a:highlight>
                  <a:schemeClr val="lt1"/>
                </a:highlight>
              </a:rPr>
              <a:t>( Possible ideas that will be discussed for planning through the summer CNA process)</a:t>
            </a:r>
            <a:endParaRPr>
              <a:solidFill>
                <a:schemeClr val="dk1"/>
              </a:solidFill>
              <a:highlight>
                <a:srgbClr val="FFFFFF"/>
              </a:highlight>
            </a:endParaRPr>
          </a:p>
        </p:txBody>
      </p:sp>
      <p:sp>
        <p:nvSpPr>
          <p:cNvPr id="241" name="Google Shape;241;g2dc6447772f_0_72"/>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700">
                <a:solidFill>
                  <a:srgbClr val="6AA84F"/>
                </a:solidFill>
                <a:latin typeface="Calibri"/>
                <a:ea typeface="Calibri"/>
                <a:cs typeface="Calibri"/>
                <a:sym typeface="Calibri"/>
              </a:rPr>
              <a:t>Teachers will: </a:t>
            </a:r>
            <a:endParaRPr sz="1700">
              <a:solidFill>
                <a:srgbClr val="6AA84F"/>
              </a:solidFill>
              <a:latin typeface="Calibri"/>
              <a:ea typeface="Calibri"/>
              <a:cs typeface="Calibri"/>
              <a:sym typeface="Calibri"/>
            </a:endParaRPr>
          </a:p>
          <a:p>
            <a:pPr indent="-336550" lvl="0" marL="457200" rtl="0" algn="l">
              <a:spcBef>
                <a:spcPts val="1200"/>
              </a:spcBef>
              <a:spcAft>
                <a:spcPts val="0"/>
              </a:spcAft>
              <a:buClr>
                <a:srgbClr val="6AA84F"/>
              </a:buClr>
              <a:buSzPts val="1700"/>
              <a:buFont typeface="Calibri"/>
              <a:buChar char="●"/>
            </a:pPr>
            <a:r>
              <a:rPr lang="en-US" sz="1700">
                <a:solidFill>
                  <a:srgbClr val="6AA84F"/>
                </a:solidFill>
                <a:latin typeface="Calibri"/>
                <a:ea typeface="Calibri"/>
                <a:cs typeface="Calibri"/>
                <a:sym typeface="Calibri"/>
              </a:rPr>
              <a:t>Develop an ELA Block that consists of Foundations, Close Read, Writing, and Small Groups &amp; Centers. Visual will be created that defines the commitments by all teachers</a:t>
            </a:r>
            <a:endParaRPr sz="1700">
              <a:solidFill>
                <a:srgbClr val="6AA84F"/>
              </a:solidFill>
              <a:latin typeface="Calibri"/>
              <a:ea typeface="Calibri"/>
              <a:cs typeface="Calibri"/>
              <a:sym typeface="Calibri"/>
            </a:endParaRPr>
          </a:p>
          <a:p>
            <a:pPr indent="-336550" lvl="0" marL="457200" rtl="0" algn="l">
              <a:spcBef>
                <a:spcPts val="0"/>
              </a:spcBef>
              <a:spcAft>
                <a:spcPts val="0"/>
              </a:spcAft>
              <a:buClr>
                <a:srgbClr val="6AA84F"/>
              </a:buClr>
              <a:buSzPts val="1700"/>
              <a:buFont typeface="Calibri"/>
              <a:buChar char="●"/>
            </a:pPr>
            <a:r>
              <a:rPr lang="en-US" sz="1700">
                <a:solidFill>
                  <a:srgbClr val="6AA84F"/>
                </a:solidFill>
                <a:latin typeface="Calibri"/>
                <a:ea typeface="Calibri"/>
                <a:cs typeface="Calibri"/>
                <a:sym typeface="Calibri"/>
              </a:rPr>
              <a:t> Actively participate in collaborative planning utilizing the Benchmark/Savvas curriculum facilitated by the literacy coach and focused on the BEST Standards and the district pacing guides. Professional development will be embedded within this time for instructional strategies to support core instruction.</a:t>
            </a:r>
            <a:endParaRPr sz="1700">
              <a:solidFill>
                <a:srgbClr val="6AA84F"/>
              </a:solidFill>
              <a:latin typeface="Calibri"/>
              <a:ea typeface="Calibri"/>
              <a:cs typeface="Calibri"/>
              <a:sym typeface="Calibri"/>
            </a:endParaRPr>
          </a:p>
          <a:p>
            <a:pPr indent="-336550" lvl="0" marL="457200" rtl="0" algn="l">
              <a:spcBef>
                <a:spcPts val="0"/>
              </a:spcBef>
              <a:spcAft>
                <a:spcPts val="0"/>
              </a:spcAft>
              <a:buClr>
                <a:srgbClr val="6AA84F"/>
              </a:buClr>
              <a:buSzPts val="1700"/>
              <a:buFont typeface="Calibri"/>
              <a:buChar char="●"/>
            </a:pPr>
            <a:r>
              <a:rPr lang="en-US" sz="1700">
                <a:solidFill>
                  <a:srgbClr val="6AA84F"/>
                </a:solidFill>
                <a:latin typeface="Calibri"/>
                <a:ea typeface="Calibri"/>
                <a:cs typeface="Calibri"/>
                <a:sym typeface="Calibri"/>
              </a:rPr>
              <a:t>Monitor fluency and implement action items to improve phonics and fluency.  School wide monthly monitoring for fluency.  Planned practice with fluency in all grades  to include practices such as partner reading with fluency folders, word list and ticket in the door activities.   </a:t>
            </a:r>
            <a:endParaRPr sz="1700">
              <a:solidFill>
                <a:srgbClr val="6AA84F"/>
              </a:solidFill>
              <a:latin typeface="Calibri"/>
              <a:ea typeface="Calibri"/>
              <a:cs typeface="Calibri"/>
              <a:sym typeface="Calibri"/>
            </a:endParaRPr>
          </a:p>
          <a:p>
            <a:pPr indent="-336550" lvl="0" marL="457200" rtl="0" algn="l">
              <a:spcBef>
                <a:spcPts val="0"/>
              </a:spcBef>
              <a:spcAft>
                <a:spcPts val="0"/>
              </a:spcAft>
              <a:buClr>
                <a:srgbClr val="6AA84F"/>
              </a:buClr>
              <a:buSzPts val="1700"/>
              <a:buFont typeface="Calibri"/>
              <a:buChar char="●"/>
            </a:pPr>
            <a:r>
              <a:rPr lang="en-US" sz="1700">
                <a:solidFill>
                  <a:srgbClr val="6AA84F"/>
                </a:solidFill>
                <a:latin typeface="Calibri"/>
                <a:ea typeface="Calibri"/>
                <a:cs typeface="Calibri"/>
                <a:sym typeface="Calibri"/>
              </a:rPr>
              <a:t>Data chats will be in place for all grades for  students to include goal setting and follow up.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dc6447772f_0_60"/>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Garamond"/>
              <a:buNone/>
            </a:pPr>
            <a:r>
              <a:rPr lang="en-US">
                <a:solidFill>
                  <a:schemeClr val="dk1"/>
                </a:solidFill>
              </a:rPr>
              <a:t>Reflection from </a:t>
            </a:r>
            <a:r>
              <a:rPr lang="en-US">
                <a:solidFill>
                  <a:schemeClr val="dk1"/>
                </a:solidFill>
                <a:highlight>
                  <a:srgbClr val="FFFFFF"/>
                </a:highlight>
              </a:rPr>
              <a:t>ELA RAISE Data</a:t>
            </a:r>
            <a:endParaRPr>
              <a:solidFill>
                <a:schemeClr val="dk1"/>
              </a:solidFill>
              <a:highlight>
                <a:srgbClr val="FFFFFF"/>
              </a:highlight>
            </a:endParaRPr>
          </a:p>
          <a:p>
            <a:pPr indent="0" lvl="0" marL="0" rtl="0" algn="ctr">
              <a:spcBef>
                <a:spcPts val="0"/>
              </a:spcBef>
              <a:spcAft>
                <a:spcPts val="0"/>
              </a:spcAft>
              <a:buClr>
                <a:schemeClr val="dk1"/>
              </a:buClr>
              <a:buSzPct val="278872"/>
              <a:buFont typeface="Garamond"/>
              <a:buNone/>
            </a:pPr>
            <a:r>
              <a:rPr lang="en-US" sz="1577">
                <a:solidFill>
                  <a:srgbClr val="0000FF"/>
                </a:solidFill>
                <a:highlight>
                  <a:schemeClr val="lt1"/>
                </a:highlight>
              </a:rPr>
              <a:t>( Possible ideas that will be discussed for planning through the summer CNA process)</a:t>
            </a:r>
            <a:endParaRPr>
              <a:solidFill>
                <a:schemeClr val="dk1"/>
              </a:solidFill>
              <a:highlight>
                <a:srgbClr val="FFFFFF"/>
              </a:highlight>
            </a:endParaRPr>
          </a:p>
        </p:txBody>
      </p:sp>
      <p:sp>
        <p:nvSpPr>
          <p:cNvPr id="248" name="Google Shape;248;g2dc6447772f_0_6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20000"/>
          </a:bodyPr>
          <a:lstStyle/>
          <a:p>
            <a:pPr indent="0" lvl="0" marL="0" rtl="0" algn="l">
              <a:spcBef>
                <a:spcPts val="0"/>
              </a:spcBef>
              <a:spcAft>
                <a:spcPts val="0"/>
              </a:spcAft>
              <a:buNone/>
            </a:pPr>
            <a:r>
              <a:rPr lang="en-US" sz="3000">
                <a:solidFill>
                  <a:srgbClr val="6AA84F"/>
                </a:solidFill>
                <a:latin typeface="Calibri"/>
                <a:ea typeface="Calibri"/>
                <a:cs typeface="Calibri"/>
                <a:sym typeface="Calibri"/>
              </a:rPr>
              <a:t>Families will: </a:t>
            </a:r>
            <a:endParaRPr sz="3000">
              <a:solidFill>
                <a:srgbClr val="6AA84F"/>
              </a:solidFill>
              <a:latin typeface="Calibri"/>
              <a:ea typeface="Calibri"/>
              <a:cs typeface="Calibri"/>
              <a:sym typeface="Calibri"/>
            </a:endParaRPr>
          </a:p>
          <a:p>
            <a:pPr indent="-419100" lvl="0" marL="457200" rtl="0" algn="l">
              <a:spcBef>
                <a:spcPts val="1200"/>
              </a:spcBef>
              <a:spcAft>
                <a:spcPts val="0"/>
              </a:spcAft>
              <a:buClr>
                <a:srgbClr val="6AA84F"/>
              </a:buClr>
              <a:buSzPts val="3000"/>
              <a:buFont typeface="Calibri"/>
              <a:buChar char="●"/>
            </a:pPr>
            <a:r>
              <a:rPr lang="en-US" sz="3000">
                <a:solidFill>
                  <a:srgbClr val="6AA84F"/>
                </a:solidFill>
                <a:latin typeface="Calibri"/>
                <a:ea typeface="Calibri"/>
                <a:cs typeface="Calibri"/>
                <a:sym typeface="Calibri"/>
              </a:rPr>
              <a:t>Practice timed fluency reading with their students 3 times per week to build fluency and support in student growth.  </a:t>
            </a:r>
            <a:endParaRPr sz="3000">
              <a:solidFill>
                <a:srgbClr val="6AA84F"/>
              </a:solidFill>
              <a:latin typeface="Calibri"/>
              <a:ea typeface="Calibri"/>
              <a:cs typeface="Calibri"/>
              <a:sym typeface="Calibri"/>
            </a:endParaRPr>
          </a:p>
          <a:p>
            <a:pPr indent="-419100" lvl="0" marL="457200" rtl="0" algn="l">
              <a:spcBef>
                <a:spcPts val="0"/>
              </a:spcBef>
              <a:spcAft>
                <a:spcPts val="0"/>
              </a:spcAft>
              <a:buClr>
                <a:srgbClr val="6AA84F"/>
              </a:buClr>
              <a:buSzPts val="3000"/>
              <a:buFont typeface="Calibri"/>
              <a:buChar char="●"/>
            </a:pPr>
            <a:r>
              <a:rPr lang="en-US" sz="3000">
                <a:solidFill>
                  <a:srgbClr val="6AA84F"/>
                </a:solidFill>
                <a:latin typeface="Calibri"/>
                <a:ea typeface="Calibri"/>
                <a:cs typeface="Calibri"/>
                <a:sym typeface="Calibri"/>
              </a:rPr>
              <a:t>Read daily with their child or have their child read to them. </a:t>
            </a:r>
            <a:endParaRPr sz="4200">
              <a:solidFill>
                <a:srgbClr val="6AA84F"/>
              </a:solidFill>
              <a:latin typeface="Calibri"/>
              <a:ea typeface="Calibri"/>
              <a:cs typeface="Calibri"/>
              <a:sym typeface="Calibri"/>
            </a:endParaRPr>
          </a:p>
          <a:p>
            <a:pPr indent="0" lvl="0" marL="285750" rtl="0" algn="l">
              <a:spcBef>
                <a:spcPts val="1200"/>
              </a:spcBef>
              <a:spcAft>
                <a:spcPts val="0"/>
              </a:spcAft>
              <a:buNone/>
            </a:pPr>
            <a:r>
              <a:t/>
            </a:r>
            <a:endParaRPr sz="3600"/>
          </a:p>
          <a:p>
            <a:pPr indent="-110490" lvl="0" marL="285750" rtl="0" algn="l">
              <a:spcBef>
                <a:spcPts val="1080"/>
              </a:spcBef>
              <a:spcAft>
                <a:spcPts val="0"/>
              </a:spcAft>
              <a:buSzPts val="276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sz="4400"/>
              <a:t>SIP Focus </a:t>
            </a:r>
            <a:r>
              <a:rPr lang="en-US"/>
              <a:t>A</a:t>
            </a:r>
            <a:r>
              <a:rPr lang="en-US" sz="4400"/>
              <a:t>rea 2: </a:t>
            </a:r>
            <a:r>
              <a:rPr lang="en-US"/>
              <a:t>MATH</a:t>
            </a:r>
            <a:endParaRPr sz="2200"/>
          </a:p>
        </p:txBody>
      </p:sp>
      <p:sp>
        <p:nvSpPr>
          <p:cNvPr id="255" name="Google Shape;255;p7"/>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115000"/>
              </a:lnSpc>
              <a:spcBef>
                <a:spcPts val="0"/>
              </a:spcBef>
              <a:spcAft>
                <a:spcPts val="0"/>
              </a:spcAft>
              <a:buClr>
                <a:schemeClr val="dk1"/>
              </a:buClr>
              <a:buSzPct val="53921"/>
              <a:buFont typeface="Arial"/>
              <a:buNone/>
            </a:pPr>
            <a:r>
              <a:rPr lang="en-US" sz="5100"/>
              <a:t>S</a:t>
            </a:r>
            <a:r>
              <a:rPr lang="en-US" sz="6215"/>
              <a:t>pent a total of </a:t>
            </a:r>
            <a:r>
              <a:rPr lang="en-US" sz="6215">
                <a:highlight>
                  <a:srgbClr val="FFFFFF"/>
                </a:highlight>
              </a:rPr>
              <a:t>$ 37, 018</a:t>
            </a:r>
            <a:endParaRPr sz="3515">
              <a:highlight>
                <a:srgbClr val="FFFFFF"/>
              </a:highlight>
            </a:endParaRPr>
          </a:p>
          <a:p>
            <a:pPr indent="-316571" lvl="0" marL="285750" rtl="0" algn="l">
              <a:spcBef>
                <a:spcPts val="0"/>
              </a:spcBef>
              <a:spcAft>
                <a:spcPts val="0"/>
              </a:spcAft>
              <a:buClr>
                <a:schemeClr val="dk1"/>
              </a:buClr>
              <a:buSzPct val="132034"/>
              <a:buChar char="•"/>
            </a:pPr>
            <a:r>
              <a:rPr lang="en-US" sz="4838">
                <a:solidFill>
                  <a:schemeClr val="dk1"/>
                </a:solidFill>
                <a:latin typeface="Calibri"/>
                <a:ea typeface="Calibri"/>
                <a:cs typeface="Calibri"/>
                <a:sym typeface="Calibri"/>
              </a:rPr>
              <a:t>0.5 </a:t>
            </a:r>
            <a:r>
              <a:rPr lang="en-US" sz="4838">
                <a:solidFill>
                  <a:schemeClr val="dk1"/>
                </a:solidFill>
                <a:latin typeface="Calibri"/>
                <a:ea typeface="Calibri"/>
                <a:cs typeface="Calibri"/>
                <a:sym typeface="Calibri"/>
              </a:rPr>
              <a:t>Intervention assistant salary and fringe </a:t>
            </a:r>
            <a:endParaRPr sz="4838">
              <a:solidFill>
                <a:schemeClr val="dk1"/>
              </a:solidFill>
              <a:latin typeface="Calibri"/>
              <a:ea typeface="Calibri"/>
              <a:cs typeface="Calibri"/>
              <a:sym typeface="Calibri"/>
            </a:endParaRPr>
          </a:p>
          <a:p>
            <a:pPr indent="-316571" lvl="0" marL="285750" rtl="0" algn="l">
              <a:spcBef>
                <a:spcPts val="0"/>
              </a:spcBef>
              <a:spcAft>
                <a:spcPts val="0"/>
              </a:spcAft>
              <a:buClr>
                <a:schemeClr val="dk1"/>
              </a:buClr>
              <a:buSzPct val="132034"/>
              <a:buChar char="•"/>
            </a:pPr>
            <a:r>
              <a:rPr lang="en-US" sz="4838">
                <a:solidFill>
                  <a:schemeClr val="dk1"/>
                </a:solidFill>
                <a:latin typeface="Calibri"/>
                <a:ea typeface="Calibri"/>
                <a:cs typeface="Calibri"/>
                <a:sym typeface="Calibri"/>
              </a:rPr>
              <a:t>iReady folders, binders, pencils, and misc. classroom supplies </a:t>
            </a:r>
            <a:endParaRPr sz="4838">
              <a:solidFill>
                <a:schemeClr val="dk1"/>
              </a:solidFill>
              <a:latin typeface="Calibri"/>
              <a:ea typeface="Calibri"/>
              <a:cs typeface="Calibri"/>
              <a:sym typeface="Calibri"/>
            </a:endParaRPr>
          </a:p>
          <a:p>
            <a:pPr indent="-316571" lvl="0" marL="285750" rtl="0" algn="l">
              <a:spcBef>
                <a:spcPts val="0"/>
              </a:spcBef>
              <a:spcAft>
                <a:spcPts val="0"/>
              </a:spcAft>
              <a:buClr>
                <a:schemeClr val="dk1"/>
              </a:buClr>
              <a:buSzPct val="132034"/>
              <a:buChar char="•"/>
            </a:pPr>
            <a:r>
              <a:rPr lang="en-US" sz="4838">
                <a:solidFill>
                  <a:schemeClr val="dk1"/>
                </a:solidFill>
                <a:latin typeface="Calibri"/>
                <a:ea typeface="Calibri"/>
                <a:cs typeface="Calibri"/>
                <a:sym typeface="Calibri"/>
              </a:rPr>
              <a:t>Laptop charging carts; docking stations for computers </a:t>
            </a:r>
            <a:endParaRPr sz="4838">
              <a:solidFill>
                <a:schemeClr val="dk1"/>
              </a:solidFill>
              <a:latin typeface="Calibri"/>
              <a:ea typeface="Calibri"/>
              <a:cs typeface="Calibri"/>
              <a:sym typeface="Calibri"/>
            </a:endParaRPr>
          </a:p>
          <a:p>
            <a:pPr indent="-316571" lvl="0" marL="285750" rtl="0" algn="l">
              <a:spcBef>
                <a:spcPts val="0"/>
              </a:spcBef>
              <a:spcAft>
                <a:spcPts val="0"/>
              </a:spcAft>
              <a:buClr>
                <a:schemeClr val="dk1"/>
              </a:buClr>
              <a:buSzPct val="132034"/>
              <a:buChar char="•"/>
            </a:pPr>
            <a:r>
              <a:rPr lang="en-US" sz="4838">
                <a:solidFill>
                  <a:schemeClr val="dk1"/>
                </a:solidFill>
                <a:latin typeface="Calibri"/>
                <a:ea typeface="Calibri"/>
                <a:cs typeface="Calibri"/>
                <a:sym typeface="Calibri"/>
              </a:rPr>
              <a:t>Laptop/iPad replacement screens, replacement batteries, charging cords/adapters, RAM upgrades, etc. </a:t>
            </a:r>
            <a:endParaRPr sz="4838">
              <a:solidFill>
                <a:schemeClr val="dk1"/>
              </a:solidFill>
              <a:latin typeface="Calibri"/>
              <a:ea typeface="Calibri"/>
              <a:cs typeface="Calibri"/>
              <a:sym typeface="Calibri"/>
            </a:endParaRPr>
          </a:p>
          <a:p>
            <a:pPr indent="-316571" lvl="0" marL="285750" rtl="0" algn="l">
              <a:spcBef>
                <a:spcPts val="0"/>
              </a:spcBef>
              <a:spcAft>
                <a:spcPts val="0"/>
              </a:spcAft>
              <a:buClr>
                <a:schemeClr val="dk1"/>
              </a:buClr>
              <a:buSzPct val="132034"/>
              <a:buChar char="•"/>
            </a:pPr>
            <a:r>
              <a:rPr lang="en-US" sz="4838">
                <a:solidFill>
                  <a:schemeClr val="dk1"/>
                </a:solidFill>
                <a:latin typeface="Calibri"/>
                <a:ea typeface="Calibri"/>
                <a:cs typeface="Calibri"/>
                <a:sym typeface="Calibri"/>
              </a:rPr>
              <a:t>Headphones </a:t>
            </a:r>
            <a:endParaRPr sz="4838">
              <a:solidFill>
                <a:schemeClr val="dk1"/>
              </a:solidFill>
              <a:latin typeface="Calibri"/>
              <a:ea typeface="Calibri"/>
              <a:cs typeface="Calibri"/>
              <a:sym typeface="Calibri"/>
            </a:endParaRPr>
          </a:p>
          <a:p>
            <a:pPr indent="-316571" lvl="0" marL="285750" rtl="0" algn="l">
              <a:spcBef>
                <a:spcPts val="0"/>
              </a:spcBef>
              <a:spcAft>
                <a:spcPts val="0"/>
              </a:spcAft>
              <a:buClr>
                <a:schemeClr val="dk1"/>
              </a:buClr>
              <a:buSzPct val="132034"/>
              <a:buChar char="•"/>
            </a:pPr>
            <a:r>
              <a:rPr lang="en-US" sz="4838">
                <a:solidFill>
                  <a:schemeClr val="dk1"/>
                </a:solidFill>
                <a:latin typeface="Calibri"/>
                <a:ea typeface="Calibri"/>
                <a:cs typeface="Calibri"/>
                <a:sym typeface="Calibri"/>
              </a:rPr>
              <a:t>Math manipulatives </a:t>
            </a:r>
            <a:endParaRPr sz="4838">
              <a:solidFill>
                <a:schemeClr val="dk1"/>
              </a:solidFill>
              <a:latin typeface="Calibri"/>
              <a:ea typeface="Calibri"/>
              <a:cs typeface="Calibri"/>
              <a:sym typeface="Calibri"/>
            </a:endParaRPr>
          </a:p>
          <a:p>
            <a:pPr indent="-316571" lvl="0" marL="285750" rtl="0" algn="l">
              <a:spcBef>
                <a:spcPts val="0"/>
              </a:spcBef>
              <a:spcAft>
                <a:spcPts val="0"/>
              </a:spcAft>
              <a:buClr>
                <a:schemeClr val="dk1"/>
              </a:buClr>
              <a:buSzPct val="132034"/>
              <a:buChar char="•"/>
            </a:pPr>
            <a:r>
              <a:rPr lang="en-US" sz="4838">
                <a:solidFill>
                  <a:schemeClr val="dk1"/>
                </a:solidFill>
                <a:latin typeface="Calibri"/>
                <a:ea typeface="Calibri"/>
                <a:cs typeface="Calibri"/>
                <a:sym typeface="Calibri"/>
              </a:rPr>
              <a:t>BrainPOP school license (33%)</a:t>
            </a:r>
            <a:endParaRPr sz="4838">
              <a:solidFill>
                <a:schemeClr val="dk1"/>
              </a:solidFill>
              <a:latin typeface="Calibri"/>
              <a:ea typeface="Calibri"/>
              <a:cs typeface="Calibri"/>
              <a:sym typeface="Calibri"/>
            </a:endParaRPr>
          </a:p>
          <a:p>
            <a:pPr indent="-316571" lvl="0" marL="285750" rtl="0" algn="l">
              <a:spcBef>
                <a:spcPts val="0"/>
              </a:spcBef>
              <a:spcAft>
                <a:spcPts val="0"/>
              </a:spcAft>
              <a:buClr>
                <a:schemeClr val="dk1"/>
              </a:buClr>
              <a:buSzPct val="132034"/>
              <a:buChar char="•"/>
            </a:pPr>
            <a:r>
              <a:rPr lang="en-US" sz="4838">
                <a:solidFill>
                  <a:schemeClr val="dk1"/>
                </a:solidFill>
                <a:latin typeface="Calibri"/>
                <a:ea typeface="Calibri"/>
                <a:cs typeface="Calibri"/>
                <a:sym typeface="Calibri"/>
              </a:rPr>
              <a:t>32 copies of Productive Math Struggle</a:t>
            </a:r>
            <a:endParaRPr sz="4838">
              <a:solidFill>
                <a:schemeClr val="dk1"/>
              </a:solidFill>
              <a:latin typeface="Calibri"/>
              <a:ea typeface="Calibri"/>
              <a:cs typeface="Calibri"/>
              <a:sym typeface="Calibri"/>
            </a:endParaRPr>
          </a:p>
          <a:p>
            <a:pPr indent="0" lvl="0" marL="285750" rtl="0" algn="l">
              <a:spcBef>
                <a:spcPts val="0"/>
              </a:spcBef>
              <a:spcAft>
                <a:spcPts val="0"/>
              </a:spcAft>
              <a:buNone/>
            </a:pPr>
            <a:r>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8"/>
          <p:cNvSpPr txBox="1"/>
          <p:nvPr>
            <p:ph type="title"/>
          </p:nvPr>
        </p:nvSpPr>
        <p:spPr>
          <a:xfrm>
            <a:off x="1295402" y="982132"/>
            <a:ext cx="9601196" cy="124933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Garamond"/>
              <a:buNone/>
            </a:pPr>
            <a:r>
              <a:rPr lang="en-US">
                <a:solidFill>
                  <a:schemeClr val="dk1"/>
                </a:solidFill>
              </a:rPr>
              <a:t>Progress Monitoring Data for </a:t>
            </a:r>
            <a:r>
              <a:rPr lang="en-US">
                <a:solidFill>
                  <a:schemeClr val="dk1"/>
                </a:solidFill>
                <a:highlight>
                  <a:schemeClr val="lt1"/>
                </a:highlight>
              </a:rPr>
              <a:t>MATH</a:t>
            </a:r>
            <a:endParaRPr b="1">
              <a:highlight>
                <a:schemeClr val="lt1"/>
              </a:highlight>
            </a:endParaRPr>
          </a:p>
        </p:txBody>
      </p:sp>
      <p:sp>
        <p:nvSpPr>
          <p:cNvPr id="262" name="Google Shape;262;p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85000" lnSpcReduction="10000"/>
          </a:bodyPr>
          <a:lstStyle/>
          <a:p>
            <a:pPr indent="-378840" lvl="0" marL="285750" rtl="0" algn="l">
              <a:spcBef>
                <a:spcPts val="0"/>
              </a:spcBef>
              <a:spcAft>
                <a:spcPts val="0"/>
              </a:spcAft>
              <a:buSzPct val="208000"/>
              <a:buChar char="•"/>
            </a:pPr>
            <a:r>
              <a:rPr lang="en-US" sz="2000">
                <a:solidFill>
                  <a:schemeClr val="dk1"/>
                </a:solidFill>
                <a:latin typeface="Calibri"/>
                <a:ea typeface="Calibri"/>
                <a:cs typeface="Calibri"/>
                <a:sym typeface="Calibri"/>
              </a:rPr>
              <a:t>GOAL for PM 3 2024 is to increase achievement level 3+ to  50% (FAST - PM3) which is an increase of 18% (34 students) </a:t>
            </a:r>
            <a:endParaRPr sz="2000">
              <a:solidFill>
                <a:schemeClr val="dk1"/>
              </a:solidFill>
              <a:latin typeface="Calibri"/>
              <a:ea typeface="Calibri"/>
              <a:cs typeface="Calibri"/>
              <a:sym typeface="Calibri"/>
            </a:endParaRPr>
          </a:p>
          <a:p>
            <a:pPr indent="-378840" lvl="0" marL="285750" rtl="0" algn="l">
              <a:spcBef>
                <a:spcPts val="0"/>
              </a:spcBef>
              <a:spcAft>
                <a:spcPts val="0"/>
              </a:spcAft>
              <a:buSzPct val="208000"/>
              <a:buChar char="•"/>
            </a:pPr>
            <a:r>
              <a:rPr lang="en-US" sz="2000">
                <a:solidFill>
                  <a:schemeClr val="dk1"/>
                </a:solidFill>
                <a:latin typeface="Calibri"/>
                <a:ea typeface="Calibri"/>
                <a:cs typeface="Calibri"/>
                <a:sym typeface="Calibri"/>
              </a:rPr>
              <a:t>Math Learning Growth from FAST PM1  to PM3 2024: increased 13% to 32%</a:t>
            </a:r>
            <a:endParaRPr sz="2000">
              <a:solidFill>
                <a:schemeClr val="dk1"/>
              </a:solidFill>
              <a:latin typeface="Calibri"/>
              <a:ea typeface="Calibri"/>
              <a:cs typeface="Calibri"/>
              <a:sym typeface="Calibri"/>
            </a:endParaRPr>
          </a:p>
          <a:p>
            <a:pPr indent="-378840" lvl="0" marL="285750" rtl="0" algn="l">
              <a:spcBef>
                <a:spcPts val="0"/>
              </a:spcBef>
              <a:spcAft>
                <a:spcPts val="0"/>
              </a:spcAft>
              <a:buSzPct val="208000"/>
              <a:buChar char="•"/>
            </a:pPr>
            <a:r>
              <a:rPr lang="en-US" sz="2000">
                <a:solidFill>
                  <a:schemeClr val="dk1"/>
                </a:solidFill>
                <a:latin typeface="Calibri"/>
                <a:ea typeface="Calibri"/>
                <a:cs typeface="Calibri"/>
                <a:sym typeface="Calibri"/>
              </a:rPr>
              <a:t>GOAL for  is to increase Math Learning Growth to at least 50% (FAST - PM3 SY 2023 to PM3 SY 2024)</a:t>
            </a:r>
            <a:endParaRPr sz="2000">
              <a:solidFill>
                <a:schemeClr val="dk1"/>
              </a:solidFill>
              <a:latin typeface="Calibri"/>
              <a:ea typeface="Calibri"/>
              <a:cs typeface="Calibri"/>
              <a:sym typeface="Calibri"/>
            </a:endParaRPr>
          </a:p>
          <a:p>
            <a:pPr indent="-432816" lvl="0" marL="285750" rtl="0" algn="l">
              <a:spcBef>
                <a:spcPts val="0"/>
              </a:spcBef>
              <a:spcAft>
                <a:spcPts val="0"/>
              </a:spcAft>
              <a:buSzPct val="234545"/>
              <a:buChar char="•"/>
            </a:pPr>
            <a:r>
              <a:rPr lang="en-US" sz="2200">
                <a:solidFill>
                  <a:schemeClr val="dk1"/>
                </a:solidFill>
                <a:latin typeface="Calibri"/>
                <a:ea typeface="Calibri"/>
                <a:cs typeface="Calibri"/>
                <a:sym typeface="Calibri"/>
              </a:rPr>
              <a:t>SWD: 22% proficient (2022) will increase by 19% to meet the 41% Federal index score or least 50% of SWD will make a learning gain from FAST PM1 to PM3. </a:t>
            </a:r>
            <a:endParaRPr sz="2200">
              <a:solidFill>
                <a:schemeClr val="dk1"/>
              </a:solidFill>
              <a:latin typeface="Calibri"/>
              <a:ea typeface="Calibri"/>
              <a:cs typeface="Calibri"/>
              <a:sym typeface="Calibri"/>
            </a:endParaRPr>
          </a:p>
          <a:p>
            <a:pPr indent="-432816" lvl="0" marL="285750" rtl="0" algn="l">
              <a:spcBef>
                <a:spcPts val="0"/>
              </a:spcBef>
              <a:spcAft>
                <a:spcPts val="0"/>
              </a:spcAft>
              <a:buSzPct val="234545"/>
              <a:buChar char="•"/>
            </a:pPr>
            <a:r>
              <a:rPr lang="en-US" sz="2200">
                <a:solidFill>
                  <a:schemeClr val="dk1"/>
                </a:solidFill>
                <a:latin typeface="Calibri"/>
                <a:ea typeface="Calibri"/>
                <a:cs typeface="Calibri"/>
                <a:sym typeface="Calibri"/>
              </a:rPr>
              <a:t>BLACK 24% proficient (2022) will increase by 19% to meet the 41% Federal index score.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dc6447772f_0_90"/>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Garamond"/>
              <a:buNone/>
            </a:pPr>
            <a:r>
              <a:rPr lang="en-US">
                <a:solidFill>
                  <a:schemeClr val="dk1"/>
                </a:solidFill>
              </a:rPr>
              <a:t>Progress Monitoring Data for </a:t>
            </a:r>
            <a:r>
              <a:rPr lang="en-US">
                <a:solidFill>
                  <a:schemeClr val="dk1"/>
                </a:solidFill>
                <a:highlight>
                  <a:schemeClr val="lt1"/>
                </a:highlight>
              </a:rPr>
              <a:t>MATH</a:t>
            </a:r>
            <a:endParaRPr b="1">
              <a:highlight>
                <a:schemeClr val="lt1"/>
              </a:highlight>
            </a:endParaRPr>
          </a:p>
        </p:txBody>
      </p:sp>
      <p:sp>
        <p:nvSpPr>
          <p:cNvPr id="269" name="Google Shape;269;g2dc6447772f_0_9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Autofit/>
          </a:bodyPr>
          <a:lstStyle/>
          <a:p>
            <a:pPr indent="-391668" lvl="0" marL="285750" rtl="0" algn="l">
              <a:lnSpc>
                <a:spcPct val="80000"/>
              </a:lnSpc>
              <a:spcBef>
                <a:spcPts val="0"/>
              </a:spcBef>
              <a:spcAft>
                <a:spcPts val="0"/>
              </a:spcAft>
              <a:buSzPts val="3738"/>
              <a:buChar char="•"/>
            </a:pPr>
            <a:r>
              <a:rPr lang="en-US" sz="1560">
                <a:solidFill>
                  <a:schemeClr val="dk1"/>
                </a:solidFill>
                <a:highlight>
                  <a:srgbClr val="FFFFFF"/>
                </a:highlight>
                <a:latin typeface="Calibri"/>
                <a:ea typeface="Calibri"/>
                <a:cs typeface="Calibri"/>
                <a:sym typeface="Calibri"/>
              </a:rPr>
              <a:t>RESULTS based on FAST PM3 (2024) 35 % of students reach the Level 3 + achievement level which is an decrease of 1 %</a:t>
            </a:r>
            <a:endParaRPr sz="1560">
              <a:solidFill>
                <a:schemeClr val="dk1"/>
              </a:solidFill>
              <a:highlight>
                <a:srgbClr val="FFFFFF"/>
              </a:highlight>
              <a:latin typeface="Calibri"/>
              <a:ea typeface="Calibri"/>
              <a:cs typeface="Calibri"/>
              <a:sym typeface="Calibri"/>
            </a:endParaRPr>
          </a:p>
          <a:p>
            <a:pPr indent="-391668" lvl="0" marL="285750" rtl="0" algn="l">
              <a:lnSpc>
                <a:spcPct val="80000"/>
              </a:lnSpc>
              <a:spcBef>
                <a:spcPts val="0"/>
              </a:spcBef>
              <a:spcAft>
                <a:spcPts val="0"/>
              </a:spcAft>
              <a:buSzPts val="3738"/>
              <a:buChar char="•"/>
            </a:pPr>
            <a:r>
              <a:rPr lang="en-US" sz="1560">
                <a:solidFill>
                  <a:schemeClr val="dk1"/>
                </a:solidFill>
                <a:highlight>
                  <a:srgbClr val="FFFFFF"/>
                </a:highlight>
                <a:latin typeface="Calibri"/>
                <a:ea typeface="Calibri"/>
                <a:cs typeface="Calibri"/>
                <a:sym typeface="Calibri"/>
              </a:rPr>
              <a:t>RESULTS based on students making a learning gain on FAST PM3 (2024) is 61 % which is an increase of 29%</a:t>
            </a:r>
            <a:endParaRPr sz="1560">
              <a:solidFill>
                <a:schemeClr val="dk1"/>
              </a:solidFill>
              <a:highlight>
                <a:srgbClr val="FFFFFF"/>
              </a:highlight>
              <a:latin typeface="Calibri"/>
              <a:ea typeface="Calibri"/>
              <a:cs typeface="Calibri"/>
              <a:sym typeface="Calibri"/>
            </a:endParaRPr>
          </a:p>
          <a:p>
            <a:pPr indent="-359918" lvl="0" marL="285750" rtl="0" algn="l">
              <a:lnSpc>
                <a:spcPct val="80000"/>
              </a:lnSpc>
              <a:spcBef>
                <a:spcPts val="1080"/>
              </a:spcBef>
              <a:spcAft>
                <a:spcPts val="0"/>
              </a:spcAft>
              <a:buSzPts val="3238"/>
              <a:buChar char="•"/>
            </a:pPr>
            <a:r>
              <a:rPr lang="en-US" sz="1560">
                <a:solidFill>
                  <a:schemeClr val="dk1"/>
                </a:solidFill>
                <a:highlight>
                  <a:schemeClr val="lt1"/>
                </a:highlight>
                <a:latin typeface="Calibri"/>
                <a:ea typeface="Calibri"/>
                <a:cs typeface="Calibri"/>
                <a:sym typeface="Calibri"/>
              </a:rPr>
              <a:t>MATH Proficiency for Grades 3-6 by subgroup on 2024 FAST PM3:  	</a:t>
            </a:r>
            <a:endParaRPr sz="1560">
              <a:solidFill>
                <a:schemeClr val="dk1"/>
              </a:solidFill>
              <a:highlight>
                <a:schemeClr val="lt1"/>
              </a:highlight>
              <a:latin typeface="Calibri"/>
              <a:ea typeface="Calibri"/>
              <a:cs typeface="Calibri"/>
              <a:sym typeface="Calibri"/>
            </a:endParaRPr>
          </a:p>
          <a:p>
            <a:pPr indent="-359918" lvl="1" marL="742950" rtl="0" algn="l">
              <a:lnSpc>
                <a:spcPct val="80000"/>
              </a:lnSpc>
              <a:spcBef>
                <a:spcPts val="1080"/>
              </a:spcBef>
              <a:spcAft>
                <a:spcPts val="0"/>
              </a:spcAft>
              <a:buSzPts val="3238"/>
              <a:buChar char="•"/>
            </a:pPr>
            <a:r>
              <a:rPr lang="en-US" sz="1560">
                <a:solidFill>
                  <a:schemeClr val="dk1"/>
                </a:solidFill>
                <a:highlight>
                  <a:schemeClr val="lt1"/>
                </a:highlight>
                <a:latin typeface="Calibri"/>
                <a:ea typeface="Calibri"/>
                <a:cs typeface="Calibri"/>
                <a:sym typeface="Calibri"/>
              </a:rPr>
              <a:t>ESE 13%  , Black39%  , White 	47%, Hispanic	33%,   MultiRacial 27%,  ELL	21%</a:t>
            </a:r>
            <a:endParaRPr sz="1560">
              <a:solidFill>
                <a:schemeClr val="dk1"/>
              </a:solidFill>
              <a:highlight>
                <a:schemeClr val="lt1"/>
              </a:highlight>
              <a:latin typeface="Calibri"/>
              <a:ea typeface="Calibri"/>
              <a:cs typeface="Calibri"/>
              <a:sym typeface="Calibri"/>
            </a:endParaRPr>
          </a:p>
          <a:p>
            <a:pPr indent="-359918" lvl="0" marL="285750" rtl="0" algn="l">
              <a:lnSpc>
                <a:spcPct val="80000"/>
              </a:lnSpc>
              <a:spcBef>
                <a:spcPts val="1080"/>
              </a:spcBef>
              <a:spcAft>
                <a:spcPts val="0"/>
              </a:spcAft>
              <a:buSzPts val="3238"/>
              <a:buChar char="•"/>
            </a:pPr>
            <a:r>
              <a:rPr lang="en-US" sz="1560">
                <a:solidFill>
                  <a:schemeClr val="dk1"/>
                </a:solidFill>
                <a:highlight>
                  <a:schemeClr val="lt1"/>
                </a:highlight>
                <a:latin typeface="Calibri"/>
                <a:ea typeface="Calibri"/>
                <a:cs typeface="Calibri"/>
                <a:sym typeface="Calibri"/>
              </a:rPr>
              <a:t>MATH - Learning Gains  by subgroups on 2024 FAST PM3:</a:t>
            </a:r>
            <a:endParaRPr sz="1560">
              <a:solidFill>
                <a:schemeClr val="dk1"/>
              </a:solidFill>
              <a:highlight>
                <a:schemeClr val="lt1"/>
              </a:highlight>
              <a:latin typeface="Calibri"/>
              <a:ea typeface="Calibri"/>
              <a:cs typeface="Calibri"/>
              <a:sym typeface="Calibri"/>
            </a:endParaRPr>
          </a:p>
          <a:p>
            <a:pPr indent="-359918" lvl="1" marL="742950" rtl="0" algn="l">
              <a:lnSpc>
                <a:spcPct val="80000"/>
              </a:lnSpc>
              <a:spcBef>
                <a:spcPts val="1080"/>
              </a:spcBef>
              <a:spcAft>
                <a:spcPts val="0"/>
              </a:spcAft>
              <a:buSzPts val="3238"/>
              <a:buChar char="•"/>
            </a:pPr>
            <a:r>
              <a:rPr lang="en-US" sz="1560">
                <a:solidFill>
                  <a:schemeClr val="dk1"/>
                </a:solidFill>
                <a:highlight>
                  <a:schemeClr val="lt1"/>
                </a:highlight>
                <a:latin typeface="Calibri"/>
                <a:ea typeface="Calibri"/>
                <a:cs typeface="Calibri"/>
                <a:sym typeface="Calibri"/>
              </a:rPr>
              <a:t>ESE 44%, Black 72%, White 71%, Hispanic	 58%, MultiRacial 42%, ELL 58%			</a:t>
            </a:r>
            <a:endParaRPr sz="1610">
              <a:solidFill>
                <a:schemeClr val="dk1"/>
              </a:solidFill>
              <a:latin typeface="Calibri"/>
              <a:ea typeface="Calibri"/>
              <a:cs typeface="Calibri"/>
              <a:sym typeface="Calibri"/>
            </a:endParaRPr>
          </a:p>
          <a:p>
            <a:pPr indent="-110490" lvl="0" marL="285750" rtl="0" algn="l">
              <a:lnSpc>
                <a:spcPct val="80000"/>
              </a:lnSpc>
              <a:spcBef>
                <a:spcPts val="1080"/>
              </a:spcBef>
              <a:spcAft>
                <a:spcPts val="0"/>
              </a:spcAft>
              <a:buSzPts val="1518"/>
              <a:buNone/>
            </a:pPr>
            <a:r>
              <a:t/>
            </a:r>
            <a:endParaRPr sz="132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dc6447772f_0_54"/>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Garamond"/>
              <a:buNone/>
            </a:pPr>
            <a:r>
              <a:rPr lang="en-US">
                <a:solidFill>
                  <a:schemeClr val="dk1"/>
                </a:solidFill>
              </a:rPr>
              <a:t>Reflection from </a:t>
            </a:r>
            <a:r>
              <a:rPr lang="en-US">
                <a:solidFill>
                  <a:schemeClr val="dk1"/>
                </a:solidFill>
                <a:highlight>
                  <a:srgbClr val="FFFFFF"/>
                </a:highlight>
              </a:rPr>
              <a:t>Math </a:t>
            </a:r>
            <a:r>
              <a:rPr lang="en-US">
                <a:solidFill>
                  <a:schemeClr val="dk1"/>
                </a:solidFill>
                <a:highlight>
                  <a:srgbClr val="FFFFFF"/>
                </a:highlight>
              </a:rPr>
              <a:t>Data</a:t>
            </a:r>
            <a:endParaRPr>
              <a:solidFill>
                <a:schemeClr val="dk1"/>
              </a:solidFill>
              <a:highlight>
                <a:srgbClr val="FFFFFF"/>
              </a:highlight>
            </a:endParaRPr>
          </a:p>
          <a:p>
            <a:pPr indent="0" lvl="0" marL="0" rtl="0" algn="ctr">
              <a:spcBef>
                <a:spcPts val="0"/>
              </a:spcBef>
              <a:spcAft>
                <a:spcPts val="0"/>
              </a:spcAft>
              <a:buClr>
                <a:schemeClr val="dk1"/>
              </a:buClr>
              <a:buSzPct val="278872"/>
              <a:buFont typeface="Garamond"/>
              <a:buNone/>
            </a:pPr>
            <a:r>
              <a:rPr lang="en-US" sz="1577">
                <a:solidFill>
                  <a:srgbClr val="0000FF"/>
                </a:solidFill>
                <a:highlight>
                  <a:schemeClr val="lt1"/>
                </a:highlight>
              </a:rPr>
              <a:t>( Possible ideas that will be discussed for planning through the summer CNA process)</a:t>
            </a:r>
            <a:endParaRPr>
              <a:solidFill>
                <a:schemeClr val="dk1"/>
              </a:solidFill>
              <a:highlight>
                <a:srgbClr val="FFFFFF"/>
              </a:highlight>
            </a:endParaRPr>
          </a:p>
        </p:txBody>
      </p:sp>
      <p:sp>
        <p:nvSpPr>
          <p:cNvPr id="276" name="Google Shape;276;g2dc6447772f_0_54"/>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20000"/>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The administrative team will: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Implement classroom walkthroughs with fidelity and implement a plan for regularly scheduled walkthroughs in the math block</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Partner with the math resource teacher  to review data and develop actionable feedback for each classroom teacher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Plan,  facilitate and attend weekly PLC meetings of evidence based instructional practices, common Math Tier 1 planning and data analysis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Have biweekly interactions in all K-6 classrooms that focus on Math including small group instruction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Provide resources to develop a  math toolbox for each grade level that allow the teachers and students the ability to access needed manipulatives for math instruction.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Provide math Interactive Notebooks for all students in grades 3-6 </a:t>
            </a:r>
            <a:endParaRPr sz="4300"/>
          </a:p>
          <a:p>
            <a:pPr indent="-110490" lvl="0" marL="285750" rtl="0" algn="l">
              <a:spcBef>
                <a:spcPts val="1200"/>
              </a:spcBef>
              <a:spcAft>
                <a:spcPts val="0"/>
              </a:spcAft>
              <a:buSzPts val="276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dc6447772f_0_48"/>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Garamond"/>
              <a:buNone/>
            </a:pPr>
            <a:r>
              <a:rPr lang="en-US">
                <a:solidFill>
                  <a:schemeClr val="dk1"/>
                </a:solidFill>
              </a:rPr>
              <a:t>Reflection from </a:t>
            </a:r>
            <a:r>
              <a:rPr lang="en-US">
                <a:solidFill>
                  <a:schemeClr val="dk1"/>
                </a:solidFill>
                <a:highlight>
                  <a:srgbClr val="FFFFFF"/>
                </a:highlight>
              </a:rPr>
              <a:t>Math</a:t>
            </a:r>
            <a:r>
              <a:rPr lang="en-US">
                <a:solidFill>
                  <a:schemeClr val="dk1"/>
                </a:solidFill>
                <a:highlight>
                  <a:srgbClr val="FFFFFF"/>
                </a:highlight>
              </a:rPr>
              <a:t> Data</a:t>
            </a:r>
            <a:endParaRPr>
              <a:solidFill>
                <a:schemeClr val="dk1"/>
              </a:solidFill>
              <a:highlight>
                <a:srgbClr val="FFFFFF"/>
              </a:highlight>
            </a:endParaRPr>
          </a:p>
          <a:p>
            <a:pPr indent="0" lvl="0" marL="0" rtl="0" algn="ctr">
              <a:spcBef>
                <a:spcPts val="0"/>
              </a:spcBef>
              <a:spcAft>
                <a:spcPts val="0"/>
              </a:spcAft>
              <a:buClr>
                <a:schemeClr val="dk1"/>
              </a:buClr>
              <a:buSzPct val="278872"/>
              <a:buFont typeface="Garamond"/>
              <a:buNone/>
            </a:pPr>
            <a:r>
              <a:rPr lang="en-US" sz="1577">
                <a:solidFill>
                  <a:srgbClr val="0000FF"/>
                </a:solidFill>
                <a:highlight>
                  <a:schemeClr val="lt1"/>
                </a:highlight>
              </a:rPr>
              <a:t>( Possible ideas that will be discussed for planning through the summer CNA process)</a:t>
            </a:r>
            <a:endParaRPr>
              <a:solidFill>
                <a:schemeClr val="dk1"/>
              </a:solidFill>
              <a:highlight>
                <a:srgbClr val="FFFFFF"/>
              </a:highlight>
            </a:endParaRPr>
          </a:p>
        </p:txBody>
      </p:sp>
      <p:sp>
        <p:nvSpPr>
          <p:cNvPr id="283" name="Google Shape;283;g2dc6447772f_0_48"/>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None/>
            </a:pPr>
            <a:r>
              <a:rPr lang="en-US" sz="2140">
                <a:solidFill>
                  <a:schemeClr val="dk1"/>
                </a:solidFill>
                <a:latin typeface="Calibri"/>
                <a:ea typeface="Calibri"/>
                <a:cs typeface="Calibri"/>
                <a:sym typeface="Calibri"/>
              </a:rPr>
              <a:t>Teachers will: </a:t>
            </a:r>
            <a:endParaRPr sz="2140">
              <a:solidFill>
                <a:schemeClr val="dk1"/>
              </a:solidFill>
              <a:latin typeface="Calibri"/>
              <a:ea typeface="Calibri"/>
              <a:cs typeface="Calibri"/>
              <a:sym typeface="Calibri"/>
            </a:endParaRPr>
          </a:p>
          <a:p>
            <a:pPr indent="-333939" lvl="0" marL="457200" rtl="0" algn="l">
              <a:spcBef>
                <a:spcPts val="1200"/>
              </a:spcBef>
              <a:spcAft>
                <a:spcPts val="0"/>
              </a:spcAft>
              <a:buClr>
                <a:schemeClr val="dk1"/>
              </a:buClr>
              <a:buSzPct val="100000"/>
              <a:buFont typeface="Calibri"/>
              <a:buChar char="●"/>
            </a:pPr>
            <a:r>
              <a:rPr lang="en-US" sz="2140">
                <a:solidFill>
                  <a:schemeClr val="dk1"/>
                </a:solidFill>
                <a:latin typeface="Calibri"/>
                <a:ea typeface="Calibri"/>
                <a:cs typeface="Calibri"/>
                <a:sym typeface="Calibri"/>
              </a:rPr>
              <a:t>Utilize the math toolbox for their  grade level that allow students the ability to access needed manipulatives for whole and small group instruction </a:t>
            </a:r>
            <a:endParaRPr sz="2140">
              <a:solidFill>
                <a:schemeClr val="dk1"/>
              </a:solidFill>
              <a:latin typeface="Calibri"/>
              <a:ea typeface="Calibri"/>
              <a:cs typeface="Calibri"/>
              <a:sym typeface="Calibri"/>
            </a:endParaRPr>
          </a:p>
          <a:p>
            <a:pPr indent="-333939" lvl="0" marL="457200" rtl="0" algn="l">
              <a:spcBef>
                <a:spcPts val="0"/>
              </a:spcBef>
              <a:spcAft>
                <a:spcPts val="0"/>
              </a:spcAft>
              <a:buClr>
                <a:schemeClr val="dk1"/>
              </a:buClr>
              <a:buSzPct val="100000"/>
              <a:buFont typeface="Calibri"/>
              <a:buChar char="●"/>
            </a:pPr>
            <a:r>
              <a:rPr lang="en-US" sz="2140">
                <a:solidFill>
                  <a:schemeClr val="dk1"/>
                </a:solidFill>
                <a:latin typeface="Calibri"/>
                <a:ea typeface="Calibri"/>
                <a:cs typeface="Calibri"/>
                <a:sym typeface="Calibri"/>
              </a:rPr>
              <a:t>Implement the use of math Interactive Notebooks in all grades 3-6 classrooms to enhance understanding of math concepts.   </a:t>
            </a:r>
            <a:endParaRPr sz="2140">
              <a:solidFill>
                <a:schemeClr val="dk1"/>
              </a:solidFill>
              <a:latin typeface="Calibri"/>
              <a:ea typeface="Calibri"/>
              <a:cs typeface="Calibri"/>
              <a:sym typeface="Calibri"/>
            </a:endParaRPr>
          </a:p>
          <a:p>
            <a:pPr indent="-333939" lvl="0" marL="457200" rtl="0" algn="l">
              <a:spcBef>
                <a:spcPts val="0"/>
              </a:spcBef>
              <a:spcAft>
                <a:spcPts val="0"/>
              </a:spcAft>
              <a:buClr>
                <a:schemeClr val="dk1"/>
              </a:buClr>
              <a:buSzPct val="100000"/>
              <a:buFont typeface="Calibri"/>
              <a:buChar char="●"/>
            </a:pPr>
            <a:r>
              <a:rPr lang="en-US" sz="2140">
                <a:solidFill>
                  <a:schemeClr val="dk1"/>
                </a:solidFill>
                <a:latin typeface="Calibri"/>
                <a:ea typeface="Calibri"/>
                <a:cs typeface="Calibri"/>
                <a:sym typeface="Calibri"/>
              </a:rPr>
              <a:t> Actively participate in collaborative planning utilizing the math standards facilitated by the administration and the district resources teacher for math  and focused on the BEST Standards and the district pacing guides. Professional development will be embedded within this time for instructional strategies to support core math instruction.</a:t>
            </a:r>
            <a:endParaRPr sz="2140">
              <a:solidFill>
                <a:schemeClr val="dk1"/>
              </a:solidFill>
              <a:latin typeface="Calibri"/>
              <a:ea typeface="Calibri"/>
              <a:cs typeface="Calibri"/>
              <a:sym typeface="Calibri"/>
            </a:endParaRPr>
          </a:p>
          <a:p>
            <a:pPr indent="-333939" lvl="0" marL="457200" rtl="0" algn="l">
              <a:spcBef>
                <a:spcPts val="0"/>
              </a:spcBef>
              <a:spcAft>
                <a:spcPts val="0"/>
              </a:spcAft>
              <a:buClr>
                <a:schemeClr val="dk1"/>
              </a:buClr>
              <a:buSzPct val="100000"/>
              <a:buFont typeface="Calibri"/>
              <a:buChar char="●"/>
            </a:pPr>
            <a:r>
              <a:rPr lang="en-US" sz="2140">
                <a:solidFill>
                  <a:schemeClr val="dk1"/>
                </a:solidFill>
                <a:latin typeface="Calibri"/>
                <a:ea typeface="Calibri"/>
                <a:cs typeface="Calibri"/>
                <a:sym typeface="Calibri"/>
              </a:rPr>
              <a:t>Monitor fluency and implement action items to improve math fluency.  School wide monthly monitoring for fluency.  Planned practice with fluency in all grades  to include practices such as partner fluency folders, math facts  and ticket in the door activities.   </a:t>
            </a:r>
            <a:endParaRPr sz="2140">
              <a:solidFill>
                <a:schemeClr val="dk1"/>
              </a:solidFill>
              <a:latin typeface="Calibri"/>
              <a:ea typeface="Calibri"/>
              <a:cs typeface="Calibri"/>
              <a:sym typeface="Calibri"/>
            </a:endParaRPr>
          </a:p>
          <a:p>
            <a:pPr indent="-333939" lvl="0" marL="457200" rtl="0" algn="l">
              <a:spcBef>
                <a:spcPts val="0"/>
              </a:spcBef>
              <a:spcAft>
                <a:spcPts val="0"/>
              </a:spcAft>
              <a:buClr>
                <a:schemeClr val="dk1"/>
              </a:buClr>
              <a:buSzPct val="100000"/>
              <a:buFont typeface="Calibri"/>
              <a:buChar char="●"/>
            </a:pPr>
            <a:r>
              <a:rPr lang="en-US" sz="2140">
                <a:solidFill>
                  <a:schemeClr val="dk1"/>
                </a:solidFill>
                <a:latin typeface="Calibri"/>
                <a:ea typeface="Calibri"/>
                <a:cs typeface="Calibri"/>
                <a:sym typeface="Calibri"/>
              </a:rPr>
              <a:t>Data chats focused on math will be in place for all grades for  students to include goal setting and follow up.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What is Title I?</a:t>
            </a:r>
            <a:endParaRPr/>
          </a:p>
        </p:txBody>
      </p:sp>
      <p:sp>
        <p:nvSpPr>
          <p:cNvPr id="164" name="Google Shape;164;p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760"/>
              <a:buNone/>
            </a:pPr>
            <a:r>
              <a:rPr b="1" i="1" lang="en-US" sz="2400">
                <a:latin typeface="Garamond"/>
                <a:ea typeface="Garamond"/>
                <a:cs typeface="Garamond"/>
                <a:sym typeface="Garamond"/>
              </a:rPr>
              <a:t>Title I  </a:t>
            </a:r>
            <a:r>
              <a:rPr b="1" lang="en-US" sz="2400">
                <a:latin typeface="Garamond"/>
                <a:ea typeface="Garamond"/>
                <a:cs typeface="Garamond"/>
                <a:sym typeface="Garamond"/>
              </a:rPr>
              <a:t>is a federal grant that:</a:t>
            </a:r>
            <a:r>
              <a:rPr lang="en-US" sz="2400">
                <a:latin typeface="Garamond"/>
                <a:ea typeface="Garamond"/>
                <a:cs typeface="Garamond"/>
                <a:sym typeface="Garamond"/>
              </a:rPr>
              <a:t>​</a:t>
            </a:r>
            <a:endParaRPr/>
          </a:p>
          <a:p>
            <a:pPr indent="-342900" lvl="0" marL="342900" rtl="0" algn="l">
              <a:spcBef>
                <a:spcPts val="1080"/>
              </a:spcBef>
              <a:spcAft>
                <a:spcPts val="0"/>
              </a:spcAft>
              <a:buSzPts val="2760"/>
              <a:buFont typeface="Arial"/>
              <a:buChar char="•"/>
            </a:pPr>
            <a:r>
              <a:rPr lang="en-US" sz="2400">
                <a:latin typeface="Garamond"/>
                <a:ea typeface="Garamond"/>
                <a:cs typeface="Garamond"/>
                <a:sym typeface="Garamond"/>
              </a:rPr>
              <a:t>provides supplemental funds to school districts with high percentages of children from low-income families to help</a:t>
            </a:r>
            <a:r>
              <a:rPr b="1" lang="en-US" sz="2400">
                <a:latin typeface="Garamond"/>
                <a:ea typeface="Garamond"/>
                <a:cs typeface="Garamond"/>
                <a:sym typeface="Garamond"/>
              </a:rPr>
              <a:t> </a:t>
            </a:r>
            <a:r>
              <a:rPr lang="en-US" sz="2400">
                <a:latin typeface="Garamond"/>
                <a:ea typeface="Garamond"/>
                <a:cs typeface="Garamond"/>
                <a:sym typeface="Garamond"/>
              </a:rPr>
              <a:t>ensure that all children meet challenging state academic standards.​</a:t>
            </a:r>
            <a:endParaRPr/>
          </a:p>
          <a:p>
            <a:pPr indent="-342900" lvl="0" marL="342900" rtl="0" algn="l">
              <a:spcBef>
                <a:spcPts val="1080"/>
              </a:spcBef>
              <a:spcAft>
                <a:spcPts val="0"/>
              </a:spcAft>
              <a:buSzPts val="2760"/>
              <a:buFont typeface="Arial"/>
              <a:buChar char="•"/>
            </a:pPr>
            <a:r>
              <a:rPr lang="en-US" sz="2400">
                <a:latin typeface="Garamond"/>
                <a:ea typeface="Garamond"/>
                <a:cs typeface="Garamond"/>
                <a:sym typeface="Garamond"/>
              </a:rPr>
              <a:t>assists with building capacity of parents and teachers; and​ encourages parents to be involved in their children’s education.</a:t>
            </a:r>
            <a:endParaRPr/>
          </a:p>
          <a:p>
            <a:pPr indent="0" lvl="0" marL="0" rtl="0" algn="l">
              <a:spcBef>
                <a:spcPts val="1080"/>
              </a:spcBef>
              <a:spcAft>
                <a:spcPts val="0"/>
              </a:spcAft>
              <a:buSzPts val="2760"/>
              <a:buNone/>
            </a:pPr>
            <a:r>
              <a:rPr lang="en-US">
                <a:latin typeface="Garamond"/>
                <a:ea typeface="Garamond"/>
                <a:cs typeface="Garamond"/>
                <a:sym typeface="Garamond"/>
              </a:rPr>
              <a:t>Funds come from the federal government through the state to districts.</a:t>
            </a:r>
            <a:endParaRPr sz="2400">
              <a:latin typeface="Garamond"/>
              <a:ea typeface="Garamond"/>
              <a:cs typeface="Garamond"/>
              <a:sym typeface="Garamond"/>
            </a:endParaRPr>
          </a:p>
          <a:p>
            <a:pPr indent="-110490" lvl="0" marL="285750" rtl="0" algn="l">
              <a:spcBef>
                <a:spcPts val="480"/>
              </a:spcBef>
              <a:spcAft>
                <a:spcPts val="0"/>
              </a:spcAft>
              <a:buSzPts val="276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dc6447772f_0_108"/>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Garamond"/>
              <a:buNone/>
            </a:pPr>
            <a:r>
              <a:rPr lang="en-US">
                <a:solidFill>
                  <a:schemeClr val="dk1"/>
                </a:solidFill>
              </a:rPr>
              <a:t>Reflection from </a:t>
            </a:r>
            <a:r>
              <a:rPr lang="en-US">
                <a:solidFill>
                  <a:schemeClr val="dk1"/>
                </a:solidFill>
                <a:highlight>
                  <a:srgbClr val="FFFFFF"/>
                </a:highlight>
              </a:rPr>
              <a:t>Math Data</a:t>
            </a:r>
            <a:endParaRPr>
              <a:solidFill>
                <a:schemeClr val="dk1"/>
              </a:solidFill>
              <a:highlight>
                <a:srgbClr val="FFFFFF"/>
              </a:highlight>
            </a:endParaRPr>
          </a:p>
          <a:p>
            <a:pPr indent="0" lvl="0" marL="0" rtl="0" algn="ctr">
              <a:spcBef>
                <a:spcPts val="0"/>
              </a:spcBef>
              <a:spcAft>
                <a:spcPts val="0"/>
              </a:spcAft>
              <a:buClr>
                <a:schemeClr val="dk1"/>
              </a:buClr>
              <a:buSzPct val="278872"/>
              <a:buFont typeface="Garamond"/>
              <a:buNone/>
            </a:pPr>
            <a:r>
              <a:rPr lang="en-US" sz="1577">
                <a:solidFill>
                  <a:srgbClr val="0000FF"/>
                </a:solidFill>
                <a:highlight>
                  <a:schemeClr val="lt1"/>
                </a:highlight>
              </a:rPr>
              <a:t>( Possible ideas that will be discussed for planning through the summer CNA process)</a:t>
            </a:r>
            <a:endParaRPr>
              <a:solidFill>
                <a:schemeClr val="dk1"/>
              </a:solidFill>
              <a:highlight>
                <a:srgbClr val="FFFFFF"/>
              </a:highlight>
            </a:endParaRPr>
          </a:p>
        </p:txBody>
      </p:sp>
      <p:sp>
        <p:nvSpPr>
          <p:cNvPr id="290" name="Google Shape;290;g2dc6447772f_0_108"/>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The Families</a:t>
            </a:r>
            <a:r>
              <a:rPr lang="en-US" sz="1800">
                <a:solidFill>
                  <a:schemeClr val="dk1"/>
                </a:solidFill>
                <a:latin typeface="Calibri"/>
                <a:ea typeface="Calibri"/>
                <a:cs typeface="Calibri"/>
                <a:sym typeface="Calibri"/>
              </a:rPr>
              <a:t> will: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Practice math facts to build fluency two times per week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complete a practice test once a week to see growth </a:t>
            </a:r>
            <a:endParaRPr sz="1800">
              <a:solidFill>
                <a:schemeClr val="dk1"/>
              </a:solidFill>
              <a:latin typeface="Calibri"/>
              <a:ea typeface="Calibri"/>
              <a:cs typeface="Calibri"/>
              <a:sym typeface="Calibri"/>
            </a:endParaRPr>
          </a:p>
          <a:p>
            <a:pPr indent="-110490" lvl="0" marL="285750" rtl="0" algn="l">
              <a:spcBef>
                <a:spcPts val="1200"/>
              </a:spcBef>
              <a:spcAft>
                <a:spcPts val="0"/>
              </a:spcAft>
              <a:buSzPts val="276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sz="4400"/>
              <a:t>SIP Focus </a:t>
            </a:r>
            <a:r>
              <a:rPr lang="en-US"/>
              <a:t>A</a:t>
            </a:r>
            <a:r>
              <a:rPr lang="en-US" sz="4400"/>
              <a:t>rea 3: </a:t>
            </a:r>
            <a:r>
              <a:rPr lang="en-US">
                <a:highlight>
                  <a:srgbClr val="FFFFFF"/>
                </a:highlight>
              </a:rPr>
              <a:t>Science </a:t>
            </a:r>
            <a:endParaRPr sz="2200">
              <a:highlight>
                <a:srgbClr val="FFFFFF"/>
              </a:highlight>
            </a:endParaRPr>
          </a:p>
        </p:txBody>
      </p:sp>
      <p:sp>
        <p:nvSpPr>
          <p:cNvPr id="297" name="Google Shape;297;p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5000"/>
              </a:lnSpc>
              <a:spcBef>
                <a:spcPts val="0"/>
              </a:spcBef>
              <a:spcAft>
                <a:spcPts val="0"/>
              </a:spcAft>
              <a:buClr>
                <a:schemeClr val="dk1"/>
              </a:buClr>
              <a:buSzPct val="31609"/>
              <a:buFont typeface="Arial"/>
              <a:buNone/>
            </a:pPr>
            <a:r>
              <a:rPr lang="en-US" sz="8700">
                <a:highlight>
                  <a:srgbClr val="FFFFFF"/>
                </a:highlight>
              </a:rPr>
              <a:t>Spent a total of $ 72, 684</a:t>
            </a:r>
            <a:endParaRPr sz="6000">
              <a:highlight>
                <a:srgbClr val="FFFFFF"/>
              </a:highlight>
            </a:endParaRPr>
          </a:p>
          <a:p>
            <a:pPr indent="-357004" lvl="0" marL="457200" rtl="0" algn="l">
              <a:lnSpc>
                <a:spcPct val="115000"/>
              </a:lnSpc>
              <a:spcBef>
                <a:spcPts val="600"/>
              </a:spcBef>
              <a:spcAft>
                <a:spcPts val="0"/>
              </a:spcAft>
              <a:buClr>
                <a:srgbClr val="6AA84F"/>
              </a:buClr>
              <a:buSzPct val="100000"/>
              <a:buFont typeface="Calibri"/>
              <a:buChar char="•"/>
            </a:pPr>
            <a:r>
              <a:rPr lang="en-US" sz="8088">
                <a:solidFill>
                  <a:srgbClr val="6AA84F"/>
                </a:solidFill>
                <a:latin typeface="Calibri"/>
                <a:ea typeface="Calibri"/>
                <a:cs typeface="Calibri"/>
                <a:sym typeface="Calibri"/>
              </a:rPr>
              <a:t>STEM Lab teacher </a:t>
            </a:r>
            <a:r>
              <a:rPr lang="en-US" sz="8088">
                <a:solidFill>
                  <a:srgbClr val="6AA84F"/>
                </a:solidFill>
                <a:latin typeface="Calibri"/>
                <a:ea typeface="Calibri"/>
                <a:cs typeface="Calibri"/>
                <a:sym typeface="Calibri"/>
              </a:rPr>
              <a:t>salary and fringe </a:t>
            </a:r>
            <a:endParaRPr sz="8088">
              <a:solidFill>
                <a:srgbClr val="6AA84F"/>
              </a:solidFill>
              <a:latin typeface="Calibri"/>
              <a:ea typeface="Calibri"/>
              <a:cs typeface="Calibri"/>
              <a:sym typeface="Calibri"/>
            </a:endParaRPr>
          </a:p>
          <a:p>
            <a:pPr indent="-357004" lvl="0" marL="457200" rtl="0" algn="l">
              <a:spcBef>
                <a:spcPts val="0"/>
              </a:spcBef>
              <a:spcAft>
                <a:spcPts val="0"/>
              </a:spcAft>
              <a:buClr>
                <a:srgbClr val="6AA84F"/>
              </a:buClr>
              <a:buSzPct val="100000"/>
              <a:buFont typeface="Calibri"/>
              <a:buChar char="•"/>
            </a:pPr>
            <a:r>
              <a:rPr lang="en-US" sz="8088">
                <a:solidFill>
                  <a:srgbClr val="6AA84F"/>
                </a:solidFill>
                <a:latin typeface="Calibri"/>
                <a:ea typeface="Calibri"/>
                <a:cs typeface="Calibri"/>
                <a:sym typeface="Calibri"/>
              </a:rPr>
              <a:t>Avantis VR goggles and related hardware; Eduverse school license 5th grade </a:t>
            </a:r>
            <a:endParaRPr sz="8088">
              <a:solidFill>
                <a:srgbClr val="6AA84F"/>
              </a:solidFill>
              <a:latin typeface="Calibri"/>
              <a:ea typeface="Calibri"/>
              <a:cs typeface="Calibri"/>
              <a:sym typeface="Calibri"/>
            </a:endParaRPr>
          </a:p>
          <a:p>
            <a:pPr indent="-357004" lvl="0" marL="457200" rtl="0" algn="l">
              <a:spcBef>
                <a:spcPts val="0"/>
              </a:spcBef>
              <a:spcAft>
                <a:spcPts val="0"/>
              </a:spcAft>
              <a:buClr>
                <a:srgbClr val="6AA84F"/>
              </a:buClr>
              <a:buSzPct val="100000"/>
              <a:buFont typeface="Calibri"/>
              <a:buChar char="•"/>
            </a:pPr>
            <a:r>
              <a:rPr lang="en-US" sz="8088">
                <a:solidFill>
                  <a:srgbClr val="6AA84F"/>
                </a:solidFill>
                <a:latin typeface="Calibri"/>
                <a:ea typeface="Calibri"/>
                <a:cs typeface="Calibri"/>
                <a:sym typeface="Calibri"/>
              </a:rPr>
              <a:t>Brevard Zoo expenses for 5th grade to attend 1 week at the zoo </a:t>
            </a:r>
            <a:endParaRPr sz="8088">
              <a:solidFill>
                <a:srgbClr val="6AA84F"/>
              </a:solidFill>
              <a:latin typeface="Calibri"/>
              <a:ea typeface="Calibri"/>
              <a:cs typeface="Calibri"/>
              <a:sym typeface="Calibri"/>
            </a:endParaRPr>
          </a:p>
          <a:p>
            <a:pPr indent="-357004" lvl="0" marL="457200" rtl="0" algn="l">
              <a:spcBef>
                <a:spcPts val="0"/>
              </a:spcBef>
              <a:spcAft>
                <a:spcPts val="0"/>
              </a:spcAft>
              <a:buClr>
                <a:srgbClr val="6AA84F"/>
              </a:buClr>
              <a:buSzPct val="100000"/>
              <a:buFont typeface="Calibri"/>
              <a:buChar char="•"/>
            </a:pPr>
            <a:r>
              <a:rPr lang="en-US" sz="8088">
                <a:solidFill>
                  <a:srgbClr val="6AA84F"/>
                </a:solidFill>
                <a:latin typeface="Calibri"/>
                <a:ea typeface="Calibri"/>
                <a:cs typeface="Calibri"/>
                <a:sym typeface="Calibri"/>
              </a:rPr>
              <a:t>BrainPOP school license (33%) </a:t>
            </a:r>
            <a:endParaRPr sz="8088">
              <a:solidFill>
                <a:srgbClr val="6AA84F"/>
              </a:solidFill>
              <a:latin typeface="Calibri"/>
              <a:ea typeface="Calibri"/>
              <a:cs typeface="Calibri"/>
              <a:sym typeface="Calibri"/>
            </a:endParaRPr>
          </a:p>
          <a:p>
            <a:pPr indent="-357004" lvl="0" marL="457200" rtl="0" algn="l">
              <a:spcBef>
                <a:spcPts val="0"/>
              </a:spcBef>
              <a:spcAft>
                <a:spcPts val="0"/>
              </a:spcAft>
              <a:buClr>
                <a:srgbClr val="6AA84F"/>
              </a:buClr>
              <a:buSzPct val="100000"/>
              <a:buFont typeface="Calibri"/>
              <a:buChar char="•"/>
            </a:pPr>
            <a:r>
              <a:rPr lang="en-US" sz="8088">
                <a:solidFill>
                  <a:srgbClr val="6AA84F"/>
                </a:solidFill>
                <a:latin typeface="Calibri"/>
                <a:ea typeface="Calibri"/>
                <a:cs typeface="Calibri"/>
                <a:sym typeface="Calibri"/>
              </a:rPr>
              <a:t>Explore Learning Gizmo teacher license 5th grade</a:t>
            </a:r>
            <a:endParaRPr sz="8088">
              <a:solidFill>
                <a:srgbClr val="6AA84F"/>
              </a:solidFill>
              <a:latin typeface="Calibri"/>
              <a:ea typeface="Calibri"/>
              <a:cs typeface="Calibri"/>
              <a:sym typeface="Calibri"/>
            </a:endParaRPr>
          </a:p>
          <a:p>
            <a:pPr indent="-357004" lvl="0" marL="457200" rtl="0" algn="l">
              <a:spcBef>
                <a:spcPts val="0"/>
              </a:spcBef>
              <a:spcAft>
                <a:spcPts val="0"/>
              </a:spcAft>
              <a:buClr>
                <a:srgbClr val="6AA84F"/>
              </a:buClr>
              <a:buSzPct val="100000"/>
              <a:buFont typeface="Calibri"/>
              <a:buChar char="•"/>
            </a:pPr>
            <a:r>
              <a:rPr lang="en-US" sz="8088">
                <a:solidFill>
                  <a:srgbClr val="6AA84F"/>
                </a:solidFill>
                <a:latin typeface="Calibri"/>
                <a:ea typeface="Calibri"/>
                <a:cs typeface="Calibri"/>
                <a:sym typeface="Calibri"/>
              </a:rPr>
              <a:t>Lagoon Quest field trip for 4th grade </a:t>
            </a:r>
            <a:endParaRPr sz="8088">
              <a:solidFill>
                <a:srgbClr val="6AA84F"/>
              </a:solidFill>
              <a:latin typeface="Calibri"/>
              <a:ea typeface="Calibri"/>
              <a:cs typeface="Calibri"/>
              <a:sym typeface="Calibri"/>
            </a:endParaRPr>
          </a:p>
          <a:p>
            <a:pPr indent="0" lvl="0" marL="0" rtl="0" algn="l">
              <a:spcBef>
                <a:spcPts val="0"/>
              </a:spcBef>
              <a:spcAft>
                <a:spcPts val="0"/>
              </a:spcAft>
              <a:buNone/>
            </a:pPr>
            <a:r>
              <a:t/>
            </a:r>
            <a:endParaRPr sz="8088">
              <a:solidFill>
                <a:srgbClr val="6AA84F"/>
              </a:solidFill>
              <a:latin typeface="Calibri"/>
              <a:ea typeface="Calibri"/>
              <a:cs typeface="Calibri"/>
              <a:sym typeface="Calibri"/>
            </a:endParaRPr>
          </a:p>
          <a:p>
            <a:pPr indent="0" lvl="0" marL="0" rtl="0" algn="l">
              <a:lnSpc>
                <a:spcPct val="115000"/>
              </a:lnSpc>
              <a:spcBef>
                <a:spcPts val="600"/>
              </a:spcBef>
              <a:spcAft>
                <a:spcPts val="0"/>
              </a:spcAft>
              <a:buClr>
                <a:schemeClr val="dk1"/>
              </a:buClr>
              <a:buSzPct val="78571"/>
              <a:buFont typeface="Arial"/>
              <a:buNone/>
            </a:pPr>
            <a:r>
              <a:t/>
            </a:r>
            <a:endParaRPr sz="3500">
              <a:solidFill>
                <a:srgbClr val="83992A"/>
              </a:solidFill>
              <a:latin typeface="Arial"/>
              <a:ea typeface="Arial"/>
              <a:cs typeface="Arial"/>
              <a:sym typeface="Arial"/>
            </a:endParaRPr>
          </a:p>
          <a:p>
            <a:pPr indent="-215900" lvl="0" marL="285750" rtl="0" algn="l">
              <a:lnSpc>
                <a:spcPct val="115000"/>
              </a:lnSpc>
              <a:spcBef>
                <a:spcPts val="1200"/>
              </a:spcBef>
              <a:spcAft>
                <a:spcPts val="0"/>
              </a:spcAft>
              <a:buClr>
                <a:schemeClr val="dk1"/>
              </a:buClr>
              <a:buSzPct val="78571"/>
              <a:buNone/>
            </a:pPr>
            <a:r>
              <a:t/>
            </a:r>
            <a:endParaRPr sz="3500">
              <a:solidFill>
                <a:srgbClr val="83992A"/>
              </a:solidFill>
              <a:latin typeface="Arial"/>
              <a:ea typeface="Arial"/>
              <a:cs typeface="Arial"/>
              <a:sym typeface="Arial"/>
            </a:endParaRPr>
          </a:p>
          <a:p>
            <a:pPr indent="-215900" lvl="0" marL="285750" rtl="0" algn="l">
              <a:lnSpc>
                <a:spcPct val="115000"/>
              </a:lnSpc>
              <a:spcBef>
                <a:spcPts val="1200"/>
              </a:spcBef>
              <a:spcAft>
                <a:spcPts val="0"/>
              </a:spcAft>
              <a:buClr>
                <a:schemeClr val="dk1"/>
              </a:buClr>
              <a:buSzPct val="78571"/>
              <a:buNone/>
            </a:pPr>
            <a:r>
              <a:t/>
            </a:r>
            <a:endParaRPr sz="3500">
              <a:solidFill>
                <a:srgbClr val="83992A"/>
              </a:solidFill>
              <a:latin typeface="Arial"/>
              <a:ea typeface="Arial"/>
              <a:cs typeface="Arial"/>
              <a:sym typeface="Arial"/>
            </a:endParaRPr>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0"/>
          <p:cNvSpPr txBox="1"/>
          <p:nvPr>
            <p:ph type="title"/>
          </p:nvPr>
        </p:nvSpPr>
        <p:spPr>
          <a:xfrm>
            <a:off x="1295402" y="982132"/>
            <a:ext cx="9601196" cy="124933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Garamond"/>
              <a:buNone/>
            </a:pPr>
            <a:r>
              <a:rPr lang="en-US">
                <a:solidFill>
                  <a:schemeClr val="dk1"/>
                </a:solidFill>
              </a:rPr>
              <a:t>Progress Monitoring Data for </a:t>
            </a:r>
            <a:r>
              <a:rPr lang="en-US">
                <a:solidFill>
                  <a:schemeClr val="dk1"/>
                </a:solidFill>
                <a:highlight>
                  <a:srgbClr val="FFFFFF"/>
                </a:highlight>
              </a:rPr>
              <a:t>Science</a:t>
            </a:r>
            <a:endParaRPr b="1">
              <a:highlight>
                <a:srgbClr val="FFFFFF"/>
              </a:highlight>
            </a:endParaRPr>
          </a:p>
        </p:txBody>
      </p:sp>
      <p:sp>
        <p:nvSpPr>
          <p:cNvPr id="304" name="Google Shape;304;p1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386715" lvl="0" marL="285750" rtl="0" algn="l">
              <a:spcBef>
                <a:spcPts val="0"/>
              </a:spcBef>
              <a:spcAft>
                <a:spcPts val="0"/>
              </a:spcAft>
              <a:buSzPts val="3660"/>
              <a:buChar char="•"/>
            </a:pPr>
            <a:r>
              <a:rPr lang="en-US" sz="2100">
                <a:solidFill>
                  <a:schemeClr val="dk1"/>
                </a:solidFill>
                <a:latin typeface="Calibri"/>
                <a:ea typeface="Calibri"/>
                <a:cs typeface="Calibri"/>
                <a:sym typeface="Calibri"/>
              </a:rPr>
              <a:t>38% proficiency in 22-23 SY up from 33% proficiency in 20-21 SY.</a:t>
            </a:r>
            <a:endParaRPr sz="2100">
              <a:solidFill>
                <a:schemeClr val="dk1"/>
              </a:solidFill>
              <a:latin typeface="Calibri"/>
              <a:ea typeface="Calibri"/>
              <a:cs typeface="Calibri"/>
              <a:sym typeface="Calibri"/>
            </a:endParaRPr>
          </a:p>
          <a:p>
            <a:pPr indent="-386715" lvl="0" marL="285750" rtl="0" algn="l">
              <a:spcBef>
                <a:spcPts val="0"/>
              </a:spcBef>
              <a:spcAft>
                <a:spcPts val="0"/>
              </a:spcAft>
              <a:buSzPts val="3660"/>
              <a:buChar char="•"/>
            </a:pPr>
            <a:r>
              <a:rPr lang="en-US" sz="2100">
                <a:solidFill>
                  <a:schemeClr val="dk1"/>
                </a:solidFill>
                <a:latin typeface="Calibri"/>
                <a:ea typeface="Calibri"/>
                <a:cs typeface="Calibri"/>
                <a:sym typeface="Calibri"/>
              </a:rPr>
              <a:t>Science 3+:  2022 - 38% Trend shows in 2019, 2021, and 2022 below state 48% and district 55% proficiency levels. </a:t>
            </a:r>
            <a:endParaRPr sz="2100">
              <a:solidFill>
                <a:schemeClr val="dk1"/>
              </a:solidFill>
              <a:latin typeface="Calibri"/>
              <a:ea typeface="Calibri"/>
              <a:cs typeface="Calibri"/>
              <a:sym typeface="Calibri"/>
            </a:endParaRPr>
          </a:p>
          <a:p>
            <a:pPr indent="-386715" lvl="0" marL="285750" rtl="0" algn="l">
              <a:spcBef>
                <a:spcPts val="0"/>
              </a:spcBef>
              <a:spcAft>
                <a:spcPts val="0"/>
              </a:spcAft>
              <a:buSzPts val="3660"/>
              <a:buChar char="•"/>
            </a:pPr>
            <a:r>
              <a:rPr lang="en-US" sz="2100">
                <a:solidFill>
                  <a:schemeClr val="dk1"/>
                </a:solidFill>
                <a:latin typeface="Calibri"/>
                <a:ea typeface="Calibri"/>
                <a:cs typeface="Calibri"/>
                <a:sym typeface="Calibri"/>
              </a:rPr>
              <a:t>Subgroups:  SWD 8% proficient on Science SSA; African American 11% proficient on Science SS</a:t>
            </a:r>
            <a:r>
              <a:rPr lang="en-US" sz="2100">
                <a:solidFill>
                  <a:schemeClr val="dk1"/>
                </a:solidFill>
                <a:latin typeface="Calibri"/>
                <a:ea typeface="Calibri"/>
                <a:cs typeface="Calibri"/>
                <a:sym typeface="Calibri"/>
              </a:rPr>
              <a:t>A</a:t>
            </a:r>
            <a:endParaRPr sz="2100">
              <a:solidFill>
                <a:schemeClr val="dk1"/>
              </a:solidFill>
              <a:latin typeface="Calibri"/>
              <a:ea typeface="Calibri"/>
              <a:cs typeface="Calibri"/>
              <a:sym typeface="Calibri"/>
            </a:endParaRPr>
          </a:p>
          <a:p>
            <a:pPr indent="-110490" lvl="0" marL="285750" rtl="0" algn="l">
              <a:spcBef>
                <a:spcPts val="1080"/>
              </a:spcBef>
              <a:spcAft>
                <a:spcPts val="0"/>
              </a:spcAft>
              <a:buSzPts val="276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dc6447772f_0_114"/>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b="1" lang="en-US"/>
              <a:t>Progress Monitoring Data for</a:t>
            </a:r>
            <a:r>
              <a:rPr b="1" lang="en-US">
                <a:highlight>
                  <a:srgbClr val="FFFFFF"/>
                </a:highlight>
              </a:rPr>
              <a:t> SCIENCE</a:t>
            </a:r>
            <a:endParaRPr>
              <a:highlight>
                <a:srgbClr val="FFFFFF"/>
              </a:highlight>
            </a:endParaRPr>
          </a:p>
        </p:txBody>
      </p:sp>
      <p:sp>
        <p:nvSpPr>
          <p:cNvPr id="311" name="Google Shape;311;g2dc6447772f_0_114"/>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285750" rtl="0" algn="l">
              <a:spcBef>
                <a:spcPts val="0"/>
              </a:spcBef>
              <a:spcAft>
                <a:spcPts val="0"/>
              </a:spcAft>
              <a:buNone/>
            </a:pPr>
            <a:r>
              <a:t/>
            </a:r>
            <a:endParaRPr sz="1900">
              <a:solidFill>
                <a:srgbClr val="6AA84F"/>
              </a:solidFill>
              <a:latin typeface="Calibri"/>
              <a:ea typeface="Calibri"/>
              <a:cs typeface="Calibri"/>
              <a:sym typeface="Calibri"/>
            </a:endParaRPr>
          </a:p>
          <a:p>
            <a:pPr indent="-380365" lvl="0" marL="285750" rtl="0" algn="l">
              <a:spcBef>
                <a:spcPts val="0"/>
              </a:spcBef>
              <a:spcAft>
                <a:spcPts val="0"/>
              </a:spcAft>
              <a:buClr>
                <a:srgbClr val="6AA84F"/>
              </a:buClr>
              <a:buSzPts val="3560"/>
              <a:buChar char="•"/>
            </a:pPr>
            <a:r>
              <a:rPr lang="en-US" sz="1900">
                <a:solidFill>
                  <a:srgbClr val="6AA84F"/>
                </a:solidFill>
                <a:latin typeface="Calibri"/>
                <a:ea typeface="Calibri"/>
                <a:cs typeface="Calibri"/>
                <a:sym typeface="Calibri"/>
              </a:rPr>
              <a:t>R</a:t>
            </a:r>
            <a:r>
              <a:rPr lang="en-US" sz="1900">
                <a:solidFill>
                  <a:srgbClr val="6AA84F"/>
                </a:solidFill>
                <a:latin typeface="Calibri"/>
                <a:ea typeface="Calibri"/>
                <a:cs typeface="Calibri"/>
                <a:sym typeface="Calibri"/>
              </a:rPr>
              <a:t>esults based on the Florida Science Assessment decreased by 1% to</a:t>
            </a:r>
            <a:r>
              <a:rPr lang="en-US" sz="1900">
                <a:solidFill>
                  <a:srgbClr val="6AA84F"/>
                </a:solidFill>
                <a:highlight>
                  <a:srgbClr val="FFFFFF"/>
                </a:highlight>
                <a:latin typeface="Calibri"/>
                <a:ea typeface="Calibri"/>
                <a:cs typeface="Calibri"/>
                <a:sym typeface="Calibri"/>
              </a:rPr>
              <a:t> 34%.  </a:t>
            </a:r>
            <a:endParaRPr sz="1900">
              <a:solidFill>
                <a:srgbClr val="6AA84F"/>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900">
              <a:solidFill>
                <a:srgbClr val="6AA84F"/>
              </a:solidFill>
              <a:latin typeface="Calibri"/>
              <a:ea typeface="Calibri"/>
              <a:cs typeface="Calibri"/>
              <a:sym typeface="Calibri"/>
            </a:endParaRPr>
          </a:p>
          <a:p>
            <a:pPr indent="-380365" lvl="0" marL="285750" rtl="0" algn="l">
              <a:spcBef>
                <a:spcPts val="0"/>
              </a:spcBef>
              <a:spcAft>
                <a:spcPts val="0"/>
              </a:spcAft>
              <a:buClr>
                <a:srgbClr val="6AA84F"/>
              </a:buClr>
              <a:buSzPts val="3560"/>
              <a:buChar char="•"/>
            </a:pPr>
            <a:r>
              <a:rPr lang="en-US" sz="1900">
                <a:solidFill>
                  <a:srgbClr val="6AA84F"/>
                </a:solidFill>
                <a:latin typeface="Calibri"/>
                <a:ea typeface="Calibri"/>
                <a:cs typeface="Calibri"/>
                <a:sym typeface="Calibri"/>
              </a:rPr>
              <a:t>Results based on the Florida Science Assessment for SWD Science proficiency increased to </a:t>
            </a:r>
            <a:r>
              <a:rPr lang="en-US" sz="1900">
                <a:solidFill>
                  <a:srgbClr val="6AA84F"/>
                </a:solidFill>
                <a:highlight>
                  <a:srgbClr val="FFFFFF"/>
                </a:highlight>
                <a:latin typeface="Calibri"/>
                <a:ea typeface="Calibri"/>
                <a:cs typeface="Calibri"/>
                <a:sym typeface="Calibri"/>
              </a:rPr>
              <a:t>15% which was an increase 7%. </a:t>
            </a:r>
            <a:endParaRPr sz="3200">
              <a:solidFill>
                <a:srgbClr val="6AA84F"/>
              </a:solidFill>
              <a:highlight>
                <a:srgbClr val="FFFFFF"/>
              </a:highlight>
            </a:endParaRPr>
          </a:p>
          <a:p>
            <a:pPr indent="0" lvl="0" marL="0" rtl="0" algn="l">
              <a:spcBef>
                <a:spcPts val="480"/>
              </a:spcBef>
              <a:spcAft>
                <a:spcPts val="0"/>
              </a:spcAft>
              <a:buSzPts val="276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dc6447772f_0_132"/>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Garamond"/>
              <a:buNone/>
            </a:pPr>
            <a:r>
              <a:rPr lang="en-US">
                <a:solidFill>
                  <a:schemeClr val="dk1"/>
                </a:solidFill>
              </a:rPr>
              <a:t>Reflection from </a:t>
            </a:r>
            <a:r>
              <a:rPr lang="en-US">
                <a:solidFill>
                  <a:schemeClr val="dk1"/>
                </a:solidFill>
                <a:highlight>
                  <a:srgbClr val="FFFFFF"/>
                </a:highlight>
              </a:rPr>
              <a:t>Science </a:t>
            </a:r>
            <a:r>
              <a:rPr lang="en-US">
                <a:solidFill>
                  <a:schemeClr val="dk1"/>
                </a:solidFill>
                <a:highlight>
                  <a:srgbClr val="FFFFFF"/>
                </a:highlight>
              </a:rPr>
              <a:t>Data</a:t>
            </a:r>
            <a:endParaRPr>
              <a:solidFill>
                <a:schemeClr val="dk1"/>
              </a:solidFill>
              <a:highlight>
                <a:srgbClr val="FFFFFF"/>
              </a:highlight>
            </a:endParaRPr>
          </a:p>
          <a:p>
            <a:pPr indent="0" lvl="0" marL="0" rtl="0" algn="ctr">
              <a:spcBef>
                <a:spcPts val="0"/>
              </a:spcBef>
              <a:spcAft>
                <a:spcPts val="0"/>
              </a:spcAft>
              <a:buClr>
                <a:schemeClr val="dk1"/>
              </a:buClr>
              <a:buSzPct val="278872"/>
              <a:buFont typeface="Garamond"/>
              <a:buNone/>
            </a:pPr>
            <a:r>
              <a:rPr lang="en-US" sz="1577">
                <a:solidFill>
                  <a:srgbClr val="0000FF"/>
                </a:solidFill>
                <a:highlight>
                  <a:schemeClr val="lt1"/>
                </a:highlight>
              </a:rPr>
              <a:t>( Possible ideas that will be discussed for planning through the summer CNA process)</a:t>
            </a:r>
            <a:endParaRPr>
              <a:solidFill>
                <a:schemeClr val="dk1"/>
              </a:solidFill>
              <a:highlight>
                <a:srgbClr val="FFFFFF"/>
              </a:highlight>
            </a:endParaRPr>
          </a:p>
        </p:txBody>
      </p:sp>
      <p:sp>
        <p:nvSpPr>
          <p:cNvPr id="318" name="Google Shape;318;g2dc6447772f_0_132"/>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20000"/>
          </a:bodyPr>
          <a:lstStyle/>
          <a:p>
            <a:pPr indent="0" lvl="0" marL="0" rtl="0" algn="l">
              <a:spcBef>
                <a:spcPts val="0"/>
              </a:spcBef>
              <a:spcAft>
                <a:spcPts val="0"/>
              </a:spcAft>
              <a:buNone/>
            </a:pPr>
            <a:r>
              <a:rPr lang="en-US">
                <a:solidFill>
                  <a:srgbClr val="6AA84F"/>
                </a:solidFill>
                <a:latin typeface="Calibri"/>
                <a:ea typeface="Calibri"/>
                <a:cs typeface="Calibri"/>
                <a:sym typeface="Calibri"/>
              </a:rPr>
              <a:t>The administrative team will:  </a:t>
            </a:r>
            <a:endParaRPr>
              <a:solidFill>
                <a:srgbClr val="6AA84F"/>
              </a:solidFill>
              <a:latin typeface="Calibri"/>
              <a:ea typeface="Calibri"/>
              <a:cs typeface="Calibri"/>
              <a:sym typeface="Calibri"/>
            </a:endParaRPr>
          </a:p>
          <a:p>
            <a:pPr indent="-381000" lvl="0" marL="457200" rtl="0" algn="l">
              <a:spcBef>
                <a:spcPts val="0"/>
              </a:spcBef>
              <a:spcAft>
                <a:spcPts val="0"/>
              </a:spcAft>
              <a:buClr>
                <a:srgbClr val="6AA84F"/>
              </a:buClr>
              <a:buSzPts val="2400"/>
              <a:buFont typeface="Calibri"/>
              <a:buChar char="●"/>
            </a:pPr>
            <a:r>
              <a:rPr lang="en-US">
                <a:solidFill>
                  <a:srgbClr val="6AA84F"/>
                </a:solidFill>
                <a:latin typeface="Calibri"/>
                <a:ea typeface="Calibri"/>
                <a:cs typeface="Calibri"/>
                <a:sym typeface="Calibri"/>
              </a:rPr>
              <a:t>Implement classroom walkthroughs with fidelity and implement a plan for regularly scheduled walkthroughs in the 3-6 grade science block and the STEM activity classes. </a:t>
            </a:r>
            <a:endParaRPr>
              <a:solidFill>
                <a:srgbClr val="6AA84F"/>
              </a:solidFill>
              <a:latin typeface="Calibri"/>
              <a:ea typeface="Calibri"/>
              <a:cs typeface="Calibri"/>
              <a:sym typeface="Calibri"/>
            </a:endParaRPr>
          </a:p>
          <a:p>
            <a:pPr indent="-381000" lvl="0" marL="457200" rtl="0" algn="l">
              <a:spcBef>
                <a:spcPts val="0"/>
              </a:spcBef>
              <a:spcAft>
                <a:spcPts val="0"/>
              </a:spcAft>
              <a:buClr>
                <a:srgbClr val="6AA84F"/>
              </a:buClr>
              <a:buSzPts val="2400"/>
              <a:buFont typeface="Calibri"/>
              <a:buChar char="●"/>
            </a:pPr>
            <a:r>
              <a:rPr lang="en-US">
                <a:solidFill>
                  <a:srgbClr val="6AA84F"/>
                </a:solidFill>
                <a:latin typeface="Calibri"/>
                <a:ea typeface="Calibri"/>
                <a:cs typeface="Calibri"/>
                <a:sym typeface="Calibri"/>
              </a:rPr>
              <a:t>Partner with the science  resource teacher and the science lead teachers at Saturn  to review data and develop actionable feedback for 3-6 classroom teachers. </a:t>
            </a:r>
            <a:endParaRPr>
              <a:solidFill>
                <a:srgbClr val="6AA84F"/>
              </a:solidFill>
              <a:latin typeface="Calibri"/>
              <a:ea typeface="Calibri"/>
              <a:cs typeface="Calibri"/>
              <a:sym typeface="Calibri"/>
            </a:endParaRPr>
          </a:p>
          <a:p>
            <a:pPr indent="-381000" lvl="0" marL="457200" rtl="0" algn="l">
              <a:spcBef>
                <a:spcPts val="0"/>
              </a:spcBef>
              <a:spcAft>
                <a:spcPts val="0"/>
              </a:spcAft>
              <a:buClr>
                <a:srgbClr val="6AA84F"/>
              </a:buClr>
              <a:buSzPts val="2400"/>
              <a:buFont typeface="Calibri"/>
              <a:buChar char="●"/>
            </a:pPr>
            <a:r>
              <a:rPr lang="en-US">
                <a:solidFill>
                  <a:srgbClr val="6AA84F"/>
                </a:solidFill>
                <a:latin typeface="Calibri"/>
                <a:ea typeface="Calibri"/>
                <a:cs typeface="Calibri"/>
                <a:sym typeface="Calibri"/>
              </a:rPr>
              <a:t>Provide science  Interactive Notebooks for all students in grades 3-6 to be used in their classroom and STEM. </a:t>
            </a:r>
            <a:endParaRPr sz="3100">
              <a:solidFill>
                <a:srgbClr val="6AA84F"/>
              </a:solidFill>
              <a:latin typeface="Calibri"/>
              <a:ea typeface="Calibri"/>
              <a:cs typeface="Calibri"/>
              <a:sym typeface="Calibri"/>
            </a:endParaRPr>
          </a:p>
          <a:p>
            <a:pPr indent="-110490" lvl="0" marL="285750" rtl="0" algn="l">
              <a:spcBef>
                <a:spcPts val="1200"/>
              </a:spcBef>
              <a:spcAft>
                <a:spcPts val="0"/>
              </a:spcAft>
              <a:buSzPts val="276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dc6447772f_0_138"/>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Garamond"/>
              <a:buNone/>
            </a:pPr>
            <a:r>
              <a:rPr lang="en-US">
                <a:solidFill>
                  <a:schemeClr val="dk1"/>
                </a:solidFill>
              </a:rPr>
              <a:t>Reflection from </a:t>
            </a:r>
            <a:r>
              <a:rPr lang="en-US">
                <a:solidFill>
                  <a:schemeClr val="dk1"/>
                </a:solidFill>
                <a:highlight>
                  <a:srgbClr val="FFFFFF"/>
                </a:highlight>
              </a:rPr>
              <a:t>Science Data</a:t>
            </a:r>
            <a:endParaRPr>
              <a:solidFill>
                <a:schemeClr val="dk1"/>
              </a:solidFill>
              <a:highlight>
                <a:srgbClr val="FFFFFF"/>
              </a:highlight>
            </a:endParaRPr>
          </a:p>
          <a:p>
            <a:pPr indent="0" lvl="0" marL="0" rtl="0" algn="ctr">
              <a:spcBef>
                <a:spcPts val="0"/>
              </a:spcBef>
              <a:spcAft>
                <a:spcPts val="0"/>
              </a:spcAft>
              <a:buClr>
                <a:schemeClr val="dk1"/>
              </a:buClr>
              <a:buSzPct val="278872"/>
              <a:buFont typeface="Garamond"/>
              <a:buNone/>
            </a:pPr>
            <a:r>
              <a:rPr lang="en-US" sz="1577">
                <a:solidFill>
                  <a:srgbClr val="0000FF"/>
                </a:solidFill>
                <a:highlight>
                  <a:schemeClr val="lt1"/>
                </a:highlight>
              </a:rPr>
              <a:t>( Possible ideas that will be discussed for planning through the summer CNA process)</a:t>
            </a:r>
            <a:endParaRPr>
              <a:solidFill>
                <a:schemeClr val="dk1"/>
              </a:solidFill>
              <a:highlight>
                <a:srgbClr val="FFFFFF"/>
              </a:highlight>
            </a:endParaRPr>
          </a:p>
        </p:txBody>
      </p:sp>
      <p:sp>
        <p:nvSpPr>
          <p:cNvPr id="325" name="Google Shape;325;g2dc6447772f_0_138"/>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None/>
            </a:pPr>
            <a:r>
              <a:rPr lang="en-US" sz="2100">
                <a:solidFill>
                  <a:srgbClr val="6AA84F"/>
                </a:solidFill>
                <a:latin typeface="Calibri"/>
                <a:ea typeface="Calibri"/>
                <a:cs typeface="Calibri"/>
                <a:sym typeface="Calibri"/>
              </a:rPr>
              <a:t>Teachers will: </a:t>
            </a:r>
            <a:endParaRPr sz="2100">
              <a:solidFill>
                <a:srgbClr val="6AA84F"/>
              </a:solidFill>
              <a:latin typeface="Calibri"/>
              <a:ea typeface="Calibri"/>
              <a:cs typeface="Calibri"/>
              <a:sym typeface="Calibri"/>
            </a:endParaRPr>
          </a:p>
          <a:p>
            <a:pPr indent="-361950" lvl="0" marL="457200" rtl="0" algn="l">
              <a:spcBef>
                <a:spcPts val="1200"/>
              </a:spcBef>
              <a:spcAft>
                <a:spcPts val="0"/>
              </a:spcAft>
              <a:buClr>
                <a:srgbClr val="6AA84F"/>
              </a:buClr>
              <a:buSzPts val="2100"/>
              <a:buFont typeface="Calibri"/>
              <a:buChar char="●"/>
            </a:pPr>
            <a:r>
              <a:rPr lang="en-US" sz="2100">
                <a:solidFill>
                  <a:srgbClr val="6AA84F"/>
                </a:solidFill>
                <a:latin typeface="Calibri"/>
                <a:ea typeface="Calibri"/>
                <a:cs typeface="Calibri"/>
                <a:sym typeface="Calibri"/>
              </a:rPr>
              <a:t>Implement the use of math Interactive Notebooks in all grades 3-6 classrooms to enhance understanding of math concepts.   </a:t>
            </a:r>
            <a:endParaRPr sz="2100">
              <a:solidFill>
                <a:srgbClr val="6AA84F"/>
              </a:solidFill>
              <a:latin typeface="Calibri"/>
              <a:ea typeface="Calibri"/>
              <a:cs typeface="Calibri"/>
              <a:sym typeface="Calibri"/>
            </a:endParaRPr>
          </a:p>
          <a:p>
            <a:pPr indent="-361950" lvl="0" marL="457200" rtl="0" algn="l">
              <a:spcBef>
                <a:spcPts val="0"/>
              </a:spcBef>
              <a:spcAft>
                <a:spcPts val="0"/>
              </a:spcAft>
              <a:buClr>
                <a:srgbClr val="6AA84F"/>
              </a:buClr>
              <a:buSzPts val="2100"/>
              <a:buFont typeface="Calibri"/>
              <a:buChar char="●"/>
            </a:pPr>
            <a:r>
              <a:rPr lang="en-US" sz="2100">
                <a:solidFill>
                  <a:srgbClr val="6AA84F"/>
                </a:solidFill>
                <a:latin typeface="Calibri"/>
                <a:ea typeface="Calibri"/>
                <a:cs typeface="Calibri"/>
                <a:sym typeface="Calibri"/>
              </a:rPr>
              <a:t>Access  Penda to ensure weekly use based on lessons pushed out by the district for all students in their classroom for grades 3-6. </a:t>
            </a:r>
            <a:endParaRPr sz="2100">
              <a:solidFill>
                <a:srgbClr val="6AA84F"/>
              </a:solidFill>
              <a:latin typeface="Calibri"/>
              <a:ea typeface="Calibri"/>
              <a:cs typeface="Calibri"/>
              <a:sym typeface="Calibri"/>
            </a:endParaRPr>
          </a:p>
          <a:p>
            <a:pPr indent="-361950" lvl="0" marL="457200" rtl="0" algn="l">
              <a:spcBef>
                <a:spcPts val="0"/>
              </a:spcBef>
              <a:spcAft>
                <a:spcPts val="0"/>
              </a:spcAft>
              <a:buClr>
                <a:srgbClr val="6AA84F"/>
              </a:buClr>
              <a:buSzPts val="2100"/>
              <a:buFont typeface="Calibri"/>
              <a:buChar char="●"/>
            </a:pPr>
            <a:r>
              <a:rPr lang="en-US" sz="2100">
                <a:solidFill>
                  <a:srgbClr val="6AA84F"/>
                </a:solidFill>
                <a:latin typeface="Calibri"/>
                <a:ea typeface="Calibri"/>
                <a:cs typeface="Calibri"/>
                <a:sym typeface="Calibri"/>
              </a:rPr>
              <a:t>Weekly data on those lessons will be provided to administration for review and feedback.  </a:t>
            </a:r>
            <a:endParaRPr sz="2100">
              <a:solidFill>
                <a:srgbClr val="6AA84F"/>
              </a:solidFill>
              <a:latin typeface="Calibri"/>
              <a:ea typeface="Calibri"/>
              <a:cs typeface="Calibri"/>
              <a:sym typeface="Calibri"/>
            </a:endParaRPr>
          </a:p>
          <a:p>
            <a:pPr indent="-361950" lvl="0" marL="457200" rtl="0" algn="l">
              <a:spcBef>
                <a:spcPts val="0"/>
              </a:spcBef>
              <a:spcAft>
                <a:spcPts val="0"/>
              </a:spcAft>
              <a:buClr>
                <a:srgbClr val="6AA84F"/>
              </a:buClr>
              <a:buSzPts val="2100"/>
              <a:buFont typeface="Calibri"/>
              <a:buChar char="●"/>
            </a:pPr>
            <a:r>
              <a:rPr lang="en-US" sz="2100">
                <a:solidFill>
                  <a:srgbClr val="6AA84F"/>
                </a:solidFill>
                <a:latin typeface="Calibri"/>
                <a:ea typeface="Calibri"/>
                <a:cs typeface="Calibri"/>
                <a:sym typeface="Calibri"/>
              </a:rPr>
              <a:t>Data chats focused on math will be in place for all grades for  students to include goal setting and follow up.</a:t>
            </a:r>
            <a:endParaRPr sz="2800">
              <a:solidFill>
                <a:srgbClr val="6AA84F"/>
              </a:solidFill>
              <a:latin typeface="Calibri"/>
              <a:ea typeface="Calibri"/>
              <a:cs typeface="Calibri"/>
              <a:sym typeface="Calibri"/>
            </a:endParaRPr>
          </a:p>
          <a:p>
            <a:pPr indent="-110490" lvl="0" marL="285750" rtl="0" algn="l">
              <a:spcBef>
                <a:spcPts val="1200"/>
              </a:spcBef>
              <a:spcAft>
                <a:spcPts val="0"/>
              </a:spcAft>
              <a:buSzPts val="276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dc6447772f_0_144"/>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Garamond"/>
              <a:buNone/>
            </a:pPr>
            <a:r>
              <a:rPr lang="en-US">
                <a:solidFill>
                  <a:schemeClr val="dk1"/>
                </a:solidFill>
              </a:rPr>
              <a:t>Reflection from </a:t>
            </a:r>
            <a:r>
              <a:rPr lang="en-US">
                <a:solidFill>
                  <a:schemeClr val="dk1"/>
                </a:solidFill>
                <a:highlight>
                  <a:srgbClr val="FFFFFF"/>
                </a:highlight>
              </a:rPr>
              <a:t>Science Data</a:t>
            </a:r>
            <a:endParaRPr>
              <a:solidFill>
                <a:schemeClr val="dk1"/>
              </a:solidFill>
              <a:highlight>
                <a:srgbClr val="FFFFFF"/>
              </a:highlight>
            </a:endParaRPr>
          </a:p>
          <a:p>
            <a:pPr indent="0" lvl="0" marL="0" rtl="0" algn="ctr">
              <a:spcBef>
                <a:spcPts val="0"/>
              </a:spcBef>
              <a:spcAft>
                <a:spcPts val="0"/>
              </a:spcAft>
              <a:buClr>
                <a:schemeClr val="dk1"/>
              </a:buClr>
              <a:buSzPct val="278872"/>
              <a:buFont typeface="Garamond"/>
              <a:buNone/>
            </a:pPr>
            <a:r>
              <a:rPr lang="en-US" sz="1577">
                <a:solidFill>
                  <a:srgbClr val="0000FF"/>
                </a:solidFill>
                <a:highlight>
                  <a:schemeClr val="lt1"/>
                </a:highlight>
              </a:rPr>
              <a:t>( Possible ideas that will be discussed for planning through the summer CNA process)</a:t>
            </a:r>
            <a:endParaRPr>
              <a:solidFill>
                <a:schemeClr val="dk1"/>
              </a:solidFill>
              <a:highlight>
                <a:srgbClr val="FFFFFF"/>
              </a:highlight>
            </a:endParaRPr>
          </a:p>
        </p:txBody>
      </p:sp>
      <p:sp>
        <p:nvSpPr>
          <p:cNvPr id="332" name="Google Shape;332;g2dc6447772f_0_144"/>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500">
                <a:solidFill>
                  <a:srgbClr val="6AA84F"/>
                </a:solidFill>
                <a:latin typeface="Calibri"/>
                <a:ea typeface="Calibri"/>
                <a:cs typeface="Calibri"/>
                <a:sym typeface="Calibri"/>
              </a:rPr>
              <a:t>Families</a:t>
            </a:r>
            <a:r>
              <a:rPr lang="en-US" sz="1500">
                <a:solidFill>
                  <a:srgbClr val="6AA84F"/>
                </a:solidFill>
                <a:latin typeface="Calibri"/>
                <a:ea typeface="Calibri"/>
                <a:cs typeface="Calibri"/>
                <a:sym typeface="Calibri"/>
              </a:rPr>
              <a:t> will: </a:t>
            </a:r>
            <a:endParaRPr sz="1500">
              <a:solidFill>
                <a:srgbClr val="6AA84F"/>
              </a:solidFill>
              <a:latin typeface="Calibri"/>
              <a:ea typeface="Calibri"/>
              <a:cs typeface="Calibri"/>
              <a:sym typeface="Calibri"/>
            </a:endParaRPr>
          </a:p>
          <a:p>
            <a:pPr indent="0" lvl="0" marL="0" rtl="0" algn="l">
              <a:spcBef>
                <a:spcPts val="1200"/>
              </a:spcBef>
              <a:spcAft>
                <a:spcPts val="0"/>
              </a:spcAft>
              <a:buNone/>
            </a:pPr>
            <a:r>
              <a:t/>
            </a:r>
            <a:endParaRPr sz="1500">
              <a:solidFill>
                <a:srgbClr val="6AA84F"/>
              </a:solidFill>
              <a:latin typeface="Calibri"/>
              <a:ea typeface="Calibri"/>
              <a:cs typeface="Calibri"/>
              <a:sym typeface="Calibri"/>
            </a:endParaRPr>
          </a:p>
          <a:p>
            <a:pPr indent="-323850" lvl="0" marL="457200" rtl="0" algn="l">
              <a:spcBef>
                <a:spcPts val="1200"/>
              </a:spcBef>
              <a:spcAft>
                <a:spcPts val="0"/>
              </a:spcAft>
              <a:buClr>
                <a:srgbClr val="6AA84F"/>
              </a:buClr>
              <a:buSzPts val="1500"/>
              <a:buFont typeface="Calibri"/>
              <a:buChar char="●"/>
            </a:pPr>
            <a:r>
              <a:rPr lang="en-US" sz="1500">
                <a:solidFill>
                  <a:srgbClr val="6AA84F"/>
                </a:solidFill>
                <a:latin typeface="Calibri"/>
                <a:ea typeface="Calibri"/>
                <a:cs typeface="Calibri"/>
                <a:sym typeface="Calibri"/>
              </a:rPr>
              <a:t>Participate</a:t>
            </a:r>
            <a:r>
              <a:rPr lang="en-US" sz="1500">
                <a:solidFill>
                  <a:srgbClr val="6AA84F"/>
                </a:solidFill>
                <a:latin typeface="Calibri"/>
                <a:ea typeface="Calibri"/>
                <a:cs typeface="Calibri"/>
                <a:sym typeface="Calibri"/>
              </a:rPr>
              <a:t> in </a:t>
            </a:r>
            <a:r>
              <a:rPr lang="en-US" sz="1500">
                <a:solidFill>
                  <a:srgbClr val="6AA84F"/>
                </a:solidFill>
                <a:latin typeface="Calibri"/>
                <a:ea typeface="Calibri"/>
                <a:cs typeface="Calibri"/>
                <a:sym typeface="Calibri"/>
              </a:rPr>
              <a:t>Science</a:t>
            </a:r>
            <a:r>
              <a:rPr lang="en-US" sz="1500">
                <a:solidFill>
                  <a:srgbClr val="6AA84F"/>
                </a:solidFill>
                <a:latin typeface="Calibri"/>
                <a:ea typeface="Calibri"/>
                <a:cs typeface="Calibri"/>
                <a:sym typeface="Calibri"/>
              </a:rPr>
              <a:t> Family Nights </a:t>
            </a:r>
            <a:endParaRPr sz="2200">
              <a:solidFill>
                <a:srgbClr val="6AA84F"/>
              </a:solidFill>
              <a:latin typeface="Calibri"/>
              <a:ea typeface="Calibri"/>
              <a:cs typeface="Calibri"/>
              <a:sym typeface="Calibri"/>
            </a:endParaRPr>
          </a:p>
          <a:p>
            <a:pPr indent="-110490" lvl="0" marL="285750" rtl="0" algn="l">
              <a:spcBef>
                <a:spcPts val="1200"/>
              </a:spcBef>
              <a:spcAft>
                <a:spcPts val="0"/>
              </a:spcAft>
              <a:buSzPts val="276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dc6447772f_0_120"/>
          <p:cNvSpPr txBox="1"/>
          <p:nvPr>
            <p:ph type="title"/>
          </p:nvPr>
        </p:nvSpPr>
        <p:spPr>
          <a:xfrm>
            <a:off x="1295400" y="982125"/>
            <a:ext cx="9809100" cy="13038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sz="4400"/>
              <a:t>SIP Focus </a:t>
            </a:r>
            <a:r>
              <a:rPr lang="en-US"/>
              <a:t>A</a:t>
            </a:r>
            <a:r>
              <a:rPr lang="en-US" sz="4400"/>
              <a:t>rea </a:t>
            </a:r>
            <a:r>
              <a:rPr lang="en-US"/>
              <a:t>4</a:t>
            </a:r>
            <a:r>
              <a:rPr lang="en-US" sz="4400"/>
              <a:t>: </a:t>
            </a:r>
            <a:endParaRPr sz="4400"/>
          </a:p>
          <a:p>
            <a:pPr indent="0" lvl="0" marL="0" rtl="0" algn="ctr">
              <a:spcBef>
                <a:spcPts val="0"/>
              </a:spcBef>
              <a:spcAft>
                <a:spcPts val="0"/>
              </a:spcAft>
              <a:buClr>
                <a:srgbClr val="262626"/>
              </a:buClr>
              <a:buSzPct val="100000"/>
              <a:buFont typeface="Garamond"/>
              <a:buNone/>
            </a:pPr>
            <a:r>
              <a:rPr lang="en-US" sz="4400"/>
              <a:t>Positive Culture </a:t>
            </a:r>
            <a:r>
              <a:rPr lang="en-US"/>
              <a:t>&amp; Environment</a:t>
            </a:r>
            <a:r>
              <a:rPr b="1" lang="en-US" sz="2200">
                <a:solidFill>
                  <a:schemeClr val="dk1"/>
                </a:solidFill>
                <a:latin typeface="Calibri"/>
                <a:ea typeface="Calibri"/>
                <a:cs typeface="Calibri"/>
                <a:sym typeface="Calibri"/>
              </a:rPr>
              <a:t> </a:t>
            </a:r>
            <a:r>
              <a:rPr lang="en-US" sz="4800">
                <a:solidFill>
                  <a:schemeClr val="dk1"/>
                </a:solidFill>
                <a:highlight>
                  <a:srgbClr val="FFFFFF"/>
                </a:highlight>
              </a:rPr>
              <a:t> </a:t>
            </a:r>
            <a:endParaRPr sz="2600">
              <a:solidFill>
                <a:schemeClr val="dk1"/>
              </a:solidFill>
              <a:highlight>
                <a:srgbClr val="FFFFFF"/>
              </a:highlight>
            </a:endParaRPr>
          </a:p>
        </p:txBody>
      </p:sp>
      <p:sp>
        <p:nvSpPr>
          <p:cNvPr id="339" name="Google Shape;339;g2dc6447772f_0_12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25000"/>
          </a:bodyPr>
          <a:lstStyle/>
          <a:p>
            <a:pPr indent="0" lvl="0" marL="0" rtl="0" algn="l">
              <a:lnSpc>
                <a:spcPct val="115000"/>
              </a:lnSpc>
              <a:spcBef>
                <a:spcPts val="0"/>
              </a:spcBef>
              <a:spcAft>
                <a:spcPts val="0"/>
              </a:spcAft>
              <a:buClr>
                <a:schemeClr val="dk1"/>
              </a:buClr>
              <a:buSzPct val="31609"/>
              <a:buFont typeface="Arial"/>
              <a:buNone/>
            </a:pPr>
            <a:r>
              <a:rPr lang="en-US" sz="8700">
                <a:highlight>
                  <a:srgbClr val="FFFFFF"/>
                </a:highlight>
              </a:rPr>
              <a:t>Spent a total of $ 26,150</a:t>
            </a:r>
            <a:endParaRPr sz="6000">
              <a:highlight>
                <a:srgbClr val="FFFFFF"/>
              </a:highlight>
            </a:endParaRPr>
          </a:p>
          <a:p>
            <a:pPr indent="-446392" lvl="0" marL="457200" rtl="0" algn="l">
              <a:spcBef>
                <a:spcPts val="0"/>
              </a:spcBef>
              <a:spcAft>
                <a:spcPts val="0"/>
              </a:spcAft>
              <a:buClr>
                <a:srgbClr val="6AA84F"/>
              </a:buClr>
              <a:buSzPct val="200844"/>
              <a:buFont typeface="Calibri"/>
              <a:buChar char="•"/>
            </a:pPr>
            <a:r>
              <a:rPr lang="en-US" sz="6830">
                <a:solidFill>
                  <a:srgbClr val="6AA84F"/>
                </a:solidFill>
                <a:latin typeface="Calibri"/>
                <a:ea typeface="Calibri"/>
                <a:cs typeface="Calibri"/>
                <a:sym typeface="Calibri"/>
              </a:rPr>
              <a:t>Guidance counselor salary and fringe (20%) - compliance activities </a:t>
            </a:r>
            <a:endParaRPr sz="6830">
              <a:solidFill>
                <a:srgbClr val="6AA84F"/>
              </a:solidFill>
              <a:latin typeface="Calibri"/>
              <a:ea typeface="Calibri"/>
              <a:cs typeface="Calibri"/>
              <a:sym typeface="Calibri"/>
            </a:endParaRPr>
          </a:p>
          <a:p>
            <a:pPr indent="-446392" lvl="0" marL="457200" rtl="0" algn="l">
              <a:spcBef>
                <a:spcPts val="0"/>
              </a:spcBef>
              <a:spcAft>
                <a:spcPts val="0"/>
              </a:spcAft>
              <a:buClr>
                <a:srgbClr val="6AA84F"/>
              </a:buClr>
              <a:buSzPct val="200844"/>
              <a:buFont typeface="Calibri"/>
              <a:buChar char="•"/>
            </a:pPr>
            <a:r>
              <a:rPr lang="en-US" sz="6830">
                <a:solidFill>
                  <a:srgbClr val="6AA84F"/>
                </a:solidFill>
                <a:latin typeface="Calibri"/>
                <a:ea typeface="Calibri"/>
                <a:cs typeface="Calibri"/>
                <a:sym typeface="Calibri"/>
              </a:rPr>
              <a:t>Take-home backpacks for grades K-2 </a:t>
            </a:r>
            <a:endParaRPr sz="6830">
              <a:solidFill>
                <a:srgbClr val="6AA84F"/>
              </a:solidFill>
              <a:latin typeface="Calibri"/>
              <a:ea typeface="Calibri"/>
              <a:cs typeface="Calibri"/>
              <a:sym typeface="Calibri"/>
            </a:endParaRPr>
          </a:p>
          <a:p>
            <a:pPr indent="-446392" lvl="0" marL="457200" rtl="0" algn="l">
              <a:spcBef>
                <a:spcPts val="0"/>
              </a:spcBef>
              <a:spcAft>
                <a:spcPts val="0"/>
              </a:spcAft>
              <a:buClr>
                <a:srgbClr val="6AA84F"/>
              </a:buClr>
              <a:buSzPct val="200844"/>
              <a:buFont typeface="Calibri"/>
              <a:buChar char="•"/>
            </a:pPr>
            <a:r>
              <a:rPr lang="en-US" sz="6830">
                <a:solidFill>
                  <a:srgbClr val="6AA84F"/>
                </a:solidFill>
                <a:latin typeface="Calibri"/>
                <a:ea typeface="Calibri"/>
                <a:cs typeface="Calibri"/>
                <a:sym typeface="Calibri"/>
              </a:rPr>
              <a:t>Books and supplies for Literacy Night and literacy challenge </a:t>
            </a:r>
            <a:endParaRPr sz="6830">
              <a:solidFill>
                <a:srgbClr val="6AA84F"/>
              </a:solidFill>
              <a:latin typeface="Calibri"/>
              <a:ea typeface="Calibri"/>
              <a:cs typeface="Calibri"/>
              <a:sym typeface="Calibri"/>
            </a:endParaRPr>
          </a:p>
          <a:p>
            <a:pPr indent="-446392" lvl="0" marL="457200" rtl="0" algn="l">
              <a:spcBef>
                <a:spcPts val="0"/>
              </a:spcBef>
              <a:spcAft>
                <a:spcPts val="0"/>
              </a:spcAft>
              <a:buClr>
                <a:srgbClr val="6AA84F"/>
              </a:buClr>
              <a:buSzPct val="200844"/>
              <a:buFont typeface="Calibri"/>
              <a:buChar char="•"/>
            </a:pPr>
            <a:r>
              <a:rPr lang="en-US" sz="6830">
                <a:solidFill>
                  <a:srgbClr val="6AA84F"/>
                </a:solidFill>
                <a:latin typeface="Calibri"/>
                <a:ea typeface="Calibri"/>
                <a:cs typeface="Calibri"/>
                <a:sym typeface="Calibri"/>
              </a:rPr>
              <a:t>Nickys Communicator folders and student planners aka agendas </a:t>
            </a:r>
            <a:endParaRPr sz="6830">
              <a:solidFill>
                <a:srgbClr val="6AA84F"/>
              </a:solidFill>
              <a:latin typeface="Calibri"/>
              <a:ea typeface="Calibri"/>
              <a:cs typeface="Calibri"/>
              <a:sym typeface="Calibri"/>
            </a:endParaRPr>
          </a:p>
          <a:p>
            <a:pPr indent="-446392" lvl="0" marL="457200" rtl="0" algn="l">
              <a:spcBef>
                <a:spcPts val="0"/>
              </a:spcBef>
              <a:spcAft>
                <a:spcPts val="0"/>
              </a:spcAft>
              <a:buClr>
                <a:srgbClr val="6AA84F"/>
              </a:buClr>
              <a:buSzPct val="200844"/>
              <a:buFont typeface="Calibri"/>
              <a:buChar char="•"/>
            </a:pPr>
            <a:r>
              <a:rPr lang="en-US" sz="6830">
                <a:solidFill>
                  <a:srgbClr val="6AA84F"/>
                </a:solidFill>
                <a:latin typeface="Calibri"/>
                <a:ea typeface="Calibri"/>
                <a:cs typeface="Calibri"/>
                <a:sym typeface="Calibri"/>
              </a:rPr>
              <a:t>School calendars for families </a:t>
            </a:r>
            <a:endParaRPr sz="6830">
              <a:solidFill>
                <a:srgbClr val="6AA84F"/>
              </a:solidFill>
              <a:latin typeface="Calibri"/>
              <a:ea typeface="Calibri"/>
              <a:cs typeface="Calibri"/>
              <a:sym typeface="Calibri"/>
            </a:endParaRPr>
          </a:p>
          <a:p>
            <a:pPr indent="0" lvl="1" marL="457200" rtl="0" algn="l">
              <a:spcBef>
                <a:spcPts val="728"/>
              </a:spcBef>
              <a:spcAft>
                <a:spcPts val="0"/>
              </a:spcAft>
              <a:buSzPct val="115000"/>
              <a:buNone/>
            </a:pPr>
            <a:r>
              <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dc6447772f_0_168"/>
          <p:cNvSpPr txBox="1"/>
          <p:nvPr>
            <p:ph type="title"/>
          </p:nvPr>
        </p:nvSpPr>
        <p:spPr>
          <a:xfrm>
            <a:off x="1295400" y="982125"/>
            <a:ext cx="9809100" cy="13038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sz="4400"/>
              <a:t>SIP Focus </a:t>
            </a:r>
            <a:r>
              <a:rPr lang="en-US"/>
              <a:t>A</a:t>
            </a:r>
            <a:r>
              <a:rPr lang="en-US" sz="4400"/>
              <a:t>rea </a:t>
            </a:r>
            <a:r>
              <a:rPr lang="en-US"/>
              <a:t>4</a:t>
            </a:r>
            <a:r>
              <a:rPr lang="en-US" sz="4400"/>
              <a:t>: </a:t>
            </a:r>
            <a:endParaRPr sz="4400"/>
          </a:p>
          <a:p>
            <a:pPr indent="0" lvl="0" marL="0" rtl="0" algn="ctr">
              <a:spcBef>
                <a:spcPts val="0"/>
              </a:spcBef>
              <a:spcAft>
                <a:spcPts val="0"/>
              </a:spcAft>
              <a:buClr>
                <a:srgbClr val="262626"/>
              </a:buClr>
              <a:buSzPct val="100000"/>
              <a:buFont typeface="Garamond"/>
              <a:buNone/>
            </a:pPr>
            <a:r>
              <a:rPr lang="en-US" sz="4400"/>
              <a:t>Positive Culture </a:t>
            </a:r>
            <a:r>
              <a:rPr lang="en-US"/>
              <a:t>&amp; Environment</a:t>
            </a:r>
            <a:r>
              <a:rPr b="1" lang="en-US" sz="2200">
                <a:solidFill>
                  <a:schemeClr val="dk1"/>
                </a:solidFill>
                <a:latin typeface="Calibri"/>
                <a:ea typeface="Calibri"/>
                <a:cs typeface="Calibri"/>
                <a:sym typeface="Calibri"/>
              </a:rPr>
              <a:t> </a:t>
            </a:r>
            <a:r>
              <a:rPr lang="en-US" sz="4800">
                <a:solidFill>
                  <a:schemeClr val="dk1"/>
                </a:solidFill>
                <a:highlight>
                  <a:srgbClr val="FFFFFF"/>
                </a:highlight>
              </a:rPr>
              <a:t> </a:t>
            </a:r>
            <a:endParaRPr sz="2600">
              <a:solidFill>
                <a:schemeClr val="dk1"/>
              </a:solidFill>
              <a:highlight>
                <a:srgbClr val="FFFFFF"/>
              </a:highlight>
            </a:endParaRPr>
          </a:p>
        </p:txBody>
      </p:sp>
      <p:sp>
        <p:nvSpPr>
          <p:cNvPr id="346" name="Google Shape;346;g2dc6447772f_0_168"/>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25000" lnSpcReduction="20000"/>
          </a:bodyPr>
          <a:lstStyle/>
          <a:p>
            <a:pPr indent="-381000" lvl="0" marL="457200" rtl="0" algn="l">
              <a:spcBef>
                <a:spcPts val="0"/>
              </a:spcBef>
              <a:spcAft>
                <a:spcPts val="0"/>
              </a:spcAft>
              <a:buClr>
                <a:srgbClr val="93C47D"/>
              </a:buClr>
              <a:buSzPct val="100000"/>
              <a:buFont typeface="Calibri"/>
              <a:buChar char="•"/>
            </a:pPr>
            <a:r>
              <a:rPr lang="en-US" sz="9600">
                <a:solidFill>
                  <a:srgbClr val="93C47D"/>
                </a:solidFill>
                <a:latin typeface="Calibri"/>
                <a:ea typeface="Calibri"/>
                <a:cs typeface="Calibri"/>
                <a:sym typeface="Calibri"/>
              </a:rPr>
              <a:t>Books and supplies for STEM Night </a:t>
            </a:r>
            <a:endParaRPr sz="9600">
              <a:solidFill>
                <a:srgbClr val="93C47D"/>
              </a:solidFill>
              <a:latin typeface="Calibri"/>
              <a:ea typeface="Calibri"/>
              <a:cs typeface="Calibri"/>
              <a:sym typeface="Calibri"/>
            </a:endParaRPr>
          </a:p>
          <a:p>
            <a:pPr indent="-490354" lvl="0" marL="457200" rtl="0" algn="l">
              <a:spcBef>
                <a:spcPts val="0"/>
              </a:spcBef>
              <a:spcAft>
                <a:spcPts val="0"/>
              </a:spcAft>
              <a:buClr>
                <a:srgbClr val="93C47D"/>
              </a:buClr>
              <a:buSzPct val="171754"/>
              <a:buFont typeface="Calibri"/>
              <a:buChar char="•"/>
            </a:pPr>
            <a:r>
              <a:rPr lang="en-US" sz="9600">
                <a:solidFill>
                  <a:srgbClr val="93C47D"/>
                </a:solidFill>
                <a:latin typeface="Calibri"/>
                <a:ea typeface="Calibri"/>
                <a:cs typeface="Calibri"/>
                <a:sym typeface="Calibri"/>
              </a:rPr>
              <a:t>Smore and Canva licenses to create parent newsletters </a:t>
            </a:r>
            <a:endParaRPr sz="9600">
              <a:solidFill>
                <a:srgbClr val="93C47D"/>
              </a:solidFill>
              <a:latin typeface="Calibri"/>
              <a:ea typeface="Calibri"/>
              <a:cs typeface="Calibri"/>
              <a:sym typeface="Calibri"/>
            </a:endParaRPr>
          </a:p>
          <a:p>
            <a:pPr indent="-490354" lvl="0" marL="457200" rtl="0" algn="l">
              <a:spcBef>
                <a:spcPts val="0"/>
              </a:spcBef>
              <a:spcAft>
                <a:spcPts val="0"/>
              </a:spcAft>
              <a:buClr>
                <a:srgbClr val="93C47D"/>
              </a:buClr>
              <a:buSzPct val="171754"/>
              <a:buFont typeface="Calibri"/>
              <a:buChar char="•"/>
            </a:pPr>
            <a:r>
              <a:rPr lang="en-US" sz="9600">
                <a:solidFill>
                  <a:srgbClr val="93C47D"/>
                </a:solidFill>
                <a:latin typeface="Calibri"/>
                <a:ea typeface="Calibri"/>
                <a:cs typeface="Calibri"/>
                <a:sym typeface="Calibri"/>
              </a:rPr>
              <a:t>Translation device and software </a:t>
            </a:r>
            <a:endParaRPr sz="9600">
              <a:solidFill>
                <a:srgbClr val="93C47D"/>
              </a:solidFill>
              <a:latin typeface="Calibri"/>
              <a:ea typeface="Calibri"/>
              <a:cs typeface="Calibri"/>
              <a:sym typeface="Calibri"/>
            </a:endParaRPr>
          </a:p>
          <a:p>
            <a:pPr indent="-490354" lvl="0" marL="457200" rtl="0" algn="l">
              <a:spcBef>
                <a:spcPts val="0"/>
              </a:spcBef>
              <a:spcAft>
                <a:spcPts val="0"/>
              </a:spcAft>
              <a:buClr>
                <a:srgbClr val="93C47D"/>
              </a:buClr>
              <a:buSzPct val="171754"/>
              <a:buFont typeface="Calibri"/>
              <a:buChar char="•"/>
            </a:pPr>
            <a:r>
              <a:rPr lang="en-US" sz="9600">
                <a:solidFill>
                  <a:srgbClr val="93C47D"/>
                </a:solidFill>
                <a:latin typeface="Calibri"/>
                <a:ea typeface="Calibri"/>
                <a:cs typeface="Calibri"/>
                <a:sym typeface="Calibri"/>
              </a:rPr>
              <a:t>Parent-teacher conference forms </a:t>
            </a:r>
            <a:endParaRPr sz="9600">
              <a:solidFill>
                <a:srgbClr val="93C47D"/>
              </a:solidFill>
              <a:latin typeface="Calibri"/>
              <a:ea typeface="Calibri"/>
              <a:cs typeface="Calibri"/>
              <a:sym typeface="Calibri"/>
            </a:endParaRPr>
          </a:p>
          <a:p>
            <a:pPr indent="-490354" lvl="0" marL="457200" rtl="0" algn="l">
              <a:spcBef>
                <a:spcPts val="0"/>
              </a:spcBef>
              <a:spcAft>
                <a:spcPts val="0"/>
              </a:spcAft>
              <a:buClr>
                <a:srgbClr val="93C47D"/>
              </a:buClr>
              <a:buSzPct val="171754"/>
              <a:buFont typeface="Calibri"/>
              <a:buChar char="•"/>
            </a:pPr>
            <a:r>
              <a:rPr lang="en-US" sz="9600">
                <a:solidFill>
                  <a:srgbClr val="93C47D"/>
                </a:solidFill>
                <a:latin typeface="Calibri"/>
                <a:ea typeface="Calibri"/>
                <a:cs typeface="Calibri"/>
                <a:sym typeface="Calibri"/>
              </a:rPr>
              <a:t>Books and supplies for Kindergarten Round-Up </a:t>
            </a:r>
            <a:endParaRPr sz="9600">
              <a:solidFill>
                <a:srgbClr val="93C47D"/>
              </a:solidFill>
              <a:latin typeface="Calibri"/>
              <a:ea typeface="Calibri"/>
              <a:cs typeface="Calibri"/>
              <a:sym typeface="Calibri"/>
            </a:endParaRPr>
          </a:p>
          <a:p>
            <a:pPr indent="-490354" lvl="0" marL="457200" rtl="0" algn="l">
              <a:spcBef>
                <a:spcPts val="0"/>
              </a:spcBef>
              <a:spcAft>
                <a:spcPts val="0"/>
              </a:spcAft>
              <a:buClr>
                <a:srgbClr val="93C47D"/>
              </a:buClr>
              <a:buSzPct val="171754"/>
              <a:buFont typeface="Calibri"/>
              <a:buChar char="•"/>
            </a:pPr>
            <a:r>
              <a:rPr lang="en-US" sz="9600">
                <a:solidFill>
                  <a:srgbClr val="93C47D"/>
                </a:solidFill>
                <a:latin typeface="Calibri"/>
                <a:ea typeface="Calibri"/>
                <a:cs typeface="Calibri"/>
                <a:sym typeface="Calibri"/>
              </a:rPr>
              <a:t>Visitor badges for parent events </a:t>
            </a:r>
            <a:endParaRPr sz="9600">
              <a:solidFill>
                <a:srgbClr val="93C47D"/>
              </a:solidFill>
              <a:latin typeface="Calibri"/>
              <a:ea typeface="Calibri"/>
              <a:cs typeface="Calibri"/>
              <a:sym typeface="Calibri"/>
            </a:endParaRPr>
          </a:p>
          <a:p>
            <a:pPr indent="0" lvl="0" marL="0" rtl="0" algn="l">
              <a:spcBef>
                <a:spcPts val="0"/>
              </a:spcBef>
              <a:spcAft>
                <a:spcPts val="0"/>
              </a:spcAft>
              <a:buNone/>
            </a:pPr>
            <a:r>
              <a:t/>
            </a:r>
            <a:endParaRPr sz="8088">
              <a:solidFill>
                <a:srgbClr val="6AA84F"/>
              </a:solidFill>
              <a:latin typeface="Calibri"/>
              <a:ea typeface="Calibri"/>
              <a:cs typeface="Calibri"/>
              <a:sym typeface="Calibri"/>
            </a:endParaRPr>
          </a:p>
          <a:p>
            <a:pPr indent="0" lvl="0" marL="0" rtl="0" algn="l">
              <a:lnSpc>
                <a:spcPct val="115000"/>
              </a:lnSpc>
              <a:spcBef>
                <a:spcPts val="600"/>
              </a:spcBef>
              <a:spcAft>
                <a:spcPts val="0"/>
              </a:spcAft>
              <a:buClr>
                <a:schemeClr val="dk1"/>
              </a:buClr>
              <a:buSzPct val="78571"/>
              <a:buFont typeface="Arial"/>
              <a:buNone/>
            </a:pPr>
            <a:r>
              <a:t/>
            </a:r>
            <a:endParaRPr sz="3500">
              <a:solidFill>
                <a:srgbClr val="83992A"/>
              </a:solidFill>
              <a:latin typeface="Arial"/>
              <a:ea typeface="Arial"/>
              <a:cs typeface="Arial"/>
              <a:sym typeface="Arial"/>
            </a:endParaRPr>
          </a:p>
          <a:p>
            <a:pPr indent="-215900" lvl="0" marL="285750" rtl="0" algn="l">
              <a:lnSpc>
                <a:spcPct val="115000"/>
              </a:lnSpc>
              <a:spcBef>
                <a:spcPts val="1200"/>
              </a:spcBef>
              <a:spcAft>
                <a:spcPts val="0"/>
              </a:spcAft>
              <a:buClr>
                <a:schemeClr val="dk1"/>
              </a:buClr>
              <a:buSzPct val="78571"/>
              <a:buNone/>
            </a:pPr>
            <a:r>
              <a:t/>
            </a:r>
            <a:endParaRPr sz="3500">
              <a:solidFill>
                <a:srgbClr val="83992A"/>
              </a:solidFill>
              <a:latin typeface="Arial"/>
              <a:ea typeface="Arial"/>
              <a:cs typeface="Arial"/>
              <a:sym typeface="Arial"/>
            </a:endParaRPr>
          </a:p>
          <a:p>
            <a:pPr indent="-215900" lvl="0" marL="285750" rtl="0" algn="l">
              <a:lnSpc>
                <a:spcPct val="115000"/>
              </a:lnSpc>
              <a:spcBef>
                <a:spcPts val="1200"/>
              </a:spcBef>
              <a:spcAft>
                <a:spcPts val="0"/>
              </a:spcAft>
              <a:buClr>
                <a:schemeClr val="dk1"/>
              </a:buClr>
              <a:buSzPct val="78571"/>
              <a:buNone/>
            </a:pPr>
            <a:r>
              <a:t/>
            </a:r>
            <a:endParaRPr sz="3500">
              <a:solidFill>
                <a:srgbClr val="83992A"/>
              </a:solidFill>
              <a:latin typeface="Arial"/>
              <a:ea typeface="Arial"/>
              <a:cs typeface="Arial"/>
              <a:sym typeface="Arial"/>
            </a:endParaRPr>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dc6447772f_0_162"/>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Garamond"/>
              <a:buNone/>
            </a:pPr>
            <a:r>
              <a:rPr lang="en-US">
                <a:solidFill>
                  <a:schemeClr val="dk1"/>
                </a:solidFill>
              </a:rPr>
              <a:t>Progress Monitoring Data for </a:t>
            </a:r>
            <a:r>
              <a:rPr lang="en-US"/>
              <a:t>Positive Culture &amp; Environment</a:t>
            </a:r>
            <a:r>
              <a:rPr b="1" lang="en-US" sz="2200">
                <a:solidFill>
                  <a:schemeClr val="dk1"/>
                </a:solidFill>
                <a:latin typeface="Calibri"/>
                <a:ea typeface="Calibri"/>
                <a:cs typeface="Calibri"/>
                <a:sym typeface="Calibri"/>
              </a:rPr>
              <a:t> </a:t>
            </a:r>
            <a:endParaRPr b="1">
              <a:highlight>
                <a:srgbClr val="FFFFFF"/>
              </a:highlight>
            </a:endParaRPr>
          </a:p>
        </p:txBody>
      </p:sp>
      <p:sp>
        <p:nvSpPr>
          <p:cNvPr id="353" name="Google Shape;353;g2dc6447772f_0_162"/>
          <p:cNvSpPr txBox="1"/>
          <p:nvPr>
            <p:ph idx="1" type="body"/>
          </p:nvPr>
        </p:nvSpPr>
        <p:spPr>
          <a:xfrm>
            <a:off x="1245551" y="2546957"/>
            <a:ext cx="9601200" cy="3318900"/>
          </a:xfrm>
          <a:prstGeom prst="rect">
            <a:avLst/>
          </a:prstGeom>
          <a:noFill/>
          <a:ln>
            <a:noFill/>
          </a:ln>
        </p:spPr>
        <p:txBody>
          <a:bodyPr anchorCtr="0" anchor="t" bIns="45700" lIns="91425" spcFirstLastPara="1" rIns="91425" wrap="square" tIns="45700">
            <a:noAutofit/>
          </a:bodyPr>
          <a:lstStyle/>
          <a:p>
            <a:pPr indent="-437514" lvl="0" marL="285750" rtl="0" algn="l">
              <a:spcBef>
                <a:spcPts val="0"/>
              </a:spcBef>
              <a:spcAft>
                <a:spcPts val="0"/>
              </a:spcAft>
              <a:buSzPts val="4460"/>
              <a:buChar char="•"/>
            </a:pPr>
            <a:r>
              <a:rPr lang="en-US" sz="2000">
                <a:solidFill>
                  <a:schemeClr val="dk1"/>
                </a:solidFill>
                <a:latin typeface="Calibri"/>
                <a:ea typeface="Calibri"/>
                <a:cs typeface="Calibri"/>
                <a:sym typeface="Calibri"/>
              </a:rPr>
              <a:t>Based on the SY24 Teacher insight Survey the lowest domain for SY23 is the learning environment at 1.8 will increase to 4.0.  Based on the parent survey results for 2023 our goal is to decrease the 40% of parents/families that feel unwelcome to 10%. On the SY23 Youth Truth Survey the culture summary measure will increase from  2.07 to 2.5 for all grade levels, which is directly tied to students experiencing an orderly, respectful classroom environment. Our goal for SY24 is to increase to 3.0 students believing that they have strong, supportive relationships with their teachers. Our goal for SY24 is to decrease chronic absenteeism from 20% in SY23 to 10% in SY24.</a:t>
            </a:r>
            <a:endParaRPr sz="2900">
              <a:solidFill>
                <a:schemeClr val="dk1"/>
              </a:solidFill>
              <a:latin typeface="Calibri"/>
              <a:ea typeface="Calibri"/>
              <a:cs typeface="Calibri"/>
              <a:sym typeface="Calibri"/>
            </a:endParaRPr>
          </a:p>
          <a:p>
            <a:pPr indent="-110490" lvl="0" marL="285750" rtl="0" algn="l">
              <a:spcBef>
                <a:spcPts val="1080"/>
              </a:spcBef>
              <a:spcAft>
                <a:spcPts val="0"/>
              </a:spcAft>
              <a:buSzPts val="276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
          <p:cNvSpPr txBox="1"/>
          <p:nvPr>
            <p:ph type="title"/>
          </p:nvPr>
        </p:nvSpPr>
        <p:spPr>
          <a:xfrm>
            <a:off x="1295402" y="982133"/>
            <a:ext cx="9601196" cy="94733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What is the school’s allocation based on? </a:t>
            </a:r>
            <a:br>
              <a:rPr lang="en-US"/>
            </a:br>
            <a:r>
              <a:rPr lang="en-US" sz="2700"/>
              <a:t>(How much Title I money do we get and what can we spend it on?)</a:t>
            </a:r>
            <a:endParaRPr/>
          </a:p>
        </p:txBody>
      </p:sp>
      <p:sp>
        <p:nvSpPr>
          <p:cNvPr id="171" name="Google Shape;171;p3"/>
          <p:cNvSpPr txBox="1"/>
          <p:nvPr/>
        </p:nvSpPr>
        <p:spPr>
          <a:xfrm>
            <a:off x="1362544" y="2419401"/>
            <a:ext cx="9222764" cy="43242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Garamond"/>
              <a:buNone/>
            </a:pPr>
            <a:r>
              <a:rPr b="1" i="1" lang="en-US" sz="1700" u="none" cap="none" strike="noStrike">
                <a:solidFill>
                  <a:schemeClr val="dk1"/>
                </a:solidFill>
                <a:latin typeface="Garamond"/>
                <a:ea typeface="Garamond"/>
                <a:cs typeface="Garamond"/>
                <a:sym typeface="Garamond"/>
              </a:rPr>
              <a:t>Title I funds for each school are primarily based on the number of qualifying students counted during FTE week which occurs in early February the previous year.</a:t>
            </a:r>
            <a:endParaRPr b="0" i="0" sz="1800" u="none" cap="none" strike="noStrike">
              <a:solidFill>
                <a:schemeClr val="dk1"/>
              </a:solidFill>
              <a:latin typeface="Garamond"/>
              <a:ea typeface="Garamond"/>
              <a:cs typeface="Garamond"/>
              <a:sym typeface="Garamond"/>
            </a:endParaRPr>
          </a:p>
          <a:p>
            <a:pPr indent="0" lvl="0" marL="0" marR="0" rtl="0" algn="l">
              <a:spcBef>
                <a:spcPts val="0"/>
              </a:spcBef>
              <a:spcAft>
                <a:spcPts val="0"/>
              </a:spcAft>
              <a:buClr>
                <a:schemeClr val="dk1"/>
              </a:buClr>
              <a:buSzPts val="1700"/>
              <a:buFont typeface="Garamond"/>
              <a:buNone/>
            </a:pPr>
            <a:r>
              <a:t/>
            </a:r>
            <a:endParaRPr b="1" i="1" sz="1700" u="none" cap="none" strike="noStrike">
              <a:solidFill>
                <a:schemeClr val="dk1"/>
              </a:solidFill>
              <a:latin typeface="Garamond"/>
              <a:ea typeface="Garamond"/>
              <a:cs typeface="Garamond"/>
              <a:sym typeface="Garamond"/>
            </a:endParaRPr>
          </a:p>
          <a:p>
            <a:pPr indent="0" lvl="0" marL="0" marR="0" rtl="0" algn="l">
              <a:spcBef>
                <a:spcPts val="0"/>
              </a:spcBef>
              <a:spcAft>
                <a:spcPts val="0"/>
              </a:spcAft>
              <a:buClr>
                <a:schemeClr val="dk1"/>
              </a:buClr>
              <a:buSzPts val="1700"/>
              <a:buFont typeface="Garamond"/>
              <a:buNone/>
            </a:pPr>
            <a:r>
              <a:rPr b="1" i="1" lang="en-US" sz="1700" u="none" cap="none" strike="noStrike">
                <a:solidFill>
                  <a:schemeClr val="dk1"/>
                </a:solidFill>
                <a:latin typeface="Garamond"/>
                <a:ea typeface="Garamond"/>
                <a:cs typeface="Garamond"/>
                <a:sym typeface="Garamond"/>
              </a:rPr>
              <a:t>These federal funds may be spent in three areas and the purchases must be above and beyond what the district/charter is already expected to be purchasing for students and teachers.  </a:t>
            </a:r>
            <a:endParaRPr b="0" i="0" sz="1800" u="none" cap="none" strike="noStrike">
              <a:solidFill>
                <a:schemeClr val="dk1"/>
              </a:solidFill>
              <a:latin typeface="Garamond"/>
              <a:ea typeface="Garamond"/>
              <a:cs typeface="Garamond"/>
              <a:sym typeface="Garamond"/>
            </a:endParaRPr>
          </a:p>
          <a:p>
            <a:pPr indent="0" lvl="0" marL="0" marR="0" rtl="0" algn="l">
              <a:spcBef>
                <a:spcPts val="0"/>
              </a:spcBef>
              <a:spcAft>
                <a:spcPts val="0"/>
              </a:spcAft>
              <a:buClr>
                <a:schemeClr val="dk1"/>
              </a:buClr>
              <a:buSzPts val="1700"/>
              <a:buFont typeface="Garamond"/>
              <a:buNone/>
            </a:pPr>
            <a:r>
              <a:t/>
            </a:r>
            <a:endParaRPr b="1" i="1" sz="1700" u="none" cap="none" strike="noStrike">
              <a:solidFill>
                <a:schemeClr val="dk1"/>
              </a:solidFill>
              <a:latin typeface="Garamond"/>
              <a:ea typeface="Garamond"/>
              <a:cs typeface="Garamond"/>
              <a:sym typeface="Garamond"/>
            </a:endParaRPr>
          </a:p>
          <a:p>
            <a:pPr indent="0" lvl="0" marL="0" marR="0" rtl="0" algn="l">
              <a:spcBef>
                <a:spcPts val="0"/>
              </a:spcBef>
              <a:spcAft>
                <a:spcPts val="0"/>
              </a:spcAft>
              <a:buClr>
                <a:schemeClr val="dk1"/>
              </a:buClr>
              <a:buSzPts val="1700"/>
              <a:buFont typeface="Garamond"/>
              <a:buNone/>
            </a:pPr>
            <a:r>
              <a:rPr b="1" i="1" lang="en-US" sz="1700" u="none" cap="none" strike="noStrike">
                <a:solidFill>
                  <a:schemeClr val="dk1"/>
                </a:solidFill>
                <a:latin typeface="Garamond"/>
                <a:ea typeface="Garamond"/>
                <a:cs typeface="Garamond"/>
                <a:sym typeface="Garamond"/>
              </a:rPr>
              <a:t>The three general areas that funds can be used to support are: </a:t>
            </a:r>
            <a:endParaRPr b="0" i="0" sz="1800" u="none" cap="none" strike="noStrike">
              <a:solidFill>
                <a:schemeClr val="dk1"/>
              </a:solidFill>
              <a:latin typeface="Garamond"/>
              <a:ea typeface="Garamond"/>
              <a:cs typeface="Garamond"/>
              <a:sym typeface="Garamond"/>
            </a:endParaRPr>
          </a:p>
          <a:p>
            <a:pPr indent="-342900" lvl="1" marL="800100" marR="0" rtl="0" algn="l">
              <a:spcBef>
                <a:spcPts val="0"/>
              </a:spcBef>
              <a:spcAft>
                <a:spcPts val="0"/>
              </a:spcAft>
              <a:buClr>
                <a:schemeClr val="dk1"/>
              </a:buClr>
              <a:buSzPts val="1700"/>
              <a:buFont typeface="Garamond"/>
              <a:buAutoNum type="arabicPeriod"/>
            </a:pPr>
            <a:r>
              <a:rPr b="1" i="1" lang="en-US" sz="1700" u="sng" cap="none" strike="noStrike">
                <a:solidFill>
                  <a:schemeClr val="dk1"/>
                </a:solidFill>
                <a:latin typeface="Garamond"/>
                <a:ea typeface="Garamond"/>
                <a:cs typeface="Garamond"/>
                <a:sym typeface="Garamond"/>
              </a:rPr>
              <a:t>student achievement </a:t>
            </a:r>
            <a:r>
              <a:rPr b="1" i="1" lang="en-US" sz="1700" u="none" cap="none" strike="noStrike">
                <a:solidFill>
                  <a:schemeClr val="dk1"/>
                </a:solidFill>
                <a:latin typeface="Garamond"/>
                <a:ea typeface="Garamond"/>
                <a:cs typeface="Garamond"/>
                <a:sym typeface="Garamond"/>
              </a:rPr>
              <a:t>in the areas the school has identified as needing improvement</a:t>
            </a:r>
            <a:endParaRPr b="0" i="0" sz="1800" u="none" cap="none" strike="noStrike">
              <a:solidFill>
                <a:schemeClr val="dk1"/>
              </a:solidFill>
              <a:latin typeface="Garamond"/>
              <a:ea typeface="Garamond"/>
              <a:cs typeface="Garamond"/>
              <a:sym typeface="Garamond"/>
            </a:endParaRPr>
          </a:p>
          <a:p>
            <a:pPr indent="-342900" lvl="1" marL="800100" marR="0" rtl="0" algn="l">
              <a:spcBef>
                <a:spcPts val="0"/>
              </a:spcBef>
              <a:spcAft>
                <a:spcPts val="0"/>
              </a:spcAft>
              <a:buClr>
                <a:schemeClr val="dk1"/>
              </a:buClr>
              <a:buSzPts val="1700"/>
              <a:buFont typeface="Garamond"/>
              <a:buAutoNum type="arabicPeriod"/>
            </a:pPr>
            <a:r>
              <a:rPr b="1" i="1" lang="en-US" sz="1700" u="sng" cap="none" strike="noStrike">
                <a:solidFill>
                  <a:schemeClr val="dk1"/>
                </a:solidFill>
                <a:latin typeface="Garamond"/>
                <a:ea typeface="Garamond"/>
                <a:cs typeface="Garamond"/>
                <a:sym typeface="Garamond"/>
              </a:rPr>
              <a:t>professional development </a:t>
            </a:r>
            <a:r>
              <a:rPr b="1" i="1" lang="en-US" sz="1700" u="none" cap="none" strike="noStrike">
                <a:solidFill>
                  <a:schemeClr val="dk1"/>
                </a:solidFill>
                <a:latin typeface="Garamond"/>
                <a:ea typeface="Garamond"/>
                <a:cs typeface="Garamond"/>
                <a:sym typeface="Garamond"/>
              </a:rPr>
              <a:t>(teacher trainings) to help teachers improve their teaching skills in the areas that have been identified as needing support</a:t>
            </a:r>
            <a:endParaRPr b="0" i="0" sz="1800" u="none" cap="none" strike="noStrike">
              <a:solidFill>
                <a:schemeClr val="dk1"/>
              </a:solidFill>
              <a:latin typeface="Garamond"/>
              <a:ea typeface="Garamond"/>
              <a:cs typeface="Garamond"/>
              <a:sym typeface="Garamond"/>
            </a:endParaRPr>
          </a:p>
          <a:p>
            <a:pPr indent="-342900" lvl="1" marL="800100" marR="0" rtl="0" algn="l">
              <a:spcBef>
                <a:spcPts val="0"/>
              </a:spcBef>
              <a:spcAft>
                <a:spcPts val="0"/>
              </a:spcAft>
              <a:buClr>
                <a:schemeClr val="dk1"/>
              </a:buClr>
              <a:buSzPts val="1700"/>
              <a:buFont typeface="Garamond"/>
              <a:buAutoNum type="arabicPeriod"/>
            </a:pPr>
            <a:r>
              <a:rPr b="1" i="1" lang="en-US" sz="1700" u="sng" cap="none" strike="noStrike">
                <a:solidFill>
                  <a:schemeClr val="dk1"/>
                </a:solidFill>
                <a:latin typeface="Garamond"/>
                <a:ea typeface="Garamond"/>
                <a:cs typeface="Garamond"/>
                <a:sym typeface="Garamond"/>
              </a:rPr>
              <a:t>parent and family engagement </a:t>
            </a:r>
            <a:r>
              <a:rPr b="1" i="1" lang="en-US" sz="1700" u="none" cap="none" strike="noStrike">
                <a:solidFill>
                  <a:schemeClr val="dk1"/>
                </a:solidFill>
                <a:latin typeface="Garamond"/>
                <a:ea typeface="Garamond"/>
                <a:cs typeface="Garamond"/>
                <a:sym typeface="Garamond"/>
              </a:rPr>
              <a:t>activities to provide support and strategies for parents and caregivers to support children at home with areas that may influence child’s academic achievement.</a:t>
            </a:r>
            <a:endParaRPr b="0" i="0" sz="1800" u="none" cap="none" strike="noStrike">
              <a:solidFill>
                <a:schemeClr val="dk1"/>
              </a:solidFill>
              <a:latin typeface="Garamond"/>
              <a:ea typeface="Garamond"/>
              <a:cs typeface="Garamond"/>
              <a:sym typeface="Garamond"/>
            </a:endParaRPr>
          </a:p>
          <a:p>
            <a:pPr indent="-228600" lvl="1" marL="800100" marR="0" rtl="0" algn="l">
              <a:spcBef>
                <a:spcPts val="0"/>
              </a:spcBef>
              <a:spcAft>
                <a:spcPts val="0"/>
              </a:spcAft>
              <a:buClr>
                <a:schemeClr val="dk1"/>
              </a:buClr>
              <a:buSzPts val="1800"/>
              <a:buFont typeface="Garamond"/>
              <a:buNone/>
            </a:pPr>
            <a:r>
              <a:t/>
            </a:r>
            <a:endParaRPr b="1" i="1" sz="1800" u="none" cap="none" strike="noStrike">
              <a:solidFill>
                <a:schemeClr val="dk1"/>
              </a:solidFill>
              <a:latin typeface="Garamond"/>
              <a:ea typeface="Garamond"/>
              <a:cs typeface="Garamond"/>
              <a:sym typeface="Garamond"/>
            </a:endParaRPr>
          </a:p>
          <a:p>
            <a:pPr indent="0" lvl="0" marL="0" marR="0" rtl="0" algn="l">
              <a:spcBef>
                <a:spcPts val="0"/>
              </a:spcBef>
              <a:spcAft>
                <a:spcPts val="0"/>
              </a:spcAft>
              <a:buClr>
                <a:schemeClr val="dk1"/>
              </a:buClr>
              <a:buSzPts val="1800"/>
              <a:buFont typeface="Garamond"/>
              <a:buNone/>
            </a:pPr>
            <a:r>
              <a:t/>
            </a:r>
            <a:endParaRPr b="1" i="1" sz="1800" u="none" cap="none" strike="noStrike">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b="1" lang="en-US"/>
              <a:t>Parent and Family Engagement </a:t>
            </a:r>
            <a:br>
              <a:rPr lang="en-US"/>
            </a:br>
            <a:endParaRPr sz="2400"/>
          </a:p>
        </p:txBody>
      </p:sp>
      <p:sp>
        <p:nvSpPr>
          <p:cNvPr id="360" name="Google Shape;360;p1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300355" lvl="0" marL="285750" rtl="0" algn="l">
              <a:lnSpc>
                <a:spcPct val="115000"/>
              </a:lnSpc>
              <a:spcBef>
                <a:spcPts val="600"/>
              </a:spcBef>
              <a:spcAft>
                <a:spcPts val="0"/>
              </a:spcAft>
              <a:buClr>
                <a:schemeClr val="dk1"/>
              </a:buClr>
              <a:buSzPts val="2300"/>
              <a:buChar char="•"/>
            </a:pPr>
            <a:r>
              <a:rPr lang="en-US" sz="2300"/>
              <a:t>This information is address our section entitled Positive Culture &amp; Environment</a:t>
            </a:r>
            <a:endParaRPr sz="2300"/>
          </a:p>
          <a:p>
            <a:pPr indent="0" lvl="0" marL="0" rtl="0" algn="l">
              <a:lnSpc>
                <a:spcPct val="115000"/>
              </a:lnSpc>
              <a:spcBef>
                <a:spcPts val="600"/>
              </a:spcBef>
              <a:spcAft>
                <a:spcPts val="0"/>
              </a:spcAft>
              <a:buClr>
                <a:schemeClr val="dk1"/>
              </a:buClr>
              <a:buSzPts val="1100"/>
              <a:buFont typeface="Arial"/>
              <a:buNone/>
            </a:pPr>
            <a:r>
              <a:t/>
            </a:r>
            <a:endParaRPr>
              <a:highlight>
                <a:srgbClr val="FFFF00"/>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3"/>
          <p:cNvSpPr txBox="1"/>
          <p:nvPr>
            <p:ph type="title"/>
          </p:nvPr>
        </p:nvSpPr>
        <p:spPr>
          <a:xfrm>
            <a:off x="1255774" y="982132"/>
            <a:ext cx="9601196" cy="130386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Garamond"/>
              <a:buNone/>
            </a:pPr>
            <a:r>
              <a:rPr b="1" lang="en-US" sz="3200">
                <a:solidFill>
                  <a:schemeClr val="dk1"/>
                </a:solidFill>
              </a:rPr>
              <a:t>Summer Title I Plans</a:t>
            </a:r>
            <a:br>
              <a:rPr lang="en-US" sz="2800"/>
            </a:br>
            <a:r>
              <a:rPr lang="en-US" sz="2800"/>
              <a:t>(We also saved some of our Title I funds to support the Title I program in June 2024) </a:t>
            </a:r>
            <a:endParaRPr sz="1600"/>
          </a:p>
        </p:txBody>
      </p:sp>
      <p:sp>
        <p:nvSpPr>
          <p:cNvPr id="367" name="Google Shape;367;p1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spcBef>
                <a:spcPts val="0"/>
              </a:spcBef>
              <a:spcAft>
                <a:spcPts val="0"/>
              </a:spcAft>
              <a:buSzPct val="115000"/>
              <a:buNone/>
            </a:pPr>
            <a:r>
              <a:rPr lang="en-US"/>
              <a:t>Total Held for Summer Plans:  </a:t>
            </a:r>
            <a:r>
              <a:rPr lang="en-US">
                <a:highlight>
                  <a:srgbClr val="FFFF00"/>
                </a:highlight>
              </a:rPr>
              <a:t>$### (add the cumulative amount of Title I funds reserved)</a:t>
            </a:r>
            <a:endParaRPr/>
          </a:p>
          <a:p>
            <a:pPr indent="-233172" lvl="0" marL="285750" rtl="0" algn="l">
              <a:spcBef>
                <a:spcPts val="1044"/>
              </a:spcBef>
              <a:spcAft>
                <a:spcPts val="0"/>
              </a:spcAft>
              <a:buSzPct val="115000"/>
              <a:buChar char="•"/>
            </a:pPr>
            <a:r>
              <a:rPr lang="en-US"/>
              <a:t>List any Summer Intervention (Summer school) initiatives being funded by </a:t>
            </a:r>
            <a:r>
              <a:rPr i="1" lang="en-US"/>
              <a:t>Title I School based funds only</a:t>
            </a:r>
            <a:r>
              <a:rPr lang="en-US"/>
              <a:t>!</a:t>
            </a:r>
            <a:endParaRPr/>
          </a:p>
          <a:p>
            <a:pPr indent="-236458" lvl="1" marL="742950" rtl="0" algn="l">
              <a:spcBef>
                <a:spcPts val="1044"/>
              </a:spcBef>
              <a:spcAft>
                <a:spcPts val="0"/>
              </a:spcAft>
              <a:buSzPct val="103500"/>
              <a:buChar char="•"/>
            </a:pPr>
            <a:r>
              <a:rPr lang="en-US"/>
              <a:t>Funding</a:t>
            </a:r>
            <a:r>
              <a:rPr lang="en-US"/>
              <a:t> for 3 </a:t>
            </a:r>
            <a:r>
              <a:rPr lang="en-US"/>
              <a:t>teachers</a:t>
            </a:r>
            <a:r>
              <a:rPr lang="en-US"/>
              <a:t> to lower the student to </a:t>
            </a:r>
            <a:r>
              <a:rPr lang="en-US"/>
              <a:t>teacher</a:t>
            </a:r>
            <a:r>
              <a:rPr lang="en-US"/>
              <a:t> ratio for summer school </a:t>
            </a:r>
            <a:endParaRPr/>
          </a:p>
          <a:p>
            <a:pPr indent="-233172" lvl="0" marL="285750" rtl="0" algn="l">
              <a:spcBef>
                <a:spcPts val="1044"/>
              </a:spcBef>
              <a:spcAft>
                <a:spcPts val="0"/>
              </a:spcAft>
              <a:buSzPct val="115000"/>
              <a:buChar char="•"/>
            </a:pPr>
            <a:r>
              <a:rPr lang="en-US"/>
              <a:t>CNA </a:t>
            </a:r>
            <a:r>
              <a:rPr lang="en-US"/>
              <a:t>teamwork</a:t>
            </a:r>
            <a:r>
              <a:rPr lang="en-US"/>
              <a:t>: 	</a:t>
            </a:r>
            <a:endParaRPr/>
          </a:p>
          <a:p>
            <a:pPr indent="-263842" lvl="1" marL="742950" rtl="0" algn="l">
              <a:spcBef>
                <a:spcPts val="1044"/>
              </a:spcBef>
              <a:spcAft>
                <a:spcPts val="0"/>
              </a:spcAft>
              <a:buSzPct val="138000"/>
              <a:buChar char="•"/>
            </a:pPr>
            <a:r>
              <a:rPr lang="en-US"/>
              <a:t>P</a:t>
            </a:r>
            <a:r>
              <a:rPr lang="en-US"/>
              <a:t>lanning</a:t>
            </a:r>
            <a:r>
              <a:rPr lang="en-US"/>
              <a:t> for </a:t>
            </a:r>
            <a:r>
              <a:rPr lang="en-US"/>
              <a:t>improvements</a:t>
            </a:r>
            <a:r>
              <a:rPr lang="en-US"/>
              <a:t> in ELA and Math with 12 </a:t>
            </a:r>
            <a:r>
              <a:rPr lang="en-US"/>
              <a:t>teachers</a:t>
            </a:r>
            <a:r>
              <a:rPr lang="en-US"/>
              <a:t> leaders.  Those teachers will provide </a:t>
            </a:r>
            <a:r>
              <a:rPr lang="en-US"/>
              <a:t>training</a:t>
            </a:r>
            <a:r>
              <a:rPr lang="en-US"/>
              <a:t> to staff during prelanning </a:t>
            </a:r>
            <a:endParaRPr/>
          </a:p>
          <a:p>
            <a:pPr indent="-233172" lvl="0" marL="285750" rtl="0" algn="l">
              <a:spcBef>
                <a:spcPts val="1044"/>
              </a:spcBef>
              <a:spcAft>
                <a:spcPts val="0"/>
              </a:spcAft>
              <a:buSzPct val="115000"/>
              <a:buChar char="•"/>
            </a:pPr>
            <a:r>
              <a:rPr lang="en-US"/>
              <a:t>Professional development:</a:t>
            </a:r>
            <a:endParaRPr/>
          </a:p>
          <a:p>
            <a:pPr indent="-236458" lvl="1" marL="742950" rtl="0" algn="l">
              <a:spcBef>
                <a:spcPts val="1044"/>
              </a:spcBef>
              <a:spcAft>
                <a:spcPts val="0"/>
              </a:spcAft>
              <a:buSzPct val="103500"/>
              <a:buChar char="•"/>
            </a:pPr>
            <a:r>
              <a:rPr lang="en-US"/>
              <a:t>Classroom </a:t>
            </a:r>
            <a:r>
              <a:rPr lang="en-US"/>
              <a:t>Management</a:t>
            </a:r>
            <a:r>
              <a:rPr lang="en-US"/>
              <a:t> Training and Plan development with 7 classroom teachers </a:t>
            </a:r>
            <a:endParaRPr/>
          </a:p>
          <a:p>
            <a:pPr indent="-236458" lvl="1" marL="742950" rtl="0" algn="l">
              <a:spcBef>
                <a:spcPts val="1044"/>
              </a:spcBef>
              <a:spcAft>
                <a:spcPts val="0"/>
              </a:spcAft>
              <a:buSzPct val="103500"/>
              <a:buChar char="•"/>
            </a:pPr>
            <a:r>
              <a:rPr lang="en-US"/>
              <a:t>National</a:t>
            </a:r>
            <a:r>
              <a:rPr lang="en-US"/>
              <a:t> Math C</a:t>
            </a:r>
            <a:r>
              <a:rPr lang="en-US"/>
              <a:t>onference- 6 classroom teachers will attend and prepare school based professional development for the whole staff during preplanning. </a:t>
            </a:r>
            <a:endParaRPr/>
          </a:p>
          <a:p>
            <a:pPr indent="0" lvl="0" marL="0" rtl="0" algn="l">
              <a:spcBef>
                <a:spcPts val="1044"/>
              </a:spcBef>
              <a:spcAft>
                <a:spcPts val="0"/>
              </a:spcAft>
              <a:buNone/>
            </a:pPr>
            <a:r>
              <a:rPr lang="en-US"/>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As a Valued Member of the Saturn of this school - We Need You…</a:t>
            </a:r>
            <a:endParaRPr/>
          </a:p>
        </p:txBody>
      </p:sp>
      <p:sp>
        <p:nvSpPr>
          <p:cNvPr id="374" name="Google Shape;374;p14"/>
          <p:cNvSpPr txBox="1"/>
          <p:nvPr>
            <p:ph idx="1" type="body"/>
          </p:nvPr>
        </p:nvSpPr>
        <p:spPr>
          <a:xfrm>
            <a:off x="1295401" y="2422708"/>
            <a:ext cx="9601196" cy="2946246"/>
          </a:xfrm>
          <a:prstGeom prst="rect">
            <a:avLst/>
          </a:prstGeom>
          <a:noFill/>
          <a:ln>
            <a:noFill/>
          </a:ln>
        </p:spPr>
        <p:txBody>
          <a:bodyPr anchorCtr="0" anchor="t" bIns="45700" lIns="91425" spcFirstLastPara="1" rIns="91425" wrap="square" tIns="45700">
            <a:normAutofit lnSpcReduction="10000"/>
          </a:bodyPr>
          <a:lstStyle/>
          <a:p>
            <a:pPr indent="-285750" lvl="0" marL="285750" rtl="0" algn="l">
              <a:spcBef>
                <a:spcPts val="0"/>
              </a:spcBef>
              <a:spcAft>
                <a:spcPts val="0"/>
              </a:spcAft>
              <a:buSzPts val="2760"/>
              <a:buChar char="•"/>
            </a:pPr>
            <a:r>
              <a:rPr lang="en-US"/>
              <a:t>to be part of our decision-making activities by completing the survey for this presentation.  We use all input to determine our focus areas.</a:t>
            </a:r>
            <a:endParaRPr/>
          </a:p>
          <a:p>
            <a:pPr indent="-285750" lvl="0" marL="285750" rtl="0" algn="l">
              <a:spcBef>
                <a:spcPts val="1080"/>
              </a:spcBef>
              <a:spcAft>
                <a:spcPts val="0"/>
              </a:spcAft>
              <a:buSzPts val="2760"/>
              <a:buChar char="•"/>
            </a:pPr>
            <a:r>
              <a:rPr lang="en-US"/>
              <a:t>to tell us what you want us to spend next year’s Title I funds on that will support learning at our school.</a:t>
            </a:r>
            <a:endParaRPr/>
          </a:p>
          <a:p>
            <a:pPr indent="-285750" lvl="0" marL="285750" rtl="0" algn="l">
              <a:spcBef>
                <a:spcPts val="1080"/>
              </a:spcBef>
              <a:spcAft>
                <a:spcPts val="0"/>
              </a:spcAft>
              <a:buSzPts val="2760"/>
              <a:buChar char="•"/>
            </a:pPr>
            <a:r>
              <a:rPr lang="en-US"/>
              <a:t>to let us know we are doing that is working and what you feel we need to update, get rid of, or create new.</a:t>
            </a:r>
            <a:endParaRPr/>
          </a:p>
          <a:p>
            <a:pPr indent="-285750" lvl="0" marL="285750" rtl="0" algn="l">
              <a:spcBef>
                <a:spcPts val="1080"/>
              </a:spcBef>
              <a:spcAft>
                <a:spcPts val="0"/>
              </a:spcAft>
              <a:buSzPts val="2760"/>
              <a:buChar char="•"/>
            </a:pPr>
            <a:r>
              <a:rPr lang="en-US"/>
              <a:t>to be an active part of our school family.</a:t>
            </a:r>
            <a:endParaRPr/>
          </a:p>
          <a:p>
            <a:pPr indent="-110490" lvl="0" marL="285750" rtl="0" algn="l">
              <a:spcBef>
                <a:spcPts val="480"/>
              </a:spcBef>
              <a:spcAft>
                <a:spcPts val="0"/>
              </a:spcAft>
              <a:buSzPts val="2760"/>
              <a:buNone/>
            </a:pPr>
            <a:r>
              <a:t/>
            </a:r>
            <a:endParaRPr/>
          </a:p>
        </p:txBody>
      </p:sp>
      <p:sp>
        <p:nvSpPr>
          <p:cNvPr id="375" name="Google Shape;375;p14"/>
          <p:cNvSpPr txBox="1"/>
          <p:nvPr/>
        </p:nvSpPr>
        <p:spPr>
          <a:xfrm>
            <a:off x="1412847" y="5691202"/>
            <a:ext cx="982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All </a:t>
            </a:r>
            <a:r>
              <a:rPr lang="en-US" sz="1800">
                <a:solidFill>
                  <a:schemeClr val="dk1"/>
                </a:solidFill>
                <a:latin typeface="Garamond"/>
                <a:ea typeface="Garamond"/>
                <a:cs typeface="Garamond"/>
                <a:sym typeface="Garamond"/>
              </a:rPr>
              <a:t>input is reviewed and considered by the </a:t>
            </a:r>
            <a:r>
              <a:rPr b="1" lang="en-US" sz="1800">
                <a:solidFill>
                  <a:schemeClr val="dk1"/>
                </a:solidFill>
                <a:latin typeface="Garamond"/>
                <a:ea typeface="Garamond"/>
                <a:cs typeface="Garamond"/>
                <a:sym typeface="Garamond"/>
              </a:rPr>
              <a:t>Comprehensive Needs Assessment Team.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e131d496d9_0_0"/>
          <p:cNvSpPr txBox="1"/>
          <p:nvPr>
            <p:ph type="title"/>
          </p:nvPr>
        </p:nvSpPr>
        <p:spPr>
          <a:xfrm>
            <a:off x="1295402" y="982132"/>
            <a:ext cx="9601200" cy="1303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Your input is needed </a:t>
            </a:r>
            <a:endParaRPr/>
          </a:p>
        </p:txBody>
      </p:sp>
      <p:sp>
        <p:nvSpPr>
          <p:cNvPr id="382" name="Google Shape;382;g2e131d496d9_0_0"/>
          <p:cNvSpPr txBox="1"/>
          <p:nvPr>
            <p:ph idx="1" type="body"/>
          </p:nvPr>
        </p:nvSpPr>
        <p:spPr>
          <a:xfrm>
            <a:off x="1154476" y="2541257"/>
            <a:ext cx="9601200" cy="33189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Please complete the following survey to allow us to gather input from our families and community.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US" sz="3600" u="sng">
                <a:solidFill>
                  <a:schemeClr val="hlink"/>
                </a:solidFill>
                <a:hlinkClick r:id="rId3"/>
              </a:rPr>
              <a:t>https://forms.gle/2nYyA6j3ZREFxmdA9</a:t>
            </a:r>
            <a:endParaRPr sz="3600"/>
          </a:p>
          <a:p>
            <a:pPr indent="0" lvl="0" marL="0" rtl="0" algn="l">
              <a:spcBef>
                <a:spcPts val="600"/>
              </a:spcBef>
              <a:spcAft>
                <a:spcPts val="600"/>
              </a:spcAft>
              <a:buNone/>
            </a:pPr>
            <a:r>
              <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b="1" lang="en-US" sz="4400"/>
              <a:t>What is the Title I Program Evaluation ?</a:t>
            </a:r>
            <a:endParaRPr/>
          </a:p>
        </p:txBody>
      </p:sp>
      <p:sp>
        <p:nvSpPr>
          <p:cNvPr id="178" name="Google Shape;178;p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SzPct val="115000"/>
              <a:buNone/>
            </a:pPr>
            <a:r>
              <a:rPr lang="en-US">
                <a:solidFill>
                  <a:srgbClr val="0D0D0D"/>
                </a:solidFill>
                <a:latin typeface="Arial"/>
                <a:ea typeface="Arial"/>
                <a:cs typeface="Arial"/>
                <a:sym typeface="Arial"/>
              </a:rPr>
              <a:t>Ways Title I program is evaluated:</a:t>
            </a:r>
            <a:endParaRPr/>
          </a:p>
          <a:p>
            <a:pPr indent="-457200" lvl="0" marL="457200" rtl="0" algn="l">
              <a:spcBef>
                <a:spcPts val="972"/>
              </a:spcBef>
              <a:spcAft>
                <a:spcPts val="0"/>
              </a:spcAft>
              <a:buSzPct val="115000"/>
              <a:buAutoNum type="arabicPeriod"/>
            </a:pPr>
            <a:r>
              <a:rPr b="1" lang="en-US">
                <a:solidFill>
                  <a:srgbClr val="0D0D0D"/>
                </a:solidFill>
                <a:latin typeface="Arial"/>
                <a:ea typeface="Arial"/>
                <a:cs typeface="Arial"/>
                <a:sym typeface="Arial"/>
              </a:rPr>
              <a:t>Track student achievement progress: </a:t>
            </a:r>
            <a:r>
              <a:rPr b="0" i="0" lang="en-US">
                <a:solidFill>
                  <a:srgbClr val="0D0D0D"/>
                </a:solidFill>
                <a:latin typeface="Arial"/>
                <a:ea typeface="Arial"/>
                <a:cs typeface="Arial"/>
                <a:sym typeface="Arial"/>
              </a:rPr>
              <a:t>Title I programs regularly assess student academic progress. This helps us provide targeted support where needed.</a:t>
            </a:r>
            <a:endParaRPr>
              <a:solidFill>
                <a:srgbClr val="0D0D0D"/>
              </a:solidFill>
              <a:latin typeface="Arial"/>
              <a:ea typeface="Arial"/>
              <a:cs typeface="Arial"/>
              <a:sym typeface="Arial"/>
            </a:endParaRPr>
          </a:p>
          <a:p>
            <a:pPr indent="-457200" lvl="0" marL="457200" rtl="0" algn="l">
              <a:spcBef>
                <a:spcPts val="972"/>
              </a:spcBef>
              <a:spcAft>
                <a:spcPts val="0"/>
              </a:spcAft>
              <a:buSzPct val="115000"/>
              <a:buAutoNum type="arabicPeriod"/>
            </a:pPr>
            <a:r>
              <a:rPr b="1" i="0" lang="en-US">
                <a:solidFill>
                  <a:srgbClr val="0D0D0D"/>
                </a:solidFill>
                <a:latin typeface="Arial"/>
                <a:ea typeface="Arial"/>
                <a:cs typeface="Arial"/>
                <a:sym typeface="Arial"/>
              </a:rPr>
              <a:t>Measure </a:t>
            </a:r>
            <a:r>
              <a:rPr b="1" lang="en-US">
                <a:solidFill>
                  <a:srgbClr val="0D0D0D"/>
                </a:solidFill>
                <a:latin typeface="Arial"/>
                <a:ea typeface="Arial"/>
                <a:cs typeface="Arial"/>
                <a:sym typeface="Arial"/>
              </a:rPr>
              <a:t>program impact: </a:t>
            </a:r>
            <a:r>
              <a:rPr b="0" i="0" lang="en-US">
                <a:solidFill>
                  <a:srgbClr val="0D0D0D"/>
                </a:solidFill>
                <a:latin typeface="Arial"/>
                <a:ea typeface="Arial"/>
                <a:cs typeface="Arial"/>
                <a:sym typeface="Arial"/>
              </a:rPr>
              <a:t>We regularly check if Title I programs are working. This ensures resources are used effectively for your child's benefit.</a:t>
            </a:r>
            <a:endParaRPr>
              <a:solidFill>
                <a:srgbClr val="0D0D0D"/>
              </a:solidFill>
              <a:latin typeface="Arial"/>
              <a:ea typeface="Arial"/>
              <a:cs typeface="Arial"/>
              <a:sym typeface="Arial"/>
            </a:endParaRPr>
          </a:p>
          <a:p>
            <a:pPr indent="-457200" lvl="0" marL="457200" rtl="0" algn="l">
              <a:spcBef>
                <a:spcPts val="972"/>
              </a:spcBef>
              <a:spcAft>
                <a:spcPts val="0"/>
              </a:spcAft>
              <a:buSzPct val="115000"/>
              <a:buAutoNum type="arabicPeriod"/>
            </a:pPr>
            <a:r>
              <a:rPr b="1" i="0" lang="en-US">
                <a:solidFill>
                  <a:srgbClr val="0D0D0D"/>
                </a:solidFill>
                <a:latin typeface="Arial"/>
                <a:ea typeface="Arial"/>
                <a:cs typeface="Arial"/>
                <a:sym typeface="Arial"/>
              </a:rPr>
              <a:t>Family involvement: </a:t>
            </a:r>
            <a:r>
              <a:rPr b="0" i="0" lang="en-US">
                <a:solidFill>
                  <a:srgbClr val="0D0D0D"/>
                </a:solidFill>
                <a:latin typeface="Arial"/>
                <a:ea typeface="Arial"/>
                <a:cs typeface="Arial"/>
                <a:sym typeface="Arial"/>
              </a:rPr>
              <a:t>Share your thoughts! Your input helps improve Title I programs to better support all students.</a:t>
            </a:r>
            <a:endParaRPr/>
          </a:p>
          <a:p>
            <a:pPr indent="-457200" lvl="0" marL="457200" rtl="0" algn="l">
              <a:spcBef>
                <a:spcPts val="972"/>
              </a:spcBef>
              <a:spcAft>
                <a:spcPts val="0"/>
              </a:spcAft>
              <a:buSzPct val="115000"/>
              <a:buAutoNum type="arabicPeriod"/>
            </a:pPr>
            <a:r>
              <a:rPr b="1" lang="en-US">
                <a:solidFill>
                  <a:srgbClr val="0D0D0D"/>
                </a:solidFill>
                <a:latin typeface="Arial"/>
                <a:ea typeface="Arial"/>
                <a:cs typeface="Arial"/>
                <a:sym typeface="Arial"/>
              </a:rPr>
              <a:t>Transparency and communication</a:t>
            </a:r>
            <a:r>
              <a:rPr lang="en-US">
                <a:solidFill>
                  <a:srgbClr val="0D0D0D"/>
                </a:solidFill>
                <a:latin typeface="Arial"/>
                <a:ea typeface="Arial"/>
                <a:cs typeface="Arial"/>
                <a:sym typeface="Arial"/>
              </a:rPr>
              <a:t>: </a:t>
            </a:r>
            <a:r>
              <a:rPr b="0" i="0" lang="en-US">
                <a:solidFill>
                  <a:srgbClr val="0D0D0D"/>
                </a:solidFill>
                <a:latin typeface="Arial"/>
                <a:ea typeface="Arial"/>
                <a:cs typeface="Arial"/>
                <a:sym typeface="Arial"/>
              </a:rPr>
              <a:t>Schools should provide transparent information about their Title I program. Look for regular updates and communication from the school or district to stay informed about the impact of Title I funding on your child's education.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sz="4400"/>
              <a:t>SIP Focus area 1: </a:t>
            </a:r>
            <a:r>
              <a:rPr lang="en-US">
                <a:highlight>
                  <a:srgbClr val="FFFFFF"/>
                </a:highlight>
              </a:rPr>
              <a:t>ELA Raise</a:t>
            </a:r>
            <a:r>
              <a:rPr lang="en-US">
                <a:highlight>
                  <a:srgbClr val="FFFF00"/>
                </a:highlight>
              </a:rPr>
              <a:t> </a:t>
            </a:r>
            <a:endParaRPr sz="2200"/>
          </a:p>
        </p:txBody>
      </p:sp>
      <p:sp>
        <p:nvSpPr>
          <p:cNvPr id="185" name="Google Shape;185;p5"/>
          <p:cNvSpPr txBox="1"/>
          <p:nvPr>
            <p:ph idx="1" type="body"/>
          </p:nvPr>
        </p:nvSpPr>
        <p:spPr>
          <a:xfrm>
            <a:off x="1295400" y="2556925"/>
            <a:ext cx="9601200" cy="35037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5000"/>
              </a:lnSpc>
              <a:spcBef>
                <a:spcPts val="0"/>
              </a:spcBef>
              <a:spcAft>
                <a:spcPts val="0"/>
              </a:spcAft>
              <a:buClr>
                <a:schemeClr val="dk1"/>
              </a:buClr>
              <a:buSzPct val="30219"/>
              <a:buFont typeface="Arial"/>
              <a:buNone/>
            </a:pPr>
            <a:r>
              <a:rPr lang="en-US" sz="9100">
                <a:solidFill>
                  <a:srgbClr val="6AA84F"/>
                </a:solidFill>
              </a:rPr>
              <a:t>Spent a total of </a:t>
            </a:r>
            <a:r>
              <a:rPr b="1" lang="en-US" sz="9100">
                <a:solidFill>
                  <a:srgbClr val="6AA84F"/>
                </a:solidFill>
                <a:highlight>
                  <a:srgbClr val="FFFFFF"/>
                </a:highlight>
              </a:rPr>
              <a:t>$263,391</a:t>
            </a:r>
            <a:endParaRPr b="1" sz="6400">
              <a:solidFill>
                <a:srgbClr val="6AA84F"/>
              </a:solidFill>
              <a:highlight>
                <a:srgbClr val="FFFFFF"/>
              </a:highlight>
            </a:endParaRPr>
          </a:p>
          <a:p>
            <a:pPr indent="-382037" lvl="0" marL="457200" rtl="0" algn="l">
              <a:lnSpc>
                <a:spcPct val="115000"/>
              </a:lnSpc>
              <a:spcBef>
                <a:spcPts val="600"/>
              </a:spcBef>
              <a:spcAft>
                <a:spcPts val="0"/>
              </a:spcAft>
              <a:buClr>
                <a:srgbClr val="6AA84F"/>
              </a:buClr>
              <a:buSzPct val="100000"/>
              <a:buFont typeface="Calibri"/>
              <a:buChar char="●"/>
            </a:pPr>
            <a:r>
              <a:rPr lang="en-US" sz="9665">
                <a:solidFill>
                  <a:srgbClr val="6AA84F"/>
                </a:solidFill>
                <a:latin typeface="Calibri"/>
                <a:ea typeface="Calibri"/>
                <a:cs typeface="Calibri"/>
                <a:sym typeface="Calibri"/>
              </a:rPr>
              <a:t>2 Intervention teacher salary and fringe </a:t>
            </a:r>
            <a:endParaRPr sz="9665">
              <a:solidFill>
                <a:srgbClr val="6AA84F"/>
              </a:solidFill>
              <a:latin typeface="Calibri"/>
              <a:ea typeface="Calibri"/>
              <a:cs typeface="Calibri"/>
              <a:sym typeface="Calibri"/>
            </a:endParaRPr>
          </a:p>
          <a:p>
            <a:pPr indent="-382037" lvl="0" marL="457200" rtl="0" algn="l">
              <a:spcBef>
                <a:spcPts val="0"/>
              </a:spcBef>
              <a:spcAft>
                <a:spcPts val="0"/>
              </a:spcAft>
              <a:buClr>
                <a:srgbClr val="6AA84F"/>
              </a:buClr>
              <a:buSzPct val="100000"/>
              <a:buFont typeface="Calibri"/>
              <a:buChar char="•"/>
            </a:pPr>
            <a:r>
              <a:rPr lang="en-US" sz="9665">
                <a:solidFill>
                  <a:srgbClr val="6AA84F"/>
                </a:solidFill>
                <a:latin typeface="Calibri"/>
                <a:ea typeface="Calibri"/>
                <a:cs typeface="Calibri"/>
                <a:sym typeface="Calibri"/>
              </a:rPr>
              <a:t>0.5 Literacy coach salary and fringe</a:t>
            </a:r>
            <a:endParaRPr sz="9665">
              <a:solidFill>
                <a:srgbClr val="6AA84F"/>
              </a:solidFill>
              <a:latin typeface="Calibri"/>
              <a:ea typeface="Calibri"/>
              <a:cs typeface="Calibri"/>
              <a:sym typeface="Calibri"/>
            </a:endParaRPr>
          </a:p>
          <a:p>
            <a:pPr indent="-382037" lvl="0" marL="457200" rtl="0" algn="l">
              <a:spcBef>
                <a:spcPts val="0"/>
              </a:spcBef>
              <a:spcAft>
                <a:spcPts val="0"/>
              </a:spcAft>
              <a:buClr>
                <a:srgbClr val="6AA84F"/>
              </a:buClr>
              <a:buSzPct val="100000"/>
              <a:buFont typeface="Calibri"/>
              <a:buChar char="•"/>
            </a:pPr>
            <a:r>
              <a:rPr lang="en-US" sz="9665">
                <a:solidFill>
                  <a:srgbClr val="6AA84F"/>
                </a:solidFill>
                <a:latin typeface="Calibri"/>
                <a:ea typeface="Calibri"/>
                <a:cs typeface="Calibri"/>
                <a:sym typeface="Calibri"/>
              </a:rPr>
              <a:t>0.5 Intervention assistant salary and fringe </a:t>
            </a:r>
            <a:endParaRPr sz="9665">
              <a:solidFill>
                <a:srgbClr val="6AA84F"/>
              </a:solidFill>
              <a:latin typeface="Calibri"/>
              <a:ea typeface="Calibri"/>
              <a:cs typeface="Calibri"/>
              <a:sym typeface="Calibri"/>
            </a:endParaRPr>
          </a:p>
          <a:p>
            <a:pPr indent="-382037" lvl="0" marL="457200" rtl="0" algn="l">
              <a:spcBef>
                <a:spcPts val="0"/>
              </a:spcBef>
              <a:spcAft>
                <a:spcPts val="0"/>
              </a:spcAft>
              <a:buClr>
                <a:srgbClr val="6AA84F"/>
              </a:buClr>
              <a:buSzPct val="100000"/>
              <a:buFont typeface="Calibri"/>
              <a:buChar char="•"/>
            </a:pPr>
            <a:r>
              <a:rPr lang="en-US" sz="9665">
                <a:solidFill>
                  <a:srgbClr val="6AA84F"/>
                </a:solidFill>
                <a:latin typeface="Calibri"/>
                <a:ea typeface="Calibri"/>
                <a:cs typeface="Calibri"/>
                <a:sym typeface="Calibri"/>
              </a:rPr>
              <a:t>Intervention Materials (Phonics for Reading, 95% Comprehension, McGraw Hill SRA Reading Materials) </a:t>
            </a:r>
            <a:endParaRPr sz="9665">
              <a:solidFill>
                <a:srgbClr val="6AA84F"/>
              </a:solidFill>
              <a:latin typeface="Calibri"/>
              <a:ea typeface="Calibri"/>
              <a:cs typeface="Calibri"/>
              <a:sym typeface="Calibri"/>
            </a:endParaRPr>
          </a:p>
          <a:p>
            <a:pPr indent="-382037" lvl="0" marL="457200" rtl="0" algn="l">
              <a:spcBef>
                <a:spcPts val="0"/>
              </a:spcBef>
              <a:spcAft>
                <a:spcPts val="0"/>
              </a:spcAft>
              <a:buClr>
                <a:srgbClr val="6AA84F"/>
              </a:buClr>
              <a:buSzPct val="100000"/>
              <a:buFont typeface="Calibri"/>
              <a:buChar char="•"/>
            </a:pPr>
            <a:r>
              <a:rPr lang="en-US" sz="9665">
                <a:solidFill>
                  <a:srgbClr val="6AA84F"/>
                </a:solidFill>
                <a:latin typeface="Calibri"/>
                <a:ea typeface="Calibri"/>
                <a:cs typeface="Calibri"/>
                <a:sym typeface="Calibri"/>
              </a:rPr>
              <a:t>Lexia Licenses (K-6)</a:t>
            </a:r>
            <a:endParaRPr sz="9665">
              <a:solidFill>
                <a:srgbClr val="6AA84F"/>
              </a:solidFill>
              <a:latin typeface="Calibri"/>
              <a:ea typeface="Calibri"/>
              <a:cs typeface="Calibri"/>
              <a:sym typeface="Calibri"/>
            </a:endParaRPr>
          </a:p>
          <a:p>
            <a:pPr indent="-383625" lvl="0" marL="457200" rtl="0" algn="l">
              <a:spcBef>
                <a:spcPts val="0"/>
              </a:spcBef>
              <a:spcAft>
                <a:spcPts val="0"/>
              </a:spcAft>
              <a:buClr>
                <a:srgbClr val="6AA84F"/>
              </a:buClr>
              <a:buSzPct val="100000"/>
              <a:buFont typeface="Calibri"/>
              <a:buChar char="•"/>
            </a:pPr>
            <a:r>
              <a:rPr lang="en-US" sz="9765">
                <a:solidFill>
                  <a:srgbClr val="6AA84F"/>
                </a:solidFill>
                <a:latin typeface="Calibri"/>
                <a:ea typeface="Calibri"/>
                <a:cs typeface="Calibri"/>
                <a:sym typeface="Calibri"/>
              </a:rPr>
              <a:t>iReady folders, binders, pencils, and misc. classroom supplies </a:t>
            </a:r>
            <a:endParaRPr sz="9665">
              <a:solidFill>
                <a:srgbClr val="6AA84F"/>
              </a:solidFill>
              <a:latin typeface="Calibri"/>
              <a:ea typeface="Calibri"/>
              <a:cs typeface="Calibri"/>
              <a:sym typeface="Calibri"/>
            </a:endParaRPr>
          </a:p>
          <a:p>
            <a:pPr indent="0" lvl="0" marL="0" rtl="0" algn="l">
              <a:spcBef>
                <a:spcPts val="0"/>
              </a:spcBef>
              <a:spcAft>
                <a:spcPts val="0"/>
              </a:spcAft>
              <a:buClr>
                <a:schemeClr val="dk1"/>
              </a:buClr>
              <a:buSzPts val="275"/>
              <a:buFont typeface="Arial"/>
              <a:buNone/>
            </a:pPr>
            <a:r>
              <a:t/>
            </a:r>
            <a:endParaRPr sz="8065">
              <a:solidFill>
                <a:srgbClr val="83992A"/>
              </a:solidFill>
              <a:latin typeface="Arial"/>
              <a:ea typeface="Arial"/>
              <a:cs typeface="Arial"/>
              <a:sym typeface="Arial"/>
            </a:endParaRPr>
          </a:p>
          <a:p>
            <a:pPr indent="-215900" lvl="0" marL="285750" rtl="0" algn="l">
              <a:lnSpc>
                <a:spcPct val="115000"/>
              </a:lnSpc>
              <a:spcBef>
                <a:spcPts val="1200"/>
              </a:spcBef>
              <a:spcAft>
                <a:spcPts val="0"/>
              </a:spcAft>
              <a:buClr>
                <a:schemeClr val="dk1"/>
              </a:buClr>
              <a:buSzPct val="78571"/>
              <a:buNone/>
            </a:pPr>
            <a:r>
              <a:t/>
            </a:r>
            <a:endParaRPr sz="3500">
              <a:solidFill>
                <a:srgbClr val="83992A"/>
              </a:solidFill>
              <a:latin typeface="Arial"/>
              <a:ea typeface="Arial"/>
              <a:cs typeface="Arial"/>
              <a:sym typeface="Arial"/>
            </a:endParaRPr>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dc6447772f_0_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sz="4400"/>
              <a:t>SIP Focus </a:t>
            </a:r>
            <a:r>
              <a:rPr lang="en-US"/>
              <a:t>A</a:t>
            </a:r>
            <a:r>
              <a:rPr lang="en-US" sz="4400"/>
              <a:t>rea 1: </a:t>
            </a:r>
            <a:r>
              <a:rPr lang="en-US">
                <a:highlight>
                  <a:srgbClr val="FFFFFF"/>
                </a:highlight>
              </a:rPr>
              <a:t>ELA Raise</a:t>
            </a:r>
            <a:r>
              <a:rPr lang="en-US">
                <a:highlight>
                  <a:srgbClr val="FFFF00"/>
                </a:highlight>
              </a:rPr>
              <a:t> </a:t>
            </a:r>
            <a:endParaRPr sz="2200"/>
          </a:p>
        </p:txBody>
      </p:sp>
      <p:sp>
        <p:nvSpPr>
          <p:cNvPr id="192" name="Google Shape;192;g2dc6447772f_0_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25000" lnSpcReduction="20000"/>
          </a:bodyPr>
          <a:lstStyle/>
          <a:p>
            <a:pPr indent="-369337" lvl="0" marL="457200" rtl="0" algn="l">
              <a:spcBef>
                <a:spcPts val="0"/>
              </a:spcBef>
              <a:spcAft>
                <a:spcPts val="0"/>
              </a:spcAft>
              <a:buClr>
                <a:srgbClr val="6AA84F"/>
              </a:buClr>
              <a:buSzPct val="100000"/>
              <a:buFont typeface="Calibri"/>
              <a:buChar char="•"/>
            </a:pPr>
            <a:r>
              <a:rPr lang="en-US" sz="8865">
                <a:solidFill>
                  <a:srgbClr val="6AA84F"/>
                </a:solidFill>
                <a:latin typeface="Calibri"/>
                <a:ea typeface="Calibri"/>
                <a:cs typeface="Calibri"/>
                <a:sym typeface="Calibri"/>
              </a:rPr>
              <a:t>Headphones with Microphones for Amira  gr K-3 - </a:t>
            </a:r>
            <a:endParaRPr sz="8865">
              <a:solidFill>
                <a:srgbClr val="6AA84F"/>
              </a:solidFill>
              <a:latin typeface="Calibri"/>
              <a:ea typeface="Calibri"/>
              <a:cs typeface="Calibri"/>
              <a:sym typeface="Calibri"/>
            </a:endParaRPr>
          </a:p>
          <a:p>
            <a:pPr indent="-369337" lvl="0" marL="457200" rtl="0" algn="l">
              <a:spcBef>
                <a:spcPts val="0"/>
              </a:spcBef>
              <a:spcAft>
                <a:spcPts val="0"/>
              </a:spcAft>
              <a:buClr>
                <a:srgbClr val="6AA84F"/>
              </a:buClr>
              <a:buSzPct val="100000"/>
              <a:buFont typeface="Calibri"/>
              <a:buChar char="•"/>
            </a:pPr>
            <a:r>
              <a:rPr lang="en-US" sz="8865">
                <a:solidFill>
                  <a:srgbClr val="6AA84F"/>
                </a:solidFill>
                <a:latin typeface="Calibri"/>
                <a:ea typeface="Calibri"/>
                <a:cs typeface="Calibri"/>
                <a:sym typeface="Calibri"/>
              </a:rPr>
              <a:t>Laptop charging carts; docking stations for computers </a:t>
            </a:r>
            <a:endParaRPr sz="8865">
              <a:solidFill>
                <a:srgbClr val="6AA84F"/>
              </a:solidFill>
              <a:latin typeface="Calibri"/>
              <a:ea typeface="Calibri"/>
              <a:cs typeface="Calibri"/>
              <a:sym typeface="Calibri"/>
            </a:endParaRPr>
          </a:p>
          <a:p>
            <a:pPr indent="-369337" lvl="0" marL="457200" rtl="0" algn="l">
              <a:spcBef>
                <a:spcPts val="0"/>
              </a:spcBef>
              <a:spcAft>
                <a:spcPts val="0"/>
              </a:spcAft>
              <a:buClr>
                <a:srgbClr val="6AA84F"/>
              </a:buClr>
              <a:buSzPct val="98884"/>
              <a:buFont typeface="Calibri"/>
              <a:buChar char="•"/>
            </a:pPr>
            <a:r>
              <a:rPr lang="en-US" sz="8965">
                <a:solidFill>
                  <a:srgbClr val="6AA84F"/>
                </a:solidFill>
                <a:latin typeface="Calibri"/>
                <a:ea typeface="Calibri"/>
                <a:cs typeface="Calibri"/>
                <a:sym typeface="Calibri"/>
              </a:rPr>
              <a:t>Laptop/iPad replacement screens, replacement batteries, charging cords/adapters, RAM upgrades, etc. </a:t>
            </a:r>
            <a:endParaRPr sz="8865">
              <a:solidFill>
                <a:srgbClr val="6AA84F"/>
              </a:solidFill>
              <a:latin typeface="Calibri"/>
              <a:ea typeface="Calibri"/>
              <a:cs typeface="Calibri"/>
              <a:sym typeface="Calibri"/>
            </a:endParaRPr>
          </a:p>
          <a:p>
            <a:pPr indent="-369337" lvl="0" marL="457200" rtl="0" algn="l">
              <a:spcBef>
                <a:spcPts val="0"/>
              </a:spcBef>
              <a:spcAft>
                <a:spcPts val="0"/>
              </a:spcAft>
              <a:buClr>
                <a:srgbClr val="6AA84F"/>
              </a:buClr>
              <a:buSzPct val="100000"/>
              <a:buFont typeface="Calibri"/>
              <a:buChar char="•"/>
            </a:pPr>
            <a:r>
              <a:rPr lang="en-US" sz="8865">
                <a:solidFill>
                  <a:srgbClr val="6AA84F"/>
                </a:solidFill>
                <a:latin typeface="Calibri"/>
                <a:ea typeface="Calibri"/>
                <a:cs typeface="Calibri"/>
                <a:sym typeface="Calibri"/>
              </a:rPr>
              <a:t>Headphones </a:t>
            </a:r>
            <a:endParaRPr sz="8865">
              <a:solidFill>
                <a:srgbClr val="6AA84F"/>
              </a:solidFill>
              <a:latin typeface="Calibri"/>
              <a:ea typeface="Calibri"/>
              <a:cs typeface="Calibri"/>
              <a:sym typeface="Calibri"/>
            </a:endParaRPr>
          </a:p>
          <a:p>
            <a:pPr indent="-369337" lvl="0" marL="457200" rtl="0" algn="l">
              <a:spcBef>
                <a:spcPts val="0"/>
              </a:spcBef>
              <a:spcAft>
                <a:spcPts val="0"/>
              </a:spcAft>
              <a:buClr>
                <a:srgbClr val="6AA84F"/>
              </a:buClr>
              <a:buSzPct val="100000"/>
              <a:buFont typeface="Calibri"/>
              <a:buChar char="•"/>
            </a:pPr>
            <a:r>
              <a:rPr lang="en-US" sz="8865">
                <a:solidFill>
                  <a:srgbClr val="6AA84F"/>
                </a:solidFill>
                <a:latin typeface="Calibri"/>
                <a:ea typeface="Calibri"/>
                <a:cs typeface="Calibri"/>
                <a:sym typeface="Calibri"/>
              </a:rPr>
              <a:t>Books for book vending machine </a:t>
            </a:r>
            <a:endParaRPr sz="8865">
              <a:solidFill>
                <a:srgbClr val="6AA84F"/>
              </a:solidFill>
              <a:latin typeface="Calibri"/>
              <a:ea typeface="Calibri"/>
              <a:cs typeface="Calibri"/>
              <a:sym typeface="Calibri"/>
            </a:endParaRPr>
          </a:p>
          <a:p>
            <a:pPr indent="-369337" lvl="0" marL="457200" rtl="0" algn="l">
              <a:spcBef>
                <a:spcPts val="0"/>
              </a:spcBef>
              <a:spcAft>
                <a:spcPts val="0"/>
              </a:spcAft>
              <a:buClr>
                <a:srgbClr val="6AA84F"/>
              </a:buClr>
              <a:buSzPct val="100000"/>
              <a:buFont typeface="Calibri"/>
              <a:buChar char="•"/>
            </a:pPr>
            <a:r>
              <a:rPr lang="en-US" sz="8865">
                <a:solidFill>
                  <a:srgbClr val="6AA84F"/>
                </a:solidFill>
                <a:latin typeface="Calibri"/>
                <a:ea typeface="Calibri"/>
                <a:cs typeface="Calibri"/>
                <a:sym typeface="Calibri"/>
              </a:rPr>
              <a:t>Media Center books </a:t>
            </a:r>
            <a:endParaRPr sz="8865">
              <a:solidFill>
                <a:srgbClr val="6AA84F"/>
              </a:solidFill>
              <a:latin typeface="Calibri"/>
              <a:ea typeface="Calibri"/>
              <a:cs typeface="Calibri"/>
              <a:sym typeface="Calibri"/>
            </a:endParaRPr>
          </a:p>
          <a:p>
            <a:pPr indent="-369337" lvl="0" marL="457200" rtl="0" algn="l">
              <a:spcBef>
                <a:spcPts val="0"/>
              </a:spcBef>
              <a:spcAft>
                <a:spcPts val="0"/>
              </a:spcAft>
              <a:buClr>
                <a:srgbClr val="6AA84F"/>
              </a:buClr>
              <a:buSzPct val="100000"/>
              <a:buFont typeface="Calibri"/>
              <a:buChar char="•"/>
            </a:pPr>
            <a:r>
              <a:rPr lang="en-US" sz="8865">
                <a:solidFill>
                  <a:srgbClr val="6AA84F"/>
                </a:solidFill>
                <a:latin typeface="Calibri"/>
                <a:ea typeface="Calibri"/>
                <a:cs typeface="Calibri"/>
                <a:sym typeface="Calibri"/>
              </a:rPr>
              <a:t>Amira Licenses for 3rd grade - </a:t>
            </a:r>
            <a:endParaRPr sz="8865">
              <a:solidFill>
                <a:srgbClr val="6AA84F"/>
              </a:solidFill>
              <a:latin typeface="Calibri"/>
              <a:ea typeface="Calibri"/>
              <a:cs typeface="Calibri"/>
              <a:sym typeface="Calibri"/>
            </a:endParaRPr>
          </a:p>
          <a:p>
            <a:pPr indent="-369337" lvl="0" marL="457200" rtl="0" algn="l">
              <a:spcBef>
                <a:spcPts val="0"/>
              </a:spcBef>
              <a:spcAft>
                <a:spcPts val="0"/>
              </a:spcAft>
              <a:buClr>
                <a:srgbClr val="6AA84F"/>
              </a:buClr>
              <a:buSzPct val="100000"/>
              <a:buFont typeface="Calibri"/>
              <a:buChar char="•"/>
            </a:pPr>
            <a:r>
              <a:rPr lang="en-US" sz="8865">
                <a:solidFill>
                  <a:srgbClr val="6AA84F"/>
                </a:solidFill>
                <a:latin typeface="Calibri"/>
                <a:ea typeface="Calibri"/>
                <a:cs typeface="Calibri"/>
                <a:sym typeface="Calibri"/>
              </a:rPr>
              <a:t>Heggerty teacher licenses gr K-2 </a:t>
            </a:r>
            <a:endParaRPr sz="8865">
              <a:solidFill>
                <a:srgbClr val="6AA84F"/>
              </a:solidFill>
              <a:latin typeface="Calibri"/>
              <a:ea typeface="Calibri"/>
              <a:cs typeface="Calibri"/>
              <a:sym typeface="Calibri"/>
            </a:endParaRPr>
          </a:p>
          <a:p>
            <a:pPr indent="-369337" lvl="0" marL="457200" rtl="0" algn="l">
              <a:spcBef>
                <a:spcPts val="0"/>
              </a:spcBef>
              <a:spcAft>
                <a:spcPts val="0"/>
              </a:spcAft>
              <a:buClr>
                <a:srgbClr val="6AA84F"/>
              </a:buClr>
              <a:buSzPct val="100000"/>
              <a:buFont typeface="Calibri"/>
              <a:buChar char="•"/>
            </a:pPr>
            <a:r>
              <a:rPr lang="en-US" sz="8865">
                <a:solidFill>
                  <a:srgbClr val="6AA84F"/>
                </a:solidFill>
                <a:latin typeface="Calibri"/>
                <a:ea typeface="Calibri"/>
                <a:cs typeface="Calibri"/>
                <a:sym typeface="Calibri"/>
              </a:rPr>
              <a:t>BrainPOP school license (33%)</a:t>
            </a:r>
            <a:endParaRPr sz="8865">
              <a:solidFill>
                <a:srgbClr val="6AA84F"/>
              </a:solidFill>
              <a:latin typeface="Calibri"/>
              <a:ea typeface="Calibri"/>
              <a:cs typeface="Calibri"/>
              <a:sym typeface="Calibri"/>
            </a:endParaRPr>
          </a:p>
          <a:p>
            <a:pPr indent="-369337" lvl="0" marL="457200" rtl="0" algn="l">
              <a:spcBef>
                <a:spcPts val="0"/>
              </a:spcBef>
              <a:spcAft>
                <a:spcPts val="0"/>
              </a:spcAft>
              <a:buClr>
                <a:srgbClr val="6AA84F"/>
              </a:buClr>
              <a:buSzPct val="100000"/>
              <a:buFont typeface="Calibri"/>
              <a:buChar char="•"/>
            </a:pPr>
            <a:r>
              <a:rPr lang="en-US" sz="8865">
                <a:solidFill>
                  <a:srgbClr val="6AA84F"/>
                </a:solidFill>
                <a:latin typeface="Calibri"/>
                <a:ea typeface="Calibri"/>
                <a:cs typeface="Calibri"/>
                <a:sym typeface="Calibri"/>
              </a:rPr>
              <a:t>23 Copies of 7 Mighty Moves </a:t>
            </a:r>
            <a:endParaRPr sz="3500">
              <a:solidFill>
                <a:srgbClr val="83992A"/>
              </a:solidFill>
              <a:latin typeface="Arial"/>
              <a:ea typeface="Arial"/>
              <a:cs typeface="Arial"/>
              <a:sym typeface="Arial"/>
            </a:endParaRPr>
          </a:p>
          <a:p>
            <a:pPr indent="0" lvl="0" marL="0" rtl="0" algn="l">
              <a:spcBef>
                <a:spcPts val="0"/>
              </a:spcBef>
              <a:spcAft>
                <a:spcPts val="0"/>
              </a:spcAft>
              <a:buClr>
                <a:schemeClr val="dk1"/>
              </a:buClr>
              <a:buSzPts val="275"/>
              <a:buFont typeface="Arial"/>
              <a:buNone/>
            </a:pPr>
            <a:r>
              <a:t/>
            </a:r>
            <a:endParaRPr sz="8065">
              <a:solidFill>
                <a:srgbClr val="83992A"/>
              </a:solidFill>
              <a:latin typeface="Arial"/>
              <a:ea typeface="Arial"/>
              <a:cs typeface="Arial"/>
              <a:sym typeface="Arial"/>
            </a:endParaRPr>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a:p>
            <a:pPr indent="0" lvl="1" marL="457200" rtl="0" algn="l">
              <a:spcBef>
                <a:spcPts val="728"/>
              </a:spcBef>
              <a:spcAft>
                <a:spcPts val="0"/>
              </a:spcAft>
              <a:buSzPct val="115000"/>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txBox="1"/>
          <p:nvPr>
            <p:ph type="title"/>
          </p:nvPr>
        </p:nvSpPr>
        <p:spPr>
          <a:xfrm>
            <a:off x="1295402" y="982132"/>
            <a:ext cx="9601196" cy="124933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Garamond"/>
              <a:buNone/>
            </a:pPr>
            <a:r>
              <a:rPr lang="en-US">
                <a:solidFill>
                  <a:schemeClr val="dk1"/>
                </a:solidFill>
              </a:rPr>
              <a:t>Progress Monitoring Data for</a:t>
            </a:r>
            <a:r>
              <a:rPr lang="en-US">
                <a:solidFill>
                  <a:schemeClr val="dk1"/>
                </a:solidFill>
                <a:highlight>
                  <a:srgbClr val="FFFFFF"/>
                </a:highlight>
              </a:rPr>
              <a:t> </a:t>
            </a:r>
            <a:r>
              <a:rPr lang="en-US">
                <a:solidFill>
                  <a:schemeClr val="dk1"/>
                </a:solidFill>
                <a:highlight>
                  <a:srgbClr val="FFFFFF"/>
                </a:highlight>
              </a:rPr>
              <a:t>ELA RAISE</a:t>
            </a:r>
            <a:endParaRPr b="1">
              <a:solidFill>
                <a:schemeClr val="dk1"/>
              </a:solidFill>
              <a:highlight>
                <a:srgbClr val="FFFFFF"/>
              </a:highlight>
            </a:endParaRPr>
          </a:p>
        </p:txBody>
      </p:sp>
      <p:sp>
        <p:nvSpPr>
          <p:cNvPr id="199" name="Google Shape;199;p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40000" lnSpcReduction="10000"/>
          </a:bodyPr>
          <a:lstStyle/>
          <a:p>
            <a:pPr indent="0" lvl="0" marL="0" rtl="0" algn="l">
              <a:spcBef>
                <a:spcPts val="0"/>
              </a:spcBef>
              <a:spcAft>
                <a:spcPts val="0"/>
              </a:spcAft>
              <a:buNone/>
            </a:pPr>
            <a:r>
              <a:rPr lang="en-US" sz="4307">
                <a:solidFill>
                  <a:schemeClr val="dk1"/>
                </a:solidFill>
                <a:latin typeface="Calibri"/>
                <a:ea typeface="Calibri"/>
                <a:cs typeface="Calibri"/>
                <a:sym typeface="Calibri"/>
              </a:rPr>
              <a:t>Based on STAR data from PM3 (2023) for K-2 proficiency </a:t>
            </a:r>
            <a:endParaRPr sz="4307">
              <a:solidFill>
                <a:schemeClr val="dk1"/>
              </a:solidFill>
              <a:latin typeface="Calibri"/>
              <a:ea typeface="Calibri"/>
              <a:cs typeface="Calibri"/>
              <a:sym typeface="Calibri"/>
            </a:endParaRPr>
          </a:p>
          <a:p>
            <a:pPr indent="-303344" lvl="0" marL="285750" rtl="0" algn="l">
              <a:spcBef>
                <a:spcPts val="0"/>
              </a:spcBef>
              <a:spcAft>
                <a:spcPts val="0"/>
              </a:spcAft>
              <a:buSzPct val="136214"/>
              <a:buChar char="•"/>
            </a:pPr>
            <a:r>
              <a:rPr lang="en-US" sz="4307">
                <a:solidFill>
                  <a:schemeClr val="dk1"/>
                </a:solidFill>
                <a:latin typeface="Calibri"/>
                <a:ea typeface="Calibri"/>
                <a:cs typeface="Calibri"/>
                <a:sym typeface="Calibri"/>
              </a:rPr>
              <a:t>K: from (PM3) 30% will improve by 20% to meet 50% standard (PM3 2024) </a:t>
            </a:r>
            <a:endParaRPr sz="4307">
              <a:solidFill>
                <a:schemeClr val="dk1"/>
              </a:solidFill>
              <a:latin typeface="Calibri"/>
              <a:ea typeface="Calibri"/>
              <a:cs typeface="Calibri"/>
              <a:sym typeface="Calibri"/>
            </a:endParaRPr>
          </a:p>
          <a:p>
            <a:pPr indent="-303344" lvl="0" marL="285750" rtl="0" algn="l">
              <a:spcBef>
                <a:spcPts val="0"/>
              </a:spcBef>
              <a:spcAft>
                <a:spcPts val="0"/>
              </a:spcAft>
              <a:buSzPct val="136214"/>
              <a:buChar char="•"/>
            </a:pPr>
            <a:r>
              <a:rPr lang="en-US" sz="4307">
                <a:solidFill>
                  <a:schemeClr val="dk1"/>
                </a:solidFill>
                <a:latin typeface="Calibri"/>
                <a:ea typeface="Calibri"/>
                <a:cs typeface="Calibri"/>
                <a:sym typeface="Calibri"/>
              </a:rPr>
              <a:t>1st: from (PM3) 37% will improve by 13% to meet 50% standard (PM3 2024) </a:t>
            </a:r>
            <a:endParaRPr sz="4307">
              <a:solidFill>
                <a:schemeClr val="dk1"/>
              </a:solidFill>
              <a:latin typeface="Calibri"/>
              <a:ea typeface="Calibri"/>
              <a:cs typeface="Calibri"/>
              <a:sym typeface="Calibri"/>
            </a:endParaRPr>
          </a:p>
          <a:p>
            <a:pPr indent="-303344" lvl="0" marL="285750" rtl="0" algn="l">
              <a:spcBef>
                <a:spcPts val="0"/>
              </a:spcBef>
              <a:spcAft>
                <a:spcPts val="0"/>
              </a:spcAft>
              <a:buSzPct val="136214"/>
              <a:buChar char="•"/>
            </a:pPr>
            <a:r>
              <a:rPr lang="en-US" sz="4307">
                <a:solidFill>
                  <a:schemeClr val="dk1"/>
                </a:solidFill>
                <a:latin typeface="Calibri"/>
                <a:ea typeface="Calibri"/>
                <a:cs typeface="Calibri"/>
                <a:sym typeface="Calibri"/>
              </a:rPr>
              <a:t>2nd: from (PM3) 32% will improve by 18% to meet 50% standard (PM3 2024)</a:t>
            </a:r>
            <a:endParaRPr sz="4307">
              <a:solidFill>
                <a:schemeClr val="dk1"/>
              </a:solidFill>
              <a:latin typeface="Calibri"/>
              <a:ea typeface="Calibri"/>
              <a:cs typeface="Calibri"/>
              <a:sym typeface="Calibri"/>
            </a:endParaRPr>
          </a:p>
          <a:p>
            <a:pPr indent="0" lvl="0" marL="285750" rtl="0" algn="l">
              <a:spcBef>
                <a:spcPts val="0"/>
              </a:spcBef>
              <a:spcAft>
                <a:spcPts val="0"/>
              </a:spcAft>
              <a:buNone/>
            </a:pPr>
            <a:r>
              <a:t/>
            </a:r>
            <a:endParaRPr sz="4307">
              <a:solidFill>
                <a:schemeClr val="dk1"/>
              </a:solidFill>
              <a:latin typeface="Calibri"/>
              <a:ea typeface="Calibri"/>
              <a:cs typeface="Calibri"/>
              <a:sym typeface="Calibri"/>
            </a:endParaRPr>
          </a:p>
          <a:p>
            <a:pPr indent="-303344" lvl="0" marL="285750" rtl="0" algn="l">
              <a:spcBef>
                <a:spcPts val="0"/>
              </a:spcBef>
              <a:spcAft>
                <a:spcPts val="0"/>
              </a:spcAft>
              <a:buSzPct val="136214"/>
              <a:buChar char="•"/>
            </a:pPr>
            <a:r>
              <a:rPr lang="en-US" sz="4307">
                <a:solidFill>
                  <a:schemeClr val="dk1"/>
                </a:solidFill>
                <a:latin typeface="Calibri"/>
                <a:ea typeface="Calibri"/>
                <a:cs typeface="Calibri"/>
                <a:sym typeface="Calibri"/>
              </a:rPr>
              <a:t>K-2 teachers will utilize Magnetic Reading to combine the art of teaching with the Science of Reading to ensure growth for every student, from foundations to fluency.  They will utilize clear routines and multiple pacing options to drive their instruction based on students' needs.  Teachers will scaffold support for their students as they explore new worlds within both fiction and nonfiction texts.  Reading instruction will focus understanding on how letters and groups of letters work together.  </a:t>
            </a:r>
            <a:endParaRPr sz="4307">
              <a:solidFill>
                <a:schemeClr val="dk1"/>
              </a:solidFill>
              <a:latin typeface="Calibri"/>
              <a:ea typeface="Calibri"/>
              <a:cs typeface="Calibri"/>
              <a:sym typeface="Calibri"/>
            </a:endParaRPr>
          </a:p>
          <a:p>
            <a:pPr indent="0" lvl="0" marL="285750" rtl="0" algn="l">
              <a:spcBef>
                <a:spcPts val="0"/>
              </a:spcBef>
              <a:spcAft>
                <a:spcPts val="0"/>
              </a:spcAft>
              <a:buNone/>
            </a:pPr>
            <a:r>
              <a:t/>
            </a:r>
            <a:endParaRPr sz="4307">
              <a:solidFill>
                <a:schemeClr val="dk1"/>
              </a:solidFill>
              <a:latin typeface="Calibri"/>
              <a:ea typeface="Calibri"/>
              <a:cs typeface="Calibri"/>
              <a:sym typeface="Calibri"/>
            </a:endParaRPr>
          </a:p>
          <a:p>
            <a:pPr indent="-110490" lvl="0" marL="285750" rtl="0" algn="l">
              <a:spcBef>
                <a:spcPts val="1080"/>
              </a:spcBef>
              <a:spcAft>
                <a:spcPts val="0"/>
              </a:spcAft>
              <a:buSzPct val="115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dc6447772f_0_36"/>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Garamond"/>
              <a:buNone/>
            </a:pPr>
            <a:r>
              <a:rPr lang="en-US">
                <a:solidFill>
                  <a:schemeClr val="dk1"/>
                </a:solidFill>
              </a:rPr>
              <a:t>Progress Monitoring Data for</a:t>
            </a:r>
            <a:r>
              <a:rPr lang="en-US">
                <a:solidFill>
                  <a:schemeClr val="dk1"/>
                </a:solidFill>
                <a:highlight>
                  <a:srgbClr val="FFFFFF"/>
                </a:highlight>
              </a:rPr>
              <a:t> ELA RAISE</a:t>
            </a:r>
            <a:endParaRPr b="1">
              <a:solidFill>
                <a:schemeClr val="dk1"/>
              </a:solidFill>
              <a:highlight>
                <a:srgbClr val="FFFFFF"/>
              </a:highlight>
            </a:endParaRPr>
          </a:p>
        </p:txBody>
      </p:sp>
      <p:sp>
        <p:nvSpPr>
          <p:cNvPr id="206" name="Google Shape;206;g2dc6447772f_0_36"/>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None/>
            </a:pPr>
            <a:r>
              <a:rPr lang="en-US" sz="4307">
                <a:solidFill>
                  <a:schemeClr val="dk1"/>
                </a:solidFill>
                <a:latin typeface="Calibri"/>
                <a:ea typeface="Calibri"/>
                <a:cs typeface="Calibri"/>
                <a:sym typeface="Calibri"/>
              </a:rPr>
              <a:t>Based on FAST data from PM3 (2023) for 3-6 proficiency data to identify as a RAISE school </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3rd: from  20% Level 3-5 (FAST PM3)</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4th: from 45% Level 3-5 (FAST PM3) </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5th: from  16% Level 3-5 (FAST PM3) </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6th: from  43% Level 3-5 (FAST PM3) </a:t>
            </a:r>
            <a:endParaRPr sz="4307">
              <a:solidFill>
                <a:schemeClr val="dk1"/>
              </a:solidFill>
              <a:latin typeface="Calibri"/>
              <a:ea typeface="Calibri"/>
              <a:cs typeface="Calibri"/>
              <a:sym typeface="Calibri"/>
            </a:endParaRPr>
          </a:p>
          <a:p>
            <a:pPr indent="0" lvl="0" marL="285750" rtl="0" algn="l">
              <a:spcBef>
                <a:spcPts val="0"/>
              </a:spcBef>
              <a:spcAft>
                <a:spcPts val="0"/>
              </a:spcAft>
              <a:buNone/>
            </a:pPr>
            <a:r>
              <a:t/>
            </a:r>
            <a:endParaRPr sz="4307">
              <a:solidFill>
                <a:schemeClr val="dk1"/>
              </a:solidFill>
              <a:latin typeface="Calibri"/>
              <a:ea typeface="Calibri"/>
              <a:cs typeface="Calibri"/>
              <a:sym typeface="Calibri"/>
            </a:endParaRPr>
          </a:p>
          <a:p>
            <a:pPr indent="0" lvl="0" marL="0" rtl="0" algn="l">
              <a:spcBef>
                <a:spcPts val="0"/>
              </a:spcBef>
              <a:spcAft>
                <a:spcPts val="0"/>
              </a:spcAft>
              <a:buNone/>
            </a:pPr>
            <a:r>
              <a:rPr lang="en-US" sz="4307">
                <a:solidFill>
                  <a:schemeClr val="dk1"/>
                </a:solidFill>
                <a:latin typeface="Calibri"/>
                <a:ea typeface="Calibri"/>
                <a:cs typeface="Calibri"/>
                <a:sym typeface="Calibri"/>
              </a:rPr>
              <a:t>ELA PROFICIENCY:</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Saturn compared to district and state</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3rd grade: 17%, BPS 60%, State 54% </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4th grade: 41%, BPS 58%, State 52%</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5th grade: 21%, BPS 59%, State 54%</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6th grade: 31%, BPS 62%, State 52%</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SWD: 15% proficient (2022)</a:t>
            </a:r>
            <a:endParaRPr sz="4307">
              <a:solidFill>
                <a:schemeClr val="dk1"/>
              </a:solidFill>
              <a:latin typeface="Calibri"/>
              <a:ea typeface="Calibri"/>
              <a:cs typeface="Calibri"/>
              <a:sym typeface="Calibri"/>
            </a:endParaRPr>
          </a:p>
          <a:p>
            <a:pPr indent="-247454" lvl="0" marL="285750" rtl="0" algn="l">
              <a:spcBef>
                <a:spcPts val="0"/>
              </a:spcBef>
              <a:spcAft>
                <a:spcPts val="0"/>
              </a:spcAft>
              <a:buSzPct val="136214"/>
              <a:buChar char="•"/>
            </a:pPr>
            <a:r>
              <a:rPr lang="en-US" sz="4307">
                <a:solidFill>
                  <a:schemeClr val="dk1"/>
                </a:solidFill>
                <a:latin typeface="Calibri"/>
                <a:ea typeface="Calibri"/>
                <a:cs typeface="Calibri"/>
                <a:sym typeface="Calibri"/>
              </a:rPr>
              <a:t>BLACK 27% proficient (2022)</a:t>
            </a:r>
            <a:endParaRPr sz="4307">
              <a:solidFill>
                <a:schemeClr val="dk1"/>
              </a:solidFill>
              <a:latin typeface="Calibri"/>
              <a:ea typeface="Calibri"/>
              <a:cs typeface="Calibri"/>
              <a:sym typeface="Calibri"/>
            </a:endParaRPr>
          </a:p>
          <a:p>
            <a:pPr indent="0" lvl="0" marL="0" rtl="0" algn="l">
              <a:spcBef>
                <a:spcPts val="0"/>
              </a:spcBef>
              <a:spcAft>
                <a:spcPts val="0"/>
              </a:spcAft>
              <a:buNone/>
            </a:pPr>
            <a:r>
              <a:t/>
            </a:r>
            <a:endParaRPr sz="8307">
              <a:solidFill>
                <a:schemeClr val="dk1"/>
              </a:solidFill>
              <a:latin typeface="Calibri"/>
              <a:ea typeface="Calibri"/>
              <a:cs typeface="Calibri"/>
              <a:sym typeface="Calibri"/>
            </a:endParaRPr>
          </a:p>
          <a:p>
            <a:pPr indent="0" lvl="0" marL="0" rtl="0" algn="l">
              <a:spcBef>
                <a:spcPts val="0"/>
              </a:spcBef>
              <a:spcAft>
                <a:spcPts val="0"/>
              </a:spcAft>
              <a:buNone/>
            </a:pPr>
            <a:r>
              <a:rPr lang="en-US" sz="5200">
                <a:solidFill>
                  <a:schemeClr val="dk1"/>
                </a:solidFill>
                <a:latin typeface="Calibri"/>
                <a:ea typeface="Calibri"/>
                <a:cs typeface="Calibri"/>
                <a:sym typeface="Calibri"/>
              </a:rPr>
              <a:t>3-6 teachers will utilize the science of reading to increase the ability to read words, phrases, sentences and stories correctly, building on student's independent fluency. There will be a focus on vocabulary where students have an understanding of the meaning of a word, how to say it and how to use them correctly within their learning path.  Students with modeling from the teachers will master comprehension which is the ability to understand what they are reading.  </a:t>
            </a:r>
            <a:endParaRPr sz="5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dc6447772f_0_6"/>
          <p:cNvSpPr txBox="1"/>
          <p:nvPr>
            <p:ph type="title"/>
          </p:nvPr>
        </p:nvSpPr>
        <p:spPr>
          <a:xfrm>
            <a:off x="1295402" y="982132"/>
            <a:ext cx="9601200" cy="1249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Garamond"/>
              <a:buNone/>
            </a:pPr>
            <a:r>
              <a:rPr lang="en-US">
                <a:solidFill>
                  <a:schemeClr val="dk1"/>
                </a:solidFill>
              </a:rPr>
              <a:t>Progress Monitoring Data for</a:t>
            </a:r>
            <a:r>
              <a:rPr lang="en-US">
                <a:solidFill>
                  <a:schemeClr val="dk1"/>
                </a:solidFill>
                <a:highlight>
                  <a:srgbClr val="FFFFFF"/>
                </a:highlight>
              </a:rPr>
              <a:t> ELA RAISE</a:t>
            </a:r>
            <a:endParaRPr b="1">
              <a:solidFill>
                <a:schemeClr val="dk1"/>
              </a:solidFill>
              <a:highlight>
                <a:srgbClr val="FFFFFF"/>
              </a:highlight>
            </a:endParaRPr>
          </a:p>
        </p:txBody>
      </p:sp>
      <p:sp>
        <p:nvSpPr>
          <p:cNvPr id="213" name="Google Shape;213;g2dc6447772f_0_6"/>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0" lvl="0" marL="285750" rtl="0" algn="l">
              <a:spcBef>
                <a:spcPts val="0"/>
              </a:spcBef>
              <a:spcAft>
                <a:spcPts val="0"/>
              </a:spcAft>
              <a:buNone/>
            </a:pPr>
            <a:r>
              <a:rPr lang="en-US" sz="2000">
                <a:solidFill>
                  <a:srgbClr val="6AA84F"/>
                </a:solidFill>
                <a:latin typeface="Calibri"/>
                <a:ea typeface="Calibri"/>
                <a:cs typeface="Calibri"/>
                <a:sym typeface="Calibri"/>
              </a:rPr>
              <a:t>Our student proficiency data with our all  subgroups has been below the district average and in ELL and SWDs below the Federal Index for the past few years.  Our school Title I funds provide additional opportunities for small group instruction and intervention  beyond IEP/LEarning plans through additional personnel, professional development on evidence based instructional strategies relating to all subgroups , students supplies, and family involvement training in reading and math strategies. As a result, while we are still below the federal index we have seen  the following growth:</a:t>
            </a:r>
            <a:endParaRPr sz="3300">
              <a:solidFill>
                <a:srgbClr val="6AA84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2021-01-28T14:18:17Z</dcterms:created>
  <dc:creator>Hall.Joann@Office of Title I</dc:creator>
</cp:coreProperties>
</file>