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Nunito"/>
      <p:regular r:id="rId23"/>
      <p:bold r:id="rId24"/>
      <p:italic r:id="rId25"/>
      <p:boldItalic r:id="rId26"/>
    </p:embeddedFont>
    <p:embeddedFont>
      <p:font typeface="Permanent Marker"/>
      <p:regular r:id="rId27"/>
    </p:embeddedFont>
    <p:embeddedFont>
      <p:font typeface="Over the Rainbow"/>
      <p:regular r:id="rId28"/>
    </p:embeddedFont>
    <p:embeddedFont>
      <p:font typeface="Poller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28" Type="http://schemas.openxmlformats.org/officeDocument/2006/relationships/font" Target="fonts/OvertheRainbow-regular.fntdata"/><Relationship Id="rId27" Type="http://schemas.openxmlformats.org/officeDocument/2006/relationships/font" Target="fonts/PermanentMark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ller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a0e14e02_0_1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a0e14e02_0_1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1a0e14e02_0_1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1a0e14e02_0_1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1a0e14e02_0_1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1a0e14e02_0_1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1a0e14e02_0_1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1a0e14e02_0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1a0e14e02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1a0e14e02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1a0e14e02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1a0e14e02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1a0e14e02_0_1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1a0e14e02_0_1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1a0e14e02_0_1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1a0e14e02_0_1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1a0e14e02_0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1a0e14e02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1a0e14e02_0_1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11a0e14e02_0_1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1a0e14e02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1a0e14e02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1a0e14e02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1a0e14e02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7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5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567150" y="3095075"/>
            <a:ext cx="7176900" cy="131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en" sz="365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Digital Design &amp; Multimedia Foundations</a:t>
            </a:r>
            <a:endParaRPr sz="365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215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2900">
            <a:off x="5884825" y="657825"/>
            <a:ext cx="2800797" cy="200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29054" r="29054" t="0"/>
          <a:stretch/>
        </p:blipFill>
        <p:spPr>
          <a:xfrm rot="5400000">
            <a:off x="3272813" y="6546013"/>
            <a:ext cx="1966851" cy="313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">
            <a:off x="2183900" y="384447"/>
            <a:ext cx="6549151" cy="4374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5355400" y="269675"/>
            <a:ext cx="384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154125" y="816175"/>
            <a:ext cx="1785000" cy="3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E599"/>
                </a:solidFill>
                <a:latin typeface="Over the Rainbow"/>
                <a:ea typeface="Over the Rainbow"/>
                <a:cs typeface="Over the Rainbow"/>
                <a:sym typeface="Over the Rainbow"/>
              </a:rPr>
              <a:t>AN IMAGE INTO TEXT</a:t>
            </a:r>
            <a:endParaRPr b="1" sz="3200">
              <a:solidFill>
                <a:srgbClr val="FFE599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1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/>
        </p:nvSpPr>
        <p:spPr>
          <a:xfrm>
            <a:off x="5355400" y="269675"/>
            <a:ext cx="384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AFB8"/>
            </a:gs>
            <a:gs pos="100000">
              <a:srgbClr val="616D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/>
        </p:nvSpPr>
        <p:spPr>
          <a:xfrm>
            <a:off x="5355400" y="269675"/>
            <a:ext cx="384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50486">
            <a:off x="6762463" y="2462960"/>
            <a:ext cx="1966876" cy="254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9902">
            <a:off x="6987092" y="367050"/>
            <a:ext cx="1861797" cy="24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63" y="2946791"/>
            <a:ext cx="2080164" cy="1926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888" y="2946800"/>
            <a:ext cx="2460907" cy="166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375" y="423421"/>
            <a:ext cx="3696000" cy="174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4019775" y="500875"/>
            <a:ext cx="2610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ller One"/>
                <a:ea typeface="Poller One"/>
                <a:cs typeface="Poller One"/>
                <a:sym typeface="Poller One"/>
              </a:rPr>
              <a:t>FOUND AROUND SCHS!</a:t>
            </a:r>
            <a:endParaRPr sz="3200">
              <a:latin typeface="Poller One"/>
              <a:ea typeface="Poller One"/>
              <a:cs typeface="Poller One"/>
              <a:sym typeface="Poller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/>
        </p:nvSpPr>
        <p:spPr>
          <a:xfrm>
            <a:off x="5355400" y="269675"/>
            <a:ext cx="384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642150" y="764550"/>
            <a:ext cx="7859700" cy="36144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I CAN’T WAIT TO SEE YOU NEXT YEAR!</a:t>
            </a:r>
            <a:endParaRPr b="1" sz="44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175" y="1120825"/>
            <a:ext cx="3948975" cy="3246100"/>
          </a:xfrm>
          <a:prstGeom prst="rect">
            <a:avLst/>
          </a:prstGeom>
          <a:noFill/>
          <a:ln>
            <a:noFill/>
          </a:ln>
          <a:effectLst>
            <a:outerShdw blurRad="1000125" rotWithShape="0" algn="bl" dir="15660000" dist="495300">
              <a:schemeClr val="accent6">
                <a:alpha val="50000"/>
              </a:schemeClr>
            </a:outerShdw>
          </a:effectLst>
        </p:spPr>
      </p:pic>
      <p:sp>
        <p:nvSpPr>
          <p:cNvPr id="62" name="Google Shape;62;p14"/>
          <p:cNvSpPr txBox="1"/>
          <p:nvPr/>
        </p:nvSpPr>
        <p:spPr>
          <a:xfrm>
            <a:off x="449550" y="308225"/>
            <a:ext cx="8244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In Digital Design 1,2, &amp; 3 we learn</a:t>
            </a:r>
            <a:endParaRPr sz="29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754588" y="4217450"/>
            <a:ext cx="2065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Photoshop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104475" y="1117325"/>
            <a:ext cx="6922200" cy="3039600"/>
          </a:xfrm>
          <a:prstGeom prst="rect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486750" y="4225250"/>
            <a:ext cx="2170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Illustrator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267175" y="4225250"/>
            <a:ext cx="2170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InDesign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212" y="1582513"/>
            <a:ext cx="3031626" cy="2490475"/>
          </a:xfrm>
          <a:prstGeom prst="rect">
            <a:avLst/>
          </a:prstGeom>
          <a:noFill/>
          <a:ln>
            <a:noFill/>
          </a:ln>
          <a:effectLst>
            <a:outerShdw blurRad="1000125" rotWithShape="0" algn="bl" dir="5400000" dist="857250">
              <a:srgbClr val="A64D79">
                <a:alpha val="50000"/>
              </a:srgb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552" y="1498648"/>
            <a:ext cx="3229874" cy="2658226"/>
          </a:xfrm>
          <a:prstGeom prst="rect">
            <a:avLst/>
          </a:prstGeom>
          <a:noFill/>
          <a:ln>
            <a:noFill/>
          </a:ln>
          <a:effectLst>
            <a:outerShdw blurRad="814388" rotWithShape="0" algn="bl" dir="15120000" dist="419100">
              <a:schemeClr val="dk1">
                <a:alpha val="73000"/>
              </a:scheme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12080"/>
          <a:stretch/>
        </p:blipFill>
        <p:spPr>
          <a:xfrm rot="212291">
            <a:off x="6286512" y="2151731"/>
            <a:ext cx="2584625" cy="227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14432" l="5900" r="5368" t="13040"/>
          <a:stretch/>
        </p:blipFill>
        <p:spPr>
          <a:xfrm rot="-252125">
            <a:off x="259125" y="3398275"/>
            <a:ext cx="5285800" cy="11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59975" y="192650"/>
            <a:ext cx="87111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Students can become </a:t>
            </a:r>
            <a:endParaRPr sz="2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CERTIFIED </a:t>
            </a:r>
            <a:endParaRPr sz="27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Adobe Software!</a:t>
            </a:r>
            <a:endParaRPr sz="2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-509575" y="1698650"/>
            <a:ext cx="44310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</a:pPr>
            <a:r>
              <a:rPr lang="en" sz="2800">
                <a:solidFill>
                  <a:schemeClr val="lt1"/>
                </a:solidFill>
              </a:rPr>
              <a:t>Photoshop</a:t>
            </a:r>
            <a:endParaRPr sz="2800">
              <a:solidFill>
                <a:schemeClr val="lt1"/>
              </a:solidFill>
            </a:endParaRPr>
          </a:p>
          <a:p>
            <a:pPr indent="-4064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</a:pPr>
            <a:r>
              <a:rPr lang="en" sz="2800">
                <a:solidFill>
                  <a:schemeClr val="lt1"/>
                </a:solidFill>
              </a:rPr>
              <a:t>Illustrator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356500" y="1698650"/>
            <a:ext cx="44310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</a:pPr>
            <a:r>
              <a:rPr lang="en" sz="2800">
                <a:solidFill>
                  <a:schemeClr val="lt1"/>
                </a:solidFill>
              </a:rPr>
              <a:t>InDesign</a:t>
            </a:r>
            <a:endParaRPr sz="2800">
              <a:solidFill>
                <a:schemeClr val="lt1"/>
              </a:solidFill>
            </a:endParaRPr>
          </a:p>
          <a:p>
            <a:pPr indent="-4064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</a:pPr>
            <a:r>
              <a:rPr lang="en" sz="2800">
                <a:solidFill>
                  <a:schemeClr val="lt1"/>
                </a:solidFill>
              </a:rPr>
              <a:t>Dreamweaver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904200" y="654975"/>
            <a:ext cx="73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51375" y="295375"/>
            <a:ext cx="4340700" cy="4687500"/>
          </a:xfrm>
          <a:prstGeom prst="rect">
            <a:avLst/>
          </a:prstGeom>
          <a:solidFill>
            <a:srgbClr val="6FA8DC">
              <a:alpha val="84360"/>
            </a:srgbClr>
          </a:solidFill>
          <a:ln cap="flat" cmpd="sng" w="9525">
            <a:solidFill>
              <a:srgbClr val="C4B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Why Certify???</a:t>
            </a:r>
            <a:endParaRPr sz="34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Better Job Skills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Higher Education Skills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776825" y="1547550"/>
            <a:ext cx="3525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</a:rPr>
              <a:t>Stand out in a job search, and get a better jobs!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776825" y="3135275"/>
            <a:ext cx="3454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</a:rPr>
              <a:t>Stand out on Transcripts, and perform better in college or trade school!</a:t>
            </a:r>
            <a:endParaRPr sz="2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4392075" y="295375"/>
            <a:ext cx="4698600" cy="4687500"/>
          </a:xfrm>
          <a:prstGeom prst="rect">
            <a:avLst/>
          </a:prstGeom>
          <a:gradFill>
            <a:gsLst>
              <a:gs pos="0">
                <a:srgbClr val="A64D79"/>
              </a:gs>
              <a:gs pos="100000">
                <a:srgbClr val="540303"/>
              </a:gs>
            </a:gsLst>
            <a:lin ang="5400012" scaled="0"/>
          </a:gradFill>
          <a:ln cap="flat" cmpd="sng" w="9525">
            <a:solidFill>
              <a:srgbClr val="C4B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Certifications enhance your resume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They can help you get into a field of your choose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 sz="2100">
                <a:solidFill>
                  <a:schemeClr val="lt1"/>
                </a:solidFill>
              </a:rPr>
              <a:t>Do something you </a:t>
            </a:r>
            <a:r>
              <a:rPr i="1" lang="en" sz="2200">
                <a:solidFill>
                  <a:schemeClr val="lt1"/>
                </a:solidFill>
              </a:rPr>
              <a:t>like</a:t>
            </a:r>
            <a:r>
              <a:rPr lang="en" sz="2100">
                <a:solidFill>
                  <a:schemeClr val="lt1"/>
                </a:solidFill>
              </a:rPr>
              <a:t> for a living!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en" sz="2100">
                <a:solidFill>
                  <a:schemeClr val="lt1"/>
                </a:solidFill>
              </a:rPr>
              <a:t>More </a:t>
            </a:r>
            <a:r>
              <a:rPr lang="en" sz="2100">
                <a:solidFill>
                  <a:schemeClr val="lt1"/>
                </a:solidFill>
              </a:rPr>
              <a:t>certificates</a:t>
            </a:r>
            <a:r>
              <a:rPr lang="en" sz="2100">
                <a:solidFill>
                  <a:schemeClr val="lt1"/>
                </a:solidFill>
              </a:rPr>
              <a:t> you gain = More potential earnings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4493925" y="410950"/>
            <a:ext cx="4494900" cy="523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Start a </a:t>
            </a:r>
            <a:r>
              <a:rPr lang="en" sz="22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successful</a:t>
            </a:r>
            <a:r>
              <a:rPr lang="en" sz="22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 career</a:t>
            </a:r>
            <a:endParaRPr sz="22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  <p:cxnSp>
        <p:nvCxnSpPr>
          <p:cNvPr id="88" name="Google Shape;88;p16"/>
          <p:cNvCxnSpPr/>
          <p:nvPr/>
        </p:nvCxnSpPr>
        <p:spPr>
          <a:xfrm>
            <a:off x="166950" y="976050"/>
            <a:ext cx="3955800" cy="255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159975" y="192650"/>
            <a:ext cx="8711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Poller One"/>
                <a:ea typeface="Poller One"/>
                <a:cs typeface="Poller One"/>
                <a:sym typeface="Poller One"/>
              </a:rPr>
              <a:t>We LEARN Graphic Design Software</a:t>
            </a:r>
            <a:endParaRPr sz="2700">
              <a:solidFill>
                <a:schemeClr val="lt1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2431400" y="1287675"/>
            <a:ext cx="44310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Use CREATIVITY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DESIGN Skills and 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Enjoy FUN Projects!</a:t>
            </a:r>
            <a:endParaRPr sz="2800">
              <a:solidFill>
                <a:schemeClr val="lt1"/>
              </a:solidFill>
            </a:endParaRPr>
          </a:p>
        </p:txBody>
      </p:sp>
      <p:cxnSp>
        <p:nvCxnSpPr>
          <p:cNvPr id="95" name="Google Shape;95;p17"/>
          <p:cNvCxnSpPr/>
          <p:nvPr/>
        </p:nvCxnSpPr>
        <p:spPr>
          <a:xfrm>
            <a:off x="410975" y="950350"/>
            <a:ext cx="82836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25" y="5762425"/>
            <a:ext cx="6476150" cy="15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61177" l="0" r="0" t="0"/>
          <a:stretch/>
        </p:blipFill>
        <p:spPr>
          <a:xfrm>
            <a:off x="2431400" y="3333150"/>
            <a:ext cx="4663151" cy="18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3313425" y="4109675"/>
            <a:ext cx="1091700" cy="21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4572000" y="4220400"/>
            <a:ext cx="1772400" cy="1006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0" l="21315" r="0" t="0"/>
          <a:stretch/>
        </p:blipFill>
        <p:spPr>
          <a:xfrm rot="3">
            <a:off x="249300" y="1777628"/>
            <a:ext cx="5660652" cy="3157644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3840000" dist="95250">
              <a:schemeClr val="accent4">
                <a:alpha val="90000"/>
              </a:schemeClr>
            </a:outerShdw>
          </a:effectLst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75" y="272399"/>
            <a:ext cx="4733663" cy="31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5150" y="323800"/>
            <a:ext cx="2527701" cy="449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 rot="-278136">
            <a:off x="5309917" y="387061"/>
            <a:ext cx="3199767" cy="1416193"/>
          </a:xfrm>
          <a:prstGeom prst="rect">
            <a:avLst/>
          </a:prstGeom>
          <a:solidFill>
            <a:srgbClr val="C4BFC3">
              <a:alpha val="441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0000"/>
                </a:solidFill>
                <a:latin typeface="Poller One"/>
                <a:ea typeface="Poller One"/>
                <a:cs typeface="Poller One"/>
                <a:sym typeface="Poller One"/>
              </a:rPr>
              <a:t>HOLIDAY FUN</a:t>
            </a:r>
            <a:endParaRPr sz="4000">
              <a:solidFill>
                <a:srgbClr val="FF0000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050" y="295400"/>
            <a:ext cx="5257954" cy="40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7850" cy="52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 rot="-278085">
            <a:off x="2606122" y="3513038"/>
            <a:ext cx="3931757" cy="14161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0000"/>
                </a:solidFill>
                <a:latin typeface="Poller One"/>
                <a:ea typeface="Poller One"/>
                <a:cs typeface="Poller One"/>
                <a:sym typeface="Poller One"/>
              </a:rPr>
              <a:t>HOLIDAY FUN</a:t>
            </a:r>
            <a:endParaRPr sz="4000">
              <a:solidFill>
                <a:srgbClr val="FF0000"/>
              </a:solidFill>
              <a:latin typeface="Poller One"/>
              <a:ea typeface="Poller One"/>
              <a:cs typeface="Poller One"/>
              <a:sym typeface="Poller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">
            <a:off x="315000" y="640304"/>
            <a:ext cx="3165375" cy="429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269" y="752739"/>
            <a:ext cx="4668055" cy="407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2542875" y="152450"/>
            <a:ext cx="4546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1C232"/>
                </a:solidFill>
                <a:latin typeface="Over the Rainbow"/>
                <a:ea typeface="Over the Rainbow"/>
                <a:cs typeface="Over the Rainbow"/>
                <a:sym typeface="Over the Rainbow"/>
              </a:rPr>
              <a:t>HAUNTED EXPRESSION</a:t>
            </a:r>
            <a:endParaRPr b="1" sz="2700">
              <a:solidFill>
                <a:srgbClr val="F1C23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4D79"/>
            </a:gs>
            <a:gs pos="100000">
              <a:srgbClr val="540303"/>
            </a:gs>
          </a:gsLst>
          <a:lin ang="5400012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">
            <a:off x="244000" y="269680"/>
            <a:ext cx="4186725" cy="235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443143"/>
            <a:ext cx="4419600" cy="2486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5355400" y="269675"/>
            <a:ext cx="384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ermanent Marker"/>
                <a:ea typeface="Permanent Marker"/>
                <a:cs typeface="Permanent Marker"/>
                <a:sym typeface="Permanent Marker"/>
              </a:rPr>
              <a:t>TINY</a:t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5995800" y="1046413"/>
            <a:ext cx="384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ermanent Marker"/>
                <a:ea typeface="Permanent Marker"/>
                <a:cs typeface="Permanent Marker"/>
                <a:sym typeface="Permanent Marker"/>
              </a:rPr>
              <a:t>NINJAS</a:t>
            </a:r>
            <a:endParaRPr sz="41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