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Acme" panose="020B0604020202020204" charset="0"/>
      <p:regular r:id="rId32"/>
    </p:embeddedFont>
    <p:embeddedFont>
      <p:font typeface="Amatic SC" panose="00000500000000000000" pitchFamily="2" charset="-79"/>
      <p:regular r:id="rId33"/>
      <p:bold r:id="rId34"/>
    </p:embeddedFont>
    <p:embeddedFont>
      <p:font typeface="Comfortaa" panose="020B0604020202020204" charset="0"/>
      <p:regular r:id="rId35"/>
      <p:bold r:id="rId36"/>
    </p:embeddedFont>
    <p:embeddedFont>
      <p:font typeface="Orbitron" panose="020B0604020202020204" charset="0"/>
      <p:regular r:id="rId37"/>
      <p:bold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Roboto Slab" pitchFamily="2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4C3750-38FB-4249-A681-2927D3718B68}">
  <a:tblStyle styleId="{DA4C3750-38FB-4249-A681-2927D3718B6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42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97feb03a0a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8"/>
            <a:ext cx="606442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97feb03a0a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97feb03a0a_2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8"/>
            <a:ext cx="606442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97feb03a0a_2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97feb03a0a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8"/>
            <a:ext cx="606442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97feb03a0a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992626b00e_2_1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992626b00e_2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97feb03a0a_2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8"/>
            <a:ext cx="606442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g97feb03a0a_2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992626b00e_2_1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992626b00e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e88fdb3f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ee88fdb3f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992626b00e_2_1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992626b00e_2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97feb03a0a_17_5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04" name="Google Shape;204;g97feb03a0a_17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05" name="Google Shape;205;g97feb03a0a_17_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9cda0af812_0_1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229" name="Google Shape;229;g9cda0af81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0" name="Google Shape;230;g9cda0af812_0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92626b00e_2_7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75" name="Google Shape;75;g992626b00e_2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g992626b00e_2_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97feb03a0a_7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8"/>
            <a:ext cx="606442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g97feb03a0a_7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40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400">
                <a:solidFill>
                  <a:schemeClr val="dk1"/>
                </a:solidFill>
              </a:rPr>
              <a:t>Project Approval Form</a:t>
            </a:r>
            <a:endParaRPr sz="140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400">
                <a:solidFill>
                  <a:schemeClr val="dk1"/>
                </a:solidFill>
              </a:rPr>
              <a:t>Ethics Agreement</a:t>
            </a:r>
            <a:endParaRPr sz="140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400">
                <a:solidFill>
                  <a:schemeClr val="dk1"/>
                </a:solidFill>
              </a:rPr>
              <a:t>Risk Assessment and Designated Supervisor Form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400">
                <a:solidFill>
                  <a:schemeClr val="dk1"/>
                </a:solidFill>
              </a:rPr>
              <a:t>There is a </a:t>
            </a:r>
            <a:r>
              <a:rPr lang="en" sz="1400" i="1">
                <a:solidFill>
                  <a:schemeClr val="dk1"/>
                </a:solidFill>
              </a:rPr>
              <a:t>Science and Engineering Fair Forms Needed Key</a:t>
            </a:r>
            <a:r>
              <a:rPr lang="en" sz="1400">
                <a:solidFill>
                  <a:schemeClr val="dk1"/>
                </a:solidFill>
              </a:rPr>
              <a:t> to assist teachers with determining which forms will be required for each project. 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400" b="1">
                <a:solidFill>
                  <a:schemeClr val="dk1"/>
                </a:solidFill>
              </a:rPr>
              <a:t>Please Note: All projects involving human subjects MUST have a Qualified Scientist Form.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None/>
            </a:pP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992626b00e_2_1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992626b00e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534a81fe27_0_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1534a81fe2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97feb03a0a_17_8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260" name="Google Shape;260;g97feb03a0a_17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61" name="Google Shape;261;g97feb03a0a_17_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97feb03a0a_17_9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269" name="Google Shape;269;g97feb03a0a_17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0" name="Google Shape;270;g97feb03a0a_17_9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7feb03a0a_17_8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97feb03a0a_17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97feb03a0a_17_10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288" name="Google Shape;288;g97feb03a0a_17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89" name="Google Shape;289;g97feb03a0a_17_10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97feb03a0a_17_11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295" name="Google Shape;295;g97feb03a0a_17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6" name="Google Shape;296;g97feb03a0a_17_1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9a4938e248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8"/>
            <a:ext cx="606442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9a4938e248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992626b00e_7_8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309" name="Google Shape;309;g992626b00e_7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0" name="Google Shape;310;g992626b00e_7_8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534a81fe27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83" name="Google Shape;83;g1534a81fe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" name="Google Shape;84;g1534a81fe27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994e6c00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994e6c00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9a4938e248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9a4938e248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7feb03a0a_7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8"/>
            <a:ext cx="606442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97feb03a0a_7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1400">
                <a:solidFill>
                  <a:schemeClr val="dk1"/>
                </a:solidFill>
              </a:rPr>
              <a:t>NEW to South Fair!</a:t>
            </a:r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97feb03a0a_7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8"/>
            <a:ext cx="606442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97feb03a0a_7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97feb03a0a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8"/>
            <a:ext cx="606442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g97feb03a0a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7feb03a0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8"/>
            <a:ext cx="606442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97feb03a0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0" y="628650"/>
            <a:ext cx="9144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1"/>
          </p:nvPr>
        </p:nvSpPr>
        <p:spPr>
          <a:xfrm>
            <a:off x="0" y="2000250"/>
            <a:ext cx="89916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ctr" rtl="0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 rtl="0"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 rtl="0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 rtl="0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 rtl="0"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 rtl="0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 rtl="0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 rtl="0"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 rtl="0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dt" idx="10"/>
          </p:nvPr>
        </p:nvSpPr>
        <p:spPr>
          <a:xfrm>
            <a:off x="66294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ftr" idx="11"/>
          </p:nvPr>
        </p:nvSpPr>
        <p:spPr>
          <a:xfrm>
            <a:off x="32766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1524000" y="4686300"/>
            <a:ext cx="1295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rgbClr val="0D325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ctrTitle" idx="4294967295"/>
          </p:nvPr>
        </p:nvSpPr>
        <p:spPr>
          <a:xfrm>
            <a:off x="1410550" y="868150"/>
            <a:ext cx="5579400" cy="13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latin typeface="Acme"/>
              <a:ea typeface="Acme"/>
              <a:cs typeface="Acme"/>
              <a:sym typeface="Acm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1410550" y="2524225"/>
            <a:ext cx="6762000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Sherwood Science &amp; Engineer Fair </a:t>
            </a:r>
            <a:endParaRPr sz="3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350" y="332400"/>
            <a:ext cx="5511306" cy="210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Acme"/>
                <a:ea typeface="Acme"/>
                <a:cs typeface="Acme"/>
                <a:sym typeface="Acme"/>
              </a:rPr>
              <a:t>Engineering Division</a:t>
            </a:r>
            <a:endParaRPr sz="3600"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142" name="Google Shape;142;p23"/>
          <p:cNvSpPr txBox="1">
            <a:spLocks noGrp="1"/>
          </p:cNvSpPr>
          <p:nvPr>
            <p:ph type="body" idx="1"/>
          </p:nvPr>
        </p:nvSpPr>
        <p:spPr>
          <a:xfrm>
            <a:off x="3399300" y="1731350"/>
            <a:ext cx="5567100" cy="25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Categories</a:t>
            </a:r>
            <a:endParaRPr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cme"/>
              <a:buChar char="●"/>
            </a:pPr>
            <a:r>
              <a:rPr lang="en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Environmental Engineering</a:t>
            </a:r>
            <a:endParaRPr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Engineering Mechanics</a:t>
            </a:r>
            <a:r>
              <a:rPr lang="en"/>
              <a:t> 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sp>
        <p:nvSpPr>
          <p:cNvPr id="143" name="Google Shape;143;p23"/>
          <p:cNvSpPr txBox="1"/>
          <p:nvPr/>
        </p:nvSpPr>
        <p:spPr>
          <a:xfrm>
            <a:off x="675275" y="1731350"/>
            <a:ext cx="2329500" cy="27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1800" i="0" strike="noStrike" cap="none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The </a:t>
            </a:r>
            <a:r>
              <a:rPr lang="en" sz="1800" b="1" i="0" strike="noStrike" cap="none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Engineering Division</a:t>
            </a:r>
            <a:r>
              <a:rPr lang="en" sz="1800" i="0" strike="noStrike" cap="none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 allows students to design and then build prototypes to solve a real world problem</a:t>
            </a:r>
            <a:r>
              <a:rPr lang="en" sz="1800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. </a:t>
            </a:r>
            <a:endParaRPr sz="18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1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3"/>
          <p:cNvSpPr txBox="1"/>
          <p:nvPr/>
        </p:nvSpPr>
        <p:spPr>
          <a:xfrm>
            <a:off x="4396400" y="3772250"/>
            <a:ext cx="4632300" cy="23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600" b="0" i="1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0475" y="336870"/>
            <a:ext cx="1661825" cy="99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336870"/>
            <a:ext cx="1661825" cy="99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Acme"/>
                <a:ea typeface="Acme"/>
                <a:cs typeface="Acme"/>
                <a:sym typeface="Acme"/>
              </a:rPr>
              <a:t>Engineering Division</a:t>
            </a:r>
            <a:endParaRPr sz="3600"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152" name="Google Shape;152;p24"/>
          <p:cNvSpPr txBox="1">
            <a:spLocks noGrp="1"/>
          </p:cNvSpPr>
          <p:nvPr>
            <p:ph type="body" idx="1"/>
          </p:nvPr>
        </p:nvSpPr>
        <p:spPr>
          <a:xfrm>
            <a:off x="311700" y="1370525"/>
            <a:ext cx="4880100" cy="3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cme"/>
              <a:buChar char="●"/>
            </a:pPr>
            <a:r>
              <a:rPr lang="en">
                <a:latin typeface="Acme"/>
                <a:ea typeface="Acme"/>
                <a:cs typeface="Acme"/>
                <a:sym typeface="Acme"/>
              </a:rPr>
              <a:t>Design a prototype to solve a real-world problem</a:t>
            </a:r>
            <a:endParaRPr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cme"/>
              <a:buChar char="●"/>
            </a:pPr>
            <a:r>
              <a:rPr lang="en">
                <a:latin typeface="Acme"/>
                <a:ea typeface="Acme"/>
                <a:cs typeface="Acme"/>
                <a:sym typeface="Acme"/>
              </a:rPr>
              <a:t> Make </a:t>
            </a:r>
            <a:r>
              <a:rPr lang="en">
                <a:solidFill>
                  <a:srgbClr val="00FFFF"/>
                </a:solidFill>
                <a:latin typeface="Acme"/>
                <a:ea typeface="Acme"/>
                <a:cs typeface="Acme"/>
                <a:sym typeface="Acme"/>
              </a:rPr>
              <a:t>at least three different modifications </a:t>
            </a:r>
            <a:r>
              <a:rPr lang="en">
                <a:latin typeface="Acme"/>
                <a:ea typeface="Acme"/>
                <a:cs typeface="Acme"/>
                <a:sym typeface="Acme"/>
              </a:rPr>
              <a:t>to the prototype</a:t>
            </a:r>
            <a:r>
              <a:rPr lang="en" i="1">
                <a:latin typeface="Acme"/>
                <a:ea typeface="Acme"/>
                <a:cs typeface="Acme"/>
                <a:sym typeface="Acme"/>
              </a:rPr>
              <a:t> (they do not have to build a brand new protype, they are making changes to the existing prototype) </a:t>
            </a:r>
            <a:endParaRPr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cme"/>
              <a:buChar char="●"/>
            </a:pPr>
            <a:r>
              <a:rPr lang="en">
                <a:latin typeface="Acme"/>
                <a:ea typeface="Acme"/>
                <a:cs typeface="Acme"/>
                <a:sym typeface="Acme"/>
              </a:rPr>
              <a:t>ALL grades (4-6) are required to have a bibliography </a:t>
            </a:r>
            <a:endParaRPr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cme"/>
              <a:buChar char="●"/>
            </a:pPr>
            <a:r>
              <a:rPr lang="en">
                <a:latin typeface="Acme"/>
                <a:ea typeface="Acme"/>
                <a:cs typeface="Acme"/>
                <a:sym typeface="Acme"/>
              </a:rPr>
              <a:t>A detailed daily log 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53" name="Google Shape;15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336870"/>
            <a:ext cx="1661825" cy="99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4575" y="336870"/>
            <a:ext cx="1661825" cy="99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3975" y="2026521"/>
            <a:ext cx="3647400" cy="273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Acme"/>
                <a:ea typeface="Acme"/>
                <a:cs typeface="Acme"/>
                <a:sym typeface="Acme"/>
              </a:rPr>
              <a:t>Mathematics &amp; Computer Science Division</a:t>
            </a:r>
            <a:r>
              <a:rPr lang="en" sz="3600"/>
              <a:t> </a:t>
            </a:r>
            <a:endParaRPr sz="36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3600"/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1"/>
          </p:nvPr>
        </p:nvSpPr>
        <p:spPr>
          <a:xfrm>
            <a:off x="4838650" y="1731350"/>
            <a:ext cx="4127700" cy="13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u="sng">
                <a:latin typeface="Acme"/>
                <a:ea typeface="Acme"/>
                <a:cs typeface="Acme"/>
                <a:sym typeface="Acme"/>
              </a:rPr>
              <a:t>Categories</a:t>
            </a:r>
            <a:endParaRPr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Acme"/>
              <a:buChar char="●"/>
            </a:pPr>
            <a:r>
              <a:rPr lang="en">
                <a:latin typeface="Acme"/>
                <a:ea typeface="Acme"/>
                <a:cs typeface="Acme"/>
                <a:sym typeface="Acme"/>
              </a:rPr>
              <a:t>Robotics/ Intelligent Machines</a:t>
            </a:r>
            <a:endParaRPr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cme"/>
              <a:buChar char="●"/>
            </a:pPr>
            <a:r>
              <a:rPr lang="en">
                <a:latin typeface="Acme"/>
                <a:ea typeface="Acme"/>
                <a:cs typeface="Acme"/>
                <a:sym typeface="Acme"/>
              </a:rPr>
              <a:t>Coding</a:t>
            </a:r>
            <a:endParaRPr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cme"/>
              <a:buChar char="●"/>
            </a:pPr>
            <a:r>
              <a:rPr lang="en">
                <a:latin typeface="Acme"/>
                <a:ea typeface="Acme"/>
                <a:cs typeface="Acme"/>
                <a:sym typeface="Acme"/>
              </a:rPr>
              <a:t>Mathematics</a:t>
            </a:r>
            <a:endParaRPr>
              <a:latin typeface="Acme"/>
              <a:ea typeface="Acme"/>
              <a:cs typeface="Acme"/>
              <a:sym typeface="Acm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sp>
        <p:nvSpPr>
          <p:cNvPr id="162" name="Google Shape;162;p25"/>
          <p:cNvSpPr txBox="1"/>
          <p:nvPr/>
        </p:nvSpPr>
        <p:spPr>
          <a:xfrm>
            <a:off x="515800" y="1691475"/>
            <a:ext cx="3836100" cy="27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i="0" strike="noStrike" cap="none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The </a:t>
            </a:r>
            <a:r>
              <a:rPr lang="en" sz="2400" i="1" strike="noStrike" cap="none">
                <a:solidFill>
                  <a:schemeClr val="accent6"/>
                </a:solidFill>
                <a:latin typeface="Acme"/>
                <a:ea typeface="Acme"/>
                <a:cs typeface="Acme"/>
                <a:sym typeface="Acme"/>
              </a:rPr>
              <a:t>Mathematics and </a:t>
            </a:r>
            <a:r>
              <a:rPr lang="en" sz="2400" b="1" i="1" strike="noStrike" cap="none">
                <a:solidFill>
                  <a:schemeClr val="accent6"/>
                </a:solidFill>
                <a:latin typeface="Acme"/>
                <a:ea typeface="Acme"/>
                <a:cs typeface="Acme"/>
                <a:sym typeface="Acme"/>
              </a:rPr>
              <a:t>Computer Science Division</a:t>
            </a:r>
            <a:r>
              <a:rPr lang="en" sz="2400">
                <a:solidFill>
                  <a:schemeClr val="accent6"/>
                </a:solidFill>
                <a:latin typeface="Acme"/>
                <a:ea typeface="Acme"/>
                <a:cs typeface="Acme"/>
                <a:sym typeface="Acme"/>
              </a:rPr>
              <a:t> </a:t>
            </a:r>
            <a:r>
              <a:rPr lang="en" sz="2400" i="0" strike="noStrike" cap="none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allows students to design and then build robots or write code</a:t>
            </a:r>
            <a:r>
              <a:rPr lang="en" sz="2400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 or an algorithm</a:t>
            </a:r>
            <a:r>
              <a:rPr lang="en" sz="2400" i="0" strike="noStrike" cap="none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 to solve a real world problem.</a:t>
            </a:r>
            <a:r>
              <a:rPr lang="en" sz="2400" b="0" i="0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1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5"/>
          <p:cNvSpPr txBox="1"/>
          <p:nvPr/>
        </p:nvSpPr>
        <p:spPr>
          <a:xfrm>
            <a:off x="4511375" y="3255100"/>
            <a:ext cx="4455000" cy="11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200" b="0" i="1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0" y="244276"/>
            <a:ext cx="9144000" cy="82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Mathematics and Computer Science Categories</a:t>
            </a:r>
            <a:endParaRPr sz="1900">
              <a:solidFill>
                <a:schemeClr val="accent4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169" name="Google Shape;169;p26"/>
          <p:cNvSpPr txBox="1">
            <a:spLocks noGrp="1"/>
          </p:cNvSpPr>
          <p:nvPr>
            <p:ph type="body" idx="1"/>
          </p:nvPr>
        </p:nvSpPr>
        <p:spPr>
          <a:xfrm>
            <a:off x="304800" y="1170942"/>
            <a:ext cx="8458200" cy="3686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>
                <a:latin typeface="Acme"/>
                <a:ea typeface="Acme"/>
                <a:cs typeface="Acme"/>
                <a:sym typeface="Acme"/>
              </a:rPr>
              <a:t>Robotics and Intelligent Machines</a:t>
            </a:r>
            <a:r>
              <a:rPr lang="en">
                <a:latin typeface="Acme"/>
                <a:ea typeface="Acme"/>
                <a:cs typeface="Acme"/>
                <a:sym typeface="Acme"/>
              </a:rPr>
              <a:t> – projects will use machine intelligence to complete a task or reduce the reliance of human intervention</a:t>
            </a:r>
            <a:endParaRPr>
              <a:latin typeface="Acme"/>
              <a:ea typeface="Acme"/>
              <a:cs typeface="Acme"/>
              <a:sym typeface="Acme"/>
            </a:endParaRPr>
          </a:p>
          <a:p>
            <a:pPr marL="342900" lvl="0" indent="-254000" algn="l" rtl="0">
              <a:spcBef>
                <a:spcPts val="640"/>
              </a:spcBef>
              <a:spcAft>
                <a:spcPts val="0"/>
              </a:spcAft>
              <a:buSzPts val="1800"/>
              <a:buChar char="●"/>
            </a:pPr>
            <a:r>
              <a:rPr lang="en" b="1">
                <a:latin typeface="Acme"/>
                <a:ea typeface="Acme"/>
                <a:cs typeface="Acme"/>
                <a:sym typeface="Acme"/>
              </a:rPr>
              <a:t>Coding </a:t>
            </a:r>
            <a:r>
              <a:rPr lang="en">
                <a:latin typeface="Acme"/>
                <a:ea typeface="Acme"/>
                <a:cs typeface="Acme"/>
                <a:sym typeface="Acme"/>
              </a:rPr>
              <a:t>– projects will focus on the study or development of software or information processes to demonstrate, analyze, or control a process or solution.</a:t>
            </a:r>
            <a:endParaRPr>
              <a:latin typeface="Acme"/>
              <a:ea typeface="Acme"/>
              <a:cs typeface="Acme"/>
              <a:sym typeface="Acme"/>
            </a:endParaRPr>
          </a:p>
          <a:p>
            <a:pPr marL="342900" lvl="0" indent="-254000" algn="l" rtl="0">
              <a:spcBef>
                <a:spcPts val="640"/>
              </a:spcBef>
              <a:spcAft>
                <a:spcPts val="0"/>
              </a:spcAft>
              <a:buSzPts val="1800"/>
              <a:buFont typeface="Acme"/>
              <a:buChar char="●"/>
            </a:pPr>
            <a:r>
              <a:rPr lang="en" b="1">
                <a:latin typeface="Acme"/>
                <a:ea typeface="Acme"/>
                <a:cs typeface="Acme"/>
                <a:sym typeface="Acme"/>
              </a:rPr>
              <a:t>Mathematics- </a:t>
            </a:r>
            <a:r>
              <a:rPr lang="en">
                <a:latin typeface="Acme"/>
                <a:ea typeface="Acme"/>
                <a:cs typeface="Acme"/>
                <a:sym typeface="Acme"/>
              </a:rPr>
              <a:t>use a formula to solve a real-world problem</a:t>
            </a:r>
            <a:r>
              <a:rPr lang="en" b="1">
                <a:latin typeface="Acme"/>
                <a:ea typeface="Acme"/>
                <a:cs typeface="Acme"/>
                <a:sym typeface="Acme"/>
              </a:rPr>
              <a:t> </a:t>
            </a:r>
            <a:endParaRPr b="1">
              <a:latin typeface="Acme"/>
              <a:ea typeface="Acme"/>
              <a:cs typeface="Acme"/>
              <a:sym typeface="Acme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300" b="1"/>
          </a:p>
        </p:txBody>
      </p:sp>
      <p:pic>
        <p:nvPicPr>
          <p:cNvPr id="170" name="Google Shape;17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0400" y="3146475"/>
            <a:ext cx="3630472" cy="17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7900" y="3146474"/>
            <a:ext cx="2281699" cy="1711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101400" y="458025"/>
            <a:ext cx="86547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Acme"/>
                <a:ea typeface="Acme"/>
                <a:cs typeface="Acme"/>
                <a:sym typeface="Acme"/>
              </a:rPr>
              <a:t>Mathematics &amp; Computer Science</a:t>
            </a:r>
            <a:endParaRPr sz="3600">
              <a:latin typeface="Acme"/>
              <a:ea typeface="Acme"/>
              <a:cs typeface="Acme"/>
              <a:sym typeface="Acm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Acme"/>
                <a:ea typeface="Acme"/>
                <a:cs typeface="Acme"/>
                <a:sym typeface="Acme"/>
              </a:rPr>
              <a:t> Division</a:t>
            </a:r>
            <a:endParaRPr sz="3600"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177" name="Google Shape;177;p27"/>
          <p:cNvSpPr txBox="1">
            <a:spLocks noGrp="1"/>
          </p:cNvSpPr>
          <p:nvPr>
            <p:ph type="body" idx="1"/>
          </p:nvPr>
        </p:nvSpPr>
        <p:spPr>
          <a:xfrm>
            <a:off x="177600" y="1584125"/>
            <a:ext cx="4167900" cy="3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cme"/>
              <a:buChar char="●"/>
            </a:pPr>
            <a:r>
              <a:rPr lang="en">
                <a:latin typeface="Acme"/>
                <a:ea typeface="Acme"/>
                <a:cs typeface="Acme"/>
                <a:sym typeface="Acme"/>
              </a:rPr>
              <a:t>Design a code, algorithm, formula, equation or robot and make </a:t>
            </a:r>
            <a:r>
              <a:rPr lang="en">
                <a:solidFill>
                  <a:srgbClr val="00FFFF"/>
                </a:solidFill>
                <a:latin typeface="Acme"/>
                <a:ea typeface="Acme"/>
                <a:cs typeface="Acme"/>
                <a:sym typeface="Acme"/>
              </a:rPr>
              <a:t>at least three different modifications</a:t>
            </a:r>
            <a:r>
              <a:rPr lang="en">
                <a:latin typeface="Acme"/>
                <a:ea typeface="Acme"/>
                <a:cs typeface="Acme"/>
                <a:sym typeface="Acme"/>
              </a:rPr>
              <a:t> to the code/ robot </a:t>
            </a:r>
            <a:endParaRPr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cme"/>
              <a:buChar char="●"/>
            </a:pPr>
            <a:r>
              <a:rPr lang="en">
                <a:latin typeface="Acme"/>
                <a:ea typeface="Acme"/>
                <a:cs typeface="Acme"/>
                <a:sym typeface="Acme"/>
              </a:rPr>
              <a:t>Bibliography with at least 3 sources </a:t>
            </a:r>
            <a:endParaRPr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cme"/>
              <a:buChar char="●"/>
            </a:pPr>
            <a:r>
              <a:rPr lang="en">
                <a:latin typeface="Acme"/>
                <a:ea typeface="Acme"/>
                <a:cs typeface="Acme"/>
                <a:sym typeface="Acme"/>
              </a:rPr>
              <a:t>A detailed daily log </a:t>
            </a:r>
            <a:endParaRPr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78" name="Google Shape;1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6350" y="2191400"/>
            <a:ext cx="4493700" cy="2527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-24075" y="177425"/>
            <a:ext cx="9144000" cy="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Projects That Are </a:t>
            </a:r>
            <a:r>
              <a:rPr lang="en" b="1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NEVER</a:t>
            </a:r>
            <a:r>
              <a:rPr lang="en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 Allowed</a:t>
            </a:r>
            <a:endParaRPr>
              <a:solidFill>
                <a:schemeClr val="accent4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184" name="Google Shape;184;p28"/>
          <p:cNvSpPr txBox="1">
            <a:spLocks noGrp="1"/>
          </p:cNvSpPr>
          <p:nvPr>
            <p:ph type="body" idx="1"/>
          </p:nvPr>
        </p:nvSpPr>
        <p:spPr>
          <a:xfrm>
            <a:off x="0" y="930275"/>
            <a:ext cx="89916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98450" algn="l" rtl="0">
              <a:spcBef>
                <a:spcPts val="0"/>
              </a:spcBef>
              <a:spcAft>
                <a:spcPts val="0"/>
              </a:spcAft>
              <a:buSzPts val="1700"/>
              <a:buFont typeface="Acme"/>
              <a:buChar char="●"/>
            </a:pPr>
            <a:r>
              <a:rPr lang="en" sz="1700">
                <a:latin typeface="Acme"/>
                <a:ea typeface="Acme"/>
                <a:cs typeface="Acme"/>
                <a:sym typeface="Acme"/>
              </a:rPr>
              <a:t>Testing that involves any items that could be considered weapons</a:t>
            </a:r>
            <a:endParaRPr sz="1100">
              <a:latin typeface="Acme"/>
              <a:ea typeface="Acme"/>
              <a:cs typeface="Acme"/>
              <a:sym typeface="Acme"/>
            </a:endParaRPr>
          </a:p>
          <a:p>
            <a:pPr marL="342900" lvl="0" indent="-298450" algn="l" rtl="0">
              <a:spcBef>
                <a:spcPts val="480"/>
              </a:spcBef>
              <a:spcAft>
                <a:spcPts val="0"/>
              </a:spcAft>
              <a:buSzPts val="1700"/>
              <a:buFont typeface="Acme"/>
              <a:buChar char="●"/>
            </a:pPr>
            <a:r>
              <a:rPr lang="en" sz="1700">
                <a:latin typeface="Acme"/>
                <a:ea typeface="Acme"/>
                <a:cs typeface="Acme"/>
                <a:sym typeface="Acme"/>
              </a:rPr>
              <a:t>Testing that involves fireworks or explosives</a:t>
            </a:r>
            <a:endParaRPr sz="1100">
              <a:latin typeface="Acme"/>
              <a:ea typeface="Acme"/>
              <a:cs typeface="Acme"/>
              <a:sym typeface="Acme"/>
            </a:endParaRPr>
          </a:p>
          <a:p>
            <a:pPr marL="342900" lvl="0" indent="-298450" algn="l" rtl="0">
              <a:spcBef>
                <a:spcPts val="480"/>
              </a:spcBef>
              <a:spcAft>
                <a:spcPts val="0"/>
              </a:spcAft>
              <a:buSzPts val="1700"/>
              <a:buFont typeface="Acme"/>
              <a:buChar char="●"/>
            </a:pPr>
            <a:r>
              <a:rPr lang="en" sz="1700">
                <a:latin typeface="Acme"/>
                <a:ea typeface="Acme"/>
                <a:cs typeface="Acme"/>
                <a:sym typeface="Acme"/>
              </a:rPr>
              <a:t>Testing using controlled substances such as alcohol, tobacco or prescription medicine</a:t>
            </a:r>
            <a:endParaRPr sz="1100">
              <a:latin typeface="Acme"/>
              <a:ea typeface="Acme"/>
              <a:cs typeface="Acme"/>
              <a:sym typeface="Acme"/>
            </a:endParaRPr>
          </a:p>
          <a:p>
            <a:pPr marL="342900" lvl="0" indent="-298450" algn="l" rtl="0">
              <a:spcBef>
                <a:spcPts val="480"/>
              </a:spcBef>
              <a:spcAft>
                <a:spcPts val="0"/>
              </a:spcAft>
              <a:buSzPts val="1700"/>
              <a:buFont typeface="Acme"/>
              <a:buChar char="●"/>
            </a:pPr>
            <a:r>
              <a:rPr lang="en" sz="1700">
                <a:latin typeface="Acme"/>
                <a:ea typeface="Acme"/>
                <a:cs typeface="Acme"/>
                <a:sym typeface="Acme"/>
              </a:rPr>
              <a:t>Microbial experimentation using samples collected from the environment (NO MOLD OR ALGAE) </a:t>
            </a:r>
            <a:endParaRPr sz="1100">
              <a:latin typeface="Acme"/>
              <a:ea typeface="Acme"/>
              <a:cs typeface="Acme"/>
              <a:sym typeface="Acme"/>
            </a:endParaRPr>
          </a:p>
          <a:p>
            <a:pPr marL="342900" lvl="0" indent="-298450" algn="l" rtl="0">
              <a:spcBef>
                <a:spcPts val="480"/>
              </a:spcBef>
              <a:spcAft>
                <a:spcPts val="0"/>
              </a:spcAft>
              <a:buSzPts val="1700"/>
              <a:buFont typeface="Acme"/>
              <a:buChar char="●"/>
            </a:pPr>
            <a:r>
              <a:rPr lang="en" sz="1700">
                <a:latin typeface="Acme"/>
                <a:ea typeface="Acme"/>
                <a:cs typeface="Acme"/>
                <a:sym typeface="Acme"/>
              </a:rPr>
              <a:t>Projects that produce mold either intentionally or unintentionally</a:t>
            </a:r>
            <a:endParaRPr sz="1700">
              <a:latin typeface="Acme"/>
              <a:ea typeface="Acme"/>
              <a:cs typeface="Acme"/>
              <a:sym typeface="Acme"/>
            </a:endParaRPr>
          </a:p>
          <a:p>
            <a:pPr marL="342900" lvl="0" indent="-298450" algn="l" rtl="0">
              <a:spcBef>
                <a:spcPts val="480"/>
              </a:spcBef>
              <a:spcAft>
                <a:spcPts val="0"/>
              </a:spcAft>
              <a:buSzPts val="1700"/>
              <a:buFont typeface="Acme"/>
              <a:buChar char="●"/>
            </a:pPr>
            <a:r>
              <a:rPr lang="en">
                <a:latin typeface="Acme"/>
                <a:ea typeface="Acme"/>
                <a:cs typeface="Acme"/>
                <a:sym typeface="Acme"/>
              </a:rPr>
              <a:t>Any project that could cause pain, distress or death to a vertebrate</a:t>
            </a:r>
            <a:endParaRPr sz="2200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9694" y="3060375"/>
            <a:ext cx="2787405" cy="208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title"/>
          </p:nvPr>
        </p:nvSpPr>
        <p:spPr>
          <a:xfrm>
            <a:off x="311700" y="159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cme"/>
                <a:ea typeface="Acme"/>
                <a:cs typeface="Acme"/>
                <a:sym typeface="Acme"/>
              </a:rPr>
              <a:t>Daily Log</a:t>
            </a:r>
            <a:endParaRPr b="1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91" name="Google Shape;19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7400" y="635625"/>
            <a:ext cx="2484901" cy="15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1412" y="3270512"/>
            <a:ext cx="2701166" cy="17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/>
          <p:nvPr/>
        </p:nvSpPr>
        <p:spPr>
          <a:xfrm>
            <a:off x="81550" y="1278850"/>
            <a:ext cx="2333700" cy="3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cme"/>
              <a:buChar char="●"/>
            </a:pPr>
            <a:r>
              <a:rPr lang="en" sz="2000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Dated entries</a:t>
            </a:r>
            <a:endParaRPr sz="2000"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cme"/>
              <a:buChar char="●"/>
            </a:pPr>
            <a:r>
              <a:rPr lang="en" sz="2000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Sketches and Diagrams</a:t>
            </a:r>
            <a:endParaRPr sz="2000"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cme"/>
              <a:buChar char="●"/>
            </a:pPr>
            <a:r>
              <a:rPr lang="en" sz="2000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Detailed entries</a:t>
            </a:r>
            <a:endParaRPr sz="2000"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cme"/>
              <a:buChar char="●"/>
            </a:pPr>
            <a:r>
              <a:rPr lang="en" sz="2000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Minimum of</a:t>
            </a:r>
            <a:r>
              <a:rPr lang="en" sz="2300" b="1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 3</a:t>
            </a:r>
            <a:r>
              <a:rPr lang="en" sz="2000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 sources for research with notes </a:t>
            </a:r>
            <a:endParaRPr sz="2000"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7600" y="635625"/>
            <a:ext cx="3408199" cy="251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8153" y="2515628"/>
            <a:ext cx="1783625" cy="243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0" y="285750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How to Come up with a Question</a:t>
            </a:r>
            <a:endParaRPr sz="2100">
              <a:solidFill>
                <a:schemeClr val="accent4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1"/>
          </p:nvPr>
        </p:nvSpPr>
        <p:spPr>
          <a:xfrm>
            <a:off x="248225" y="1415625"/>
            <a:ext cx="8743500" cy="3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600">
              <a:latin typeface="Acme"/>
              <a:ea typeface="Acme"/>
              <a:cs typeface="Acme"/>
              <a:sym typeface="Acme"/>
            </a:endParaRPr>
          </a:p>
          <a:p>
            <a:pPr marL="457200" lvl="0" indent="-355600" algn="l" rtl="0">
              <a:spcBef>
                <a:spcPts val="640"/>
              </a:spcBef>
              <a:spcAft>
                <a:spcPts val="0"/>
              </a:spcAft>
              <a:buSzPts val="2000"/>
              <a:buFont typeface="Acme"/>
              <a:buChar char="➢"/>
            </a:pPr>
            <a:r>
              <a:rPr lang="en" sz="2000">
                <a:latin typeface="Acme"/>
                <a:ea typeface="Acme"/>
                <a:cs typeface="Acme"/>
                <a:sym typeface="Acme"/>
              </a:rPr>
              <a:t>Consider topics that are interesting to you </a:t>
            </a:r>
            <a:endParaRPr sz="2000">
              <a:latin typeface="Acme"/>
              <a:ea typeface="Acme"/>
              <a:cs typeface="Acme"/>
              <a:sym typeface="Acm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cme"/>
              <a:buChar char="➢"/>
            </a:pPr>
            <a:r>
              <a:rPr lang="en" sz="2000">
                <a:latin typeface="Acme"/>
                <a:ea typeface="Acme"/>
                <a:cs typeface="Acme"/>
                <a:sym typeface="Acme"/>
              </a:rPr>
              <a:t>What is something you are curious about or often wondered? </a:t>
            </a:r>
            <a:endParaRPr sz="600">
              <a:latin typeface="Acme"/>
              <a:ea typeface="Acme"/>
              <a:cs typeface="Acme"/>
              <a:sym typeface="Acm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cme"/>
              <a:buChar char="➢"/>
            </a:pPr>
            <a:r>
              <a:rPr lang="en" sz="2000">
                <a:latin typeface="Acme"/>
                <a:ea typeface="Acme"/>
                <a:cs typeface="Acme"/>
                <a:sym typeface="Acme"/>
              </a:rPr>
              <a:t>Ask “What If” questions</a:t>
            </a:r>
            <a:endParaRPr sz="2000">
              <a:latin typeface="Acme"/>
              <a:ea typeface="Acme"/>
              <a:cs typeface="Acme"/>
              <a:sym typeface="Acm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cme"/>
              <a:buChar char="➢"/>
            </a:pPr>
            <a:r>
              <a:rPr lang="en" sz="2000">
                <a:latin typeface="Acme"/>
                <a:ea typeface="Acme"/>
                <a:cs typeface="Acme"/>
                <a:sym typeface="Acme"/>
              </a:rPr>
              <a:t>Continue your project from last year</a:t>
            </a:r>
            <a:endParaRPr sz="600">
              <a:latin typeface="Acme"/>
              <a:ea typeface="Acme"/>
              <a:cs typeface="Acme"/>
              <a:sym typeface="Acm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cme"/>
              <a:buChar char="➢"/>
            </a:pPr>
            <a:r>
              <a:rPr lang="en" sz="2000">
                <a:latin typeface="Acme"/>
                <a:ea typeface="Acme"/>
                <a:cs typeface="Acme"/>
                <a:sym typeface="Acme"/>
              </a:rPr>
              <a:t>Sciencebuddies.org </a:t>
            </a:r>
            <a:endParaRPr sz="600">
              <a:latin typeface="Acme"/>
              <a:ea typeface="Acme"/>
              <a:cs typeface="Acme"/>
              <a:sym typeface="Acm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cme"/>
              <a:buChar char="➢"/>
            </a:pPr>
            <a:r>
              <a:rPr lang="en" sz="2000">
                <a:latin typeface="Acme"/>
                <a:ea typeface="Acme"/>
                <a:cs typeface="Acme"/>
                <a:sym typeface="Acme"/>
              </a:rPr>
              <a:t>Books</a:t>
            </a:r>
            <a:endParaRPr sz="2000">
              <a:latin typeface="Acme"/>
              <a:ea typeface="Acme"/>
              <a:cs typeface="Acme"/>
              <a:sym typeface="Acm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cme"/>
              <a:buChar char="➢"/>
            </a:pPr>
            <a:r>
              <a:rPr lang="en" sz="2000">
                <a:latin typeface="Acme"/>
                <a:ea typeface="Acme"/>
                <a:cs typeface="Acme"/>
                <a:sym typeface="Acme"/>
              </a:rPr>
              <a:t>It should be FUN, so pick something you are interested in</a:t>
            </a:r>
            <a:endParaRPr sz="2000">
              <a:latin typeface="Acme"/>
              <a:ea typeface="Acme"/>
              <a:cs typeface="Acme"/>
              <a:sym typeface="Acme"/>
            </a:endParaRPr>
          </a:p>
          <a:p>
            <a:pPr marL="4572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1900" b="1" i="1"/>
          </a:p>
          <a:p>
            <a:pPr marL="342900" lvl="0" indent="-190500" algn="ctr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1100" b="1" i="1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>
            <a:spLocks noGrp="1"/>
          </p:cNvSpPr>
          <p:nvPr>
            <p:ph type="title"/>
          </p:nvPr>
        </p:nvSpPr>
        <p:spPr>
          <a:xfrm>
            <a:off x="0" y="342900"/>
            <a:ext cx="9144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Anton"/>
              <a:buNone/>
            </a:pPr>
            <a:r>
              <a:rPr lang="en" sz="6600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Science Variables</a:t>
            </a:r>
            <a:endParaRPr>
              <a:solidFill>
                <a:schemeClr val="accent4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208" name="Google Shape;208;p31"/>
          <p:cNvSpPr txBox="1">
            <a:spLocks noGrp="1"/>
          </p:cNvSpPr>
          <p:nvPr>
            <p:ph type="body" idx="1"/>
          </p:nvPr>
        </p:nvSpPr>
        <p:spPr>
          <a:xfrm>
            <a:off x="324450" y="1256200"/>
            <a:ext cx="8610600" cy="3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Noto Sans Symbols"/>
              <a:buChar char="⮊"/>
            </a:pPr>
            <a:r>
              <a:rPr lang="en" sz="1700" b="1" i="0" u="sng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Independent Variable</a:t>
            </a:r>
            <a:r>
              <a:rPr lang="en" sz="17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 The variable you are “messing with”.</a:t>
            </a:r>
            <a:endParaRPr sz="11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342900" marR="0" lvl="0" indent="-2984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Noto Sans Symbols"/>
              <a:buChar char="⮊"/>
            </a:pPr>
            <a:r>
              <a:rPr lang="en" sz="1700" b="1" i="0" u="sng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Dependent Variable</a:t>
            </a:r>
            <a:r>
              <a:rPr lang="en" sz="17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 The variable that you will record and measure.  It’s changes “depend” on the independent variable.</a:t>
            </a:r>
            <a:endParaRPr sz="11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342900" marR="0" lvl="0" indent="-2984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Noto Sans Symbols"/>
              <a:buChar char="⮊"/>
            </a:pPr>
            <a:r>
              <a:rPr lang="en" sz="1700" b="1" i="0" u="sng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Control </a:t>
            </a:r>
            <a:r>
              <a:rPr lang="en" sz="1700" b="1" u="sng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Variables</a:t>
            </a:r>
            <a:r>
              <a:rPr lang="en" sz="17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 All aspects of th</a:t>
            </a:r>
            <a:r>
              <a:rPr lang="en" sz="17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ese</a:t>
            </a:r>
            <a:r>
              <a:rPr lang="en" sz="17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 variables must remain constant.</a:t>
            </a:r>
            <a:endParaRPr sz="17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F5F5F"/>
              </a:buClr>
              <a:buSzPts val="2400"/>
              <a:buFont typeface="Noto Sans Symbols"/>
              <a:buNone/>
            </a:pPr>
            <a:r>
              <a:rPr lang="en" sz="24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“How Does Aspirin Affect the Growth Rate of Roses?”</a:t>
            </a:r>
            <a:endParaRPr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F5F5F"/>
              </a:buClr>
              <a:buSzPts val="2400"/>
              <a:buFont typeface="Noto Sans Symbols"/>
              <a:buNone/>
            </a:pPr>
            <a:endParaRPr sz="2400" i="0" u="none" strike="noStrike" cap="none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F5F5F"/>
              </a:buClr>
              <a:buSzPts val="2400"/>
              <a:buFont typeface="Noto Sans Symbols"/>
              <a:buNone/>
            </a:pPr>
            <a:endParaRPr sz="2400" i="0" u="none" strike="noStrike" cap="none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F5F5F"/>
              </a:buClr>
              <a:buSzPts val="2400"/>
              <a:buFont typeface="Noto Sans Symbols"/>
              <a:buNone/>
            </a:pPr>
            <a:r>
              <a:rPr lang="en" sz="24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“W</a:t>
            </a:r>
            <a:r>
              <a:rPr lang="en" sz="24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hat is the Effect of Coke on the Decay of Teeth?”</a:t>
            </a:r>
            <a:endParaRPr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</p:txBody>
      </p:sp>
      <p:grpSp>
        <p:nvGrpSpPr>
          <p:cNvPr id="209" name="Google Shape;209;p31"/>
          <p:cNvGrpSpPr/>
          <p:nvPr/>
        </p:nvGrpSpPr>
        <p:grpSpPr>
          <a:xfrm>
            <a:off x="5791202" y="3218436"/>
            <a:ext cx="1428750" cy="972088"/>
            <a:chOff x="1780" y="2465"/>
            <a:chExt cx="900" cy="816"/>
          </a:xfrm>
        </p:grpSpPr>
        <p:sp>
          <p:nvSpPr>
            <p:cNvPr id="210" name="Google Shape;210;p31"/>
            <p:cNvSpPr txBox="1"/>
            <p:nvPr/>
          </p:nvSpPr>
          <p:spPr>
            <a:xfrm>
              <a:off x="1780" y="2682"/>
              <a:ext cx="900" cy="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Arial"/>
                <a:buNone/>
              </a:pPr>
              <a:r>
                <a:rPr lang="en" b="1" i="0" u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Dep</a:t>
              </a:r>
              <a:r>
                <a:rPr lang="en" b="1">
                  <a:solidFill>
                    <a:srgbClr val="FF0000"/>
                  </a:solidFill>
                </a:rPr>
                <a:t>endent</a:t>
              </a:r>
              <a:endParaRPr sz="1000"/>
            </a:p>
          </p:txBody>
        </p:sp>
        <p:cxnSp>
          <p:nvCxnSpPr>
            <p:cNvPr id="211" name="Google Shape;211;p31"/>
            <p:cNvCxnSpPr/>
            <p:nvPr/>
          </p:nvCxnSpPr>
          <p:spPr>
            <a:xfrm rot="10800000">
              <a:off x="2001" y="2465"/>
              <a:ext cx="0" cy="3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sm" len="sm"/>
            </a:ln>
          </p:spPr>
        </p:cxnSp>
      </p:grpSp>
      <p:grpSp>
        <p:nvGrpSpPr>
          <p:cNvPr id="212" name="Google Shape;212;p31"/>
          <p:cNvGrpSpPr/>
          <p:nvPr/>
        </p:nvGrpSpPr>
        <p:grpSpPr>
          <a:xfrm>
            <a:off x="2586872" y="3195251"/>
            <a:ext cx="1905000" cy="1071547"/>
            <a:chOff x="1714" y="2541"/>
            <a:chExt cx="1200" cy="900"/>
          </a:xfrm>
        </p:grpSpPr>
        <p:sp>
          <p:nvSpPr>
            <p:cNvPr id="213" name="Google Shape;213;p31"/>
            <p:cNvSpPr txBox="1"/>
            <p:nvPr/>
          </p:nvSpPr>
          <p:spPr>
            <a:xfrm>
              <a:off x="1714" y="2841"/>
              <a:ext cx="1200" cy="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Arial"/>
                <a:buNone/>
              </a:pPr>
              <a:r>
                <a:rPr lang="en" sz="1800" b="1">
                  <a:solidFill>
                    <a:srgbClr val="FF0000"/>
                  </a:solidFill>
                </a:rPr>
                <a:t>  </a:t>
              </a:r>
              <a:r>
                <a:rPr lang="en" b="1">
                  <a:solidFill>
                    <a:srgbClr val="FF0000"/>
                  </a:solidFill>
                </a:rPr>
                <a:t>  </a:t>
              </a:r>
              <a:r>
                <a:rPr lang="en" b="1" i="0" u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Ind</a:t>
              </a:r>
              <a:r>
                <a:rPr lang="en" b="1">
                  <a:solidFill>
                    <a:srgbClr val="FF0000"/>
                  </a:solidFill>
                </a:rPr>
                <a:t>ependent</a:t>
              </a:r>
              <a:endParaRPr sz="1000"/>
            </a:p>
          </p:txBody>
        </p:sp>
        <p:cxnSp>
          <p:nvCxnSpPr>
            <p:cNvPr id="214" name="Google Shape;214;p31"/>
            <p:cNvCxnSpPr/>
            <p:nvPr/>
          </p:nvCxnSpPr>
          <p:spPr>
            <a:xfrm rot="10800000">
              <a:off x="2060" y="2541"/>
              <a:ext cx="0" cy="3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sm" len="sm"/>
            </a:ln>
          </p:spPr>
        </p:cxnSp>
      </p:grpSp>
      <p:grpSp>
        <p:nvGrpSpPr>
          <p:cNvPr id="215" name="Google Shape;215;p31"/>
          <p:cNvGrpSpPr/>
          <p:nvPr/>
        </p:nvGrpSpPr>
        <p:grpSpPr>
          <a:xfrm>
            <a:off x="7149451" y="3195250"/>
            <a:ext cx="1428750" cy="714375"/>
            <a:chOff x="1841" y="3044"/>
            <a:chExt cx="900" cy="600"/>
          </a:xfrm>
        </p:grpSpPr>
        <p:sp>
          <p:nvSpPr>
            <p:cNvPr id="216" name="Google Shape;216;p31"/>
            <p:cNvSpPr txBox="1"/>
            <p:nvPr/>
          </p:nvSpPr>
          <p:spPr>
            <a:xfrm>
              <a:off x="1841" y="3044"/>
              <a:ext cx="900" cy="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endParaRPr sz="18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Arial"/>
                <a:buNone/>
              </a:pPr>
              <a:r>
                <a:rPr lang="en" b="1" i="0" u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Cont</a:t>
              </a:r>
              <a:r>
                <a:rPr lang="en" b="1">
                  <a:solidFill>
                    <a:srgbClr val="FF0000"/>
                  </a:solidFill>
                </a:rPr>
                <a:t>rol </a:t>
              </a:r>
              <a:endParaRPr sz="1000"/>
            </a:p>
          </p:txBody>
        </p:sp>
        <p:cxnSp>
          <p:nvCxnSpPr>
            <p:cNvPr id="217" name="Google Shape;217;p31"/>
            <p:cNvCxnSpPr/>
            <p:nvPr/>
          </p:nvCxnSpPr>
          <p:spPr>
            <a:xfrm rot="10800000">
              <a:off x="2016" y="3120"/>
              <a:ext cx="0" cy="24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sm" len="sm"/>
            </a:ln>
          </p:spPr>
        </p:cxnSp>
      </p:grpSp>
      <p:grpSp>
        <p:nvGrpSpPr>
          <p:cNvPr id="218" name="Google Shape;218;p31"/>
          <p:cNvGrpSpPr/>
          <p:nvPr/>
        </p:nvGrpSpPr>
        <p:grpSpPr>
          <a:xfrm>
            <a:off x="3936702" y="4343400"/>
            <a:ext cx="1428750" cy="714375"/>
            <a:chOff x="1911" y="3072"/>
            <a:chExt cx="900" cy="600"/>
          </a:xfrm>
        </p:grpSpPr>
        <p:sp>
          <p:nvSpPr>
            <p:cNvPr id="219" name="Google Shape;219;p31"/>
            <p:cNvSpPr txBox="1"/>
            <p:nvPr/>
          </p:nvSpPr>
          <p:spPr>
            <a:xfrm>
              <a:off x="1911" y="3072"/>
              <a:ext cx="900" cy="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endParaRPr sz="18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Arial"/>
                <a:buNone/>
              </a:pPr>
              <a:r>
                <a:rPr lang="en" b="1" i="0" u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Ind</a:t>
              </a:r>
              <a:r>
                <a:rPr lang="en" b="1">
                  <a:solidFill>
                    <a:srgbClr val="FF0000"/>
                  </a:solidFill>
                </a:rPr>
                <a:t>ependent</a:t>
              </a:r>
              <a:endParaRPr sz="1000"/>
            </a:p>
          </p:txBody>
        </p:sp>
        <p:cxnSp>
          <p:nvCxnSpPr>
            <p:cNvPr id="220" name="Google Shape;220;p31"/>
            <p:cNvCxnSpPr/>
            <p:nvPr/>
          </p:nvCxnSpPr>
          <p:spPr>
            <a:xfrm rot="10800000">
              <a:off x="2280" y="3153"/>
              <a:ext cx="0" cy="3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sm" len="sm"/>
            </a:ln>
          </p:spPr>
        </p:cxnSp>
      </p:grpSp>
      <p:grpSp>
        <p:nvGrpSpPr>
          <p:cNvPr id="221" name="Google Shape;221;p31"/>
          <p:cNvGrpSpPr/>
          <p:nvPr/>
        </p:nvGrpSpPr>
        <p:grpSpPr>
          <a:xfrm>
            <a:off x="6897973" y="4343400"/>
            <a:ext cx="952500" cy="714375"/>
            <a:chOff x="1699" y="3072"/>
            <a:chExt cx="600" cy="600"/>
          </a:xfrm>
        </p:grpSpPr>
        <p:sp>
          <p:nvSpPr>
            <p:cNvPr id="222" name="Google Shape;222;p31"/>
            <p:cNvSpPr txBox="1"/>
            <p:nvPr/>
          </p:nvSpPr>
          <p:spPr>
            <a:xfrm>
              <a:off x="1699" y="3072"/>
              <a:ext cx="600" cy="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endParaRPr sz="18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Arial"/>
                <a:buNone/>
              </a:pPr>
              <a:r>
                <a:rPr lang="en" b="1" i="0" u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Cont</a:t>
              </a:r>
              <a:r>
                <a:rPr lang="en" b="1">
                  <a:solidFill>
                    <a:srgbClr val="FF0000"/>
                  </a:solidFill>
                </a:rPr>
                <a:t>rol</a:t>
              </a:r>
              <a:endParaRPr/>
            </a:p>
          </p:txBody>
        </p:sp>
        <p:cxnSp>
          <p:nvCxnSpPr>
            <p:cNvPr id="223" name="Google Shape;223;p31"/>
            <p:cNvCxnSpPr/>
            <p:nvPr/>
          </p:nvCxnSpPr>
          <p:spPr>
            <a:xfrm rot="10800000">
              <a:off x="1999" y="3151"/>
              <a:ext cx="0" cy="3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sm" len="sm"/>
            </a:ln>
          </p:spPr>
        </p:cxnSp>
      </p:grpSp>
      <p:grpSp>
        <p:nvGrpSpPr>
          <p:cNvPr id="224" name="Google Shape;224;p31"/>
          <p:cNvGrpSpPr/>
          <p:nvPr/>
        </p:nvGrpSpPr>
        <p:grpSpPr>
          <a:xfrm>
            <a:off x="5586551" y="4343399"/>
            <a:ext cx="1428750" cy="714375"/>
            <a:chOff x="2505" y="3031"/>
            <a:chExt cx="900" cy="600"/>
          </a:xfrm>
        </p:grpSpPr>
        <p:sp>
          <p:nvSpPr>
            <p:cNvPr id="225" name="Google Shape;225;p31"/>
            <p:cNvSpPr txBox="1"/>
            <p:nvPr/>
          </p:nvSpPr>
          <p:spPr>
            <a:xfrm>
              <a:off x="2505" y="3031"/>
              <a:ext cx="900" cy="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endParaRPr sz="18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Arial"/>
                <a:buNone/>
              </a:pPr>
              <a:r>
                <a:rPr lang="en" b="1" i="0" u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Dependent</a:t>
              </a:r>
              <a:endParaRPr sz="1000"/>
            </a:p>
          </p:txBody>
        </p:sp>
        <p:cxnSp>
          <p:nvCxnSpPr>
            <p:cNvPr id="226" name="Google Shape;226;p31"/>
            <p:cNvCxnSpPr/>
            <p:nvPr/>
          </p:nvCxnSpPr>
          <p:spPr>
            <a:xfrm rot="10800000">
              <a:off x="2805" y="3120"/>
              <a:ext cx="0" cy="3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triangle" w="sm" len="sm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 txBox="1">
            <a:spLocks noGrp="1"/>
          </p:cNvSpPr>
          <p:nvPr>
            <p:ph type="title"/>
          </p:nvPr>
        </p:nvSpPr>
        <p:spPr>
          <a:xfrm>
            <a:off x="0" y="342900"/>
            <a:ext cx="9144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Anton"/>
              <a:buNone/>
            </a:pPr>
            <a:r>
              <a:rPr lang="en" sz="6600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Control Group</a:t>
            </a:r>
            <a:r>
              <a:rPr lang="en" sz="6600">
                <a:solidFill>
                  <a:srgbClr val="FFFF00"/>
                </a:solidFill>
                <a:latin typeface="Acme"/>
                <a:ea typeface="Acme"/>
                <a:cs typeface="Acme"/>
                <a:sym typeface="Acme"/>
              </a:rPr>
              <a:t> </a:t>
            </a:r>
            <a:endParaRPr>
              <a:solidFill>
                <a:srgbClr val="FFFF00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233" name="Google Shape;233;p32"/>
          <p:cNvSpPr txBox="1">
            <a:spLocks noGrp="1"/>
          </p:cNvSpPr>
          <p:nvPr>
            <p:ph type="body" idx="1"/>
          </p:nvPr>
        </p:nvSpPr>
        <p:spPr>
          <a:xfrm>
            <a:off x="324450" y="1256200"/>
            <a:ext cx="8610600" cy="3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⮊"/>
            </a:pPr>
            <a:r>
              <a:rPr lang="en" sz="2000" b="1" u="sng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Control Group</a:t>
            </a:r>
            <a:r>
              <a:rPr lang="en" sz="20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 The </a:t>
            </a:r>
            <a:r>
              <a:rPr lang="en" sz="20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group that receives no treatment or test. </a:t>
            </a:r>
            <a:endParaRPr sz="20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                                 (What you would normally do)</a:t>
            </a:r>
            <a:r>
              <a:rPr lang="en" sz="20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  </a:t>
            </a:r>
            <a:endParaRPr sz="20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cme"/>
              <a:buChar char="⮊"/>
            </a:pPr>
            <a:r>
              <a:rPr lang="en" sz="20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Used to compare with the experimental groups </a:t>
            </a:r>
            <a:endParaRPr sz="20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" sz="1700">
                <a:latin typeface="Acme"/>
                <a:ea typeface="Acme"/>
                <a:cs typeface="Acme"/>
                <a:sym typeface="Acme"/>
              </a:rPr>
              <a:t>“</a:t>
            </a:r>
            <a:r>
              <a:rPr lang="en" sz="1400">
                <a:latin typeface="Acme"/>
                <a:ea typeface="Acme"/>
                <a:cs typeface="Acme"/>
                <a:sym typeface="Acme"/>
              </a:rPr>
              <a:t>How Does Aspirin Affect the Growth Rate of Roses?”</a:t>
            </a:r>
            <a:endParaRPr sz="1400">
              <a:latin typeface="Acme"/>
              <a:ea typeface="Acme"/>
              <a:cs typeface="Acme"/>
              <a:sym typeface="Acme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Font typeface="Acme"/>
              <a:buChar char="●"/>
            </a:pPr>
            <a:r>
              <a:rPr lang="en" sz="1400">
                <a:latin typeface="Acme"/>
                <a:ea typeface="Acme"/>
                <a:cs typeface="Acme"/>
                <a:sym typeface="Acme"/>
              </a:rPr>
              <a:t>The control group would be roses in water without aspirin so we can compare if aspirin has an affect on growth. </a:t>
            </a:r>
            <a:endParaRPr sz="1400">
              <a:latin typeface="Acme"/>
              <a:ea typeface="Acme"/>
              <a:cs typeface="Acme"/>
              <a:sym typeface="Acme"/>
            </a:endParaRP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1400">
              <a:latin typeface="Acme"/>
              <a:ea typeface="Acme"/>
              <a:cs typeface="Acme"/>
              <a:sym typeface="Acme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" sz="1400">
                <a:latin typeface="Acme"/>
                <a:ea typeface="Acme"/>
                <a:cs typeface="Acme"/>
                <a:sym typeface="Acme"/>
              </a:rPr>
              <a:t>“What is the Effect of Coke on the Decay of Teeth”</a:t>
            </a:r>
            <a:endParaRPr sz="1400">
              <a:latin typeface="Acme"/>
              <a:ea typeface="Acme"/>
              <a:cs typeface="Acme"/>
              <a:sym typeface="Acme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Font typeface="Acme"/>
              <a:buChar char="●"/>
            </a:pPr>
            <a:r>
              <a:rPr lang="en" sz="1400">
                <a:latin typeface="Acme"/>
                <a:ea typeface="Acme"/>
                <a:cs typeface="Acme"/>
                <a:sym typeface="Acme"/>
              </a:rPr>
              <a:t>The control group would be teeth not treated with coke so we can compare the decay of teeth treated with coke to those not treated. </a:t>
            </a:r>
            <a:endParaRPr sz="1400">
              <a:latin typeface="Acme"/>
              <a:ea typeface="Acme"/>
              <a:cs typeface="Acme"/>
              <a:sym typeface="Acme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F5F5F"/>
              </a:buClr>
              <a:buSzPts val="2400"/>
              <a:buFont typeface="Noto Sans Symbols"/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296975" y="206225"/>
            <a:ext cx="81339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Science and Engineering Fair</a:t>
            </a:r>
            <a:r>
              <a:rPr lang="en" sz="2900">
                <a:solidFill>
                  <a:schemeClr val="accent4"/>
                </a:solidFill>
                <a:latin typeface="Orbitron"/>
                <a:ea typeface="Orbitron"/>
                <a:cs typeface="Orbitron"/>
                <a:sym typeface="Orbitron"/>
              </a:rPr>
              <a:t> </a:t>
            </a:r>
            <a:endParaRPr b="1">
              <a:solidFill>
                <a:schemeClr val="accent4"/>
              </a:solidFill>
            </a:endParaRPr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228600" y="1048050"/>
            <a:ext cx="6086100" cy="3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560"/>
              </a:spcBef>
              <a:spcAft>
                <a:spcPts val="0"/>
              </a:spcAft>
              <a:buSzPts val="2400"/>
              <a:buFont typeface="Acme"/>
              <a:buChar char="●"/>
            </a:pPr>
            <a:r>
              <a:rPr lang="en" sz="2400">
                <a:latin typeface="Acme"/>
                <a:ea typeface="Acme"/>
                <a:cs typeface="Acme"/>
                <a:sym typeface="Acme"/>
              </a:rPr>
              <a:t>All students in 4th - 6th must complete an individual or team project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cme"/>
              <a:buChar char="●"/>
            </a:pPr>
            <a:r>
              <a:rPr lang="en" sz="2400">
                <a:latin typeface="Acme"/>
                <a:ea typeface="Acme"/>
                <a:cs typeface="Acme"/>
                <a:sym typeface="Acme"/>
              </a:rPr>
              <a:t>Projects are displayed on Science Fair Boards 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cme"/>
              <a:buChar char="●"/>
            </a:pPr>
            <a:r>
              <a:rPr lang="en" sz="2400">
                <a:latin typeface="Acme"/>
                <a:ea typeface="Acme"/>
                <a:cs typeface="Acme"/>
                <a:sym typeface="Acme"/>
              </a:rPr>
              <a:t>All Students must have a  log book. Teams must have a log book for each member 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cme"/>
              <a:buChar char="●"/>
            </a:pPr>
            <a:r>
              <a:rPr lang="en" sz="2400">
                <a:latin typeface="Acme"/>
                <a:ea typeface="Acme"/>
                <a:cs typeface="Acme"/>
                <a:sym typeface="Acme"/>
              </a:rPr>
              <a:t>Have FUN!</a:t>
            </a:r>
            <a:r>
              <a:rPr lang="en" sz="2400"/>
              <a:t> </a:t>
            </a:r>
            <a:endParaRPr sz="2400"/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1400"/>
          </a:p>
          <a:p>
            <a:pPr marL="742950" lvl="1" indent="-107950" algn="l" rtl="0">
              <a:spcBef>
                <a:spcPts val="560"/>
              </a:spcBef>
              <a:spcAft>
                <a:spcPts val="0"/>
              </a:spcAft>
              <a:buSzPts val="2800"/>
              <a:buFont typeface="Times New Roman"/>
              <a:buNone/>
            </a:pPr>
            <a:endParaRPr sz="2800"/>
          </a:p>
          <a:p>
            <a:pPr marL="742950" lvl="1" indent="-107950" algn="l" rtl="0">
              <a:spcBef>
                <a:spcPts val="560"/>
              </a:spcBef>
              <a:spcAft>
                <a:spcPts val="0"/>
              </a:spcAft>
              <a:buSzPts val="2800"/>
              <a:buFont typeface="Times New Roman"/>
              <a:buNone/>
            </a:pPr>
            <a:endParaRPr sz="2800"/>
          </a:p>
          <a:p>
            <a:pPr marL="742950" lvl="1" indent="-152400" algn="l" rtl="0">
              <a:spcBef>
                <a:spcPts val="420"/>
              </a:spcBef>
              <a:spcAft>
                <a:spcPts val="0"/>
              </a:spcAft>
              <a:buSzPts val="2100"/>
              <a:buFont typeface="Times New Roman"/>
              <a:buNone/>
            </a:pPr>
            <a:endParaRPr sz="2100"/>
          </a:p>
          <a:p>
            <a:pPr marL="742950" lvl="1" indent="-152400" algn="l" rtl="0">
              <a:spcBef>
                <a:spcPts val="420"/>
              </a:spcBef>
              <a:spcAft>
                <a:spcPts val="0"/>
              </a:spcAft>
              <a:buSzPts val="2100"/>
              <a:buFont typeface="Times New Roman"/>
              <a:buNone/>
            </a:pPr>
            <a:endParaRPr sz="2100"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7500" y="1110125"/>
            <a:ext cx="2095500" cy="258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39" name="Google Shape;239;p3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pic>
        <p:nvPicPr>
          <p:cNvPr id="240" name="Google Shape;24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0575" y="-427950"/>
            <a:ext cx="9414075" cy="579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3"/>
          <p:cNvSpPr txBox="1"/>
          <p:nvPr/>
        </p:nvSpPr>
        <p:spPr>
          <a:xfrm>
            <a:off x="311700" y="255750"/>
            <a:ext cx="12489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" sz="4400" b="1" i="0" u="none" strike="noStrike" cap="none">
                <a:solidFill>
                  <a:srgbClr val="980000"/>
                </a:solidFill>
                <a:latin typeface="Amatic SC"/>
                <a:ea typeface="Amatic SC"/>
                <a:cs typeface="Amatic SC"/>
                <a:sym typeface="Amatic SC"/>
              </a:rPr>
              <a:t>Forms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3"/>
          <p:cNvSpPr txBox="1"/>
          <p:nvPr/>
        </p:nvSpPr>
        <p:spPr>
          <a:xfrm>
            <a:off x="0" y="3326325"/>
            <a:ext cx="5133000" cy="16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There are three forms that each student will need to fill out regardless of the type of project: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Project Approval Form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Ethics Agreement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Risk Assessment and Designated Supervisor Form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Please Note: All projects involving human subjects MUST have a Qualified Scientist Form.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 txBox="1">
            <a:spLocks noGrp="1"/>
          </p:cNvSpPr>
          <p:nvPr>
            <p:ph type="title"/>
          </p:nvPr>
        </p:nvSpPr>
        <p:spPr>
          <a:xfrm>
            <a:off x="152400" y="227025"/>
            <a:ext cx="8839200" cy="10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How to do a Project </a:t>
            </a:r>
            <a:endParaRPr sz="100">
              <a:solidFill>
                <a:schemeClr val="accent4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248" name="Google Shape;248;p34"/>
          <p:cNvSpPr txBox="1">
            <a:spLocks noGrp="1"/>
          </p:cNvSpPr>
          <p:nvPr>
            <p:ph type="body" idx="1"/>
          </p:nvPr>
        </p:nvSpPr>
        <p:spPr>
          <a:xfrm>
            <a:off x="394675" y="1324075"/>
            <a:ext cx="8313600" cy="28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Acme"/>
              <a:ea typeface="Acme"/>
              <a:cs typeface="Acme"/>
              <a:sym typeface="Acme"/>
            </a:endParaRPr>
          </a:p>
          <a:p>
            <a:pPr marL="4572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sz="3200"/>
          </a:p>
          <a:p>
            <a:pPr marL="342900" lvl="0" indent="-165100" algn="ctr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2800"/>
          </a:p>
        </p:txBody>
      </p:sp>
      <p:pic>
        <p:nvPicPr>
          <p:cNvPr id="249" name="Google Shape;24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256013"/>
            <a:ext cx="2903251" cy="24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8350" y="1199749"/>
            <a:ext cx="2903251" cy="250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3349" y="1256025"/>
            <a:ext cx="2837300" cy="248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>
            <a:spLocks noGrp="1"/>
          </p:cNvSpPr>
          <p:nvPr>
            <p:ph type="title"/>
          </p:nvPr>
        </p:nvSpPr>
        <p:spPr>
          <a:xfrm>
            <a:off x="-899325" y="201575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Research</a:t>
            </a:r>
            <a:endParaRPr sz="100">
              <a:solidFill>
                <a:schemeClr val="accent4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257" name="Google Shape;257;p35"/>
          <p:cNvSpPr txBox="1">
            <a:spLocks noGrp="1"/>
          </p:cNvSpPr>
          <p:nvPr>
            <p:ph type="body" idx="1"/>
          </p:nvPr>
        </p:nvSpPr>
        <p:spPr>
          <a:xfrm>
            <a:off x="0" y="1314450"/>
            <a:ext cx="8991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Acme"/>
              <a:buChar char="●"/>
            </a:pPr>
            <a:r>
              <a:rPr lang="en" sz="2100">
                <a:latin typeface="Acme"/>
                <a:ea typeface="Acme"/>
                <a:cs typeface="Acme"/>
                <a:sym typeface="Acme"/>
              </a:rPr>
              <a:t>Research key terms (science words) about your project</a:t>
            </a:r>
            <a:endParaRPr sz="2100">
              <a:latin typeface="Acme"/>
              <a:ea typeface="Acme"/>
              <a:cs typeface="Acme"/>
              <a:sym typeface="Acm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" sz="2100" b="1" i="1">
                <a:latin typeface="Acme"/>
                <a:ea typeface="Acme"/>
                <a:cs typeface="Acme"/>
                <a:sym typeface="Acme"/>
              </a:rPr>
              <a:t>(evaporation, electricity, insulation, chemical reaction, force, friction)</a:t>
            </a:r>
            <a:endParaRPr sz="2100" b="1" i="1">
              <a:latin typeface="Acme"/>
              <a:ea typeface="Acme"/>
              <a:cs typeface="Acme"/>
              <a:sym typeface="Acme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>
                <a:latin typeface="Acme"/>
                <a:ea typeface="Acme"/>
                <a:cs typeface="Acme"/>
                <a:sym typeface="Acme"/>
              </a:rPr>
              <a:t>Research using a </a:t>
            </a:r>
            <a:r>
              <a:rPr lang="en" sz="2100" b="1">
                <a:latin typeface="Acme"/>
                <a:ea typeface="Acme"/>
                <a:cs typeface="Acme"/>
                <a:sym typeface="Acme"/>
              </a:rPr>
              <a:t>variety </a:t>
            </a:r>
            <a:r>
              <a:rPr lang="en" sz="2100">
                <a:latin typeface="Acme"/>
                <a:ea typeface="Acme"/>
                <a:cs typeface="Acme"/>
                <a:sym typeface="Acme"/>
              </a:rPr>
              <a:t>of sources including:  library(books), videos, internet, expert in the field interview)</a:t>
            </a:r>
            <a:endParaRPr sz="2100">
              <a:latin typeface="Acme"/>
              <a:ea typeface="Acme"/>
              <a:cs typeface="Acme"/>
              <a:sym typeface="Acme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Acme"/>
              <a:buChar char="●"/>
            </a:pPr>
            <a:r>
              <a:rPr lang="en" sz="2100">
                <a:latin typeface="Acme"/>
                <a:ea typeface="Acme"/>
                <a:cs typeface="Acme"/>
                <a:sym typeface="Acme"/>
              </a:rPr>
              <a:t> You need to include 3-5 credible sources in your research</a:t>
            </a:r>
            <a:endParaRPr sz="2100">
              <a:latin typeface="Acme"/>
              <a:ea typeface="Acme"/>
              <a:cs typeface="Acme"/>
              <a:sym typeface="Acme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>
                <a:latin typeface="Acme"/>
                <a:ea typeface="Acme"/>
                <a:cs typeface="Acme"/>
                <a:sym typeface="Acme"/>
              </a:rPr>
              <a:t>In your log book, list each source, take notes on each source and write </a:t>
            </a:r>
            <a:r>
              <a:rPr lang="en" sz="2100" b="1" i="1">
                <a:latin typeface="Acme"/>
                <a:ea typeface="Acme"/>
                <a:cs typeface="Acme"/>
                <a:sym typeface="Acme"/>
              </a:rPr>
              <a:t> </a:t>
            </a:r>
            <a:r>
              <a:rPr lang="en" sz="2100" i="1" u="sng">
                <a:latin typeface="Acme"/>
                <a:ea typeface="Acme"/>
                <a:cs typeface="Acme"/>
                <a:sym typeface="Acme"/>
              </a:rPr>
              <a:t>3-5 sentences</a:t>
            </a:r>
            <a:r>
              <a:rPr lang="en" sz="2100">
                <a:latin typeface="Acme"/>
                <a:ea typeface="Acme"/>
                <a:cs typeface="Acme"/>
                <a:sym typeface="Acme"/>
              </a:rPr>
              <a:t> of what you learned on each source</a:t>
            </a:r>
            <a:endParaRPr sz="2100" i="1" u="sng">
              <a:latin typeface="Acme"/>
              <a:ea typeface="Acme"/>
              <a:cs typeface="Acme"/>
              <a:sym typeface="Acme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Acme"/>
              <a:buChar char="●"/>
            </a:pPr>
            <a:r>
              <a:rPr lang="en" sz="2100">
                <a:latin typeface="Acme"/>
                <a:ea typeface="Acme"/>
                <a:cs typeface="Acme"/>
                <a:sym typeface="Acme"/>
              </a:rPr>
              <a:t>Cite all of your sources with a Works Cited page (bibliography)</a:t>
            </a:r>
            <a:endParaRPr sz="2100">
              <a:latin typeface="Acme"/>
              <a:ea typeface="Acme"/>
              <a:cs typeface="Acme"/>
              <a:sym typeface="Acme"/>
            </a:endParaRPr>
          </a:p>
          <a:p>
            <a:pPr marL="4572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>
              <a:latin typeface="Acme"/>
              <a:ea typeface="Acme"/>
              <a:cs typeface="Acme"/>
              <a:sym typeface="Acme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sz="3200"/>
          </a:p>
          <a:p>
            <a:pPr marL="342900" lvl="0" indent="-165100" algn="ctr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2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"/>
          <p:cNvSpPr txBox="1">
            <a:spLocks noGrp="1"/>
          </p:cNvSpPr>
          <p:nvPr>
            <p:ph type="body" idx="4294967295"/>
          </p:nvPr>
        </p:nvSpPr>
        <p:spPr>
          <a:xfrm>
            <a:off x="876650" y="800100"/>
            <a:ext cx="6400800" cy="4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Noto Sans Symbols"/>
              <a:buChar char="🡺"/>
            </a:pPr>
            <a:r>
              <a:rPr lang="en" sz="19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A hypothesis is a statement about what you think will happen in the experiment.  It is stated in a positive manner.  Avoid statements like “</a:t>
            </a:r>
            <a:r>
              <a:rPr lang="en" sz="1900" b="1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I think</a:t>
            </a:r>
            <a:r>
              <a:rPr lang="en" sz="19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” and “</a:t>
            </a:r>
            <a:r>
              <a:rPr lang="en" sz="1900" b="1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I predict</a:t>
            </a:r>
            <a:r>
              <a:rPr lang="en" sz="19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.”  The hypothesis should be in the form of “If ___, then___.”</a:t>
            </a:r>
            <a:r>
              <a:rPr lang="en" sz="23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 </a:t>
            </a:r>
            <a:r>
              <a:rPr lang="en" sz="23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3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42950" marR="0" lvl="1" indent="-27940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✔"/>
            </a:pPr>
            <a:r>
              <a:rPr lang="en" sz="2000" b="1" i="0" u="sng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If</a:t>
            </a:r>
            <a:r>
              <a:rPr lang="en" sz="20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 I measure the bouncing height of a new basketball with three different pressures, </a:t>
            </a:r>
            <a:r>
              <a:rPr lang="en" sz="2000" b="1" i="0" u="sng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then</a:t>
            </a:r>
            <a:r>
              <a:rPr lang="en" sz="20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 the ball with the highest pressure will bounce 10% higher.</a:t>
            </a:r>
            <a:endParaRPr sz="2000" i="0" u="none" strike="noStrike" cap="none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Noto Sans Symbols"/>
              <a:buChar char="✔"/>
            </a:pPr>
            <a:r>
              <a:rPr lang="en" sz="2000" b="1" i="0" u="sng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If</a:t>
            </a:r>
            <a:r>
              <a:rPr lang="en" sz="20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 I </a:t>
            </a:r>
            <a:r>
              <a:rPr lang="en" sz="20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I test different water samples from the Indian River Lagoon after it rains, then the amount of phosphates will be greater. </a:t>
            </a:r>
            <a:r>
              <a:rPr lang="en" sz="21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	</a:t>
            </a:r>
            <a:endParaRPr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264" name="Google Shape;264;p36"/>
          <p:cNvSpPr txBox="1"/>
          <p:nvPr/>
        </p:nvSpPr>
        <p:spPr>
          <a:xfrm>
            <a:off x="0" y="342900"/>
            <a:ext cx="9144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Anton"/>
              <a:buNone/>
            </a:pPr>
            <a:endParaRPr/>
          </a:p>
        </p:txBody>
      </p:sp>
      <p:sp>
        <p:nvSpPr>
          <p:cNvPr id="265" name="Google Shape;265;p36"/>
          <p:cNvSpPr txBox="1"/>
          <p:nvPr/>
        </p:nvSpPr>
        <p:spPr>
          <a:xfrm>
            <a:off x="127700" y="114300"/>
            <a:ext cx="9144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nton"/>
              <a:buNone/>
            </a:pPr>
            <a:r>
              <a:rPr lang="en" sz="4200" i="0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Hypothesis</a:t>
            </a:r>
            <a:endParaRPr sz="2000">
              <a:solidFill>
                <a:schemeClr val="accent4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266" name="Google Shape;26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3725" y="2403525"/>
            <a:ext cx="1676400" cy="131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7"/>
          <p:cNvSpPr txBox="1">
            <a:spLocks noGrp="1"/>
          </p:cNvSpPr>
          <p:nvPr>
            <p:ph type="body" idx="4294967295"/>
          </p:nvPr>
        </p:nvSpPr>
        <p:spPr>
          <a:xfrm>
            <a:off x="438350" y="810550"/>
            <a:ext cx="5581800" cy="42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The procedure is a listing of steps used in the experiment.  It is very detailed, like a recipe.  It makes it easy for someone to duplicate the experiment. It should also be written in kid friendly terms. </a:t>
            </a:r>
            <a:endParaRPr sz="1600" i="0" u="none" strike="noStrike" cap="none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Example</a:t>
            </a:r>
            <a:endParaRPr sz="1700" b="1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cme"/>
              <a:buAutoNum type="arabicPeriod"/>
            </a:pPr>
            <a:r>
              <a:rPr lang="en" sz="1500" i="1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Gather all materials.</a:t>
            </a:r>
            <a:endParaRPr sz="1500" i="1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cme"/>
              <a:buAutoNum type="arabicPeriod"/>
            </a:pPr>
            <a:r>
              <a:rPr lang="en" sz="1500" i="1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Measure 500 milliliters of soil and pour it into the pot.  Continue for each of the 5 pots being tested.</a:t>
            </a:r>
            <a:endParaRPr sz="1500" i="1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cme"/>
              <a:buAutoNum type="arabicPeriod"/>
            </a:pPr>
            <a:r>
              <a:rPr lang="en" sz="1500" i="1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Pat the soil down and dig small hole (10 centimeters in the middle of each pot filled with soil. </a:t>
            </a:r>
            <a:endParaRPr sz="1500" i="1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cme"/>
              <a:buAutoNum type="arabicPeriod"/>
            </a:pPr>
            <a:r>
              <a:rPr lang="en" sz="1500" i="1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Place a lima bean seed in each hole and cover the hole with the dirt. </a:t>
            </a:r>
            <a:endParaRPr sz="1500" i="1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cme"/>
              <a:buAutoNum type="arabicPeriod"/>
            </a:pPr>
            <a:r>
              <a:rPr lang="en" sz="1500" i="1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Water each plant with 20 milliliters of water once every two days. </a:t>
            </a:r>
            <a:endParaRPr sz="1500" i="1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cme"/>
              <a:buAutoNum type="arabicPeriod"/>
            </a:pPr>
            <a:r>
              <a:rPr lang="en" sz="1500" i="1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Record observations in daily log.</a:t>
            </a:r>
            <a:r>
              <a:rPr lang="en" sz="15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  </a:t>
            </a:r>
            <a:endParaRPr sz="15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342900" marR="0" lvl="0" indent="-1905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F5F5F"/>
              </a:buClr>
              <a:buSzPts val="2400"/>
              <a:buFont typeface="Noto Sans Symbols"/>
              <a:buNone/>
            </a:pPr>
            <a:endParaRPr sz="2100" i="0" u="none">
              <a:solidFill>
                <a:schemeClr val="dk2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273" name="Google Shape;273;p37"/>
          <p:cNvSpPr txBox="1"/>
          <p:nvPr/>
        </p:nvSpPr>
        <p:spPr>
          <a:xfrm>
            <a:off x="0" y="342900"/>
            <a:ext cx="9144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Anton"/>
              <a:buNone/>
            </a:pPr>
            <a:endParaRPr/>
          </a:p>
        </p:txBody>
      </p:sp>
      <p:sp>
        <p:nvSpPr>
          <p:cNvPr id="274" name="Google Shape;274;p37"/>
          <p:cNvSpPr txBox="1"/>
          <p:nvPr/>
        </p:nvSpPr>
        <p:spPr>
          <a:xfrm>
            <a:off x="-104500" y="144475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nton"/>
              <a:buNone/>
            </a:pPr>
            <a:r>
              <a:rPr lang="en" sz="3600" i="0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Procedure</a:t>
            </a:r>
            <a:endParaRPr>
              <a:solidFill>
                <a:schemeClr val="accent4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275" name="Google Shape;27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6050" y="880125"/>
            <a:ext cx="2530077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8"/>
          <p:cNvSpPr txBox="1">
            <a:spLocks noGrp="1"/>
          </p:cNvSpPr>
          <p:nvPr>
            <p:ph type="body" idx="4294967295"/>
          </p:nvPr>
        </p:nvSpPr>
        <p:spPr>
          <a:xfrm>
            <a:off x="609600" y="1028700"/>
            <a:ext cx="6400800" cy="3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2400"/>
              <a:buFont typeface="Acme"/>
              <a:buChar char="⇨"/>
            </a:pPr>
            <a:r>
              <a:rPr lang="en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The materials section is a detailed list of everything used in the experiment.  Include what, how much, and what kind of things used.</a:t>
            </a:r>
            <a:r>
              <a:rPr lang="en" sz="24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  </a:t>
            </a:r>
            <a:endParaRPr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281" name="Google Shape;281;p38"/>
          <p:cNvSpPr txBox="1"/>
          <p:nvPr/>
        </p:nvSpPr>
        <p:spPr>
          <a:xfrm>
            <a:off x="0" y="342900"/>
            <a:ext cx="9144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Anton"/>
              <a:buNone/>
            </a:pPr>
            <a:endParaRPr/>
          </a:p>
        </p:txBody>
      </p:sp>
      <p:sp>
        <p:nvSpPr>
          <p:cNvPr id="282" name="Google Shape;282;p38"/>
          <p:cNvSpPr txBox="1"/>
          <p:nvPr/>
        </p:nvSpPr>
        <p:spPr>
          <a:xfrm>
            <a:off x="0" y="3429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nton"/>
              <a:buNone/>
            </a:pPr>
            <a:r>
              <a:rPr lang="en" sz="5200" i="0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Materials</a:t>
            </a:r>
            <a:endParaRPr sz="3000">
              <a:solidFill>
                <a:schemeClr val="accent4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283" name="Google Shape;283;p38"/>
          <p:cNvSpPr txBox="1"/>
          <p:nvPr/>
        </p:nvSpPr>
        <p:spPr>
          <a:xfrm>
            <a:off x="374375" y="2099150"/>
            <a:ext cx="2735700" cy="1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None/>
            </a:pPr>
            <a:r>
              <a:rPr lang="en" sz="2300" i="0" u="sng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Non-Example</a:t>
            </a:r>
            <a:endParaRPr sz="13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cme"/>
              <a:buChar char="•"/>
            </a:pPr>
            <a:r>
              <a:rPr lang="en" sz="2300" i="0" u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Water</a:t>
            </a:r>
            <a:endParaRPr sz="13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cme"/>
              <a:buChar char="•"/>
            </a:pPr>
            <a:r>
              <a:rPr lang="en" sz="2300" i="0" u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Flower pots</a:t>
            </a:r>
            <a:endParaRPr sz="13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cme"/>
              <a:buChar char="•"/>
            </a:pPr>
            <a:r>
              <a:rPr lang="en" sz="2300" i="0" u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Seeds</a:t>
            </a:r>
            <a:endParaRPr sz="13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cme"/>
              <a:buChar char="•"/>
            </a:pPr>
            <a:r>
              <a:rPr lang="en" sz="2300" i="0" u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Dirt</a:t>
            </a:r>
            <a:endParaRPr sz="13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Google Shape;284;p38"/>
          <p:cNvSpPr txBox="1"/>
          <p:nvPr/>
        </p:nvSpPr>
        <p:spPr>
          <a:xfrm>
            <a:off x="4854625" y="2099140"/>
            <a:ext cx="3276600" cy="21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None/>
            </a:pPr>
            <a:r>
              <a:rPr lang="en" sz="2300" i="0" u="sng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Example</a:t>
            </a:r>
            <a:endParaRPr sz="13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cme"/>
              <a:buChar char="•"/>
            </a:pPr>
            <a:r>
              <a:rPr lang="en" sz="2300" i="0" u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5 liters of rain water</a:t>
            </a:r>
            <a:endParaRPr sz="13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cme"/>
              <a:buChar char="•"/>
            </a:pPr>
            <a:r>
              <a:rPr lang="en" sz="2300" i="0" u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Six 4 cm. clay pots</a:t>
            </a:r>
            <a:endParaRPr sz="13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cme"/>
              <a:buChar char="•"/>
            </a:pPr>
            <a:r>
              <a:rPr lang="en" sz="2300" i="0" u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12 bush bean seeds</a:t>
            </a:r>
            <a:endParaRPr sz="13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cme"/>
              <a:buChar char="•"/>
            </a:pPr>
            <a:r>
              <a:rPr lang="en" sz="2300" i="0" u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10 liters of potting soil</a:t>
            </a:r>
            <a:endParaRPr sz="13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 i="0" u="none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5" name="Google Shape;285;p38" descr="chemistr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1075" y="2341275"/>
            <a:ext cx="2352900" cy="235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9"/>
          <p:cNvSpPr txBox="1">
            <a:spLocks noGrp="1"/>
          </p:cNvSpPr>
          <p:nvPr>
            <p:ph type="body" idx="4294967295"/>
          </p:nvPr>
        </p:nvSpPr>
        <p:spPr>
          <a:xfrm>
            <a:off x="703800" y="1380600"/>
            <a:ext cx="7736400" cy="41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i="0" u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Results include both </a:t>
            </a:r>
            <a:r>
              <a:rPr lang="en" sz="2100" b="1" i="0" u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data</a:t>
            </a:r>
            <a:r>
              <a:rPr lang="en" sz="2100" i="0" u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 and </a:t>
            </a:r>
            <a:r>
              <a:rPr lang="en" sz="2100" b="1" i="0" u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observations</a:t>
            </a:r>
            <a:r>
              <a:rPr lang="en" sz="2100" i="0" u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.  </a:t>
            </a:r>
            <a:endParaRPr sz="15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742950" marR="0" lvl="1" indent="-2667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cme"/>
              <a:buChar char="✓"/>
            </a:pPr>
            <a:r>
              <a:rPr lang="en" sz="18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Record measurements and observations</a:t>
            </a:r>
            <a:r>
              <a:rPr lang="en" sz="18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 in the Daily Log.</a:t>
            </a:r>
            <a:endParaRPr sz="11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742950" marR="0" lvl="1" indent="-2667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cme"/>
              <a:buChar char="✓"/>
            </a:pPr>
            <a:r>
              <a:rPr lang="en" sz="18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Think about the data and observations and decide what those results mean.</a:t>
            </a:r>
            <a:endParaRPr sz="11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742950" marR="0" lvl="1" indent="-2667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cme"/>
              <a:buChar char="✓"/>
            </a:pPr>
            <a:r>
              <a:rPr lang="en" sz="18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Try to use mathematical calculations such as mean, median, mode, and range </a:t>
            </a:r>
            <a:r>
              <a:rPr lang="en" sz="18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(6th grade)</a:t>
            </a:r>
            <a:endParaRPr sz="11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742950" marR="0" lvl="1" indent="-2667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cme"/>
              <a:buChar char="✓"/>
            </a:pPr>
            <a:r>
              <a:rPr lang="en" sz="18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Construct graphs or tables digitally that will show results clearly</a:t>
            </a:r>
            <a:r>
              <a:rPr lang="en" sz="18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; Create-a-Graph, Google Sheets or Excel</a:t>
            </a:r>
            <a:endParaRPr sz="1800" i="0" u="none" strike="noStrike" cap="none">
              <a:solidFill>
                <a:schemeClr val="dk2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292" name="Google Shape;292;p39"/>
          <p:cNvSpPr txBox="1"/>
          <p:nvPr/>
        </p:nvSpPr>
        <p:spPr>
          <a:xfrm>
            <a:off x="1492100" y="117000"/>
            <a:ext cx="77364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nton"/>
              <a:buNone/>
            </a:pPr>
            <a:r>
              <a:rPr lang="en" sz="3600">
                <a:solidFill>
                  <a:schemeClr val="accent6"/>
                </a:solidFill>
                <a:latin typeface="Orbitron"/>
                <a:ea typeface="Orbitron"/>
                <a:cs typeface="Orbitron"/>
                <a:sym typeface="Orbitron"/>
              </a:rPr>
              <a:t>        </a:t>
            </a:r>
            <a:r>
              <a:rPr lang="en" sz="3600">
                <a:solidFill>
                  <a:schemeClr val="accent4"/>
                </a:solidFill>
                <a:latin typeface="Orbitron"/>
                <a:ea typeface="Orbitron"/>
                <a:cs typeface="Orbitron"/>
                <a:sym typeface="Orbitron"/>
              </a:rPr>
              <a:t>    </a:t>
            </a:r>
            <a:r>
              <a:rPr lang="en" sz="3600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Testing &amp; </a:t>
            </a:r>
            <a:endParaRPr sz="3600">
              <a:solidFill>
                <a:schemeClr val="accent4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nton"/>
              <a:buNone/>
            </a:pPr>
            <a:r>
              <a:rPr lang="en" sz="3600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            </a:t>
            </a:r>
            <a:r>
              <a:rPr lang="en" sz="3600" i="0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Analyzing the Results</a:t>
            </a:r>
            <a:endParaRPr>
              <a:solidFill>
                <a:schemeClr val="accent4"/>
              </a:solidFill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0"/>
          <p:cNvSpPr txBox="1">
            <a:spLocks noGrp="1"/>
          </p:cNvSpPr>
          <p:nvPr>
            <p:ph type="body" idx="4294967295"/>
          </p:nvPr>
        </p:nvSpPr>
        <p:spPr>
          <a:xfrm>
            <a:off x="552250" y="1028700"/>
            <a:ext cx="7080300" cy="3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cme"/>
              <a:buChar char="🗹"/>
            </a:pPr>
            <a:r>
              <a:rPr lang="en" sz="2000" i="0" u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Look at the data.  The conclusion can be written in one </a:t>
            </a:r>
            <a:r>
              <a:rPr lang="en" sz="20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or </a:t>
            </a:r>
            <a:r>
              <a:rPr lang="en" sz="2000" i="0" u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two paragraphs. </a:t>
            </a:r>
            <a:r>
              <a:rPr lang="en" sz="2400" i="0" u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 </a:t>
            </a:r>
            <a:endParaRPr sz="2400" i="0" u="none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742950" marR="0" lvl="1" indent="-23495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cme"/>
              <a:buChar char="❶"/>
            </a:pPr>
            <a:r>
              <a:rPr lang="en" sz="13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Did the data support the hypothesis?  If not, why do you think it did not?  What </a:t>
            </a:r>
            <a:r>
              <a:rPr lang="en" sz="13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c</a:t>
            </a:r>
            <a:r>
              <a:rPr lang="en" sz="13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ould be done differently the next time? How wo</a:t>
            </a:r>
            <a:r>
              <a:rPr lang="en" sz="13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uld people apply your findings to everyday life? </a:t>
            </a:r>
            <a:endParaRPr sz="13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742950" marR="0" lvl="1" indent="-23495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Noto Sans Symbols"/>
              <a:buChar char="❷"/>
            </a:pPr>
            <a:r>
              <a:rPr lang="en" sz="1300">
                <a:latin typeface="Acme"/>
                <a:ea typeface="Acme"/>
                <a:cs typeface="Acme"/>
                <a:sym typeface="Acme"/>
              </a:rPr>
              <a:t>Do NOT  say your hypothesis was right or wrong… It is either the data supports or does not support your hypothesis</a:t>
            </a:r>
            <a:r>
              <a:rPr lang="en" sz="600">
                <a:latin typeface="Acme"/>
                <a:ea typeface="Acme"/>
                <a:cs typeface="Acme"/>
                <a:sym typeface="Acme"/>
              </a:rPr>
              <a:t>.  </a:t>
            </a:r>
            <a:r>
              <a:rPr lang="en" sz="13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Do not worry about </a:t>
            </a:r>
            <a:r>
              <a:rPr lang="en" sz="1300" b="1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negative results</a:t>
            </a:r>
            <a:r>
              <a:rPr lang="en" sz="13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, or results that come out differently than expected.  Just explain why you think you got those results.  If the results turned out as expected, </a:t>
            </a:r>
            <a:r>
              <a:rPr lang="en" sz="1300" b="1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explain why</a:t>
            </a:r>
            <a:r>
              <a:rPr lang="en" sz="1300" i="0" u="none" strike="noStrike" cap="none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 </a:t>
            </a:r>
            <a:r>
              <a:rPr lang="en" sz="13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your hypothesis SUPPORTS your data. This is where you apply and explain your scientific thinking. What is the SCIENCE behind your results? Justify your reasoning.   </a:t>
            </a:r>
            <a:endParaRPr sz="6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299" name="Google Shape;299;p40"/>
          <p:cNvSpPr txBox="1"/>
          <p:nvPr/>
        </p:nvSpPr>
        <p:spPr>
          <a:xfrm>
            <a:off x="0" y="342900"/>
            <a:ext cx="9144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Anton"/>
              <a:buNone/>
            </a:pPr>
            <a:endParaRPr/>
          </a:p>
        </p:txBody>
      </p:sp>
      <p:sp>
        <p:nvSpPr>
          <p:cNvPr id="300" name="Google Shape;300;p40"/>
          <p:cNvSpPr txBox="1"/>
          <p:nvPr/>
        </p:nvSpPr>
        <p:spPr>
          <a:xfrm>
            <a:off x="84500" y="245275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nton"/>
              <a:buNone/>
            </a:pPr>
            <a:r>
              <a:rPr lang="en" sz="3600" i="0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Writing the Conclusion</a:t>
            </a:r>
            <a:endParaRPr>
              <a:solidFill>
                <a:schemeClr val="accent4"/>
              </a:solidFill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1"/>
          <p:cNvSpPr txBox="1">
            <a:spLocks noGrp="1"/>
          </p:cNvSpPr>
          <p:nvPr>
            <p:ph type="title" idx="4294967295"/>
          </p:nvPr>
        </p:nvSpPr>
        <p:spPr>
          <a:xfrm>
            <a:off x="364500" y="43587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500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District Bid Requirements</a:t>
            </a:r>
            <a:endParaRPr sz="3500">
              <a:solidFill>
                <a:schemeClr val="accent4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306" name="Google Shape;306;p41"/>
          <p:cNvSpPr txBox="1">
            <a:spLocks noGrp="1"/>
          </p:cNvSpPr>
          <p:nvPr>
            <p:ph type="body" idx="4294967295"/>
          </p:nvPr>
        </p:nvSpPr>
        <p:spPr>
          <a:xfrm>
            <a:off x="364500" y="1074350"/>
            <a:ext cx="8520600" cy="3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cme"/>
              <a:buChar char="●"/>
            </a:pPr>
            <a:r>
              <a:rPr lang="en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Students are now judged ONLY by category and division. </a:t>
            </a:r>
            <a:endParaRPr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cme"/>
              <a:buChar char="●"/>
            </a:pPr>
            <a:r>
              <a:rPr lang="en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If students do not have ALL COMPONENTS then they can not place first or recieve a district bid </a:t>
            </a:r>
            <a:endParaRPr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cme"/>
              <a:buChar char="➢"/>
            </a:pPr>
            <a:r>
              <a:rPr lang="en" sz="1700" u="sng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Three </a:t>
            </a:r>
            <a:r>
              <a:rPr lang="en" sz="17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Trials/ Variables Identified (Science Division)</a:t>
            </a:r>
            <a:endParaRPr sz="17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cme"/>
              <a:buChar char="➢"/>
            </a:pPr>
            <a:r>
              <a:rPr lang="en" sz="1700" u="sng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Three</a:t>
            </a:r>
            <a:r>
              <a:rPr lang="en" sz="17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 Modifications (Computer Science/ Engineering Division) </a:t>
            </a:r>
            <a:endParaRPr sz="17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cme"/>
              <a:buChar char="➢"/>
            </a:pPr>
            <a:r>
              <a:rPr lang="en" sz="17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Detailed Daily Log</a:t>
            </a:r>
            <a:endParaRPr sz="17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cme"/>
              <a:buChar char="➢"/>
            </a:pPr>
            <a:r>
              <a:rPr lang="en" sz="17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Research/ Bibliography</a:t>
            </a:r>
            <a:endParaRPr sz="17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cme"/>
              <a:buChar char="➢"/>
            </a:pPr>
            <a:r>
              <a:rPr lang="en" sz="17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Data/Graphs</a:t>
            </a:r>
            <a:endParaRPr sz="17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cme"/>
              <a:buChar char="➢"/>
            </a:pPr>
            <a:r>
              <a:rPr lang="en" sz="17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Results (Data Analyzed and Discussed)</a:t>
            </a:r>
            <a:endParaRPr sz="17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cme"/>
              <a:buChar char="➢"/>
            </a:pPr>
            <a:r>
              <a:rPr lang="en" sz="17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Conclusion</a:t>
            </a:r>
            <a:endParaRPr sz="17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2825" y="431500"/>
            <a:ext cx="3790950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2"/>
          <p:cNvSpPr txBox="1"/>
          <p:nvPr/>
        </p:nvSpPr>
        <p:spPr>
          <a:xfrm>
            <a:off x="244200" y="4222450"/>
            <a:ext cx="88998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cme"/>
              <a:buChar char="●"/>
            </a:pPr>
            <a:r>
              <a:rPr lang="en" sz="18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If you have any other questions, please contact your classroom teacher, science teacher, or science coach!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296975" y="206225"/>
            <a:ext cx="81339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Science and Engineering Fair</a:t>
            </a:r>
            <a:r>
              <a:rPr lang="en" sz="2900">
                <a:solidFill>
                  <a:schemeClr val="accent4"/>
                </a:solidFill>
                <a:latin typeface="Orbitron"/>
                <a:ea typeface="Orbitron"/>
                <a:cs typeface="Orbitron"/>
                <a:sym typeface="Orbitron"/>
              </a:rPr>
              <a:t> </a:t>
            </a:r>
            <a:endParaRPr b="1">
              <a:solidFill>
                <a:schemeClr val="accent4"/>
              </a:solidFill>
            </a:endParaRPr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101850" y="1048050"/>
            <a:ext cx="6365700" cy="3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latin typeface="Acme"/>
                <a:ea typeface="Acme"/>
                <a:cs typeface="Acme"/>
                <a:sym typeface="Acme"/>
              </a:rPr>
              <a:t>Project Due Date 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>
                <a:latin typeface="Acme"/>
                <a:ea typeface="Acme"/>
                <a:cs typeface="Acme"/>
                <a:sym typeface="Acme"/>
              </a:rPr>
              <a:t>January 19th 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cme"/>
              <a:buChar char="●"/>
            </a:pPr>
            <a:r>
              <a:rPr lang="en" sz="2400">
                <a:latin typeface="Acme"/>
                <a:ea typeface="Acme"/>
                <a:cs typeface="Acme"/>
                <a:sym typeface="Acme"/>
              </a:rPr>
              <a:t>School Science Fair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cme"/>
              <a:buChar char="○"/>
            </a:pPr>
            <a:r>
              <a:rPr lang="en" sz="2400">
                <a:latin typeface="Acme"/>
                <a:ea typeface="Acme"/>
                <a:cs typeface="Acme"/>
                <a:sym typeface="Acme"/>
              </a:rPr>
              <a:t>January 23rd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cme"/>
              <a:buChar char="●"/>
            </a:pPr>
            <a:r>
              <a:rPr lang="en" sz="2400">
                <a:latin typeface="Acme"/>
                <a:ea typeface="Acme"/>
                <a:cs typeface="Acme"/>
                <a:sym typeface="Acme"/>
              </a:rPr>
              <a:t>Regional Science Fair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cme"/>
              <a:buChar char="○"/>
            </a:pPr>
            <a:r>
              <a:rPr lang="en" sz="2400">
                <a:latin typeface="Acme"/>
                <a:ea typeface="Acme"/>
                <a:cs typeface="Acme"/>
                <a:sym typeface="Acme"/>
              </a:rPr>
              <a:t>March 14th </a:t>
            </a:r>
            <a:endParaRPr sz="2400">
              <a:latin typeface="Acme"/>
              <a:ea typeface="Acme"/>
              <a:cs typeface="Acme"/>
              <a:sym typeface="Acme"/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1400"/>
          </a:p>
          <a:p>
            <a:pPr marL="742950" lvl="1" indent="-107950" algn="l" rtl="0">
              <a:spcBef>
                <a:spcPts val="560"/>
              </a:spcBef>
              <a:spcAft>
                <a:spcPts val="0"/>
              </a:spcAft>
              <a:buSzPts val="2800"/>
              <a:buFont typeface="Times New Roman"/>
              <a:buNone/>
            </a:pPr>
            <a:endParaRPr sz="2800"/>
          </a:p>
          <a:p>
            <a:pPr marL="742950" lvl="1" indent="-107950" algn="l" rtl="0">
              <a:spcBef>
                <a:spcPts val="560"/>
              </a:spcBef>
              <a:spcAft>
                <a:spcPts val="0"/>
              </a:spcAft>
              <a:buSzPts val="2800"/>
              <a:buFont typeface="Times New Roman"/>
              <a:buNone/>
            </a:pPr>
            <a:endParaRPr sz="2800"/>
          </a:p>
          <a:p>
            <a:pPr marL="742950" lvl="1" indent="-152400" algn="l" rtl="0">
              <a:spcBef>
                <a:spcPts val="420"/>
              </a:spcBef>
              <a:spcAft>
                <a:spcPts val="0"/>
              </a:spcAft>
              <a:buSzPts val="2100"/>
              <a:buFont typeface="Times New Roman"/>
              <a:buNone/>
            </a:pPr>
            <a:endParaRPr sz="2100"/>
          </a:p>
          <a:p>
            <a:pPr marL="742950" lvl="1" indent="-152400" algn="l" rtl="0">
              <a:spcBef>
                <a:spcPts val="420"/>
              </a:spcBef>
              <a:spcAft>
                <a:spcPts val="0"/>
              </a:spcAft>
              <a:buSzPts val="2100"/>
              <a:buFont typeface="Times New Roman"/>
              <a:buNone/>
            </a:pPr>
            <a:endParaRPr sz="2100"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4325" y="1166475"/>
            <a:ext cx="3063400" cy="234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700" y="159275"/>
            <a:ext cx="8520600" cy="12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cme"/>
                <a:ea typeface="Acme"/>
                <a:cs typeface="Acme"/>
                <a:sym typeface="Acme"/>
              </a:rPr>
              <a:t>Sherwood Elementary School’s </a:t>
            </a:r>
            <a:endParaRPr b="1">
              <a:latin typeface="Acme"/>
              <a:ea typeface="Acme"/>
              <a:cs typeface="Acme"/>
              <a:sym typeface="Acm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cme"/>
                <a:ea typeface="Acme"/>
                <a:cs typeface="Acme"/>
                <a:sym typeface="Acme"/>
              </a:rPr>
              <a:t>Science and Engineering Fair Website</a:t>
            </a:r>
            <a:endParaRPr b="1"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9800" y="1331425"/>
            <a:ext cx="5494776" cy="36265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311700" y="1778713"/>
            <a:ext cx="31704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dk1"/>
                </a:solidFill>
              </a:rPr>
              <a:t>https://www.brevardschools.org/domain/9576</a:t>
            </a:r>
            <a:endParaRPr sz="1600" u="sng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238900" y="2823650"/>
            <a:ext cx="3000000" cy="20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Information for the Student Science Fair handbook can be found on the Sherwood Website</a:t>
            </a:r>
            <a:endParaRPr>
              <a:solidFill>
                <a:schemeClr val="dk1"/>
              </a:solidFill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/>
        </p:nvSpPr>
        <p:spPr>
          <a:xfrm>
            <a:off x="198900" y="268675"/>
            <a:ext cx="4561800" cy="4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The Science and Engineering Fair Student Planner</a:t>
            </a:r>
            <a:r>
              <a:rPr lang="en" sz="2600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 </a:t>
            </a:r>
            <a:endParaRPr sz="2600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cme"/>
              <a:buChar char="●"/>
            </a:pPr>
            <a:r>
              <a:rPr lang="en" sz="1700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Make sure to keep track of when different components of your Science and Engineering Fair are due.</a:t>
            </a:r>
            <a:endParaRPr sz="1700"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cme"/>
              <a:buChar char="●"/>
            </a:pPr>
            <a:r>
              <a:rPr lang="en" sz="1700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Frequent checks are necessary to help you keep on track with your project.</a:t>
            </a:r>
            <a:endParaRPr sz="1700"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cme"/>
              <a:buChar char="●"/>
            </a:pPr>
            <a:r>
              <a:rPr lang="en" sz="1700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You will receive a calendar and permission slips from your teacher</a:t>
            </a:r>
            <a:endParaRPr sz="1700"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3100" y="152400"/>
            <a:ext cx="4078501" cy="4552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/>
        </p:nvSpPr>
        <p:spPr>
          <a:xfrm>
            <a:off x="291375" y="255750"/>
            <a:ext cx="86967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" sz="3600" b="1" i="0" u="none" strike="noStrike" cap="none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Team Projects - </a:t>
            </a:r>
            <a:r>
              <a:rPr lang="en" sz="3600" b="1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No More than 2 Students</a:t>
            </a:r>
            <a:endParaRPr sz="1400" i="0" u="none" strike="noStrike" cap="none">
              <a:solidFill>
                <a:srgbClr val="000000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1261650" y="4364100"/>
            <a:ext cx="66207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9" name="Google Shape;109;p19"/>
          <p:cNvSpPr txBox="1"/>
          <p:nvPr/>
        </p:nvSpPr>
        <p:spPr>
          <a:xfrm>
            <a:off x="155200" y="1242900"/>
            <a:ext cx="8912700" cy="3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cme"/>
              <a:buChar char="★"/>
            </a:pPr>
            <a:r>
              <a:rPr lang="en" sz="160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Each member of the team must have his/her own</a:t>
            </a:r>
            <a:r>
              <a:rPr lang="en" sz="16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 </a:t>
            </a:r>
            <a:r>
              <a:rPr lang="en" sz="160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logbook.</a:t>
            </a:r>
            <a:endParaRPr sz="1600" i="0" u="none" strike="noStrike" cap="none">
              <a:solidFill>
                <a:schemeClr val="dk1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600" i="0" u="none" strike="noStrike" cap="none">
              <a:solidFill>
                <a:schemeClr val="dk1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cme"/>
              <a:buChar char="★"/>
            </a:pPr>
            <a:r>
              <a:rPr lang="en" sz="160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Team Projects compete against individual projects.</a:t>
            </a:r>
            <a:endParaRPr sz="1600" i="0" u="none" strike="noStrike" cap="none">
              <a:solidFill>
                <a:schemeClr val="dk1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600" i="0" u="none" strike="noStrike" cap="none">
              <a:solidFill>
                <a:schemeClr val="dk1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cme"/>
              <a:buChar char="★"/>
            </a:pPr>
            <a:r>
              <a:rPr lang="en" sz="160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The students must be from 4th - 6th grades but can be from different grades</a:t>
            </a:r>
            <a:r>
              <a:rPr lang="en" sz="200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rPr>
              <a:t> </a:t>
            </a:r>
            <a:endParaRPr sz="2000" i="0" u="none" strike="noStrike" cap="none">
              <a:solidFill>
                <a:schemeClr val="dk1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    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8175" y="2857550"/>
            <a:ext cx="209550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5975" y="2819460"/>
            <a:ext cx="1660300" cy="163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/>
        </p:nvSpPr>
        <p:spPr>
          <a:xfrm>
            <a:off x="686600" y="192375"/>
            <a:ext cx="90144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3000" b="1" i="0" u="none" strike="noStrike" cap="none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What is the Elementary Science &amp; Engineering Fair?</a:t>
            </a:r>
            <a:endParaRPr sz="400" i="0" u="none" strike="noStrike" cap="none"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1310325" y="4644000"/>
            <a:ext cx="64212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300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Showcase Student Projects in </a:t>
            </a:r>
            <a:r>
              <a:rPr lang="en" sz="2300" i="0" u="none" strike="noStrike" cap="none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1</a:t>
            </a:r>
            <a:r>
              <a:rPr lang="en" sz="2300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2</a:t>
            </a:r>
            <a:r>
              <a:rPr lang="en" sz="2300" i="0" u="none" strike="noStrike" cap="none">
                <a:solidFill>
                  <a:schemeClr val="accent4"/>
                </a:solidFill>
                <a:latin typeface="Acme"/>
                <a:ea typeface="Acme"/>
                <a:cs typeface="Acme"/>
                <a:sym typeface="Acme"/>
              </a:rPr>
              <a:t> Different Categories</a:t>
            </a:r>
            <a:r>
              <a:rPr lang="en" sz="2400" b="0" i="0" u="none" strike="noStrike" cap="none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rPr>
              <a:t>  </a:t>
            </a:r>
            <a:endParaRPr sz="2400" b="0" i="0" u="none" strike="noStrike" cap="none">
              <a:solidFill>
                <a:schemeClr val="accent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118" name="Google Shape;118;p20"/>
          <p:cNvGraphicFramePr/>
          <p:nvPr/>
        </p:nvGraphicFramePr>
        <p:xfrm>
          <a:off x="173550" y="1101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{DA4C3750-38FB-4249-A681-2927D3718B68}</a:tableStyleId>
              </a:tblPr>
              <a:tblGrid>
                <a:gridCol w="295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endParaRPr u="none" strike="noStrike" cap="non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u="none" strike="noStrike" cap="none">
                          <a:solidFill>
                            <a:srgbClr val="FFFFFF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Animal Sciences</a:t>
                      </a:r>
                      <a:endParaRPr u="none" strike="noStrike" cap="none">
                        <a:solidFill>
                          <a:srgbClr val="FFFFFF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u="none" strike="noStrike" cap="none">
                          <a:solidFill>
                            <a:srgbClr val="FFFFFF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Plant Sciences</a:t>
                      </a:r>
                      <a:endParaRPr u="none" strike="noStrike" cap="none">
                        <a:solidFill>
                          <a:srgbClr val="FFFFFF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u="none" strike="noStrike" cap="none">
                          <a:solidFill>
                            <a:srgbClr val="FFFFFF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Microbiology</a:t>
                      </a:r>
                      <a:endParaRPr u="none" strike="noStrike" cap="none">
                        <a:solidFill>
                          <a:srgbClr val="FFFFFF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u="none" strike="noStrike" cap="none">
                          <a:solidFill>
                            <a:srgbClr val="FFFFFF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Earth &amp; Environmental Sciences</a:t>
                      </a:r>
                      <a:endParaRPr u="none" strike="noStrike" cap="none">
                        <a:solidFill>
                          <a:srgbClr val="FFFFFF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u="none" strike="noStrike" cap="none">
                          <a:solidFill>
                            <a:srgbClr val="FFFFFF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Chemistry</a:t>
                      </a:r>
                      <a:endParaRPr u="none" strike="noStrike" cap="none">
                        <a:solidFill>
                          <a:srgbClr val="FFFFFF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u="none" strike="noStrike" cap="none">
                          <a:solidFill>
                            <a:srgbClr val="FFFFFF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Physics &amp; Astronomy</a:t>
                      </a:r>
                      <a:endParaRPr u="none" strike="noStrike" cap="none">
                        <a:solidFill>
                          <a:srgbClr val="FFFFFF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Human Behavior </a:t>
                      </a:r>
                      <a:endParaRPr u="none" strike="noStrike" cap="non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u="none" strike="noStrike" cap="none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Environmental Engineering</a:t>
                      </a:r>
                      <a:endParaRPr u="none" strike="noStrike" cap="none">
                        <a:solidFill>
                          <a:schemeClr val="dk1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u="none" strike="noStrike" cap="none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Engineering Mechanics</a:t>
                      </a:r>
                      <a:endParaRPr u="none" strike="noStrike" cap="none">
                        <a:solidFill>
                          <a:schemeClr val="dk1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u="none" strike="noStrike" cap="none">
                          <a:solidFill>
                            <a:srgbClr val="FFFFFF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Robotics &amp; Intelligent Machines</a:t>
                      </a:r>
                      <a:endParaRPr u="none" strike="noStrike" cap="none">
                        <a:solidFill>
                          <a:srgbClr val="FFFFFF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u="none" strike="noStrike" cap="none">
                          <a:solidFill>
                            <a:srgbClr val="FFFFFF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Coding</a:t>
                      </a:r>
                      <a:endParaRPr u="none" strike="noStrike" cap="none">
                        <a:solidFill>
                          <a:srgbClr val="FFFFFF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Mathematics </a:t>
                      </a:r>
                      <a:endParaRPr>
                        <a:solidFill>
                          <a:schemeClr val="dk1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endParaRPr u="none" strike="noStrike" cap="non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9" name="Google Shape;11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">
            <a:off x="482450" y="1132450"/>
            <a:ext cx="2641800" cy="148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 rotWithShape="1">
          <a:blip r:embed="rId4">
            <a:alphaModFix/>
          </a:blip>
          <a:srcRect t="26982" b="25652"/>
          <a:stretch/>
        </p:blipFill>
        <p:spPr>
          <a:xfrm rot="6">
            <a:off x="3157075" y="1347328"/>
            <a:ext cx="2901800" cy="1072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 rotWithShape="1">
          <a:blip r:embed="rId5">
            <a:alphaModFix/>
          </a:blip>
          <a:srcRect l="25649" t="32610" r="25852" b="31819"/>
          <a:stretch/>
        </p:blipFill>
        <p:spPr>
          <a:xfrm rot="19">
            <a:off x="6317131" y="1417485"/>
            <a:ext cx="2510242" cy="971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Acme"/>
                <a:ea typeface="Acme"/>
                <a:cs typeface="Acme"/>
                <a:sym typeface="Acme"/>
              </a:rPr>
              <a:t>Science Division</a:t>
            </a:r>
            <a:endParaRPr sz="3600"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2864575" y="1234950"/>
            <a:ext cx="6101700" cy="3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Categories</a:t>
            </a:r>
            <a:endParaRPr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cme"/>
              <a:buChar char="●"/>
            </a:pPr>
            <a:r>
              <a:rPr lang="en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Animal Science (Vertebrate Care Form) </a:t>
            </a:r>
            <a:endParaRPr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cme"/>
              <a:buChar char="●"/>
            </a:pPr>
            <a:r>
              <a:rPr lang="en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Plant Science (soil purchased from store/ no manure) </a:t>
            </a:r>
            <a:endParaRPr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cme"/>
              <a:buChar char="●"/>
            </a:pPr>
            <a:r>
              <a:rPr lang="en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Human Behavior (MUST HAVE HUMAN CONSENT FORM) </a:t>
            </a:r>
            <a:endParaRPr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cme"/>
              <a:buChar char="●"/>
            </a:pPr>
            <a:r>
              <a:rPr lang="en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Microbiology (NO MOLD or algae) </a:t>
            </a:r>
            <a:endParaRPr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cme"/>
              <a:buChar char="●"/>
            </a:pPr>
            <a:r>
              <a:rPr lang="en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Earth and Environmental Science (soil purchased from store) </a:t>
            </a:r>
            <a:endParaRPr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cme"/>
              <a:buChar char="●"/>
            </a:pPr>
            <a:r>
              <a:rPr lang="en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Chemistry (extra care with safety) </a:t>
            </a:r>
            <a:endParaRPr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Physics and Astronom</a:t>
            </a:r>
            <a:r>
              <a:rPr lang="en">
                <a:solidFill>
                  <a:schemeClr val="lt2"/>
                </a:solidFill>
              </a:rPr>
              <a:t>y</a:t>
            </a:r>
            <a:endParaRPr>
              <a:solidFill>
                <a:schemeClr val="l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1"/>
          <p:cNvSpPr txBox="1"/>
          <p:nvPr/>
        </p:nvSpPr>
        <p:spPr>
          <a:xfrm>
            <a:off x="387900" y="1459125"/>
            <a:ext cx="23619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i="0" u="none" strike="noStrike" cap="none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Th</a:t>
            </a:r>
            <a:r>
              <a:rPr lang="en" sz="1800" i="0" strike="noStrike" cap="none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e</a:t>
            </a:r>
            <a:r>
              <a:rPr lang="en" sz="1800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 </a:t>
            </a:r>
            <a:r>
              <a:rPr lang="en" sz="1800" b="1" i="1" strike="noStrike" cap="none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Science Division </a:t>
            </a:r>
            <a:r>
              <a:rPr lang="en" sz="1800" i="0" strike="noStrike" cap="none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 is</a:t>
            </a:r>
            <a:r>
              <a:rPr lang="en" sz="1800" i="0" u="none" strike="noStrike" cap="none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 the most similar to the traditional Science Fair Project. </a:t>
            </a:r>
            <a:endParaRPr sz="1800" i="0" u="none" strike="noStrike" cap="none"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1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005102">
            <a:off x="652673" y="3359199"/>
            <a:ext cx="1214529" cy="148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Acme"/>
                <a:ea typeface="Acme"/>
                <a:cs typeface="Acme"/>
                <a:sym typeface="Acme"/>
              </a:rPr>
              <a:t>Science Division</a:t>
            </a:r>
            <a:endParaRPr sz="3600"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135" name="Google Shape;135;p22"/>
          <p:cNvSpPr txBox="1">
            <a:spLocks noGrp="1"/>
          </p:cNvSpPr>
          <p:nvPr>
            <p:ph type="body" idx="1"/>
          </p:nvPr>
        </p:nvSpPr>
        <p:spPr>
          <a:xfrm>
            <a:off x="150775" y="1362500"/>
            <a:ext cx="4259100" cy="3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cme"/>
              <a:buChar char="●"/>
            </a:pPr>
            <a:r>
              <a:rPr lang="en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Students design a testable question</a:t>
            </a:r>
            <a:endParaRPr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cme"/>
              <a:buChar char="●"/>
            </a:pPr>
            <a:r>
              <a:rPr lang="en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Control group as well as dependent and independent variables</a:t>
            </a:r>
            <a:endParaRPr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cme"/>
              <a:buChar char="●"/>
            </a:pPr>
            <a:r>
              <a:rPr lang="en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A detailed daily log</a:t>
            </a:r>
            <a:endParaRPr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cme"/>
              <a:buChar char="●"/>
            </a:pPr>
            <a:r>
              <a:rPr lang="en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REQUIRED to complete at minimum THREE trials </a:t>
            </a:r>
            <a:endParaRPr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cme"/>
              <a:buChar char="●"/>
            </a:pPr>
            <a:r>
              <a:rPr lang="en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ALL grades (4-6) are required to have a bibliography with AT LEAST 3 sources and notes</a:t>
            </a:r>
            <a:endParaRPr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cme"/>
              <a:buChar char="●"/>
            </a:pPr>
            <a:r>
              <a:rPr lang="en">
                <a:solidFill>
                  <a:schemeClr val="lt2"/>
                </a:solidFill>
                <a:latin typeface="Acme"/>
                <a:ea typeface="Acme"/>
                <a:cs typeface="Acme"/>
                <a:sym typeface="Acme"/>
              </a:rPr>
              <a:t>Building a Volcano is not an experiment!</a:t>
            </a:r>
            <a:endParaRPr>
              <a:solidFill>
                <a:schemeClr val="lt2"/>
              </a:solidFill>
              <a:latin typeface="Acme"/>
              <a:ea typeface="Acme"/>
              <a:cs typeface="Acme"/>
              <a:sym typeface="Acme"/>
            </a:endParaRPr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2650" y="1636027"/>
            <a:ext cx="4389175" cy="268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1695</Words>
  <Application>Microsoft Office PowerPoint</Application>
  <PresentationFormat>On-screen Show (16:9)</PresentationFormat>
  <Paragraphs>253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Noto Sans Symbols</vt:lpstr>
      <vt:lpstr>Acme</vt:lpstr>
      <vt:lpstr>Amatic SC</vt:lpstr>
      <vt:lpstr>Arial</vt:lpstr>
      <vt:lpstr>Comfortaa</vt:lpstr>
      <vt:lpstr>Anton</vt:lpstr>
      <vt:lpstr>Roboto Slab</vt:lpstr>
      <vt:lpstr>Times New Roman</vt:lpstr>
      <vt:lpstr>Orbitron</vt:lpstr>
      <vt:lpstr>Roboto</vt:lpstr>
      <vt:lpstr>Marina</vt:lpstr>
      <vt:lpstr>              </vt:lpstr>
      <vt:lpstr>Science and Engineering Fair </vt:lpstr>
      <vt:lpstr>Science and Engineering Fair </vt:lpstr>
      <vt:lpstr>Sherwood Elementary School’s  Science and Engineering Fair Website</vt:lpstr>
      <vt:lpstr>PowerPoint Presentation</vt:lpstr>
      <vt:lpstr>PowerPoint Presentation</vt:lpstr>
      <vt:lpstr>PowerPoint Presentation</vt:lpstr>
      <vt:lpstr>Science Division</vt:lpstr>
      <vt:lpstr>Science Division</vt:lpstr>
      <vt:lpstr>Engineering Division</vt:lpstr>
      <vt:lpstr>Engineering Division</vt:lpstr>
      <vt:lpstr>Mathematics &amp; Computer Science Division  </vt:lpstr>
      <vt:lpstr>Mathematics and Computer Science Categories</vt:lpstr>
      <vt:lpstr>Mathematics &amp; Computer Science  Division</vt:lpstr>
      <vt:lpstr>Projects That Are NEVER Allowed</vt:lpstr>
      <vt:lpstr>Daily Log</vt:lpstr>
      <vt:lpstr>How to Come up with a Question</vt:lpstr>
      <vt:lpstr>Science Variables</vt:lpstr>
      <vt:lpstr>Control Group </vt:lpstr>
      <vt:lpstr>PowerPoint Presentation</vt:lpstr>
      <vt:lpstr>How to do a Project </vt:lpstr>
      <vt:lpstr>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District Bid Requirements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</dc:title>
  <dc:creator>DeLena.Sarah@Sherwood Elementary</dc:creator>
  <cp:lastModifiedBy>DeLena.Sarah@Sherwood Elementary</cp:lastModifiedBy>
  <cp:revision>1</cp:revision>
  <dcterms:modified xsi:type="dcterms:W3CDTF">2023-11-09T13:10:58Z</dcterms:modified>
</cp:coreProperties>
</file>