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4"/>
  </p:sldMasterIdLst>
  <p:notesMasterIdLst>
    <p:notesMasterId r:id="rId31"/>
  </p:notesMasterIdLst>
  <p:sldIdLst>
    <p:sldId id="277" r:id="rId5"/>
    <p:sldId id="292" r:id="rId6"/>
    <p:sldId id="293" r:id="rId7"/>
    <p:sldId id="295" r:id="rId8"/>
    <p:sldId id="294" r:id="rId9"/>
    <p:sldId id="257" r:id="rId10"/>
    <p:sldId id="282" r:id="rId11"/>
    <p:sldId id="283" r:id="rId12"/>
    <p:sldId id="261" r:id="rId13"/>
    <p:sldId id="260" r:id="rId14"/>
    <p:sldId id="268" r:id="rId15"/>
    <p:sldId id="267" r:id="rId16"/>
    <p:sldId id="281" r:id="rId17"/>
    <p:sldId id="284" r:id="rId18"/>
    <p:sldId id="286" r:id="rId19"/>
    <p:sldId id="287" r:id="rId20"/>
    <p:sldId id="290" r:id="rId21"/>
    <p:sldId id="291" r:id="rId22"/>
    <p:sldId id="296" r:id="rId23"/>
    <p:sldId id="297" r:id="rId24"/>
    <p:sldId id="302" r:id="rId25"/>
    <p:sldId id="280" r:id="rId26"/>
    <p:sldId id="270" r:id="rId27"/>
    <p:sldId id="298"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2" autoAdjust="0"/>
    <p:restoredTop sz="94660"/>
  </p:normalViewPr>
  <p:slideViewPr>
    <p:cSldViewPr snapToGrid="0">
      <p:cViewPr varScale="1">
        <p:scale>
          <a:sx n="86" d="100"/>
          <a:sy n="86" d="100"/>
        </p:scale>
        <p:origin x="63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33C04-819F-4ADA-A0B4-1396577BA5E1}"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DE8E0-9E6F-49B1-9FA3-B7DF67B34BAB}" type="slidenum">
              <a:rPr lang="en-US" smtClean="0"/>
              <a:t>‹#›</a:t>
            </a:fld>
            <a:endParaRPr lang="en-US"/>
          </a:p>
        </p:txBody>
      </p:sp>
    </p:spTree>
    <p:extLst>
      <p:ext uri="{BB962C8B-B14F-4D97-AF65-F5344CB8AC3E}">
        <p14:creationId xmlns:p14="http://schemas.microsoft.com/office/powerpoint/2010/main" val="303932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your account!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welcome screen that applicants see when they first sign in to their Common App and will appear until a college or colleges are added to your My Colleges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Common App ID (CAID) is the unique identifier that allows colleges to match your application with supporting documents. Write down this number with your important  </a:t>
            </a:r>
          </a:p>
          <a:p>
            <a:r>
              <a:rPr lang="en-US" sz="1200" kern="1200" dirty="0">
                <a:solidFill>
                  <a:schemeClr val="tx1"/>
                </a:solidFill>
                <a:effectLst/>
                <a:latin typeface="+mn-lt"/>
                <a:ea typeface="+mn-ea"/>
                <a:cs typeface="+mn-cs"/>
              </a:rPr>
              <a:t>college application information – it will be useful if you need to contact </a:t>
            </a:r>
            <a:r>
              <a:rPr lang="en-US" sz="1200" kern="1200" dirty="0" err="1">
                <a:solidFill>
                  <a:schemeClr val="tx1"/>
                </a:solidFill>
                <a:effectLst/>
                <a:latin typeface="+mn-lt"/>
                <a:ea typeface="+mn-ea"/>
                <a:cs typeface="+mn-cs"/>
              </a:rPr>
              <a:t>appsupport.commonapp.org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on the gear icon to update or change your email address, password, or communication preferences.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right side of the screen, you will see the Instructions and Help Center link. This link appears in the same place on every page of your application. Help is available where you need it, when you need it. 24/7/365.</a:t>
            </a:r>
          </a:p>
        </p:txBody>
      </p:sp>
      <p:sp>
        <p:nvSpPr>
          <p:cNvPr id="4" name="Slide Number Placeholder 3"/>
          <p:cNvSpPr>
            <a:spLocks noGrp="1"/>
          </p:cNvSpPr>
          <p:nvPr>
            <p:ph type="sldNum" sz="quarter" idx="10"/>
          </p:nvPr>
        </p:nvSpPr>
        <p:spPr/>
        <p:txBody>
          <a:bodyPr/>
          <a:lstStyle/>
          <a:p>
            <a:fld id="{0AF22D19-DD1B-F444-9F37-340FDD24D2B8}" type="slidenum">
              <a:rPr lang="en-US" smtClean="0"/>
              <a:t>15</a:t>
            </a:fld>
            <a:endParaRPr lang="en-US"/>
          </a:p>
        </p:txBody>
      </p:sp>
    </p:spTree>
    <p:extLst>
      <p:ext uri="{BB962C8B-B14F-4D97-AF65-F5344CB8AC3E}">
        <p14:creationId xmlns:p14="http://schemas.microsoft.com/office/powerpoint/2010/main" val="301428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a:t>
            </a:r>
            <a:r>
              <a:rPr lang="en-US" baseline="0" dirty="0"/>
              <a:t> provides a snapshot of all of your colleges, including information on deadlines, requirements, and the submission status of your applications.</a:t>
            </a:r>
            <a:endParaRPr lang="en-US" dirty="0"/>
          </a:p>
          <a:p>
            <a:endParaRPr lang="en-US" dirty="0"/>
          </a:p>
          <a:p>
            <a:r>
              <a:rPr lang="en-US" sz="1200" kern="1200" dirty="0">
                <a:solidFill>
                  <a:schemeClr val="tx1"/>
                </a:solidFill>
                <a:effectLst/>
                <a:latin typeface="+mn-lt"/>
                <a:ea typeface="+mn-ea"/>
                <a:cs typeface="+mn-cs"/>
              </a:rPr>
              <a:t>The My Colleges tab will list detailed informa8on about the colleges you have added to the list and requirements for all of your colleges.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Common App tab is where you will go to complete the main sections of your application.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College Search tab is used to search for colleges that you would like to add to your My Colleges list. </a:t>
            </a:r>
          </a:p>
        </p:txBody>
      </p:sp>
      <p:sp>
        <p:nvSpPr>
          <p:cNvPr id="4" name="Slide Number Placeholder 3"/>
          <p:cNvSpPr>
            <a:spLocks noGrp="1"/>
          </p:cNvSpPr>
          <p:nvPr>
            <p:ph type="sldNum" sz="quarter" idx="10"/>
          </p:nvPr>
        </p:nvSpPr>
        <p:spPr/>
        <p:txBody>
          <a:bodyPr/>
          <a:lstStyle/>
          <a:p>
            <a:fld id="{0AF22D19-DD1B-F444-9F37-340FDD24D2B8}" type="slidenum">
              <a:rPr lang="en-US" smtClean="0"/>
              <a:t>16</a:t>
            </a:fld>
            <a:endParaRPr lang="en-US"/>
          </a:p>
        </p:txBody>
      </p:sp>
    </p:spTree>
    <p:extLst>
      <p:ext uri="{BB962C8B-B14F-4D97-AF65-F5344CB8AC3E}">
        <p14:creationId xmlns:p14="http://schemas.microsoft.com/office/powerpoint/2010/main" val="145169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330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34249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30131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614887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35515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239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173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518410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35BB1C6-BF8F-4481-8AB2-603A1C8A906A}" type="datetimeFigureOut">
              <a:rPr lang="en-US" smtClean="0"/>
              <a:t>10/8/2021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2611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58648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01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5570122"/>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899012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220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EC5CECA-2D3A-4680-9B49-752200DE467C}" type="datetimeFigureOut">
              <a:rPr lang="en-US" smtClean="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592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6805806"/>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367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5BB1C6-BF8F-4481-8AB2-603A1C8A906A}" type="datetimeFigureOut">
              <a:rPr lang="en-US" smtClean="0"/>
              <a:t>10/8/2021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503749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hyperlink" Target="https://www.princetonreview.com/college-advi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49532"/>
            <a:ext cx="8534400" cy="2338251"/>
          </a:xfrm>
        </p:spPr>
        <p:txBody>
          <a:bodyPr/>
          <a:lstStyle/>
          <a:p>
            <a:r>
              <a:rPr lang="en-US" dirty="0"/>
              <a:t>A Guide to Senior  Year</a:t>
            </a:r>
            <a:br>
              <a:rPr lang="en-US" dirty="0"/>
            </a:br>
            <a:r>
              <a:rPr lang="en-US" dirty="0"/>
              <a:t/>
            </a:r>
            <a:br>
              <a:rPr lang="en-US" dirty="0"/>
            </a:br>
            <a:r>
              <a:rPr lang="en-US" dirty="0"/>
              <a:t>ARE YOU READY? </a:t>
            </a:r>
          </a:p>
        </p:txBody>
      </p:sp>
      <p:pic>
        <p:nvPicPr>
          <p:cNvPr id="4" name="Content Placeholder 3" descr="One of the most difficult speeches to prepare is a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161" y="2318657"/>
            <a:ext cx="4319779" cy="3598863"/>
          </a:xfrm>
        </p:spPr>
      </p:pic>
    </p:spTree>
    <p:extLst>
      <p:ext uri="{BB962C8B-B14F-4D97-AF65-F5344CB8AC3E}">
        <p14:creationId xmlns:p14="http://schemas.microsoft.com/office/powerpoint/2010/main" val="352841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7383"/>
            <a:ext cx="8534400" cy="1515292"/>
          </a:xfrm>
        </p:spPr>
        <p:txBody>
          <a:bodyPr/>
          <a:lstStyle/>
          <a:p>
            <a:r>
              <a:rPr lang="en-US" dirty="0"/>
              <a:t>Completing a college application</a:t>
            </a:r>
          </a:p>
        </p:txBody>
      </p:sp>
      <p:sp>
        <p:nvSpPr>
          <p:cNvPr id="3" name="Text Placeholder 2"/>
          <p:cNvSpPr>
            <a:spLocks noGrp="1"/>
          </p:cNvSpPr>
          <p:nvPr>
            <p:ph type="body" idx="1"/>
          </p:nvPr>
        </p:nvSpPr>
        <p:spPr>
          <a:xfrm>
            <a:off x="660946" y="1946367"/>
            <a:ext cx="3070034" cy="587828"/>
          </a:xfrm>
        </p:spPr>
        <p:txBody>
          <a:bodyPr/>
          <a:lstStyle/>
          <a:p>
            <a:r>
              <a:rPr lang="en-US" sz="3200" b="1" dirty="0">
                <a:solidFill>
                  <a:schemeClr val="bg1"/>
                </a:solidFill>
              </a:rPr>
              <a:t>Résumé </a:t>
            </a:r>
          </a:p>
        </p:txBody>
      </p:sp>
      <p:sp>
        <p:nvSpPr>
          <p:cNvPr id="4" name="Text Placeholder 3"/>
          <p:cNvSpPr>
            <a:spLocks noGrp="1"/>
          </p:cNvSpPr>
          <p:nvPr>
            <p:ph type="body" sz="half" idx="15"/>
          </p:nvPr>
        </p:nvSpPr>
        <p:spPr>
          <a:xfrm>
            <a:off x="680322" y="2677887"/>
            <a:ext cx="3049702" cy="3258300"/>
          </a:xfrm>
        </p:spPr>
        <p:txBody>
          <a:bodyPr>
            <a:noAutofit/>
          </a:bodyPr>
          <a:lstStyle/>
          <a:p>
            <a:pPr marL="342900" indent="-342900">
              <a:buFont typeface="Wingdings" panose="05000000000000000000" pitchFamily="2" charset="2"/>
              <a:buChar char="§"/>
            </a:pPr>
            <a:r>
              <a:rPr lang="en-US" sz="2400" dirty="0"/>
              <a:t>List all accomplishments </a:t>
            </a:r>
          </a:p>
          <a:p>
            <a:pPr marL="342900" indent="-342900">
              <a:buFont typeface="Wingdings" panose="05000000000000000000" pitchFamily="2" charset="2"/>
              <a:buChar char="§"/>
            </a:pPr>
            <a:r>
              <a:rPr lang="en-US" sz="2400" dirty="0"/>
              <a:t>Quantify</a:t>
            </a:r>
          </a:p>
          <a:p>
            <a:pPr marL="342900" indent="-342900">
              <a:buFont typeface="Wingdings" panose="05000000000000000000" pitchFamily="2" charset="2"/>
              <a:buChar char="§"/>
            </a:pPr>
            <a:r>
              <a:rPr lang="en-US" sz="2400" dirty="0"/>
              <a:t>Work</a:t>
            </a:r>
          </a:p>
          <a:p>
            <a:pPr marL="342900" indent="-342900">
              <a:buFont typeface="Wingdings" panose="05000000000000000000" pitchFamily="2" charset="2"/>
              <a:buChar char="§"/>
            </a:pPr>
            <a:r>
              <a:rPr lang="en-US" sz="2400" dirty="0"/>
              <a:t>Volunteer</a:t>
            </a:r>
          </a:p>
          <a:p>
            <a:pPr marL="342900" indent="-342900">
              <a:buFont typeface="Wingdings" panose="05000000000000000000" pitchFamily="2" charset="2"/>
              <a:buChar char="§"/>
            </a:pPr>
            <a:r>
              <a:rPr lang="en-US" sz="2400" dirty="0"/>
              <a:t>Afterschool</a:t>
            </a:r>
          </a:p>
        </p:txBody>
      </p:sp>
      <p:sp>
        <p:nvSpPr>
          <p:cNvPr id="5" name="Text Placeholder 4"/>
          <p:cNvSpPr>
            <a:spLocks noGrp="1"/>
          </p:cNvSpPr>
          <p:nvPr>
            <p:ph type="body" sz="quarter" idx="3"/>
          </p:nvPr>
        </p:nvSpPr>
        <p:spPr>
          <a:xfrm>
            <a:off x="3956025" y="1946367"/>
            <a:ext cx="3063240" cy="587828"/>
          </a:xfrm>
        </p:spPr>
        <p:txBody>
          <a:bodyPr/>
          <a:lstStyle/>
          <a:p>
            <a:r>
              <a:rPr lang="en-US" sz="3200" b="1" dirty="0">
                <a:solidFill>
                  <a:schemeClr val="bg1"/>
                </a:solidFill>
              </a:rPr>
              <a:t>Essay</a:t>
            </a:r>
          </a:p>
        </p:txBody>
      </p:sp>
      <p:sp>
        <p:nvSpPr>
          <p:cNvPr id="6" name="Text Placeholder 5"/>
          <p:cNvSpPr>
            <a:spLocks noGrp="1"/>
          </p:cNvSpPr>
          <p:nvPr>
            <p:ph type="body" sz="half" idx="16"/>
          </p:nvPr>
        </p:nvSpPr>
        <p:spPr>
          <a:xfrm>
            <a:off x="3945470" y="2677887"/>
            <a:ext cx="3063240" cy="3722913"/>
          </a:xfrm>
        </p:spPr>
        <p:txBody>
          <a:bodyPr>
            <a:normAutofit fontScale="32500" lnSpcReduction="20000"/>
          </a:bodyPr>
          <a:lstStyle/>
          <a:p>
            <a:pPr marL="342900" indent="-342900">
              <a:buFont typeface="Wingdings" panose="05000000000000000000" pitchFamily="2" charset="2"/>
              <a:buChar char="§"/>
            </a:pPr>
            <a:r>
              <a:rPr lang="en-US" sz="7400" dirty="0"/>
              <a:t>Your story</a:t>
            </a:r>
          </a:p>
          <a:p>
            <a:pPr marL="342900" indent="-342900">
              <a:buFont typeface="Wingdings" panose="05000000000000000000" pitchFamily="2" charset="2"/>
              <a:buChar char="§"/>
            </a:pPr>
            <a:r>
              <a:rPr lang="en-US" sz="7400" dirty="0"/>
              <a:t>Be honest </a:t>
            </a:r>
          </a:p>
          <a:p>
            <a:pPr marL="342900" indent="-342900">
              <a:buFont typeface="Wingdings" panose="05000000000000000000" pitchFamily="2" charset="2"/>
              <a:buChar char="§"/>
            </a:pPr>
            <a:r>
              <a:rPr lang="en-US" sz="7400" dirty="0"/>
              <a:t>Don’t recount, reflect</a:t>
            </a:r>
          </a:p>
          <a:p>
            <a:pPr marL="342900" indent="-342900">
              <a:buFont typeface="Wingdings" panose="05000000000000000000" pitchFamily="2" charset="2"/>
              <a:buChar char="§"/>
            </a:pPr>
            <a:r>
              <a:rPr lang="en-US" sz="7400" dirty="0"/>
              <a:t>Humor </a:t>
            </a:r>
          </a:p>
          <a:p>
            <a:pPr marL="342900" indent="-342900">
              <a:buFont typeface="Wingdings" panose="05000000000000000000" pitchFamily="2" charset="2"/>
              <a:buChar char="§"/>
            </a:pPr>
            <a:r>
              <a:rPr lang="en-US" sz="7400" dirty="0"/>
              <a:t>Start early and revise</a:t>
            </a:r>
          </a:p>
          <a:p>
            <a:pPr marL="342900" indent="-342900">
              <a:buFont typeface="Wingdings" panose="05000000000000000000" pitchFamily="2" charset="2"/>
              <a:buChar char="§"/>
            </a:pPr>
            <a:r>
              <a:rPr lang="en-US" sz="7400" dirty="0"/>
              <a:t>Answer the question</a:t>
            </a:r>
          </a:p>
          <a:p>
            <a:pPr marL="342900" indent="-342900">
              <a:buFont typeface="Wingdings" panose="05000000000000000000" pitchFamily="2" charset="2"/>
              <a:buChar char="§"/>
            </a:pPr>
            <a:r>
              <a:rPr lang="en-US" sz="7400" dirty="0"/>
              <a:t>Use resources </a:t>
            </a:r>
          </a:p>
          <a:p>
            <a:endParaRPr lang="en-US" dirty="0"/>
          </a:p>
        </p:txBody>
      </p:sp>
      <p:sp>
        <p:nvSpPr>
          <p:cNvPr id="7" name="Text Placeholder 6"/>
          <p:cNvSpPr>
            <a:spLocks noGrp="1"/>
          </p:cNvSpPr>
          <p:nvPr>
            <p:ph type="body" sz="quarter" idx="13"/>
          </p:nvPr>
        </p:nvSpPr>
        <p:spPr>
          <a:xfrm>
            <a:off x="7224156" y="1946367"/>
            <a:ext cx="3996838" cy="587828"/>
          </a:xfrm>
        </p:spPr>
        <p:txBody>
          <a:bodyPr/>
          <a:lstStyle/>
          <a:p>
            <a:r>
              <a:rPr lang="en-US" sz="3200" b="1" dirty="0">
                <a:solidFill>
                  <a:schemeClr val="bg1"/>
                </a:solidFill>
              </a:rPr>
              <a:t>Recommendation</a:t>
            </a:r>
          </a:p>
        </p:txBody>
      </p:sp>
      <p:sp>
        <p:nvSpPr>
          <p:cNvPr id="8" name="Text Placeholder 7"/>
          <p:cNvSpPr>
            <a:spLocks noGrp="1"/>
          </p:cNvSpPr>
          <p:nvPr>
            <p:ph type="body" sz="half" idx="17"/>
          </p:nvPr>
        </p:nvSpPr>
        <p:spPr>
          <a:xfrm>
            <a:off x="7224156" y="2677887"/>
            <a:ext cx="3070025" cy="3258299"/>
          </a:xfrm>
        </p:spPr>
        <p:txBody>
          <a:bodyPr>
            <a:normAutofit/>
          </a:bodyPr>
          <a:lstStyle/>
          <a:p>
            <a:pPr marL="342900" indent="-342900">
              <a:buFont typeface="Wingdings" panose="05000000000000000000" pitchFamily="2" charset="2"/>
              <a:buChar char="§"/>
            </a:pPr>
            <a:r>
              <a:rPr lang="en-US" sz="2400" dirty="0"/>
              <a:t>Choose wisely</a:t>
            </a:r>
          </a:p>
          <a:p>
            <a:pPr marL="342900" indent="-342900">
              <a:buFont typeface="Wingdings" panose="05000000000000000000" pitchFamily="2" charset="2"/>
              <a:buChar char="§"/>
            </a:pPr>
            <a:r>
              <a:rPr lang="en-US" sz="2400" dirty="0"/>
              <a:t>Allow time 2 weeks </a:t>
            </a:r>
          </a:p>
          <a:p>
            <a:pPr marL="342900" indent="-342900">
              <a:buFont typeface="Wingdings" panose="05000000000000000000" pitchFamily="2" charset="2"/>
              <a:buChar char="§"/>
            </a:pPr>
            <a:r>
              <a:rPr lang="en-US" sz="2400" dirty="0"/>
              <a:t>Provide copy of résumé, research, portfolio</a:t>
            </a:r>
          </a:p>
        </p:txBody>
      </p:sp>
    </p:spTree>
    <p:extLst>
      <p:ext uri="{BB962C8B-B14F-4D97-AF65-F5344CB8AC3E}">
        <p14:creationId xmlns:p14="http://schemas.microsoft.com/office/powerpoint/2010/main" val="40794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862149"/>
            <a:ext cx="9413525" cy="1254034"/>
          </a:xfrm>
        </p:spPr>
        <p:txBody>
          <a:bodyPr>
            <a:normAutofit/>
          </a:bodyPr>
          <a:lstStyle/>
          <a:p>
            <a:r>
              <a:rPr lang="en-US" dirty="0"/>
              <a:t>SUS Matrix 2021-2022</a:t>
            </a:r>
            <a:br>
              <a:rPr lang="en-US" dirty="0"/>
            </a:br>
            <a:endParaRPr lang="en-US" dirty="0"/>
          </a:p>
        </p:txBody>
      </p:sp>
      <p:pic>
        <p:nvPicPr>
          <p:cNvPr id="6" name="Content Placeholder 5"/>
          <p:cNvPicPr>
            <a:picLocks noGrp="1" noChangeAspect="1"/>
          </p:cNvPicPr>
          <p:nvPr>
            <p:ph idx="1"/>
          </p:nvPr>
        </p:nvPicPr>
        <p:blipFill>
          <a:blip r:embed="rId2"/>
          <a:stretch>
            <a:fillRect/>
          </a:stretch>
        </p:blipFill>
        <p:spPr>
          <a:xfrm>
            <a:off x="2533841" y="2336800"/>
            <a:ext cx="5908293" cy="3598863"/>
          </a:xfrm>
          <a:prstGeom prst="rect">
            <a:avLst/>
          </a:prstGeom>
        </p:spPr>
      </p:pic>
    </p:spTree>
    <p:extLst>
      <p:ext uri="{BB962C8B-B14F-4D97-AF65-F5344CB8AC3E}">
        <p14:creationId xmlns:p14="http://schemas.microsoft.com/office/powerpoint/2010/main" val="178027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87" y="330055"/>
            <a:ext cx="8534400" cy="1005841"/>
          </a:xfrm>
        </p:spPr>
        <p:txBody>
          <a:bodyPr/>
          <a:lstStyle/>
          <a:p>
            <a:r>
              <a:rPr lang="en-US" dirty="0"/>
              <a:t>Requesting A Transcript</a:t>
            </a:r>
          </a:p>
        </p:txBody>
      </p:sp>
      <p:sp>
        <p:nvSpPr>
          <p:cNvPr id="3" name="Content Placeholder 2"/>
          <p:cNvSpPr>
            <a:spLocks noGrp="1"/>
          </p:cNvSpPr>
          <p:nvPr>
            <p:ph sz="half" idx="1"/>
          </p:nvPr>
        </p:nvSpPr>
        <p:spPr>
          <a:xfrm>
            <a:off x="1103312" y="2037805"/>
            <a:ext cx="4879477" cy="4663054"/>
          </a:xfrm>
        </p:spPr>
        <p:txBody>
          <a:bodyPr>
            <a:normAutofit/>
          </a:bodyPr>
          <a:lstStyle/>
          <a:p>
            <a:r>
              <a:rPr lang="en-US" b="1" dirty="0"/>
              <a:t>Complete a transcript request form</a:t>
            </a:r>
          </a:p>
          <a:p>
            <a:r>
              <a:rPr lang="en-US" b="1" dirty="0"/>
              <a:t>All transcripts are  $1.00</a:t>
            </a:r>
          </a:p>
          <a:p>
            <a:r>
              <a:rPr lang="en-US" b="1" dirty="0"/>
              <a:t>Transcripts can be sent electronically through  </a:t>
            </a:r>
          </a:p>
          <a:p>
            <a:pPr lvl="1"/>
            <a:r>
              <a:rPr lang="en-US" sz="2400" b="1" dirty="0"/>
              <a:t>Common App</a:t>
            </a:r>
          </a:p>
          <a:p>
            <a:pPr lvl="1"/>
            <a:r>
              <a:rPr lang="en-US" sz="2400" b="1" dirty="0" err="1"/>
              <a:t>SENDedu</a:t>
            </a:r>
            <a:endParaRPr lang="en-US" sz="2400" b="1" dirty="0"/>
          </a:p>
          <a:p>
            <a:pPr lvl="1"/>
            <a:r>
              <a:rPr lang="en-US" sz="2400" b="1" dirty="0"/>
              <a:t>Coalition</a:t>
            </a:r>
          </a:p>
          <a:p>
            <a:pPr lvl="1"/>
            <a:r>
              <a:rPr lang="en-US" sz="2400" b="1" dirty="0"/>
              <a:t>You must invite your counselor to upload transcript</a:t>
            </a:r>
          </a:p>
          <a:p>
            <a:pPr lvl="1"/>
            <a:endParaRPr lang="en-US" dirty="0"/>
          </a:p>
          <a:p>
            <a:endParaRPr lang="en-US" dirty="0"/>
          </a:p>
        </p:txBody>
      </p:sp>
      <p:pic>
        <p:nvPicPr>
          <p:cNvPr id="11" name="Picture 10"/>
          <p:cNvPicPr>
            <a:picLocks noChangeAspect="1"/>
          </p:cNvPicPr>
          <p:nvPr/>
        </p:nvPicPr>
        <p:blipFill>
          <a:blip r:embed="rId2"/>
          <a:stretch>
            <a:fillRect/>
          </a:stretch>
        </p:blipFill>
        <p:spPr>
          <a:xfrm>
            <a:off x="6958361" y="330055"/>
            <a:ext cx="4769354" cy="6234450"/>
          </a:xfrm>
          <a:prstGeom prst="rect">
            <a:avLst/>
          </a:prstGeom>
        </p:spPr>
      </p:pic>
      <p:sp>
        <p:nvSpPr>
          <p:cNvPr id="4" name="TextBox 3"/>
          <p:cNvSpPr txBox="1"/>
          <p:nvPr/>
        </p:nvSpPr>
        <p:spPr>
          <a:xfrm>
            <a:off x="3311236" y="63315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336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Common Application</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1366" y="2336800"/>
            <a:ext cx="5893243" cy="359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5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Information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507300" y="2336800"/>
            <a:ext cx="3961376" cy="3598863"/>
          </a:xfrm>
          <a:prstGeom prst="rect">
            <a:avLst/>
          </a:prstGeom>
        </p:spPr>
      </p:pic>
    </p:spTree>
    <p:extLst>
      <p:ext uri="{BB962C8B-B14F-4D97-AF65-F5344CB8AC3E}">
        <p14:creationId xmlns:p14="http://schemas.microsoft.com/office/powerpoint/2010/main" val="375617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52400" y="6519839"/>
            <a:ext cx="6452754" cy="222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baseline="30000" dirty="0">
                <a:solidFill>
                  <a:schemeClr val="bg1"/>
                </a:solidFill>
                <a:latin typeface="TeXGyreAdventor" charset="0"/>
                <a:ea typeface="TeXGyreAdventor" charset="0"/>
                <a:cs typeface="TeXGyreAdventor" charset="0"/>
              </a:rPr>
              <a:t>© 2016 The Common Application</a:t>
            </a:r>
          </a:p>
        </p:txBody>
      </p:sp>
      <p:sp>
        <p:nvSpPr>
          <p:cNvPr id="8" name="Slide Number Placeholder 7"/>
          <p:cNvSpPr>
            <a:spLocks noGrp="1"/>
          </p:cNvSpPr>
          <p:nvPr>
            <p:ph type="sldNum" sz="quarter" idx="12"/>
          </p:nvPr>
        </p:nvSpPr>
        <p:spPr/>
        <p:txBody>
          <a:bodyPr/>
          <a:lstStyle/>
          <a:p>
            <a:fld id="{0D0F345F-312A-BD4D-AAF3-E6C3158CAC6E}" type="slidenum">
              <a:rPr lang="en-US" smtClean="0"/>
              <a:t>15</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19278"/>
          <a:stretch/>
        </p:blipFill>
        <p:spPr>
          <a:xfrm>
            <a:off x="0" y="0"/>
            <a:ext cx="12206950" cy="6858000"/>
          </a:xfrm>
          <a:prstGeom prst="rect">
            <a:avLst/>
          </a:prstGeom>
        </p:spPr>
      </p:pic>
      <p:sp>
        <p:nvSpPr>
          <p:cNvPr id="11" name="Rectangle 10"/>
          <p:cNvSpPr/>
          <p:nvPr/>
        </p:nvSpPr>
        <p:spPr>
          <a:xfrm>
            <a:off x="6471134" y="171126"/>
            <a:ext cx="5345728" cy="883951"/>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8795410" y="613101"/>
            <a:ext cx="1418066" cy="1"/>
          </a:xfrm>
          <a:prstGeom prst="straightConnector1">
            <a:avLst/>
          </a:prstGeom>
          <a:ln w="76200">
            <a:solidFill>
              <a:srgbClr val="96C23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511537" y="720752"/>
            <a:ext cx="1372498" cy="12466"/>
          </a:xfrm>
          <a:prstGeom prst="straightConnector1">
            <a:avLst/>
          </a:prstGeom>
          <a:ln w="76200">
            <a:solidFill>
              <a:srgbClr val="96C23D"/>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123678" y="2379787"/>
            <a:ext cx="2672864" cy="4341688"/>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52400" y="6519839"/>
            <a:ext cx="6452754" cy="222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baseline="30000" dirty="0">
                <a:solidFill>
                  <a:srgbClr val="373935"/>
                </a:solidFill>
                <a:latin typeface="TeXGyreAdventor" charset="0"/>
                <a:ea typeface="TeXGyreAdventor" charset="0"/>
                <a:cs typeface="TeXGyreAdventor" charset="0"/>
              </a:rPr>
              <a:t>© 2016 The Common Application</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19278"/>
          <a:stretch/>
        </p:blipFill>
        <p:spPr>
          <a:xfrm>
            <a:off x="0" y="0"/>
            <a:ext cx="12206950" cy="6858000"/>
          </a:xfrm>
          <a:prstGeom prst="rect">
            <a:avLst/>
          </a:prstGeom>
        </p:spPr>
      </p:pic>
      <p:sp>
        <p:nvSpPr>
          <p:cNvPr id="2" name="Slide Number Placeholder 1"/>
          <p:cNvSpPr>
            <a:spLocks noGrp="1"/>
          </p:cNvSpPr>
          <p:nvPr>
            <p:ph type="sldNum" sz="quarter" idx="12"/>
          </p:nvPr>
        </p:nvSpPr>
        <p:spPr/>
        <p:txBody>
          <a:bodyPr/>
          <a:lstStyle/>
          <a:p>
            <a:fld id="{0D0F345F-312A-BD4D-AAF3-E6C3158CAC6E}" type="slidenum">
              <a:rPr lang="en-US" smtClean="0"/>
              <a:t>16</a:t>
            </a:fld>
            <a:endParaRPr lang="en-US"/>
          </a:p>
        </p:txBody>
      </p:sp>
      <p:sp>
        <p:nvSpPr>
          <p:cNvPr id="11" name="Rectangle 10"/>
          <p:cNvSpPr/>
          <p:nvPr/>
        </p:nvSpPr>
        <p:spPr>
          <a:xfrm>
            <a:off x="400930" y="1589361"/>
            <a:ext cx="1745673" cy="931025"/>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96379" y="1590505"/>
            <a:ext cx="1745673" cy="931025"/>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91828" y="1589360"/>
            <a:ext cx="1745673" cy="931025"/>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50514" y="1588215"/>
            <a:ext cx="1745673" cy="931025"/>
          </a:xfrm>
          <a:prstGeom prst="rect">
            <a:avLst/>
          </a:prstGeom>
          <a:noFill/>
          <a:ln w="57150">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458201" y="4827299"/>
            <a:ext cx="3748750" cy="1399309"/>
            <a:chOff x="8458201" y="4827299"/>
            <a:chExt cx="3748750" cy="1399309"/>
          </a:xfrm>
        </p:grpSpPr>
        <p:sp>
          <p:nvSpPr>
            <p:cNvPr id="22" name="Rectangle 21"/>
            <p:cNvSpPr/>
            <p:nvPr/>
          </p:nvSpPr>
          <p:spPr>
            <a:xfrm>
              <a:off x="8458201" y="4827299"/>
              <a:ext cx="3748750" cy="1399309"/>
            </a:xfrm>
            <a:prstGeom prst="rect">
              <a:avLst/>
            </a:prstGeom>
            <a:solidFill>
              <a:srgbClr val="96C23D"/>
            </a:solidFill>
            <a:ln>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8903038" y="5076174"/>
              <a:ext cx="2859076" cy="9015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sz="1800" dirty="0">
                  <a:solidFill>
                    <a:schemeClr val="bg1"/>
                  </a:solidFill>
                  <a:latin typeface="TeXGyreAdventor" charset="0"/>
                  <a:ea typeface="TeXGyreAdventor" charset="0"/>
                  <a:cs typeface="TeXGyreAdventor" charset="0"/>
                </a:rPr>
                <a:t>Check out our Common App Tour video for more info!</a:t>
              </a:r>
            </a:p>
          </p:txBody>
        </p:sp>
      </p:grpSp>
      <p:grpSp>
        <p:nvGrpSpPr>
          <p:cNvPr id="6" name="Group 5"/>
          <p:cNvGrpSpPr/>
          <p:nvPr/>
        </p:nvGrpSpPr>
        <p:grpSpPr>
          <a:xfrm>
            <a:off x="0" y="3471607"/>
            <a:ext cx="3748750" cy="1811593"/>
            <a:chOff x="0" y="3471607"/>
            <a:chExt cx="3748750" cy="1811593"/>
          </a:xfrm>
        </p:grpSpPr>
        <p:sp>
          <p:nvSpPr>
            <p:cNvPr id="15" name="Rectangle 14"/>
            <p:cNvSpPr/>
            <p:nvPr/>
          </p:nvSpPr>
          <p:spPr>
            <a:xfrm>
              <a:off x="0" y="3471607"/>
              <a:ext cx="3748750" cy="1811593"/>
            </a:xfrm>
            <a:prstGeom prst="rect">
              <a:avLst/>
            </a:prstGeom>
            <a:solidFill>
              <a:srgbClr val="96C23D"/>
            </a:solidFill>
            <a:ln>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325767" y="3757024"/>
              <a:ext cx="3097215" cy="13556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sz="1800" dirty="0">
                  <a:solidFill>
                    <a:schemeClr val="bg1"/>
                  </a:solidFill>
                  <a:latin typeface="TeXGyreAdventor" charset="0"/>
                  <a:ea typeface="TeXGyreAdventor" charset="0"/>
                  <a:cs typeface="TeXGyreAdventor" charset="0"/>
                </a:rPr>
                <a:t>The Dashboard is your home base where you can keep an eye on your requirements and upcoming deadlines.</a:t>
              </a:r>
            </a:p>
          </p:txBody>
        </p:sp>
      </p:grpSp>
      <p:grpSp>
        <p:nvGrpSpPr>
          <p:cNvPr id="4" name="Group 3"/>
          <p:cNvGrpSpPr/>
          <p:nvPr/>
        </p:nvGrpSpPr>
        <p:grpSpPr>
          <a:xfrm>
            <a:off x="100676" y="3470462"/>
            <a:ext cx="3748750" cy="1811593"/>
            <a:chOff x="4521812" y="3131154"/>
            <a:chExt cx="3748750" cy="1811593"/>
          </a:xfrm>
        </p:grpSpPr>
        <p:sp>
          <p:nvSpPr>
            <p:cNvPr id="17" name="Rectangle 16"/>
            <p:cNvSpPr/>
            <p:nvPr/>
          </p:nvSpPr>
          <p:spPr>
            <a:xfrm>
              <a:off x="4521812" y="3131154"/>
              <a:ext cx="3748750" cy="1811593"/>
            </a:xfrm>
            <a:prstGeom prst="rect">
              <a:avLst/>
            </a:prstGeom>
            <a:solidFill>
              <a:srgbClr val="96C23D"/>
            </a:solidFill>
            <a:ln>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4966649" y="3380029"/>
              <a:ext cx="2859076" cy="13556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sz="1800" dirty="0">
                  <a:solidFill>
                    <a:schemeClr val="bg1"/>
                  </a:solidFill>
                  <a:latin typeface="TeXGyreAdventor" charset="0"/>
                  <a:ea typeface="TeXGyreAdventor" charset="0"/>
                  <a:cs typeface="TeXGyreAdventor" charset="0"/>
                </a:rPr>
                <a:t>In the My Colleges tab you will complete the college-specific questions for each college in your list.</a:t>
              </a:r>
            </a:p>
          </p:txBody>
        </p:sp>
      </p:grpSp>
      <p:grpSp>
        <p:nvGrpSpPr>
          <p:cNvPr id="5" name="Group 4"/>
          <p:cNvGrpSpPr/>
          <p:nvPr/>
        </p:nvGrpSpPr>
        <p:grpSpPr>
          <a:xfrm>
            <a:off x="53776" y="3470462"/>
            <a:ext cx="3748750" cy="1811593"/>
            <a:chOff x="3856301" y="5320811"/>
            <a:chExt cx="3748750" cy="1811593"/>
          </a:xfrm>
        </p:grpSpPr>
        <p:sp>
          <p:nvSpPr>
            <p:cNvPr id="26" name="Rectangle 25"/>
            <p:cNvSpPr/>
            <p:nvPr/>
          </p:nvSpPr>
          <p:spPr>
            <a:xfrm>
              <a:off x="3856301" y="5320811"/>
              <a:ext cx="3748750" cy="1811593"/>
            </a:xfrm>
            <a:prstGeom prst="rect">
              <a:avLst/>
            </a:prstGeom>
            <a:solidFill>
              <a:srgbClr val="96C23D"/>
            </a:solidFill>
            <a:ln>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152093" y="5553516"/>
              <a:ext cx="3157166" cy="13556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sz="1800" dirty="0">
                  <a:solidFill>
                    <a:schemeClr val="bg1"/>
                  </a:solidFill>
                  <a:latin typeface="TeXGyreAdventor" charset="0"/>
                  <a:ea typeface="TeXGyreAdventor" charset="0"/>
                  <a:cs typeface="TeXGyreAdventor" charset="0"/>
                </a:rPr>
                <a:t>The Common App tab is where you will complete the six Common App sections. Watch these videos to learn more about them.</a:t>
              </a:r>
            </a:p>
          </p:txBody>
        </p:sp>
      </p:grpSp>
      <p:grpSp>
        <p:nvGrpSpPr>
          <p:cNvPr id="3" name="Group 2"/>
          <p:cNvGrpSpPr/>
          <p:nvPr/>
        </p:nvGrpSpPr>
        <p:grpSpPr>
          <a:xfrm>
            <a:off x="-1" y="3469317"/>
            <a:ext cx="3748750" cy="1811593"/>
            <a:chOff x="7453170" y="707647"/>
            <a:chExt cx="3748750" cy="1811593"/>
          </a:xfrm>
        </p:grpSpPr>
        <p:sp>
          <p:nvSpPr>
            <p:cNvPr id="28" name="Rectangle 27"/>
            <p:cNvSpPr/>
            <p:nvPr/>
          </p:nvSpPr>
          <p:spPr>
            <a:xfrm>
              <a:off x="7453170" y="707647"/>
              <a:ext cx="3748750" cy="1811593"/>
            </a:xfrm>
            <a:prstGeom prst="rect">
              <a:avLst/>
            </a:prstGeom>
            <a:solidFill>
              <a:srgbClr val="96C23D"/>
            </a:solidFill>
            <a:ln>
              <a:solidFill>
                <a:srgbClr val="96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7898007" y="956522"/>
              <a:ext cx="2859076" cy="1355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sz="1800" dirty="0">
                  <a:solidFill>
                    <a:schemeClr val="bg1"/>
                  </a:solidFill>
                  <a:latin typeface="TeXGyreAdventor" charset="0"/>
                  <a:ea typeface="TeXGyreAdventor" charset="0"/>
                  <a:cs typeface="TeXGyreAdventor" charset="0"/>
                </a:rPr>
                <a:t>Search for and add colleges to your My Colleges list in the College Search tab.</a:t>
              </a:r>
            </a:p>
          </p:txBody>
        </p:sp>
      </p:grpSp>
    </p:spTree>
    <p:extLst>
      <p:ext uri="{BB962C8B-B14F-4D97-AF65-F5344CB8AC3E}">
        <p14:creationId xmlns:p14="http://schemas.microsoft.com/office/powerpoint/2010/main" val="4043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19" grpId="0" animBg="1"/>
      <p:bldP spid="19" grpId="1"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SSAR- When to Complete? </a:t>
            </a:r>
          </a:p>
        </p:txBody>
      </p:sp>
      <p:pic>
        <p:nvPicPr>
          <p:cNvPr id="5" name="Content Placeholder 4"/>
          <p:cNvPicPr>
            <a:picLocks noGrp="1" noChangeAspect="1"/>
          </p:cNvPicPr>
          <p:nvPr>
            <p:ph idx="1"/>
          </p:nvPr>
        </p:nvPicPr>
        <p:blipFill>
          <a:blip r:embed="rId2"/>
          <a:stretch>
            <a:fillRect/>
          </a:stretch>
        </p:blipFill>
        <p:spPr>
          <a:xfrm>
            <a:off x="6254424" y="2103120"/>
            <a:ext cx="4326490" cy="4415246"/>
          </a:xfrm>
          <a:prstGeom prst="rect">
            <a:avLst/>
          </a:prstGeom>
        </p:spPr>
      </p:pic>
      <p:sp>
        <p:nvSpPr>
          <p:cNvPr id="4" name="Text Placeholder 3"/>
          <p:cNvSpPr>
            <a:spLocks noGrp="1"/>
          </p:cNvSpPr>
          <p:nvPr>
            <p:ph type="body" sz="half" idx="2"/>
          </p:nvPr>
        </p:nvSpPr>
        <p:spPr/>
        <p:txBody>
          <a:bodyPr>
            <a:normAutofit/>
          </a:bodyPr>
          <a:lstStyle/>
          <a:p>
            <a:r>
              <a:rPr lang="en-US" sz="3200" dirty="0"/>
              <a:t>SSAR is completed AFTER primary application</a:t>
            </a:r>
          </a:p>
        </p:txBody>
      </p:sp>
    </p:spTree>
    <p:extLst>
      <p:ext uri="{BB962C8B-B14F-4D97-AF65-F5344CB8AC3E}">
        <p14:creationId xmlns:p14="http://schemas.microsoft.com/office/powerpoint/2010/main" val="196901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Tips From Admissions</a:t>
            </a:r>
          </a:p>
        </p:txBody>
      </p:sp>
      <p:pic>
        <p:nvPicPr>
          <p:cNvPr id="6" name="Picture Placeholder 5" descr="Accepted stamp | Free SVG"/>
          <p:cNvPicPr>
            <a:picLocks noGrp="1" noChangeAspect="1"/>
          </p:cNvPicPr>
          <p:nvPr>
            <p:ph type="pic" idx="1"/>
          </p:nvPr>
        </p:nvPicPr>
        <p:blipFill>
          <a:blip r:embed="rId2">
            <a:extLst>
              <a:ext uri="{28A0092B-C50C-407E-A947-70E740481C1C}">
                <a14:useLocalDpi xmlns:a14="http://schemas.microsoft.com/office/drawing/2010/main" val="0"/>
              </a:ext>
            </a:extLst>
          </a:blip>
          <a:srcRect t="16837" b="16837"/>
          <a:stretch>
            <a:fillRect/>
          </a:stretch>
        </p:blipFill>
        <p:spPr>
          <a:xfrm>
            <a:off x="6540378" y="2454440"/>
            <a:ext cx="5425849" cy="3599312"/>
          </a:xfrm>
        </p:spPr>
      </p:pic>
      <p:sp>
        <p:nvSpPr>
          <p:cNvPr id="4" name="Text Placeholder 3"/>
          <p:cNvSpPr>
            <a:spLocks noGrp="1"/>
          </p:cNvSpPr>
          <p:nvPr>
            <p:ph type="body" sz="half" idx="2"/>
          </p:nvPr>
        </p:nvSpPr>
        <p:spPr>
          <a:xfrm>
            <a:off x="680322" y="2336873"/>
            <a:ext cx="5759667" cy="3867984"/>
          </a:xfrm>
        </p:spPr>
        <p:txBody>
          <a:bodyPr>
            <a:noAutofit/>
          </a:bodyPr>
          <a:lstStyle/>
          <a:p>
            <a:pPr marL="342900" indent="-342900">
              <a:buFont typeface="Arial" panose="020B0604020202020204" pitchFamily="34" charset="0"/>
              <a:buChar char="•"/>
            </a:pPr>
            <a:r>
              <a:rPr lang="en-US" sz="2400" dirty="0"/>
              <a:t>Following directions is critical!</a:t>
            </a:r>
          </a:p>
          <a:p>
            <a:pPr marL="342900" indent="-342900">
              <a:buFont typeface="Arial" panose="020B0604020202020204" pitchFamily="34" charset="0"/>
              <a:buChar char="•"/>
            </a:pPr>
            <a:r>
              <a:rPr lang="en-US" sz="2400" dirty="0"/>
              <a:t>Do not send transcripts unless requested by institution</a:t>
            </a:r>
          </a:p>
          <a:p>
            <a:pPr marL="342900" indent="-342900">
              <a:buFont typeface="Arial" panose="020B0604020202020204" pitchFamily="34" charset="0"/>
              <a:buChar char="•"/>
            </a:pPr>
            <a:r>
              <a:rPr lang="en-US" sz="2400" dirty="0"/>
              <a:t>Do not send recommendation letters unless required by institution</a:t>
            </a:r>
          </a:p>
          <a:p>
            <a:pPr marL="342900" indent="-342900">
              <a:buFont typeface="Arial" panose="020B0604020202020204" pitchFamily="34" charset="0"/>
              <a:buChar char="•"/>
            </a:pPr>
            <a:r>
              <a:rPr lang="en-US" sz="2400" dirty="0"/>
              <a:t>Deadlines are firm, not suggestions</a:t>
            </a:r>
          </a:p>
          <a:p>
            <a:pPr marL="342900" indent="-342900">
              <a:buFont typeface="Arial" panose="020B0604020202020204" pitchFamily="34" charset="0"/>
              <a:buChar char="•"/>
            </a:pPr>
            <a:r>
              <a:rPr lang="en-US" sz="2400" dirty="0"/>
              <a:t>Allow 2-3 weeks for processing</a:t>
            </a:r>
          </a:p>
          <a:p>
            <a:pPr marL="342900" indent="-342900">
              <a:buFont typeface="Arial" panose="020B0604020202020204" pitchFamily="34" charset="0"/>
              <a:buChar char="•"/>
            </a:pPr>
            <a:r>
              <a:rPr lang="en-US" sz="2400" dirty="0"/>
              <a:t>Students must write their own essays!</a:t>
            </a:r>
          </a:p>
        </p:txBody>
      </p:sp>
    </p:spTree>
    <p:extLst>
      <p:ext uri="{BB962C8B-B14F-4D97-AF65-F5344CB8AC3E}">
        <p14:creationId xmlns:p14="http://schemas.microsoft.com/office/powerpoint/2010/main" val="307703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for College</a:t>
            </a:r>
          </a:p>
        </p:txBody>
      </p:sp>
      <p:pic>
        <p:nvPicPr>
          <p:cNvPr id="5" name="Picture Placeholder 4" descr="Money! | Pretty self-explanatory. A heap full of money ..."/>
          <p:cNvPicPr>
            <a:picLocks noGrp="1" noChangeAspect="1"/>
          </p:cNvPicPr>
          <p:nvPr>
            <p:ph type="pic" idx="1"/>
          </p:nvPr>
        </p:nvPicPr>
        <p:blipFill>
          <a:blip r:embed="rId2">
            <a:extLst>
              <a:ext uri="{28A0092B-C50C-407E-A947-70E740481C1C}">
                <a14:useLocalDpi xmlns:a14="http://schemas.microsoft.com/office/drawing/2010/main" val="0"/>
              </a:ext>
            </a:extLst>
          </a:blip>
          <a:srcRect t="5783" b="5783"/>
          <a:stretch>
            <a:fillRect/>
          </a:stretch>
        </p:blipFill>
        <p:spPr/>
      </p:pic>
      <p:sp>
        <p:nvSpPr>
          <p:cNvPr id="4" name="Text Placeholder 3"/>
          <p:cNvSpPr>
            <a:spLocks noGrp="1"/>
          </p:cNvSpPr>
          <p:nvPr>
            <p:ph type="body" sz="half" idx="2"/>
          </p:nvPr>
        </p:nvSpPr>
        <p:spPr/>
        <p:txBody>
          <a:bodyPr>
            <a:noAutofit/>
          </a:bodyPr>
          <a:lstStyle/>
          <a:p>
            <a:endParaRPr lang="en-US" sz="2400" dirty="0"/>
          </a:p>
          <a:p>
            <a:r>
              <a:rPr lang="en-US" sz="2400" dirty="0"/>
              <a:t>Scholarships</a:t>
            </a:r>
          </a:p>
          <a:p>
            <a:pPr marL="285750" indent="-285750">
              <a:buFont typeface="Arial" panose="020B0604020202020204" pitchFamily="34" charset="0"/>
              <a:buChar char="•"/>
            </a:pPr>
            <a:r>
              <a:rPr lang="en-US" sz="2400" dirty="0"/>
              <a:t>Merit Based</a:t>
            </a:r>
          </a:p>
          <a:p>
            <a:pPr marL="285750" indent="-285750">
              <a:buFont typeface="Arial" panose="020B0604020202020204" pitchFamily="34" charset="0"/>
              <a:buChar char="•"/>
            </a:pPr>
            <a:r>
              <a:rPr lang="en-US" sz="2400" dirty="0"/>
              <a:t>Athletic</a:t>
            </a:r>
          </a:p>
          <a:p>
            <a:pPr marL="285750" indent="-285750">
              <a:buFont typeface="Arial" panose="020B0604020202020204" pitchFamily="34" charset="0"/>
              <a:buChar char="•"/>
            </a:pPr>
            <a:r>
              <a:rPr lang="en-US" sz="2400" dirty="0"/>
              <a:t>Income Based</a:t>
            </a:r>
          </a:p>
          <a:p>
            <a:pPr marL="285750" indent="-285750">
              <a:buFont typeface="Arial" panose="020B0604020202020204" pitchFamily="34" charset="0"/>
              <a:buChar char="•"/>
            </a:pPr>
            <a:r>
              <a:rPr lang="en-US" sz="2400" dirty="0"/>
              <a:t>Minority Students</a:t>
            </a:r>
          </a:p>
          <a:p>
            <a:pPr marL="285750" indent="-285750">
              <a:buFont typeface="Arial" panose="020B0604020202020204" pitchFamily="34" charset="0"/>
              <a:buChar char="•"/>
            </a:pPr>
            <a:r>
              <a:rPr lang="en-US" sz="2400" dirty="0"/>
              <a:t>Students of Veterans</a:t>
            </a:r>
          </a:p>
          <a:p>
            <a:pPr marL="285750" indent="-285750">
              <a:buFont typeface="Arial" panose="020B0604020202020204" pitchFamily="34" charset="0"/>
              <a:buChar char="•"/>
            </a:pPr>
            <a:r>
              <a:rPr lang="en-US" sz="2400" dirty="0"/>
              <a:t>Students with Disabilities</a:t>
            </a:r>
          </a:p>
          <a:p>
            <a:pPr marL="285750" indent="-285750">
              <a:buFont typeface="Arial" panose="020B0604020202020204" pitchFamily="34" charset="0"/>
              <a:buChar char="•"/>
            </a:pPr>
            <a:r>
              <a:rPr lang="en-US" sz="2400" dirty="0"/>
              <a:t>Program Based</a:t>
            </a:r>
          </a:p>
          <a:p>
            <a:pPr marL="342900" indent="-342900">
              <a:buFont typeface="Arial" panose="020B0604020202020204" pitchFamily="34" charset="0"/>
              <a:buChar char="•"/>
            </a:pPr>
            <a:r>
              <a:rPr lang="en-US" sz="2400" dirty="0"/>
              <a:t>Bright Futures</a:t>
            </a:r>
          </a:p>
        </p:txBody>
      </p:sp>
    </p:spTree>
    <p:extLst>
      <p:ext uri="{BB962C8B-B14F-4D97-AF65-F5344CB8AC3E}">
        <p14:creationId xmlns:p14="http://schemas.microsoft.com/office/powerpoint/2010/main" val="318391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Year Timeline-- Fall</a:t>
            </a:r>
          </a:p>
        </p:txBody>
      </p:sp>
      <p:sp>
        <p:nvSpPr>
          <p:cNvPr id="3" name="Content Placeholder 2"/>
          <p:cNvSpPr>
            <a:spLocks noGrp="1"/>
          </p:cNvSpPr>
          <p:nvPr>
            <p:ph idx="1"/>
          </p:nvPr>
        </p:nvSpPr>
        <p:spPr/>
        <p:txBody>
          <a:bodyPr/>
          <a:lstStyle/>
          <a:p>
            <a:r>
              <a:rPr lang="en-US" dirty="0"/>
              <a:t>Narrow college list to 5 or 6 schools</a:t>
            </a:r>
          </a:p>
          <a:p>
            <a:r>
              <a:rPr lang="en-US" dirty="0"/>
              <a:t>Note Deadlines</a:t>
            </a:r>
          </a:p>
          <a:p>
            <a:r>
              <a:rPr lang="en-US" dirty="0"/>
              <a:t>Begin applications</a:t>
            </a:r>
          </a:p>
          <a:p>
            <a:r>
              <a:rPr lang="en-US" dirty="0"/>
              <a:t>Request Letters of Recommendation- if required</a:t>
            </a:r>
          </a:p>
          <a:p>
            <a:r>
              <a:rPr lang="en-US" dirty="0"/>
              <a:t>Take ACT/SAT (if needed)</a:t>
            </a:r>
          </a:p>
          <a:p>
            <a:r>
              <a:rPr lang="en-US" dirty="0"/>
              <a:t>Complete FAFSA </a:t>
            </a:r>
          </a:p>
          <a:p>
            <a:r>
              <a:rPr lang="en-US" dirty="0"/>
              <a:t>Apply to Bright Futures</a:t>
            </a:r>
          </a:p>
        </p:txBody>
      </p:sp>
    </p:spTree>
    <p:extLst>
      <p:ext uri="{BB962C8B-B14F-4D97-AF65-F5344CB8AC3E}">
        <p14:creationId xmlns:p14="http://schemas.microsoft.com/office/powerpoint/2010/main" val="147104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br>
              <a:rPr lang="en-US" dirty="0"/>
            </a:br>
            <a:r>
              <a:rPr lang="en-US" dirty="0"/>
              <a:t>	Pell Grant</a:t>
            </a:r>
            <a:br>
              <a:rPr lang="en-US" dirty="0"/>
            </a:br>
            <a:r>
              <a:rPr lang="en-US" dirty="0"/>
              <a:t>	Academic Competiveness Grant</a:t>
            </a:r>
            <a:br>
              <a:rPr lang="en-US" dirty="0"/>
            </a:br>
            <a:r>
              <a:rPr lang="en-US" dirty="0"/>
              <a:t>	National SMART Grant</a:t>
            </a:r>
            <a:br>
              <a:rPr lang="en-US" dirty="0"/>
            </a:br>
            <a:r>
              <a:rPr lang="en-US" dirty="0"/>
              <a:t>Work Study</a:t>
            </a:r>
            <a:br>
              <a:rPr lang="en-US" dirty="0"/>
            </a:br>
            <a:r>
              <a:rPr lang="en-US" dirty="0"/>
              <a:t>Student Loans</a:t>
            </a:r>
          </a:p>
        </p:txBody>
      </p:sp>
      <p:sp>
        <p:nvSpPr>
          <p:cNvPr id="3" name="Text Placeholder 2"/>
          <p:cNvSpPr>
            <a:spLocks noGrp="1"/>
          </p:cNvSpPr>
          <p:nvPr>
            <p:ph type="body" sz="half" idx="2"/>
          </p:nvPr>
        </p:nvSpPr>
        <p:spPr/>
        <p:txBody>
          <a:bodyPr>
            <a:normAutofit/>
          </a:bodyPr>
          <a:lstStyle/>
          <a:p>
            <a:r>
              <a:rPr lang="en-US" sz="3200" dirty="0"/>
              <a:t># 1 Mistake students make is by NOT applying!</a:t>
            </a:r>
          </a:p>
        </p:txBody>
      </p:sp>
    </p:spTree>
    <p:extLst>
      <p:ext uri="{BB962C8B-B14F-4D97-AF65-F5344CB8AC3E}">
        <p14:creationId xmlns:p14="http://schemas.microsoft.com/office/powerpoint/2010/main" val="31790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 Futures</a:t>
            </a:r>
          </a:p>
        </p:txBody>
      </p:sp>
      <p:sp>
        <p:nvSpPr>
          <p:cNvPr id="3" name="Text Placeholder 2"/>
          <p:cNvSpPr>
            <a:spLocks noGrp="1"/>
          </p:cNvSpPr>
          <p:nvPr>
            <p:ph type="body" idx="1"/>
          </p:nvPr>
        </p:nvSpPr>
        <p:spPr/>
        <p:txBody>
          <a:bodyPr/>
          <a:lstStyle/>
          <a:p>
            <a:r>
              <a:rPr lang="en-US" sz="2800" dirty="0">
                <a:solidFill>
                  <a:schemeClr val="bg1"/>
                </a:solidFill>
              </a:rPr>
              <a:t>Proposal</a:t>
            </a:r>
            <a:r>
              <a:rPr lang="en-US" dirty="0"/>
              <a:t>	</a:t>
            </a:r>
          </a:p>
        </p:txBody>
      </p:sp>
      <p:pic>
        <p:nvPicPr>
          <p:cNvPr id="9" name="Picture 8"/>
          <p:cNvPicPr>
            <a:picLocks noChangeAspect="1"/>
          </p:cNvPicPr>
          <p:nvPr/>
        </p:nvPicPr>
        <p:blipFill>
          <a:blip r:embed="rId2"/>
          <a:stretch>
            <a:fillRect/>
          </a:stretch>
        </p:blipFill>
        <p:spPr>
          <a:xfrm>
            <a:off x="346364" y="2964953"/>
            <a:ext cx="2867608" cy="3428193"/>
          </a:xfrm>
          <a:prstGeom prst="rect">
            <a:avLst/>
          </a:prstGeom>
        </p:spPr>
      </p:pic>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r>
              <a:rPr lang="en-US" sz="2800" dirty="0">
                <a:solidFill>
                  <a:schemeClr val="bg1"/>
                </a:solidFill>
              </a:rPr>
              <a:t>Log Sheet</a:t>
            </a:r>
          </a:p>
        </p:txBody>
      </p:sp>
      <p:pic>
        <p:nvPicPr>
          <p:cNvPr id="10" name="Picture 9"/>
          <p:cNvPicPr>
            <a:picLocks noChangeAspect="1"/>
          </p:cNvPicPr>
          <p:nvPr/>
        </p:nvPicPr>
        <p:blipFill>
          <a:blip r:embed="rId3"/>
          <a:stretch>
            <a:fillRect/>
          </a:stretch>
        </p:blipFill>
        <p:spPr>
          <a:xfrm>
            <a:off x="4063982" y="2867369"/>
            <a:ext cx="2644122" cy="3525496"/>
          </a:xfrm>
          <a:prstGeom prst="rect">
            <a:avLst/>
          </a:prstGeom>
        </p:spPr>
      </p:pic>
      <p:sp>
        <p:nvSpPr>
          <p:cNvPr id="6" name="Text Placeholder 5"/>
          <p:cNvSpPr>
            <a:spLocks noGrp="1"/>
          </p:cNvSpPr>
          <p:nvPr>
            <p:ph type="body" sz="half" idx="16"/>
          </p:nvPr>
        </p:nvSpPr>
        <p:spPr>
          <a:xfrm>
            <a:off x="3945470" y="3428170"/>
            <a:ext cx="2649294" cy="2508016"/>
          </a:xfrm>
        </p:spPr>
        <p:txBody>
          <a:bodyPr/>
          <a:lstStyle/>
          <a:p>
            <a:endParaRPr lang="en-US" dirty="0"/>
          </a:p>
        </p:txBody>
      </p:sp>
      <p:sp>
        <p:nvSpPr>
          <p:cNvPr id="7" name="Text Placeholder 6"/>
          <p:cNvSpPr>
            <a:spLocks noGrp="1"/>
          </p:cNvSpPr>
          <p:nvPr>
            <p:ph type="body" sz="quarter" idx="13"/>
          </p:nvPr>
        </p:nvSpPr>
        <p:spPr/>
        <p:txBody>
          <a:bodyPr/>
          <a:lstStyle/>
          <a:p>
            <a:r>
              <a:rPr lang="en-US" sz="2800" dirty="0">
                <a:solidFill>
                  <a:schemeClr val="bg1"/>
                </a:solidFill>
              </a:rPr>
              <a:t>Note</a:t>
            </a:r>
          </a:p>
        </p:txBody>
      </p:sp>
      <p:sp>
        <p:nvSpPr>
          <p:cNvPr id="8" name="Text Placeholder 7"/>
          <p:cNvSpPr>
            <a:spLocks noGrp="1"/>
          </p:cNvSpPr>
          <p:nvPr>
            <p:ph type="body" sz="half" idx="17"/>
          </p:nvPr>
        </p:nvSpPr>
        <p:spPr>
          <a:xfrm>
            <a:off x="7224156" y="2867369"/>
            <a:ext cx="4095008" cy="3525496"/>
          </a:xfrm>
        </p:spPr>
        <p:txBody>
          <a:bodyPr>
            <a:noAutofit/>
          </a:bodyPr>
          <a:lstStyle/>
          <a:p>
            <a:pPr marL="457200" indent="-457200">
              <a:buFont typeface="Arial" panose="020B0604020202020204" pitchFamily="34" charset="0"/>
              <a:buChar char="•"/>
            </a:pPr>
            <a:r>
              <a:rPr lang="en-US" sz="2800" dirty="0"/>
              <a:t>Proposal must be signed prior to earning hours</a:t>
            </a:r>
          </a:p>
          <a:p>
            <a:pPr marL="457200" indent="-457200">
              <a:buFont typeface="Arial" panose="020B0604020202020204" pitchFamily="34" charset="0"/>
              <a:buChar char="•"/>
            </a:pPr>
            <a:r>
              <a:rPr lang="en-US" sz="2800" dirty="0"/>
              <a:t>All hours due May 20, 2022</a:t>
            </a:r>
          </a:p>
          <a:p>
            <a:pPr marL="457200" indent="-457200">
              <a:buFont typeface="Arial" panose="020B0604020202020204" pitchFamily="34" charset="0"/>
              <a:buChar char="•"/>
            </a:pPr>
            <a:r>
              <a:rPr lang="en-US" sz="2800" dirty="0"/>
              <a:t>Students may test through June 2022</a:t>
            </a:r>
          </a:p>
        </p:txBody>
      </p:sp>
    </p:spTree>
    <p:extLst>
      <p:ext uri="{BB962C8B-B14F-4D97-AF65-F5344CB8AC3E}">
        <p14:creationId xmlns:p14="http://schemas.microsoft.com/office/powerpoint/2010/main" val="3814484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NCAA Eligibility</a:t>
            </a:r>
          </a:p>
        </p:txBody>
      </p:sp>
      <p:pic>
        <p:nvPicPr>
          <p:cNvPr id="5" name="Picture Placeholder 4" descr="TransGriot: NCAA Adopts Official Athletic Competition ..."/>
          <p:cNvPicPr>
            <a:picLocks noGrp="1" noChangeAspect="1"/>
          </p:cNvPicPr>
          <p:nvPr>
            <p:ph type="pic" idx="1"/>
          </p:nvPr>
        </p:nvPicPr>
        <p:blipFill>
          <a:blip r:embed="rId2">
            <a:extLst>
              <a:ext uri="{28A0092B-C50C-407E-A947-70E740481C1C}">
                <a14:useLocalDpi xmlns:a14="http://schemas.microsoft.com/office/drawing/2010/main" val="0"/>
              </a:ext>
            </a:extLst>
          </a:blip>
          <a:srcRect t="17086" b="17086"/>
          <a:stretch>
            <a:fillRect/>
          </a:stretch>
        </p:blipFill>
        <p:spPr/>
      </p:pic>
      <p:sp>
        <p:nvSpPr>
          <p:cNvPr id="4" name="Text Placeholder 3"/>
          <p:cNvSpPr>
            <a:spLocks noGrp="1"/>
          </p:cNvSpPr>
          <p:nvPr>
            <p:ph type="body" sz="half" idx="2"/>
          </p:nvPr>
        </p:nvSpPr>
        <p:spPr>
          <a:xfrm>
            <a:off x="680323" y="2336873"/>
            <a:ext cx="3876256" cy="4128473"/>
          </a:xfrm>
        </p:spPr>
        <p:txBody>
          <a:bodyPr>
            <a:normAutofit/>
          </a:bodyPr>
          <a:lstStyle/>
          <a:p>
            <a:pPr marL="285750" indent="-285750">
              <a:buFont typeface="Arial" panose="020B0604020202020204" pitchFamily="34" charset="0"/>
              <a:buChar char="•"/>
            </a:pPr>
            <a:r>
              <a:rPr lang="en-US" sz="2400" dirty="0"/>
              <a:t>NCAA Clearing House</a:t>
            </a:r>
          </a:p>
          <a:p>
            <a:pPr marL="285750" indent="-285750">
              <a:buFont typeface="Arial" panose="020B0604020202020204" pitchFamily="34" charset="0"/>
              <a:buChar char="•"/>
            </a:pPr>
            <a:r>
              <a:rPr lang="en-US" sz="2400" dirty="0"/>
              <a:t>Admissibility</a:t>
            </a:r>
          </a:p>
          <a:p>
            <a:pPr marL="742950" lvl="1" indent="-285750">
              <a:buFont typeface="Arial" panose="020B0604020202020204" pitchFamily="34" charset="0"/>
              <a:buChar char="•"/>
            </a:pPr>
            <a:r>
              <a:rPr lang="en-US" sz="2400" dirty="0"/>
              <a:t>Core GPA</a:t>
            </a:r>
          </a:p>
          <a:p>
            <a:pPr marL="742950" lvl="1" indent="-285750">
              <a:buFont typeface="Arial" panose="020B0604020202020204" pitchFamily="34" charset="0"/>
              <a:buChar char="•"/>
            </a:pPr>
            <a:r>
              <a:rPr lang="en-US" sz="2400" dirty="0"/>
              <a:t>SAT/ACT Sliding Scale</a:t>
            </a:r>
          </a:p>
          <a:p>
            <a:pPr marL="285750" indent="-285750">
              <a:buFont typeface="Arial" panose="020B0604020202020204" pitchFamily="34" charset="0"/>
              <a:buChar char="•"/>
            </a:pPr>
            <a:r>
              <a:rPr lang="en-US" sz="2400" dirty="0"/>
              <a:t>Letter of Intent</a:t>
            </a:r>
          </a:p>
          <a:p>
            <a:pPr marL="285750" indent="-285750">
              <a:buFont typeface="Arial" panose="020B0604020202020204" pitchFamily="34" charset="0"/>
              <a:buChar char="•"/>
            </a:pPr>
            <a:r>
              <a:rPr lang="en-US" sz="2400" dirty="0"/>
              <a:t>Athletic Biography</a:t>
            </a:r>
          </a:p>
          <a:p>
            <a:pPr marL="285750" indent="-285750">
              <a:buFont typeface="Arial" panose="020B0604020202020204" pitchFamily="34" charset="0"/>
              <a:buChar char="•"/>
            </a:pPr>
            <a:r>
              <a:rPr lang="en-US" sz="2400" dirty="0"/>
              <a:t>Ensure college or university is a good fit academically</a:t>
            </a:r>
          </a:p>
          <a:p>
            <a:endParaRPr lang="en-US" dirty="0"/>
          </a:p>
          <a:p>
            <a:endParaRPr lang="en-US" dirty="0"/>
          </a:p>
        </p:txBody>
      </p:sp>
    </p:spTree>
    <p:extLst>
      <p:ext uri="{BB962C8B-B14F-4D97-AF65-F5344CB8AC3E}">
        <p14:creationId xmlns:p14="http://schemas.microsoft.com/office/powerpoint/2010/main" val="176333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Career &amp; Technical Programs @ EFSC</a:t>
            </a:r>
          </a:p>
        </p:txBody>
      </p:sp>
      <p:sp>
        <p:nvSpPr>
          <p:cNvPr id="4" name="Content Placeholder 3"/>
          <p:cNvSpPr>
            <a:spLocks noGrp="1"/>
          </p:cNvSpPr>
          <p:nvPr>
            <p:ph sz="half" idx="2"/>
          </p:nvPr>
        </p:nvSpPr>
        <p:spPr>
          <a:xfrm>
            <a:off x="680322" y="2481944"/>
            <a:ext cx="4698355" cy="4037190"/>
          </a:xfrm>
        </p:spPr>
        <p:txBody>
          <a:bodyPr>
            <a:normAutofit fontScale="77500" lnSpcReduction="20000"/>
          </a:bodyPr>
          <a:lstStyle/>
          <a:p>
            <a:r>
              <a:rPr lang="en-US" sz="3400" b="1" dirty="0"/>
              <a:t>Accounting</a:t>
            </a:r>
          </a:p>
          <a:p>
            <a:r>
              <a:rPr lang="en-US" sz="3400" b="1" dirty="0"/>
              <a:t>Applied Technology</a:t>
            </a:r>
          </a:p>
          <a:p>
            <a:r>
              <a:rPr lang="en-US" sz="3400" b="1" dirty="0"/>
              <a:t>Computer Programming</a:t>
            </a:r>
          </a:p>
          <a:p>
            <a:r>
              <a:rPr lang="en-US" sz="3400" b="1" dirty="0"/>
              <a:t>Cosmetology</a:t>
            </a:r>
          </a:p>
          <a:p>
            <a:r>
              <a:rPr lang="en-US" sz="3400" b="1" dirty="0"/>
              <a:t>Criminal Justice</a:t>
            </a:r>
          </a:p>
          <a:p>
            <a:r>
              <a:rPr lang="en-US" sz="3400" b="1" dirty="0"/>
              <a:t>Culinary Management</a:t>
            </a:r>
          </a:p>
          <a:p>
            <a:r>
              <a:rPr lang="en-US" sz="3400" b="1" dirty="0"/>
              <a:t>Dental Hygiene</a:t>
            </a:r>
          </a:p>
          <a:p>
            <a:r>
              <a:rPr lang="en-US" sz="3400" b="1" dirty="0"/>
              <a:t>Diagnostic Medical Sonography</a:t>
            </a:r>
          </a:p>
          <a:p>
            <a:r>
              <a:rPr lang="en-US" sz="3400" b="1" dirty="0"/>
              <a:t>Digital Video</a:t>
            </a:r>
          </a:p>
          <a:p>
            <a:endParaRPr lang="en-US" b="1" dirty="0"/>
          </a:p>
        </p:txBody>
      </p:sp>
      <p:sp>
        <p:nvSpPr>
          <p:cNvPr id="6" name="Content Placeholder 5"/>
          <p:cNvSpPr>
            <a:spLocks noGrp="1"/>
          </p:cNvSpPr>
          <p:nvPr>
            <p:ph sz="quarter" idx="4"/>
          </p:nvPr>
        </p:nvSpPr>
        <p:spPr>
          <a:xfrm>
            <a:off x="5378677" y="2323652"/>
            <a:ext cx="4672157" cy="4442908"/>
          </a:xfrm>
        </p:spPr>
        <p:txBody>
          <a:bodyPr>
            <a:normAutofit lnSpcReduction="10000"/>
          </a:bodyPr>
          <a:lstStyle/>
          <a:p>
            <a:r>
              <a:rPr lang="en-US" b="1" dirty="0"/>
              <a:t>Emergency Medical Services</a:t>
            </a:r>
          </a:p>
          <a:p>
            <a:r>
              <a:rPr lang="en-US" b="1" dirty="0"/>
              <a:t>Engineering Technology</a:t>
            </a:r>
          </a:p>
          <a:p>
            <a:r>
              <a:rPr lang="en-US" b="1" dirty="0"/>
              <a:t>Fire Science Technology</a:t>
            </a:r>
          </a:p>
          <a:p>
            <a:r>
              <a:rPr lang="en-US" b="1" dirty="0"/>
              <a:t>Graphic Design</a:t>
            </a:r>
          </a:p>
          <a:p>
            <a:r>
              <a:rPr lang="en-US" b="1" dirty="0"/>
              <a:t>Human Resources Administrator</a:t>
            </a:r>
          </a:p>
          <a:p>
            <a:r>
              <a:rPr lang="en-US" b="1" dirty="0"/>
              <a:t>Law Enforcement</a:t>
            </a:r>
          </a:p>
          <a:p>
            <a:r>
              <a:rPr lang="en-US" b="1" dirty="0"/>
              <a:t>Pharmacy Technician</a:t>
            </a:r>
          </a:p>
          <a:p>
            <a:r>
              <a:rPr lang="en-US" b="1" dirty="0"/>
              <a:t>Web Development</a:t>
            </a:r>
          </a:p>
          <a:p>
            <a:r>
              <a:rPr lang="en-US" b="1" dirty="0"/>
              <a:t>Welding</a:t>
            </a:r>
          </a:p>
          <a:p>
            <a:pPr lvl="1"/>
            <a:r>
              <a:rPr lang="en-US" b="1" dirty="0"/>
              <a:t>And more….</a:t>
            </a:r>
          </a:p>
        </p:txBody>
      </p:sp>
    </p:spTree>
    <p:extLst>
      <p:ext uri="{BB962C8B-B14F-4D97-AF65-F5344CB8AC3E}">
        <p14:creationId xmlns:p14="http://schemas.microsoft.com/office/powerpoint/2010/main" val="54032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Upcoming Events for SHS Student considering Eastern Florida State College</a:t>
            </a:r>
          </a:p>
        </p:txBody>
      </p:sp>
      <p:sp>
        <p:nvSpPr>
          <p:cNvPr id="8" name="Text Placeholder 7"/>
          <p:cNvSpPr>
            <a:spLocks noGrp="1"/>
          </p:cNvSpPr>
          <p:nvPr>
            <p:ph type="body" idx="1"/>
          </p:nvPr>
        </p:nvSpPr>
        <p:spPr/>
        <p:txBody>
          <a:bodyPr>
            <a:normAutofit/>
          </a:bodyPr>
          <a:lstStyle/>
          <a:p>
            <a:r>
              <a:rPr lang="en-US" sz="3200" dirty="0">
                <a:solidFill>
                  <a:schemeClr val="bg1"/>
                </a:solidFill>
              </a:rPr>
              <a:t>College For a Day</a:t>
            </a:r>
          </a:p>
        </p:txBody>
      </p:sp>
      <p:sp>
        <p:nvSpPr>
          <p:cNvPr id="9" name="Content Placeholder 8"/>
          <p:cNvSpPr>
            <a:spLocks noGrp="1"/>
          </p:cNvSpPr>
          <p:nvPr>
            <p:ph sz="half" idx="2"/>
          </p:nvPr>
        </p:nvSpPr>
        <p:spPr>
          <a:xfrm>
            <a:off x="680322" y="3030008"/>
            <a:ext cx="4698355" cy="3412356"/>
          </a:xfrm>
        </p:spPr>
        <p:txBody>
          <a:bodyPr>
            <a:normAutofit/>
          </a:bodyPr>
          <a:lstStyle/>
          <a:p>
            <a:pPr lvl="1"/>
            <a:r>
              <a:rPr lang="en-US" sz="2600" dirty="0"/>
              <a:t>October 26 Palm Bay  Engineering Tech/Computer Sciences</a:t>
            </a:r>
          </a:p>
          <a:p>
            <a:pPr lvl="1"/>
            <a:r>
              <a:rPr lang="en-US" sz="2600" dirty="0"/>
              <a:t>October 27 Melbourne</a:t>
            </a:r>
          </a:p>
          <a:p>
            <a:pPr lvl="1"/>
            <a:r>
              <a:rPr lang="en-US" sz="2600" dirty="0"/>
              <a:t>Public Safety/Health Services</a:t>
            </a:r>
          </a:p>
          <a:p>
            <a:pPr lvl="1"/>
            <a:r>
              <a:rPr lang="en-US" sz="2600" dirty="0"/>
              <a:t>October 28 Cocoa Stem Programs &amp; Trades</a:t>
            </a:r>
          </a:p>
          <a:p>
            <a:pPr marL="914400" lvl="2" indent="0">
              <a:buNone/>
            </a:pPr>
            <a:endParaRPr lang="en-US" dirty="0"/>
          </a:p>
        </p:txBody>
      </p:sp>
      <p:sp>
        <p:nvSpPr>
          <p:cNvPr id="10" name="Text Placeholder 9"/>
          <p:cNvSpPr>
            <a:spLocks noGrp="1"/>
          </p:cNvSpPr>
          <p:nvPr>
            <p:ph type="body" sz="quarter" idx="3"/>
          </p:nvPr>
        </p:nvSpPr>
        <p:spPr/>
        <p:txBody>
          <a:bodyPr>
            <a:normAutofit/>
          </a:bodyPr>
          <a:lstStyle/>
          <a:p>
            <a:r>
              <a:rPr lang="en-US" sz="2800" dirty="0">
                <a:solidFill>
                  <a:schemeClr val="bg1"/>
                </a:solidFill>
              </a:rPr>
              <a:t>Go Higher Get Accepted</a:t>
            </a:r>
          </a:p>
        </p:txBody>
      </p:sp>
      <p:sp>
        <p:nvSpPr>
          <p:cNvPr id="11" name="Content Placeholder 10"/>
          <p:cNvSpPr>
            <a:spLocks noGrp="1"/>
          </p:cNvSpPr>
          <p:nvPr>
            <p:ph sz="quarter" idx="4"/>
          </p:nvPr>
        </p:nvSpPr>
        <p:spPr>
          <a:xfrm>
            <a:off x="5594123" y="3030008"/>
            <a:ext cx="4700059" cy="3412356"/>
          </a:xfrm>
        </p:spPr>
        <p:txBody>
          <a:bodyPr>
            <a:normAutofit/>
          </a:bodyPr>
          <a:lstStyle/>
          <a:p>
            <a:r>
              <a:rPr lang="en-US" sz="2600" dirty="0"/>
              <a:t>February 10, 2022</a:t>
            </a:r>
          </a:p>
          <a:p>
            <a:pPr lvl="1"/>
            <a:r>
              <a:rPr lang="en-US" sz="2600" dirty="0"/>
              <a:t>EFSC Admissions Representative on Campus in Media Center</a:t>
            </a:r>
          </a:p>
          <a:p>
            <a:pPr lvl="1"/>
            <a:r>
              <a:rPr lang="en-US" sz="2600" dirty="0"/>
              <a:t>Help Students Apply to EFSC</a:t>
            </a:r>
          </a:p>
          <a:p>
            <a:pPr lvl="1"/>
            <a:r>
              <a:rPr lang="en-US" sz="2600" dirty="0"/>
              <a:t>Assistance with FAFSA</a:t>
            </a:r>
          </a:p>
        </p:txBody>
      </p:sp>
    </p:spTree>
    <p:extLst>
      <p:ext uri="{BB962C8B-B14F-4D97-AF65-F5344CB8AC3E}">
        <p14:creationId xmlns:p14="http://schemas.microsoft.com/office/powerpoint/2010/main" val="298387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4" name="Content Placeholder 3"/>
          <p:cNvSpPr>
            <a:spLocks noGrp="1"/>
          </p:cNvSpPr>
          <p:nvPr>
            <p:ph sz="half" idx="2"/>
          </p:nvPr>
        </p:nvSpPr>
        <p:spPr>
          <a:xfrm>
            <a:off x="680322" y="2189018"/>
            <a:ext cx="4698355" cy="3747169"/>
          </a:xfrm>
        </p:spPr>
        <p:txBody>
          <a:bodyPr>
            <a:normAutofit/>
          </a:bodyPr>
          <a:lstStyle/>
          <a:p>
            <a:r>
              <a:rPr lang="en-US" dirty="0"/>
              <a:t>Recommendation Letters</a:t>
            </a:r>
          </a:p>
          <a:p>
            <a:pPr lvl="1"/>
            <a:r>
              <a:rPr lang="en-US" sz="2400" dirty="0"/>
              <a:t>Allow 2 weeks</a:t>
            </a:r>
          </a:p>
          <a:p>
            <a:pPr lvl="1"/>
            <a:r>
              <a:rPr lang="en-US" sz="2400" dirty="0"/>
              <a:t>Do not send unless required</a:t>
            </a:r>
          </a:p>
          <a:p>
            <a:r>
              <a:rPr lang="en-US" dirty="0"/>
              <a:t>Bright Futures	Oct. 1</a:t>
            </a:r>
          </a:p>
          <a:p>
            <a:r>
              <a:rPr lang="en-US" dirty="0"/>
              <a:t>FAFSA 		 Oct. 1</a:t>
            </a:r>
          </a:p>
          <a:p>
            <a:r>
              <a:rPr lang="en-US" dirty="0"/>
              <a:t>Deadlines are FIRM</a:t>
            </a:r>
          </a:p>
          <a:p>
            <a:pPr lvl="1"/>
            <a:r>
              <a:rPr lang="en-US" sz="2400" dirty="0"/>
              <a:t>Early Decision 	Nov. 1</a:t>
            </a:r>
          </a:p>
          <a:p>
            <a:pPr lvl="1"/>
            <a:r>
              <a:rPr lang="en-US" sz="2400" dirty="0"/>
              <a:t>FSU/UF		Nov. 1</a:t>
            </a:r>
          </a:p>
          <a:p>
            <a:endParaRPr lang="en-US" dirty="0"/>
          </a:p>
        </p:txBody>
      </p:sp>
      <p:sp>
        <p:nvSpPr>
          <p:cNvPr id="6" name="Content Placeholder 5"/>
          <p:cNvSpPr>
            <a:spLocks noGrp="1"/>
          </p:cNvSpPr>
          <p:nvPr>
            <p:ph sz="quarter" idx="4"/>
          </p:nvPr>
        </p:nvSpPr>
        <p:spPr>
          <a:xfrm>
            <a:off x="5594123" y="2189018"/>
            <a:ext cx="4700059" cy="3747170"/>
          </a:xfrm>
        </p:spPr>
        <p:txBody>
          <a:bodyPr/>
          <a:lstStyle/>
          <a:p>
            <a:r>
              <a:rPr lang="en-US" sz="2800" dirty="0"/>
              <a:t>Transcripts</a:t>
            </a:r>
          </a:p>
          <a:p>
            <a:pPr lvl="1"/>
            <a:r>
              <a:rPr lang="en-US" sz="2800" dirty="0"/>
              <a:t>Can take up to 2 weeks</a:t>
            </a:r>
          </a:p>
          <a:p>
            <a:pPr lvl="1"/>
            <a:r>
              <a:rPr lang="en-US" sz="2800" dirty="0"/>
              <a:t>Do not send unless required by college/university</a:t>
            </a:r>
          </a:p>
          <a:p>
            <a:pPr lvl="1"/>
            <a:endParaRPr lang="en-US" dirty="0"/>
          </a:p>
        </p:txBody>
      </p:sp>
      <p:pic>
        <p:nvPicPr>
          <p:cNvPr id="7" name="Picture 6"/>
          <p:cNvPicPr>
            <a:picLocks noChangeAspect="1"/>
          </p:cNvPicPr>
          <p:nvPr/>
        </p:nvPicPr>
        <p:blipFill>
          <a:blip r:embed="rId2"/>
          <a:stretch>
            <a:fillRect/>
          </a:stretch>
        </p:blipFill>
        <p:spPr>
          <a:xfrm>
            <a:off x="7180984" y="4369378"/>
            <a:ext cx="2762250" cy="2247900"/>
          </a:xfrm>
          <a:prstGeom prst="rect">
            <a:avLst/>
          </a:prstGeom>
        </p:spPr>
      </p:pic>
    </p:spTree>
    <p:extLst>
      <p:ext uri="{BB962C8B-B14F-4D97-AF65-F5344CB8AC3E}">
        <p14:creationId xmlns:p14="http://schemas.microsoft.com/office/powerpoint/2010/main" val="198944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9636" y="196211"/>
            <a:ext cx="8279491" cy="6661789"/>
          </a:xfrm>
          <a:prstGeom prst="rect">
            <a:avLst/>
          </a:prstGeom>
        </p:spPr>
      </p:pic>
    </p:spTree>
    <p:extLst>
      <p:ext uri="{BB962C8B-B14F-4D97-AF65-F5344CB8AC3E}">
        <p14:creationId xmlns:p14="http://schemas.microsoft.com/office/powerpoint/2010/main" val="52578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Scores– Apply or Wait? </a:t>
            </a:r>
          </a:p>
        </p:txBody>
      </p:sp>
      <p:sp>
        <p:nvSpPr>
          <p:cNvPr id="3" name="Content Placeholder 2"/>
          <p:cNvSpPr>
            <a:spLocks noGrp="1"/>
          </p:cNvSpPr>
          <p:nvPr>
            <p:ph sz="half" idx="1"/>
          </p:nvPr>
        </p:nvSpPr>
        <p:spPr/>
        <p:txBody>
          <a:bodyPr/>
          <a:lstStyle/>
          <a:p>
            <a:r>
              <a:rPr lang="en-US" dirty="0"/>
              <a:t>Submit college applications NOW</a:t>
            </a:r>
          </a:p>
          <a:p>
            <a:r>
              <a:rPr lang="en-US" dirty="0"/>
              <a:t>Note test date on application</a:t>
            </a:r>
          </a:p>
          <a:p>
            <a:r>
              <a:rPr lang="en-US" dirty="0"/>
              <a:t>Admissions will reconsider applications once new scores arrive</a:t>
            </a:r>
          </a:p>
          <a:p>
            <a:endParaRPr lang="en-US" dirty="0"/>
          </a:p>
        </p:txBody>
      </p:sp>
      <p:pic>
        <p:nvPicPr>
          <p:cNvPr id="5" name="Content Placeholder 4" descr="Edmonds-Woodway parent group sponsoring ACT, SAT practic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8801" y="2215748"/>
            <a:ext cx="2600325" cy="1752600"/>
          </a:xfrm>
        </p:spPr>
      </p:pic>
      <p:pic>
        <p:nvPicPr>
          <p:cNvPr id="6" name="Picture 5" descr="How to Improve your SAT score - The Truthful Tu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94" y="4349931"/>
            <a:ext cx="5378678" cy="1927441"/>
          </a:xfrm>
          <a:prstGeom prst="rect">
            <a:avLst/>
          </a:prstGeom>
        </p:spPr>
      </p:pic>
    </p:spTree>
    <p:extLst>
      <p:ext uri="{BB962C8B-B14F-4D97-AF65-F5344CB8AC3E}">
        <p14:creationId xmlns:p14="http://schemas.microsoft.com/office/powerpoint/2010/main" val="265535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Shines		www.floridashines.org</a:t>
            </a:r>
          </a:p>
        </p:txBody>
      </p:sp>
      <p:sp>
        <p:nvSpPr>
          <p:cNvPr id="3" name="Text Placeholder 2"/>
          <p:cNvSpPr>
            <a:spLocks noGrp="1"/>
          </p:cNvSpPr>
          <p:nvPr>
            <p:ph type="body" idx="1"/>
          </p:nvPr>
        </p:nvSpPr>
        <p:spPr/>
        <p:txBody>
          <a:bodyPr/>
          <a:lstStyle/>
          <a:p>
            <a:r>
              <a:rPr lang="en-US" dirty="0">
                <a:solidFill>
                  <a:schemeClr val="bg1"/>
                </a:solidFill>
              </a:rPr>
              <a:t>Go to College</a:t>
            </a:r>
          </a:p>
        </p:txBody>
      </p:sp>
      <p:sp>
        <p:nvSpPr>
          <p:cNvPr id="4" name="Text Placeholder 3"/>
          <p:cNvSpPr>
            <a:spLocks noGrp="1"/>
          </p:cNvSpPr>
          <p:nvPr>
            <p:ph type="body" sz="half" idx="15"/>
          </p:nvPr>
        </p:nvSpPr>
        <p:spPr/>
        <p:txBody>
          <a:bodyPr/>
          <a:lstStyle/>
          <a:p>
            <a:r>
              <a:rPr lang="en-US" sz="2000" dirty="0"/>
              <a:t>Explore Institutions</a:t>
            </a:r>
          </a:p>
          <a:p>
            <a:r>
              <a:rPr lang="en-US" sz="2000" dirty="0"/>
              <a:t>Discover Programs</a:t>
            </a:r>
          </a:p>
          <a:p>
            <a:r>
              <a:rPr lang="en-US" sz="2000" dirty="0"/>
              <a:t>Get Ready for College</a:t>
            </a:r>
          </a:p>
          <a:p>
            <a:r>
              <a:rPr lang="en-US" sz="2000" dirty="0"/>
              <a:t>Pay for College</a:t>
            </a:r>
          </a:p>
          <a:p>
            <a:r>
              <a:rPr lang="en-US" sz="2000" dirty="0"/>
              <a:t>Affordable Education Options</a:t>
            </a:r>
          </a:p>
          <a:p>
            <a:endParaRPr lang="en-US" dirty="0"/>
          </a:p>
        </p:txBody>
      </p:sp>
      <p:sp>
        <p:nvSpPr>
          <p:cNvPr id="5" name="Text Placeholder 4"/>
          <p:cNvSpPr>
            <a:spLocks noGrp="1"/>
          </p:cNvSpPr>
          <p:nvPr>
            <p:ph type="body" sz="quarter" idx="3"/>
          </p:nvPr>
        </p:nvSpPr>
        <p:spPr/>
        <p:txBody>
          <a:bodyPr/>
          <a:lstStyle/>
          <a:p>
            <a:r>
              <a:rPr lang="en-US" dirty="0">
                <a:solidFill>
                  <a:schemeClr val="bg1"/>
                </a:solidFill>
              </a:rPr>
              <a:t>Succeed in College</a:t>
            </a:r>
          </a:p>
        </p:txBody>
      </p:sp>
      <p:sp>
        <p:nvSpPr>
          <p:cNvPr id="6" name="Text Placeholder 5"/>
          <p:cNvSpPr>
            <a:spLocks noGrp="1"/>
          </p:cNvSpPr>
          <p:nvPr>
            <p:ph type="body" sz="half" idx="16"/>
          </p:nvPr>
        </p:nvSpPr>
        <p:spPr/>
        <p:txBody>
          <a:bodyPr>
            <a:normAutofit/>
          </a:bodyPr>
          <a:lstStyle/>
          <a:p>
            <a:r>
              <a:rPr lang="en-US" sz="2000" dirty="0"/>
              <a:t>Plan You Path</a:t>
            </a:r>
          </a:p>
          <a:p>
            <a:r>
              <a:rPr lang="en-US" sz="2000" dirty="0"/>
              <a:t>Check Your Progress</a:t>
            </a:r>
          </a:p>
          <a:p>
            <a:r>
              <a:rPr lang="en-US" sz="2000" dirty="0"/>
              <a:t>Learn Online</a:t>
            </a:r>
          </a:p>
          <a:p>
            <a:r>
              <a:rPr lang="en-US" sz="2000" dirty="0"/>
              <a:t>Take a Course at Another School</a:t>
            </a:r>
          </a:p>
          <a:p>
            <a:r>
              <a:rPr lang="en-US" sz="2000" dirty="0"/>
              <a:t>Transfer Schools</a:t>
            </a:r>
          </a:p>
          <a:p>
            <a:r>
              <a:rPr lang="en-US" sz="2000" dirty="0"/>
              <a:t>Search Libraries</a:t>
            </a:r>
          </a:p>
        </p:txBody>
      </p:sp>
      <p:sp>
        <p:nvSpPr>
          <p:cNvPr id="7" name="Text Placeholder 6"/>
          <p:cNvSpPr>
            <a:spLocks noGrp="1"/>
          </p:cNvSpPr>
          <p:nvPr>
            <p:ph type="body" sz="quarter" idx="13"/>
          </p:nvPr>
        </p:nvSpPr>
        <p:spPr/>
        <p:txBody>
          <a:bodyPr/>
          <a:lstStyle/>
          <a:p>
            <a:r>
              <a:rPr lang="en-US" dirty="0">
                <a:solidFill>
                  <a:schemeClr val="bg1"/>
                </a:solidFill>
              </a:rPr>
              <a:t>Find a Career</a:t>
            </a:r>
          </a:p>
        </p:txBody>
      </p:sp>
      <p:sp>
        <p:nvSpPr>
          <p:cNvPr id="8" name="Text Placeholder 7"/>
          <p:cNvSpPr>
            <a:spLocks noGrp="1"/>
          </p:cNvSpPr>
          <p:nvPr>
            <p:ph type="body" sz="half" idx="17"/>
          </p:nvPr>
        </p:nvSpPr>
        <p:spPr/>
        <p:txBody>
          <a:bodyPr>
            <a:normAutofit/>
          </a:bodyPr>
          <a:lstStyle/>
          <a:p>
            <a:r>
              <a:rPr lang="en-US" sz="2000" dirty="0"/>
              <a:t>High School &amp; College Graduates</a:t>
            </a:r>
          </a:p>
          <a:p>
            <a:r>
              <a:rPr lang="en-US" sz="2000" dirty="0"/>
              <a:t>Explore Career Fields</a:t>
            </a:r>
          </a:p>
          <a:p>
            <a:r>
              <a:rPr lang="en-US" sz="2000" dirty="0"/>
              <a:t>My Career Shines</a:t>
            </a:r>
          </a:p>
        </p:txBody>
      </p:sp>
    </p:spTree>
    <p:extLst>
      <p:ext uri="{BB962C8B-B14F-4D97-AF65-F5344CB8AC3E}">
        <p14:creationId xmlns:p14="http://schemas.microsoft.com/office/powerpoint/2010/main" val="87153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Shines		www.floridashines.org </a:t>
            </a:r>
          </a:p>
        </p:txBody>
      </p:sp>
      <p:sp>
        <p:nvSpPr>
          <p:cNvPr id="3" name="Content Placeholder 2"/>
          <p:cNvSpPr>
            <a:spLocks noGrp="1"/>
          </p:cNvSpPr>
          <p:nvPr>
            <p:ph idx="1"/>
          </p:nvPr>
        </p:nvSpPr>
        <p:spPr/>
        <p:txBody>
          <a:bodyPr>
            <a:noAutofit/>
          </a:bodyPr>
          <a:lstStyle/>
          <a:p>
            <a:r>
              <a:rPr lang="en-US" sz="2800" dirty="0"/>
              <a:t>College 101</a:t>
            </a:r>
          </a:p>
          <a:p>
            <a:pPr marL="0" indent="0">
              <a:buNone/>
            </a:pPr>
            <a:endParaRPr lang="en-US" sz="2800" dirty="0"/>
          </a:p>
          <a:p>
            <a:pPr lvl="1"/>
            <a:r>
              <a:rPr lang="en-US" sz="2800" dirty="0"/>
              <a:t>4 Nights, 4 Webinars</a:t>
            </a:r>
          </a:p>
          <a:p>
            <a:pPr marL="457200" lvl="1" indent="0">
              <a:buNone/>
            </a:pPr>
            <a:endParaRPr lang="en-US" sz="2800" dirty="0"/>
          </a:p>
          <a:p>
            <a:pPr lvl="2"/>
            <a:r>
              <a:rPr lang="en-US" sz="2800" dirty="0"/>
              <a:t>Explore	September 20, 2021</a:t>
            </a:r>
          </a:p>
          <a:p>
            <a:pPr lvl="2"/>
            <a:r>
              <a:rPr lang="en-US" sz="2800" dirty="0"/>
              <a:t>Apply 	September 21, 2021</a:t>
            </a:r>
          </a:p>
          <a:p>
            <a:pPr lvl="2"/>
            <a:r>
              <a:rPr lang="en-US" sz="2800" dirty="0"/>
              <a:t>Fund	September 22, 2021</a:t>
            </a:r>
          </a:p>
          <a:p>
            <a:pPr lvl="2"/>
            <a:r>
              <a:rPr lang="en-US" sz="2800" dirty="0"/>
              <a:t>Go 		September 23, 2021</a:t>
            </a:r>
          </a:p>
        </p:txBody>
      </p:sp>
    </p:spTree>
    <p:extLst>
      <p:ext uri="{BB962C8B-B14F-4D97-AF65-F5344CB8AC3E}">
        <p14:creationId xmlns:p14="http://schemas.microsoft.com/office/powerpoint/2010/main" val="38599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65760"/>
            <a:ext cx="8534400" cy="1267097"/>
          </a:xfrm>
        </p:spPr>
        <p:txBody>
          <a:bodyPr/>
          <a:lstStyle/>
          <a:p>
            <a:r>
              <a:rPr lang="en-US" dirty="0"/>
              <a:t>Applying for college</a:t>
            </a:r>
          </a:p>
        </p:txBody>
      </p:sp>
      <p:sp>
        <p:nvSpPr>
          <p:cNvPr id="3" name="Text Placeholder 2"/>
          <p:cNvSpPr>
            <a:spLocks noGrp="1"/>
          </p:cNvSpPr>
          <p:nvPr>
            <p:ph type="body" idx="1"/>
          </p:nvPr>
        </p:nvSpPr>
        <p:spPr>
          <a:xfrm>
            <a:off x="652463" y="3372075"/>
            <a:ext cx="2940050" cy="523484"/>
          </a:xfrm>
        </p:spPr>
        <p:txBody>
          <a:bodyPr/>
          <a:lstStyle/>
          <a:p>
            <a:r>
              <a:rPr lang="en-US" sz="3200" b="1" dirty="0">
                <a:solidFill>
                  <a:schemeClr val="bg1"/>
                </a:solidFill>
              </a:rPr>
              <a:t>Consider</a:t>
            </a: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7446" b="17446"/>
          <a:stretch>
            <a:fillRect/>
          </a:stretch>
        </p:blipFill>
        <p:spPr>
          <a:xfrm>
            <a:off x="684212" y="1381010"/>
            <a:ext cx="2940050" cy="1706984"/>
          </a:xfrm>
        </p:spPr>
      </p:pic>
      <p:sp>
        <p:nvSpPr>
          <p:cNvPr id="5" name="Text Placeholder 4"/>
          <p:cNvSpPr>
            <a:spLocks noGrp="1"/>
          </p:cNvSpPr>
          <p:nvPr>
            <p:ph type="body" sz="half" idx="18"/>
          </p:nvPr>
        </p:nvSpPr>
        <p:spPr>
          <a:xfrm>
            <a:off x="652463" y="4103244"/>
            <a:ext cx="2940050" cy="2085285"/>
          </a:xfrm>
        </p:spPr>
        <p:txBody>
          <a:bodyPr>
            <a:noAutofit/>
          </a:bodyPr>
          <a:lstStyle/>
          <a:p>
            <a:r>
              <a:rPr lang="en-US" sz="2800" b="1" dirty="0"/>
              <a:t>Talents</a:t>
            </a:r>
          </a:p>
          <a:p>
            <a:r>
              <a:rPr lang="en-US" sz="2800" b="1" dirty="0"/>
              <a:t>Interests</a:t>
            </a:r>
          </a:p>
          <a:p>
            <a:r>
              <a:rPr lang="en-US" sz="2800" b="1" dirty="0"/>
              <a:t>Goals</a:t>
            </a:r>
          </a:p>
        </p:txBody>
      </p:sp>
      <p:sp>
        <p:nvSpPr>
          <p:cNvPr id="6" name="Text Placeholder 5"/>
          <p:cNvSpPr>
            <a:spLocks noGrp="1"/>
          </p:cNvSpPr>
          <p:nvPr>
            <p:ph type="body" sz="quarter" idx="3"/>
          </p:nvPr>
        </p:nvSpPr>
        <p:spPr>
          <a:xfrm>
            <a:off x="3889375" y="3317968"/>
            <a:ext cx="2930525" cy="577590"/>
          </a:xfrm>
        </p:spPr>
        <p:txBody>
          <a:bodyPr/>
          <a:lstStyle/>
          <a:p>
            <a:r>
              <a:rPr lang="en-US" sz="3200" b="1" dirty="0">
                <a:solidFill>
                  <a:schemeClr val="bg1"/>
                </a:solidFill>
              </a:rPr>
              <a:t>Research</a:t>
            </a:r>
          </a:p>
        </p:txBody>
      </p:sp>
      <p:sp>
        <p:nvSpPr>
          <p:cNvPr id="8" name="Text Placeholder 7"/>
          <p:cNvSpPr>
            <a:spLocks noGrp="1"/>
          </p:cNvSpPr>
          <p:nvPr>
            <p:ph type="body" sz="half" idx="19"/>
          </p:nvPr>
        </p:nvSpPr>
        <p:spPr>
          <a:xfrm>
            <a:off x="3888022" y="4036424"/>
            <a:ext cx="2934406" cy="2152106"/>
          </a:xfrm>
        </p:spPr>
        <p:txBody>
          <a:bodyPr>
            <a:noAutofit/>
          </a:bodyPr>
          <a:lstStyle/>
          <a:p>
            <a:r>
              <a:rPr lang="en-US" sz="2800" b="1" dirty="0"/>
              <a:t>Google</a:t>
            </a:r>
            <a:r>
              <a:rPr lang="en-US" sz="2800" dirty="0"/>
              <a:t> </a:t>
            </a:r>
          </a:p>
          <a:p>
            <a:r>
              <a:rPr lang="en-US" sz="2800" b="1" dirty="0"/>
              <a:t>Tour potential colleges</a:t>
            </a:r>
          </a:p>
          <a:p>
            <a:r>
              <a:rPr lang="en-US" sz="2800" b="1" dirty="0"/>
              <a:t>College visits </a:t>
            </a:r>
            <a:r>
              <a:rPr lang="en-US" sz="3200" b="1" dirty="0"/>
              <a:t>College fairs</a:t>
            </a:r>
          </a:p>
        </p:txBody>
      </p:sp>
      <p:sp>
        <p:nvSpPr>
          <p:cNvPr id="9" name="Text Placeholder 8"/>
          <p:cNvSpPr>
            <a:spLocks noGrp="1"/>
          </p:cNvSpPr>
          <p:nvPr>
            <p:ph type="body" sz="quarter" idx="13"/>
          </p:nvPr>
        </p:nvSpPr>
        <p:spPr>
          <a:xfrm>
            <a:off x="7462157" y="3317967"/>
            <a:ext cx="3151414" cy="577592"/>
          </a:xfrm>
        </p:spPr>
        <p:txBody>
          <a:bodyPr/>
          <a:lstStyle/>
          <a:p>
            <a:r>
              <a:rPr lang="en-US" sz="3200" b="1" dirty="0">
                <a:solidFill>
                  <a:schemeClr val="bg1"/>
                </a:solidFill>
              </a:rPr>
              <a:t>Choose</a:t>
            </a:r>
          </a:p>
        </p:txBody>
      </p:sp>
      <p:pic>
        <p:nvPicPr>
          <p:cNvPr id="13" name="Picture Placeholder 12"/>
          <p:cNvPicPr>
            <a:picLocks noGrp="1" noChangeAspect="1"/>
          </p:cNvPicPr>
          <p:nvPr>
            <p:ph type="pic" idx="22"/>
          </p:nvPr>
        </p:nvPicPr>
        <p:blipFill>
          <a:blip r:embed="rId3">
            <a:extLst>
              <a:ext uri="{28A0092B-C50C-407E-A947-70E740481C1C}">
                <a14:useLocalDpi xmlns:a14="http://schemas.microsoft.com/office/drawing/2010/main" val="0"/>
              </a:ext>
            </a:extLst>
          </a:blip>
          <a:srcRect l="2809" r="2809"/>
          <a:stretch>
            <a:fillRect/>
          </a:stretch>
        </p:blipFill>
        <p:spPr>
          <a:xfrm>
            <a:off x="7072448" y="1240752"/>
            <a:ext cx="2932113" cy="1779814"/>
          </a:xfrm>
        </p:spPr>
      </p:pic>
      <p:sp>
        <p:nvSpPr>
          <p:cNvPr id="11" name="Text Placeholder 10"/>
          <p:cNvSpPr>
            <a:spLocks noGrp="1"/>
          </p:cNvSpPr>
          <p:nvPr>
            <p:ph type="body" sz="half" idx="20"/>
          </p:nvPr>
        </p:nvSpPr>
        <p:spPr>
          <a:xfrm>
            <a:off x="7462157" y="4036424"/>
            <a:ext cx="3151414" cy="2351313"/>
          </a:xfrm>
        </p:spPr>
        <p:txBody>
          <a:bodyPr>
            <a:normAutofit/>
          </a:bodyPr>
          <a:lstStyle/>
          <a:p>
            <a:r>
              <a:rPr lang="en-US" sz="3000" b="1" dirty="0"/>
              <a:t>Narrow selection to 3-5 schools</a:t>
            </a:r>
          </a:p>
          <a:p>
            <a:r>
              <a:rPr lang="en-US" sz="3000" b="1" dirty="0"/>
              <a:t>Dream to safety</a:t>
            </a:r>
          </a:p>
          <a:p>
            <a:endParaRPr lang="en-US" dirty="0"/>
          </a:p>
        </p:txBody>
      </p:sp>
      <p:pic>
        <p:nvPicPr>
          <p:cNvPr id="10" name="Picture 9" descr="File:Wellesley College Tower Court.jpg - Wikipedia">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435" y="1381010"/>
            <a:ext cx="1999064" cy="1499298"/>
          </a:xfrm>
          <a:prstGeom prst="rect">
            <a:avLst/>
          </a:prstGeom>
        </p:spPr>
      </p:pic>
    </p:spTree>
    <p:extLst>
      <p:ext uri="{BB962C8B-B14F-4D97-AF65-F5344CB8AC3E}">
        <p14:creationId xmlns:p14="http://schemas.microsoft.com/office/powerpoint/2010/main" val="12300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Most to Colleges/Universities</a:t>
            </a:r>
          </a:p>
        </p:txBody>
      </p:sp>
      <p:sp>
        <p:nvSpPr>
          <p:cNvPr id="3" name="Text Placeholder 2"/>
          <p:cNvSpPr>
            <a:spLocks noGrp="1"/>
          </p:cNvSpPr>
          <p:nvPr>
            <p:ph type="body" idx="1"/>
          </p:nvPr>
        </p:nvSpPr>
        <p:spPr/>
        <p:txBody>
          <a:bodyPr/>
          <a:lstStyle/>
          <a:p>
            <a:r>
              <a:rPr lang="en-US" dirty="0">
                <a:solidFill>
                  <a:schemeClr val="bg1"/>
                </a:solidFill>
              </a:rPr>
              <a:t>Transcript</a:t>
            </a:r>
          </a:p>
        </p:txBody>
      </p:sp>
      <p:sp>
        <p:nvSpPr>
          <p:cNvPr id="6" name="Text Placeholder 5"/>
          <p:cNvSpPr>
            <a:spLocks noGrp="1"/>
          </p:cNvSpPr>
          <p:nvPr>
            <p:ph type="body" sz="half" idx="15"/>
          </p:nvPr>
        </p:nvSpPr>
        <p:spPr>
          <a:xfrm>
            <a:off x="117565" y="3022673"/>
            <a:ext cx="3838459" cy="2913513"/>
          </a:xfrm>
        </p:spPr>
        <p:txBody>
          <a:bodyPr>
            <a:normAutofit/>
          </a:bodyPr>
          <a:lstStyle/>
          <a:p>
            <a:pPr marL="342900" indent="-342900">
              <a:buFont typeface="Arial" panose="020B0604020202020204" pitchFamily="34" charset="0"/>
              <a:buChar char="•"/>
            </a:pPr>
            <a:r>
              <a:rPr lang="en-US" sz="2400" dirty="0"/>
              <a:t>Grades in College Prep Classes</a:t>
            </a:r>
          </a:p>
          <a:p>
            <a:pPr marL="342900" indent="-342900">
              <a:buFont typeface="Arial" panose="020B0604020202020204" pitchFamily="34" charset="0"/>
              <a:buChar char="•"/>
            </a:pPr>
            <a:r>
              <a:rPr lang="en-US" sz="2400" dirty="0"/>
              <a:t>Strength of Curriculum</a:t>
            </a:r>
          </a:p>
          <a:p>
            <a:pPr marL="342900" indent="-342900">
              <a:buFont typeface="Arial" panose="020B0604020202020204" pitchFamily="34" charset="0"/>
              <a:buChar char="•"/>
            </a:pPr>
            <a:r>
              <a:rPr lang="en-US" sz="2400" dirty="0"/>
              <a:t>Admissions Test Scores</a:t>
            </a:r>
          </a:p>
          <a:p>
            <a:pPr marL="342900" indent="-342900">
              <a:buFont typeface="Arial" panose="020B0604020202020204" pitchFamily="34" charset="0"/>
              <a:buChar char="•"/>
            </a:pPr>
            <a:r>
              <a:rPr lang="en-US" sz="2400" dirty="0"/>
              <a:t>Grades in ALL Subjects</a:t>
            </a:r>
          </a:p>
          <a:p>
            <a:pPr marL="342900" indent="-342900">
              <a:buFont typeface="Arial" panose="020B0604020202020204" pitchFamily="34" charset="0"/>
              <a:buChar char="•"/>
            </a:pPr>
            <a:r>
              <a:rPr lang="en-US" sz="2400" dirty="0"/>
              <a:t>Class Rank</a:t>
            </a:r>
          </a:p>
        </p:txBody>
      </p:sp>
      <p:sp>
        <p:nvSpPr>
          <p:cNvPr id="4" name="Text Placeholder 3"/>
          <p:cNvSpPr>
            <a:spLocks noGrp="1"/>
          </p:cNvSpPr>
          <p:nvPr>
            <p:ph type="body" sz="quarter" idx="3"/>
          </p:nvPr>
        </p:nvSpPr>
        <p:spPr/>
        <p:txBody>
          <a:bodyPr/>
          <a:lstStyle/>
          <a:p>
            <a:r>
              <a:rPr lang="en-US" dirty="0">
                <a:solidFill>
                  <a:schemeClr val="bg1"/>
                </a:solidFill>
              </a:rPr>
              <a:t>Student</a:t>
            </a:r>
          </a:p>
        </p:txBody>
      </p:sp>
      <p:sp>
        <p:nvSpPr>
          <p:cNvPr id="7" name="Text Placeholder 6"/>
          <p:cNvSpPr>
            <a:spLocks noGrp="1"/>
          </p:cNvSpPr>
          <p:nvPr>
            <p:ph type="body" sz="half" idx="16"/>
          </p:nvPr>
        </p:nvSpPr>
        <p:spPr/>
        <p:txBody>
          <a:bodyPr>
            <a:normAutofit/>
          </a:bodyPr>
          <a:lstStyle/>
          <a:p>
            <a:pPr marL="342900" indent="-342900">
              <a:buFont typeface="Arial" panose="020B0604020202020204" pitchFamily="34" charset="0"/>
              <a:buChar char="•"/>
            </a:pPr>
            <a:r>
              <a:rPr lang="en-US" sz="2400" dirty="0"/>
              <a:t>Essay or Writing Sample</a:t>
            </a:r>
          </a:p>
          <a:p>
            <a:pPr marL="342900" indent="-342900">
              <a:buFont typeface="Arial" panose="020B0604020202020204" pitchFamily="34" charset="0"/>
              <a:buChar char="•"/>
            </a:pPr>
            <a:r>
              <a:rPr lang="en-US" sz="2400" dirty="0"/>
              <a:t>Interview</a:t>
            </a:r>
          </a:p>
          <a:p>
            <a:pPr marL="342900" indent="-342900">
              <a:buFont typeface="Arial" panose="020B0604020202020204" pitchFamily="34" charset="0"/>
              <a:buChar char="•"/>
            </a:pPr>
            <a:r>
              <a:rPr lang="en-US" sz="2400" dirty="0"/>
              <a:t>Extracurricular Involvement</a:t>
            </a:r>
          </a:p>
          <a:p>
            <a:pPr marL="342900" indent="-342900">
              <a:buFont typeface="Arial" panose="020B0604020202020204" pitchFamily="34" charset="0"/>
              <a:buChar char="•"/>
            </a:pPr>
            <a:r>
              <a:rPr lang="en-US" sz="2400" dirty="0"/>
              <a:t>Demonstrated Interest</a:t>
            </a:r>
          </a:p>
        </p:txBody>
      </p:sp>
      <p:sp>
        <p:nvSpPr>
          <p:cNvPr id="5" name="Text Placeholder 4"/>
          <p:cNvSpPr>
            <a:spLocks noGrp="1"/>
          </p:cNvSpPr>
          <p:nvPr>
            <p:ph type="body" sz="quarter" idx="13"/>
          </p:nvPr>
        </p:nvSpPr>
        <p:spPr/>
        <p:txBody>
          <a:bodyPr/>
          <a:lstStyle/>
          <a:p>
            <a:r>
              <a:rPr lang="en-US" dirty="0">
                <a:solidFill>
                  <a:schemeClr val="bg1"/>
                </a:solidFill>
              </a:rPr>
              <a:t>Recommendations</a:t>
            </a:r>
          </a:p>
        </p:txBody>
      </p:sp>
      <p:sp>
        <p:nvSpPr>
          <p:cNvPr id="8" name="Text Placeholder 7"/>
          <p:cNvSpPr>
            <a:spLocks noGrp="1"/>
          </p:cNvSpPr>
          <p:nvPr>
            <p:ph type="body" sz="half" idx="17"/>
          </p:nvPr>
        </p:nvSpPr>
        <p:spPr/>
        <p:txBody>
          <a:bodyPr>
            <a:noAutofit/>
          </a:bodyPr>
          <a:lstStyle/>
          <a:p>
            <a:pPr marL="342900" indent="-342900">
              <a:buFont typeface="Arial" panose="020B0604020202020204" pitchFamily="34" charset="0"/>
              <a:buChar char="•"/>
            </a:pPr>
            <a:r>
              <a:rPr lang="en-US" sz="2400" dirty="0"/>
              <a:t>Teachers</a:t>
            </a:r>
          </a:p>
          <a:p>
            <a:pPr marL="342900" indent="-342900">
              <a:buFont typeface="Arial" panose="020B0604020202020204" pitchFamily="34" charset="0"/>
              <a:buChar char="•"/>
            </a:pPr>
            <a:r>
              <a:rPr lang="en-US" sz="2400" dirty="0"/>
              <a:t>Counselor</a:t>
            </a:r>
          </a:p>
          <a:p>
            <a:pPr marL="342900" indent="-342900">
              <a:buFont typeface="Arial" panose="020B0604020202020204" pitchFamily="34" charset="0"/>
              <a:buChar char="•"/>
            </a:pPr>
            <a:r>
              <a:rPr lang="en-US" sz="2400" dirty="0"/>
              <a:t>Coach</a:t>
            </a:r>
          </a:p>
          <a:p>
            <a:pPr marL="342900" indent="-342900">
              <a:buFont typeface="Arial" panose="020B0604020202020204" pitchFamily="34" charset="0"/>
              <a:buChar char="•"/>
            </a:pPr>
            <a:r>
              <a:rPr lang="en-US" sz="2400" dirty="0"/>
              <a:t>Mentor</a:t>
            </a:r>
          </a:p>
          <a:p>
            <a:r>
              <a:rPr lang="en-US" sz="2400" dirty="0"/>
              <a:t>What do their words reveal about you? </a:t>
            </a:r>
          </a:p>
        </p:txBody>
      </p:sp>
    </p:spTree>
    <p:extLst>
      <p:ext uri="{BB962C8B-B14F-4D97-AF65-F5344CB8AC3E}">
        <p14:creationId xmlns:p14="http://schemas.microsoft.com/office/powerpoint/2010/main" val="71769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Selective Colleges Look For</a:t>
            </a:r>
          </a:p>
        </p:txBody>
      </p:sp>
      <p:sp>
        <p:nvSpPr>
          <p:cNvPr id="3" name="Content Placeholder 2"/>
          <p:cNvSpPr>
            <a:spLocks noGrp="1"/>
          </p:cNvSpPr>
          <p:nvPr>
            <p:ph sz="half" idx="1"/>
          </p:nvPr>
        </p:nvSpPr>
        <p:spPr>
          <a:xfrm>
            <a:off x="680320" y="2336873"/>
            <a:ext cx="4231314" cy="3599316"/>
          </a:xfrm>
        </p:spPr>
        <p:txBody>
          <a:bodyPr/>
          <a:lstStyle/>
          <a:p>
            <a:r>
              <a:rPr lang="en-US" dirty="0"/>
              <a:t>Qualities of Mind</a:t>
            </a:r>
          </a:p>
          <a:p>
            <a:r>
              <a:rPr lang="en-US" dirty="0"/>
              <a:t>Qualities of Character</a:t>
            </a:r>
          </a:p>
          <a:p>
            <a:r>
              <a:rPr lang="en-US" dirty="0"/>
              <a:t>Capacity to Contribute to University</a:t>
            </a:r>
          </a:p>
          <a:p>
            <a:r>
              <a:rPr lang="en-US" dirty="0"/>
              <a:t>Potential for Life-long Leadership</a:t>
            </a:r>
          </a:p>
        </p:txBody>
      </p:sp>
      <p:pic>
        <p:nvPicPr>
          <p:cNvPr id="5" name="Content Placeholder 4" descr="Top 5 des meilleures universités américaines - Histoir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22257" y="2545879"/>
            <a:ext cx="2587752" cy="2057400"/>
          </a:xfrm>
        </p:spPr>
      </p:pic>
      <p:pic>
        <p:nvPicPr>
          <p:cNvPr id="4" name="Picture 3"/>
          <p:cNvPicPr>
            <a:picLocks noChangeAspect="1"/>
          </p:cNvPicPr>
          <p:nvPr/>
        </p:nvPicPr>
        <p:blipFill>
          <a:blip r:embed="rId3"/>
          <a:stretch>
            <a:fillRect/>
          </a:stretch>
        </p:blipFill>
        <p:spPr>
          <a:xfrm>
            <a:off x="4911634" y="3636491"/>
            <a:ext cx="3019425" cy="1933575"/>
          </a:xfrm>
          <a:prstGeom prst="rect">
            <a:avLst/>
          </a:prstGeom>
        </p:spPr>
      </p:pic>
    </p:spTree>
    <p:extLst>
      <p:ext uri="{BB962C8B-B14F-4D97-AF65-F5344CB8AC3E}">
        <p14:creationId xmlns:p14="http://schemas.microsoft.com/office/powerpoint/2010/main" val="423971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04948"/>
            <a:ext cx="8534400" cy="1149531"/>
          </a:xfrm>
        </p:spPr>
        <p:txBody>
          <a:bodyPr/>
          <a:lstStyle/>
          <a:p>
            <a:r>
              <a:rPr lang="en-US" dirty="0"/>
              <a:t>Types of Applications</a:t>
            </a:r>
          </a:p>
        </p:txBody>
      </p:sp>
      <p:sp>
        <p:nvSpPr>
          <p:cNvPr id="3" name="Content Placeholder 2"/>
          <p:cNvSpPr>
            <a:spLocks noGrp="1"/>
          </p:cNvSpPr>
          <p:nvPr>
            <p:ph sz="half" idx="1"/>
          </p:nvPr>
        </p:nvSpPr>
        <p:spPr>
          <a:xfrm>
            <a:off x="880155" y="2258290"/>
            <a:ext cx="4937655" cy="3851565"/>
          </a:xfrm>
        </p:spPr>
        <p:txBody>
          <a:bodyPr>
            <a:normAutofit/>
          </a:bodyPr>
          <a:lstStyle/>
          <a:p>
            <a:r>
              <a:rPr lang="en-US" sz="3200" dirty="0"/>
              <a:t>Common Application</a:t>
            </a:r>
          </a:p>
          <a:p>
            <a:r>
              <a:rPr lang="en-US" sz="3200" dirty="0"/>
              <a:t>School online application</a:t>
            </a:r>
          </a:p>
          <a:p>
            <a:r>
              <a:rPr lang="en-US" sz="3200" dirty="0"/>
              <a:t>Coalition Application</a:t>
            </a:r>
          </a:p>
          <a:p>
            <a:r>
              <a:rPr lang="en-US" sz="3200" dirty="0"/>
              <a:t>Admission requirements are like snowflakes, no two are the same!</a:t>
            </a:r>
          </a:p>
          <a:p>
            <a:endParaRPr lang="en-US" dirty="0"/>
          </a:p>
        </p:txBody>
      </p:sp>
      <p:pic>
        <p:nvPicPr>
          <p:cNvPr id="5" name="Content Placeholder 4" descr="नौकरी की तलबगार | My Random Though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3081" y="3064669"/>
            <a:ext cx="2143125" cy="2143125"/>
          </a:xfrm>
        </p:spPr>
      </p:pic>
    </p:spTree>
    <p:extLst>
      <p:ext uri="{BB962C8B-B14F-4D97-AF65-F5344CB8AC3E}">
        <p14:creationId xmlns:p14="http://schemas.microsoft.com/office/powerpoint/2010/main" val="426365797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96C10F66A3849A3979E97E9A67D20" ma:contentTypeVersion="14" ma:contentTypeDescription="Create a new document." ma:contentTypeScope="" ma:versionID="505c26359bfdb144f6699d5f5a7f5e2c">
  <xsd:schema xmlns:xsd="http://www.w3.org/2001/XMLSchema" xmlns:xs="http://www.w3.org/2001/XMLSchema" xmlns:p="http://schemas.microsoft.com/office/2006/metadata/properties" xmlns:ns3="38910002-1e36-406e-b371-cc8af3b6c2c3" xmlns:ns4="6e6b0215-a610-42bc-a748-37d3e2b79582" targetNamespace="http://schemas.microsoft.com/office/2006/metadata/properties" ma:root="true" ma:fieldsID="89e03e27f718c2077a4206dabe5ab2c2" ns3:_="" ns4:_="">
    <xsd:import namespace="38910002-1e36-406e-b371-cc8af3b6c2c3"/>
    <xsd:import namespace="6e6b0215-a610-42bc-a748-37d3e2b795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10002-1e36-406e-b371-cc8af3b6c2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6b0215-a610-42bc-a748-37d3e2b795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701015-EEC0-4187-A2DC-F94294961647}">
  <ds:schemaRefs>
    <ds:schemaRef ds:uri="http://schemas.microsoft.com/sharepoint/v3/contenttype/forms"/>
  </ds:schemaRefs>
</ds:datastoreItem>
</file>

<file path=customXml/itemProps2.xml><?xml version="1.0" encoding="utf-8"?>
<ds:datastoreItem xmlns:ds="http://schemas.openxmlformats.org/officeDocument/2006/customXml" ds:itemID="{5E25956E-D1C7-4496-986F-DF0D06954572}">
  <ds:schemaRefs>
    <ds:schemaRef ds:uri="http://purl.org/dc/terms/"/>
    <ds:schemaRef ds:uri="http://schemas.openxmlformats.org/package/2006/metadata/core-properties"/>
    <ds:schemaRef ds:uri="38910002-1e36-406e-b371-cc8af3b6c2c3"/>
    <ds:schemaRef ds:uri="http://schemas.microsoft.com/office/2006/documentManagement/types"/>
    <ds:schemaRef ds:uri="6e6b0215-a610-42bc-a748-37d3e2b7958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8C6EE6F-0B04-4B47-B1DA-FD2ED3820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10002-1e36-406e-b371-cc8af3b6c2c3"/>
    <ds:schemaRef ds:uri="6e6b0215-a610-42bc-a748-37d3e2b79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Berlin</Template>
  <TotalTime>15095</TotalTime>
  <Words>1027</Words>
  <Application>Microsoft Office PowerPoint</Application>
  <PresentationFormat>Widescreen</PresentationFormat>
  <Paragraphs>218</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TeXGyreAdventor</vt:lpstr>
      <vt:lpstr>Trebuchet MS</vt:lpstr>
      <vt:lpstr>Wingdings</vt:lpstr>
      <vt:lpstr>Berlin</vt:lpstr>
      <vt:lpstr>A Guide to Senior  Year  ARE YOU READY? </vt:lpstr>
      <vt:lpstr>Senior Year Timeline-- Fall</vt:lpstr>
      <vt:lpstr>Test Scores– Apply or Wait? </vt:lpstr>
      <vt:lpstr>Florida Shines  www.floridashines.org</vt:lpstr>
      <vt:lpstr>Florida Shines  www.floridashines.org </vt:lpstr>
      <vt:lpstr>Applying for college</vt:lpstr>
      <vt:lpstr>What Matters Most to Colleges/Universities</vt:lpstr>
      <vt:lpstr>What Selective Colleges Look For</vt:lpstr>
      <vt:lpstr>Types of Applications</vt:lpstr>
      <vt:lpstr>Completing a college application</vt:lpstr>
      <vt:lpstr>SUS Matrix 2021-2022 </vt:lpstr>
      <vt:lpstr>Requesting A Transcript</vt:lpstr>
      <vt:lpstr>The Common Application</vt:lpstr>
      <vt:lpstr>Registration Information</vt:lpstr>
      <vt:lpstr>PowerPoint Presentation</vt:lpstr>
      <vt:lpstr>PowerPoint Presentation</vt:lpstr>
      <vt:lpstr>SSAR- When to Complete? </vt:lpstr>
      <vt:lpstr>Important Tips From Admissions</vt:lpstr>
      <vt:lpstr>Paying for College</vt:lpstr>
      <vt:lpstr>Grants  Pell Grant  Academic Competiveness Grant  National SMART Grant Work Study Student Loans</vt:lpstr>
      <vt:lpstr>Bright Futures</vt:lpstr>
      <vt:lpstr>NCAA Eligibility</vt:lpstr>
      <vt:lpstr>Career &amp; Technical Programs @ EFSC</vt:lpstr>
      <vt:lpstr>Upcoming Events for SHS Student considering Eastern Florida State College</vt:lpstr>
      <vt:lpstr>Reminders</vt:lpstr>
      <vt:lpstr>PowerPoint Presentation</vt:lpstr>
    </vt:vector>
  </TitlesOfParts>
  <Company>Brevard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senior year!</dc:title>
  <dc:creator>Sargeant.Jane@Satellite</dc:creator>
  <cp:lastModifiedBy>Hynes.Suzanne@Satellite High</cp:lastModifiedBy>
  <cp:revision>62</cp:revision>
  <dcterms:created xsi:type="dcterms:W3CDTF">2019-04-18T17:54:54Z</dcterms:created>
  <dcterms:modified xsi:type="dcterms:W3CDTF">2021-10-08T14:59:24Z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0x01010071F96C10F66A3849A3979E97E9A67D20</vt:lpwstr>
  </property>
</Properties>
</file>