
<file path=[Content_Types].xml><?xml version="1.0" encoding="utf-8"?>
<Types xmlns="http://schemas.openxmlformats.org/package/2006/content-types">
  <Default Extension="HEIC"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1"/>
  </p:notesMasterIdLst>
  <p:handoutMasterIdLst>
    <p:handoutMasterId r:id="rId12"/>
  </p:handoutMasterIdLst>
  <p:sldIdLst>
    <p:sldId id="256" r:id="rId2"/>
    <p:sldId id="257" r:id="rId3"/>
    <p:sldId id="258" r:id="rId4"/>
    <p:sldId id="261" r:id="rId5"/>
    <p:sldId id="262" r:id="rId6"/>
    <p:sldId id="265" r:id="rId7"/>
    <p:sldId id="266" r:id="rId8"/>
    <p:sldId id="267" r:id="rId9"/>
    <p:sldId id="264"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3" d="2"/>
        <a:sy n="3" d="2"/>
      </p:scale>
      <p:origin x="0" y="0"/>
    </p:cViewPr>
  </p:notesTextViewPr>
  <p:notesViewPr>
    <p:cSldViewPr snapToGrid="0" showGuides="1">
      <p:cViewPr varScale="1">
        <p:scale>
          <a:sx n="61" d="100"/>
          <a:sy n="61" d="100"/>
        </p:scale>
        <p:origin x="3168"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1/7/2021</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ru-RU" smtClean="0"/>
              <a:t>07.01.2021</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ru-RU" smtClean="0"/>
              <a:t>‹#›</a:t>
            </a:fld>
            <a:endParaRPr lang="ru-RU"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ru-RU"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ru-RU"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ru-RU"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ru-RU"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ru-RU"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ru-RU"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ru-RU"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ru-RU"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a:t>
            </a:r>
            <a:endParaRPr lang="ru-RU" dirty="0"/>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a:t>Click icon to add picture</a:t>
            </a:r>
            <a:endParaRPr lang="ru-RU"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dirty="0"/>
              <a:t>Presentation</a:t>
            </a:r>
            <a:br>
              <a:rPr lang="en-US" dirty="0"/>
            </a:br>
            <a:r>
              <a:rPr lang="en-US" dirty="0"/>
              <a:t>Title</a:t>
            </a:r>
            <a:endParaRPr lang="ru-RU" dirty="0"/>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dirty="0"/>
              <a:t>MONTH</a:t>
            </a:r>
            <a:br>
              <a:rPr lang="en-US" dirty="0"/>
            </a:br>
            <a:r>
              <a:rPr lang="en-US" dirty="0"/>
              <a:t>20XX</a:t>
            </a:r>
            <a:endParaRPr lang="ru-RU" dirty="0"/>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ru-RU"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ru-RU"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ru-RU"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dirty="0"/>
              <a:t>Thank You!</a:t>
            </a:r>
            <a:endParaRPr lang="ru-RU" dirty="0"/>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ru-RU"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a:t>Click icon to add picture</a:t>
            </a:r>
            <a:endParaRPr lang="ru-RU"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ru-RU"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ru-RU"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ru-RU"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ru-RU"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ru-RU"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ru-RU"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ru-RU"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ru-RU"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dirty="0"/>
              <a:t>Presentation</a:t>
            </a:r>
            <a:br>
              <a:rPr lang="en-US" dirty="0"/>
            </a:br>
            <a:r>
              <a:rPr lang="en-US" dirty="0"/>
              <a:t>Title</a:t>
            </a:r>
            <a:endParaRPr lang="ru-RU" dirty="0"/>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ru-RU"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dirty="0"/>
              <a:t>Divider Slide</a:t>
            </a:r>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ru-RU"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a:t>Click to edit Master title style</a:t>
            </a:r>
            <a:endParaRPr lang="en-US" dirty="0"/>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a:t>Click to edit Master title style</a:t>
            </a:r>
            <a:endParaRPr lang="en-US" dirty="0"/>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a:t>Click to edit Master title style</a:t>
            </a:r>
            <a:endParaRPr lang="en-US" dirty="0"/>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ru-RU"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ru-RU"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ru-RU"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a:t>Click icon to add picture</a:t>
            </a:r>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dirty="0"/>
              <a:t>Divider Slide</a:t>
            </a:r>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ru-RU"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dirty="0"/>
              <a:t>1</a:t>
            </a:r>
            <a:endParaRPr lang="ru-RU" dirty="0"/>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dirty="0"/>
              <a:t>3</a:t>
            </a:r>
            <a:endParaRPr lang="ru-RU" dirty="0"/>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a:t>Click icon to add picture</a:t>
            </a:r>
            <a:endParaRPr lang="ru-RU"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a:t>Click icon to add picture</a:t>
            </a:r>
            <a:endParaRPr lang="ru-RU"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a:t>Click icon to add picture</a:t>
            </a:r>
            <a:endParaRPr lang="ru-RU"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a:t>Click icon to add picture</a:t>
            </a:r>
            <a:endParaRPr lang="ru-RU"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dirty="0"/>
              <a:t>How to use this template</a:t>
            </a:r>
            <a:endParaRPr lang="ru-RU" dirty="0"/>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dirty="0"/>
              <a:t>Text Layout 1</a:t>
            </a:r>
            <a:endParaRPr lang="ru-RU" dirty="0"/>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ru-RU"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ru-RU"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a:t>Click icon to add picture</a:t>
            </a:r>
            <a:endParaRPr lang="ru-RU"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ru-RU"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ru-RU" smtClean="0"/>
              <a:t>‹#›</a:t>
            </a:fld>
            <a:endParaRPr lang="ru-RU"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dirty="0"/>
              <a:t>Text Layout 2</a:t>
            </a:r>
            <a:endParaRPr lang="ru-RU" dirty="0"/>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ru-RU"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ru-RU"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a:t>Click icon to add picture</a:t>
            </a:r>
            <a:endParaRPr lang="ru-RU"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a:t>Edit Master text styles</a:t>
            </a:r>
          </a:p>
          <a:p>
            <a:pPr lvl="1"/>
            <a:r>
              <a:rPr lang="en-US"/>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dirty="0"/>
              <a:t>Comparison</a:t>
            </a:r>
            <a:endParaRPr lang="ru-RU" dirty="0"/>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a:t>Edit Master text styles</a:t>
            </a:r>
          </a:p>
          <a:p>
            <a:pPr lvl="1"/>
            <a:r>
              <a:rPr lang="en-US"/>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ru-RU"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ru-RU"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dirty="0"/>
              <a:t>Chart Slide</a:t>
            </a:r>
            <a:endParaRPr lang="ru-RU" dirty="0"/>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a:t>Click icon to add chart</a:t>
            </a:r>
            <a:endParaRPr lang="ru-RU"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ru-RU"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dirty="0"/>
              <a:t>Table Slide</a:t>
            </a:r>
            <a:endParaRPr lang="ru-RU" dirty="0"/>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a:t>Click icon to add table</a:t>
            </a:r>
            <a:endParaRPr lang="ru-RU"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ru-RU"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dirty="0"/>
              <a:t>ADD A FOOTER</a:t>
            </a:r>
            <a:endParaRPr lang="ru-RU" dirty="0"/>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ru-RU" smtClean="0"/>
              <a:t>‹#›</a:t>
            </a:fld>
            <a:endParaRPr lang="ru-RU"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ru-RU"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dirty="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dirty="0"/>
              <a:t>Big Picture</a:t>
            </a:r>
            <a:endParaRPr lang="ru-RU" dirty="0"/>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dirty="0"/>
              <a:t>CLICK TO EDIT MASTER TITLE STYLE</a:t>
            </a:r>
            <a:endParaRPr lang="ru-RU" dirty="0"/>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a:t>Click icon to add media</a:t>
            </a:r>
            <a:endParaRPr lang="ru-RU"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dirty="0"/>
              <a:t> </a:t>
            </a:r>
            <a:endParaRPr lang="ru-RU" dirty="0"/>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ru-RU"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ru-RU"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ru-RU" smtClean="0"/>
              <a:pPr/>
              <a:t>‹#›</a:t>
            </a:fld>
            <a:endParaRPr lang="ru-RU"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68" r:id="rId19"/>
    <p:sldLayoutId id="2147483660" r:id="rId20"/>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s://go.microsoft.com/fwlink/?linkid=2006808&amp;clcid=0x409"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hyperlink" Target="https://go.microsoft.com/fwlink/?linkid=2006808&amp;clcid=0x409"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hyperlink" Target="https://go.microsoft.com/fwlink/?linkid=2006808&amp;clcid=0x409"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HEIC"/><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a:blip r:embed="rId2"/>
          <a:stretch>
            <a:fillRect/>
          </a:stretch>
        </p:blipFill>
        <p:spPr>
          <a:xfrm>
            <a:off x="308770" y="1682377"/>
            <a:ext cx="5662660" cy="4471932"/>
          </a:xfrm>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a:xfrm rot="720000">
            <a:off x="9570530" y="592001"/>
            <a:ext cx="1500830" cy="858837"/>
          </a:xfrm>
        </p:spPr>
        <p:txBody>
          <a:bodyPr/>
          <a:lstStyle/>
          <a:p>
            <a:r>
              <a:rPr lang="en-US" dirty="0"/>
              <a:t>January 2021</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lstStyle/>
          <a:p>
            <a:r>
              <a:rPr lang="en-US" dirty="0"/>
              <a:t>South Lake Elementary </a:t>
            </a: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normAutofit fontScale="85000" lnSpcReduction="20000"/>
          </a:bodyPr>
          <a:lstStyle/>
          <a:p>
            <a:pPr algn="ctr"/>
            <a:r>
              <a:rPr lang="en-US" dirty="0"/>
              <a:t>A choice school focusing on STEAM – home of the South Lake Sharks! </a:t>
            </a:r>
            <a:endParaRPr lang="ru-RU" dirty="0"/>
          </a:p>
        </p:txBody>
      </p:sp>
    </p:spTree>
    <p:extLst>
      <p:ext uri="{BB962C8B-B14F-4D97-AF65-F5344CB8AC3E}">
        <p14:creationId xmlns:p14="http://schemas.microsoft.com/office/powerpoint/2010/main" val="3997746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p:txBody>
          <a:bodyPr>
            <a:normAutofit fontScale="90000"/>
          </a:bodyPr>
          <a:lstStyle/>
          <a:p>
            <a:pPr algn="ctr"/>
            <a:r>
              <a:rPr lang="en-US" dirty="0"/>
              <a:t>Story behind South Lake? </a:t>
            </a:r>
            <a:endParaRPr lang="ru-RU" dirty="0"/>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p:txBody>
          <a:bodyPr/>
          <a:lstStyle/>
          <a:p>
            <a:r>
              <a:rPr lang="en-US" dirty="0"/>
              <a:t>Administration: </a:t>
            </a:r>
          </a:p>
          <a:p>
            <a:r>
              <a:rPr lang="en-US" dirty="0"/>
              <a:t>Mrs. Jennifer Brockwell </a:t>
            </a:r>
            <a:r>
              <a:rPr lang="en-US" i="1" dirty="0"/>
              <a:t>Principal</a:t>
            </a:r>
          </a:p>
          <a:p>
            <a:r>
              <a:rPr lang="en-US" dirty="0"/>
              <a:t>Ms. Courtney Shiffrin  </a:t>
            </a:r>
            <a:r>
              <a:rPr lang="en-US" i="1" dirty="0"/>
              <a:t>Assistant Principal </a:t>
            </a:r>
            <a:endParaRPr lang="ru-RU" i="1" dirty="0"/>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ru-RU" smtClean="0"/>
              <a:pPr/>
              <a:t>2</a:t>
            </a:fld>
            <a:endParaRPr lang="ru-RU" dirty="0"/>
          </a:p>
        </p:txBody>
      </p:sp>
      <p:pic>
        <p:nvPicPr>
          <p:cNvPr id="7" name="Picture Placeholder 6">
            <a:extLst>
              <a:ext uri="{FF2B5EF4-FFF2-40B4-BE49-F238E27FC236}">
                <a16:creationId xmlns:a16="http://schemas.microsoft.com/office/drawing/2014/main" id="{F93078DD-A287-4E1A-A605-B5F8BF9D9D58}"/>
              </a:ext>
            </a:extLst>
          </p:cNvPr>
          <p:cNvPicPr>
            <a:picLocks noGrp="1" noChangeAspect="1"/>
          </p:cNvPicPr>
          <p:nvPr>
            <p:ph type="pic" sz="quarter" idx="13"/>
          </p:nvPr>
        </p:nvPicPr>
        <p:blipFill>
          <a:blip r:embed="rId2"/>
          <a:srcRect t="4459" b="4459"/>
          <a:stretch>
            <a:fillRect/>
          </a:stretch>
        </p:blipFill>
        <p:spPr>
          <a:xfrm rot="20760016">
            <a:off x="4637761" y="2241812"/>
            <a:ext cx="7710777" cy="4859114"/>
          </a:xfrm>
          <a:prstGeom prst="rect">
            <a:avLst/>
          </a:prstGeom>
        </p:spPr>
      </p:pic>
    </p:spTree>
    <p:extLst>
      <p:ext uri="{BB962C8B-B14F-4D97-AF65-F5344CB8AC3E}">
        <p14:creationId xmlns:p14="http://schemas.microsoft.com/office/powerpoint/2010/main" val="2439947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lstStyle/>
          <a:p>
            <a:pPr algn="ctr"/>
            <a:r>
              <a:rPr lang="en-US" dirty="0"/>
              <a:t>STEAM</a:t>
            </a:r>
            <a:endParaRPr lang="ru-RU" dirty="0"/>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808989" y="2140902"/>
            <a:ext cx="3913632" cy="804672"/>
          </a:xfrm>
        </p:spPr>
        <p:txBody>
          <a:bodyPr/>
          <a:lstStyle/>
          <a:p>
            <a:r>
              <a:rPr lang="en-US" dirty="0"/>
              <a:t>Core Components of South Lake </a:t>
            </a:r>
            <a:endParaRPr lang="ru-RU" dirty="0"/>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808989" y="2945574"/>
            <a:ext cx="4391163" cy="2553202"/>
          </a:xfrm>
        </p:spPr>
        <p:txBody>
          <a:bodyPr>
            <a:normAutofit fontScale="92500" lnSpcReduction="20000"/>
          </a:bodyPr>
          <a:lstStyle/>
          <a:p>
            <a:r>
              <a:rPr lang="en-US" dirty="0"/>
              <a:t>Focus on STEAM </a:t>
            </a:r>
          </a:p>
          <a:p>
            <a:r>
              <a:rPr lang="en-US" dirty="0"/>
              <a:t>Technology Integration </a:t>
            </a:r>
          </a:p>
          <a:p>
            <a:r>
              <a:rPr lang="en-US" dirty="0"/>
              <a:t>Exceptional Faculty</a:t>
            </a:r>
          </a:p>
          <a:p>
            <a:r>
              <a:rPr lang="en-US" dirty="0"/>
              <a:t>Parental Involvement </a:t>
            </a:r>
          </a:p>
          <a:p>
            <a:r>
              <a:rPr lang="en-US" dirty="0"/>
              <a:t>Character Education STEAM </a:t>
            </a:r>
          </a:p>
          <a:p>
            <a:r>
              <a:rPr lang="en-US" dirty="0"/>
              <a:t>Project Based Learning </a:t>
            </a:r>
          </a:p>
          <a:p>
            <a:r>
              <a:rPr lang="en-US" dirty="0" err="1"/>
              <a:t>SmartLab</a:t>
            </a:r>
            <a:r>
              <a:rPr lang="en-US" dirty="0"/>
              <a:t> </a:t>
            </a:r>
          </a:p>
          <a:p>
            <a:r>
              <a:rPr lang="en-US" dirty="0"/>
              <a:t>Class Size 18:1 (K-3)</a:t>
            </a:r>
          </a:p>
          <a:p>
            <a:r>
              <a:rPr lang="en-US" dirty="0"/>
              <a:t>Class Size 22:1 (4-6) </a:t>
            </a:r>
          </a:p>
          <a:p>
            <a:r>
              <a:rPr lang="en-US" dirty="0"/>
              <a:t>Gifted program information </a:t>
            </a:r>
          </a:p>
        </p:txBody>
      </p:sp>
      <p:pic>
        <p:nvPicPr>
          <p:cNvPr id="17" name="Picture Placeholder 16">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a:blip r:embed="rId2"/>
          <a:stretch>
            <a:fillRect/>
          </a:stretch>
        </p:blipFill>
        <p:spPr>
          <a:xfrm rot="720000">
            <a:off x="6384187" y="1202687"/>
            <a:ext cx="4647699" cy="3485774"/>
          </a:xfrm>
        </p:spPr>
      </p:pic>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887371" y="5343276"/>
            <a:ext cx="4861422" cy="1343770"/>
          </a:xfrm>
        </p:spPr>
        <p:txBody>
          <a:bodyPr/>
          <a:lstStyle/>
          <a:p>
            <a:r>
              <a:rPr lang="en-US" sz="900" u="sng" dirty="0">
                <a:solidFill>
                  <a:srgbClr val="0070C0"/>
                </a:solidFill>
              </a:rPr>
              <a:t>Vision</a:t>
            </a:r>
            <a:r>
              <a:rPr lang="en-US" sz="900" b="0" dirty="0">
                <a:solidFill>
                  <a:srgbClr val="0070C0"/>
                </a:solidFill>
              </a:rPr>
              <a:t> - Our vision is to engage, inspire, and empower a community of learners in collaborating, innovating, and preparing them for future readiness. </a:t>
            </a:r>
          </a:p>
          <a:p>
            <a:r>
              <a:rPr lang="en-US" sz="900" u="sng" dirty="0">
                <a:solidFill>
                  <a:srgbClr val="0070C0"/>
                </a:solidFill>
              </a:rPr>
              <a:t>Mission</a:t>
            </a:r>
            <a:r>
              <a:rPr lang="en-US" sz="900" b="0" dirty="0">
                <a:solidFill>
                  <a:srgbClr val="0070C0"/>
                </a:solidFill>
              </a:rPr>
              <a:t> - Our school community empowers students to become self-motivated lifelong learners, intuitive problem-solving citizens who are future ready. Through engaging project-based learning, students are motivated to explore and experience Science, Technology, Engineering, Arts and Mathematics. Our goal is to ignite the passion of learning so that students discover their inner champion while ensuring future leaders. </a:t>
            </a:r>
          </a:p>
          <a:p>
            <a:endParaRPr lang="en-US" sz="1200" dirty="0"/>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ru-RU" smtClean="0"/>
              <a:pPr/>
              <a:t>3</a:t>
            </a:fld>
            <a:endParaRPr lang="ru-RU" dirty="0"/>
          </a:p>
        </p:txBody>
      </p:sp>
    </p:spTree>
    <p:extLst>
      <p:ext uri="{BB962C8B-B14F-4D97-AF65-F5344CB8AC3E}">
        <p14:creationId xmlns:p14="http://schemas.microsoft.com/office/powerpoint/2010/main" val="367141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lstStyle/>
          <a:p>
            <a:r>
              <a:rPr lang="en-US" dirty="0"/>
              <a:t>Curriculum </a:t>
            </a:r>
            <a:endParaRPr lang="ru-RU" dirty="0"/>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1066082" y="2886324"/>
            <a:ext cx="3328024" cy="2200598"/>
          </a:xfrm>
        </p:spPr>
        <p:txBody>
          <a:bodyPr tIns="180000" bIns="108000">
            <a:normAutofit lnSpcReduction="10000"/>
          </a:bodyPr>
          <a:lstStyle/>
          <a:p>
            <a:pPr algn="ctr"/>
            <a:r>
              <a:rPr lang="en-US" dirty="0"/>
              <a:t>Our focus is on state-mandated Florida Standards that include reading, science, math, social studies and writing, as well as the fine arts and technology. </a:t>
            </a:r>
          </a:p>
        </p:txBody>
      </p:sp>
      <p:graphicFrame>
        <p:nvGraphicFramePr>
          <p:cNvPr id="7" name="Table Placeholder 6">
            <a:extLst>
              <a:ext uri="{FF2B5EF4-FFF2-40B4-BE49-F238E27FC236}">
                <a16:creationId xmlns:a16="http://schemas.microsoft.com/office/drawing/2014/main" id="{D83D9E27-1AC3-4FB1-9CE1-A4C5BB26FFF8}"/>
              </a:ext>
            </a:extLst>
          </p:cNvPr>
          <p:cNvGraphicFramePr>
            <a:graphicFrameLocks noGrp="1"/>
          </p:cNvGraphicFramePr>
          <p:nvPr>
            <p:ph type="tbl" sz="quarter" idx="13"/>
            <p:extLst>
              <p:ext uri="{D42A27DB-BD31-4B8C-83A1-F6EECF244321}">
                <p14:modId xmlns:p14="http://schemas.microsoft.com/office/powerpoint/2010/main" val="3551055333"/>
              </p:ext>
            </p:extLst>
          </p:nvPr>
        </p:nvGraphicFramePr>
        <p:xfrm>
          <a:off x="5780116" y="703811"/>
          <a:ext cx="5076306" cy="4865712"/>
        </p:xfrm>
        <a:graphic>
          <a:graphicData uri="http://schemas.openxmlformats.org/drawingml/2006/table">
            <a:tbl>
              <a:tblPr firstRow="1" bandRow="1">
                <a:tableStyleId>{5C22544A-7EE6-4342-B048-85BDC9FD1C3A}</a:tableStyleId>
              </a:tblPr>
              <a:tblGrid>
                <a:gridCol w="2639975">
                  <a:extLst>
                    <a:ext uri="{9D8B030D-6E8A-4147-A177-3AD203B41FA5}">
                      <a16:colId xmlns:a16="http://schemas.microsoft.com/office/drawing/2014/main" val="1078058074"/>
                    </a:ext>
                  </a:extLst>
                </a:gridCol>
                <a:gridCol w="2436331">
                  <a:extLst>
                    <a:ext uri="{9D8B030D-6E8A-4147-A177-3AD203B41FA5}">
                      <a16:colId xmlns:a16="http://schemas.microsoft.com/office/drawing/2014/main" val="3420017166"/>
                    </a:ext>
                  </a:extLst>
                </a:gridCol>
              </a:tblGrid>
              <a:tr h="810952">
                <a:tc>
                  <a:txBody>
                    <a:bodyPr/>
                    <a:lstStyle/>
                    <a:p>
                      <a:r>
                        <a:rPr lang="en-US" sz="1200" b="1" dirty="0">
                          <a:latin typeface="+mj-lt"/>
                        </a:rPr>
                        <a:t>Activities </a:t>
                      </a:r>
                      <a:endParaRPr lang="ru-RU" sz="1200" b="1" dirty="0">
                        <a:latin typeface="+mj-lt"/>
                      </a:endParaRPr>
                    </a:p>
                  </a:txBody>
                  <a:tcPr marL="92013" marR="92013">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n-US" sz="1600" b="1" dirty="0">
                          <a:solidFill>
                            <a:schemeClr val="accent4"/>
                          </a:solidFill>
                          <a:latin typeface="+mj-lt"/>
                        </a:rPr>
                        <a:t>(K-6)</a:t>
                      </a: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3402420211"/>
                  </a:ext>
                </a:extLst>
              </a:tr>
              <a:tr h="810952">
                <a:tc>
                  <a:txBody>
                    <a:bodyPr/>
                    <a:lstStyle/>
                    <a:p>
                      <a:pPr marL="0" algn="l" defTabSz="914400" rtl="0" eaLnBrk="1" latinLnBrk="0" hangingPunct="1"/>
                      <a:r>
                        <a:rPr lang="en-US" sz="1600" b="1" i="0" kern="1200" dirty="0">
                          <a:solidFill>
                            <a:schemeClr val="accent4"/>
                          </a:solidFill>
                          <a:latin typeface="+mn-lt"/>
                          <a:ea typeface="+mn-ea"/>
                          <a:cs typeface="+mn-cs"/>
                        </a:rPr>
                        <a:t>Media (Maker Space)</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Missy Slack</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479917"/>
                  </a:ext>
                </a:extLst>
              </a:tr>
              <a:tr h="810952">
                <a:tc>
                  <a:txBody>
                    <a:bodyPr/>
                    <a:lstStyle/>
                    <a:p>
                      <a:pPr marL="0" algn="l" defTabSz="914400" rtl="0" eaLnBrk="1" latinLnBrk="0" hangingPunct="1"/>
                      <a:r>
                        <a:rPr lang="en-US" sz="1600" b="1" i="0" kern="1200" dirty="0">
                          <a:solidFill>
                            <a:schemeClr val="accent4"/>
                          </a:solidFill>
                          <a:latin typeface="+mn-lt"/>
                          <a:ea typeface="+mn-ea"/>
                          <a:cs typeface="+mn-cs"/>
                        </a:rPr>
                        <a:t>Arts </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Molly Andrews </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102921562"/>
                  </a:ext>
                </a:extLst>
              </a:tr>
              <a:tr h="810952">
                <a:tc>
                  <a:txBody>
                    <a:bodyPr/>
                    <a:lstStyle/>
                    <a:p>
                      <a:pPr marL="0" algn="l" defTabSz="914400" rtl="0" eaLnBrk="1" latinLnBrk="0" hangingPunct="1"/>
                      <a:r>
                        <a:rPr lang="en-US" sz="1600" b="1" i="0" kern="1200" dirty="0">
                          <a:solidFill>
                            <a:schemeClr val="accent4"/>
                          </a:solidFill>
                          <a:latin typeface="+mn-lt"/>
                          <a:ea typeface="+mn-ea"/>
                          <a:cs typeface="+mn-cs"/>
                        </a:rPr>
                        <a:t>Music </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Mary Johnson </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0525708"/>
                  </a:ext>
                </a:extLst>
              </a:tr>
              <a:tr h="810952">
                <a:tc>
                  <a:txBody>
                    <a:bodyPr/>
                    <a:lstStyle/>
                    <a:p>
                      <a:pPr marL="0" algn="l" defTabSz="914400" rtl="0" eaLnBrk="1" latinLnBrk="0" hangingPunct="1"/>
                      <a:r>
                        <a:rPr lang="en-US" sz="1600" b="1" i="0" kern="1200" dirty="0">
                          <a:solidFill>
                            <a:schemeClr val="accent4"/>
                          </a:solidFill>
                          <a:latin typeface="+mn-lt"/>
                          <a:ea typeface="+mn-ea"/>
                          <a:cs typeface="+mn-cs"/>
                        </a:rPr>
                        <a:t>PE </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Jake Owens </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774068911"/>
                  </a:ext>
                </a:extLst>
              </a:tr>
              <a:tr h="810952">
                <a:tc>
                  <a:txBody>
                    <a:bodyPr/>
                    <a:lstStyle/>
                    <a:p>
                      <a:pPr marL="0" algn="l" defTabSz="914400" rtl="0" eaLnBrk="1" latinLnBrk="0" hangingPunct="1"/>
                      <a:r>
                        <a:rPr lang="en-US" sz="1600" b="1" i="0" kern="1200" dirty="0" err="1">
                          <a:solidFill>
                            <a:schemeClr val="accent4"/>
                          </a:solidFill>
                          <a:latin typeface="+mn-lt"/>
                          <a:ea typeface="+mn-ea"/>
                          <a:cs typeface="+mn-cs"/>
                        </a:rPr>
                        <a:t>SmartLab</a:t>
                      </a:r>
                      <a:r>
                        <a:rPr lang="en-US" sz="1600" b="1" i="0" kern="1200" dirty="0">
                          <a:solidFill>
                            <a:schemeClr val="accent4"/>
                          </a:solidFill>
                          <a:latin typeface="+mn-lt"/>
                          <a:ea typeface="+mn-ea"/>
                          <a:cs typeface="+mn-cs"/>
                        </a:rPr>
                        <a:t> </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Rhonda Ripperger</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5263446"/>
                  </a:ext>
                </a:extLst>
              </a:tr>
            </a:tbl>
          </a:graphicData>
        </a:graphic>
      </p:graphicFrame>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ru-RU" smtClean="0"/>
              <a:t>4</a:t>
            </a:fld>
            <a:endParaRPr lang="ru-RU" dirty="0"/>
          </a:p>
        </p:txBody>
      </p:sp>
    </p:spTree>
    <p:extLst>
      <p:ext uri="{BB962C8B-B14F-4D97-AF65-F5344CB8AC3E}">
        <p14:creationId xmlns:p14="http://schemas.microsoft.com/office/powerpoint/2010/main" val="221184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p:txBody>
          <a:bodyPr/>
          <a:lstStyle/>
          <a:p>
            <a:pPr algn="ctr"/>
            <a:r>
              <a:rPr lang="en-US" dirty="0"/>
              <a:t>AKA – Engineering Department</a:t>
            </a:r>
            <a:endParaRPr lang="ru-RU" dirty="0"/>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ru-RU" smtClean="0"/>
              <a:pPr/>
              <a:t>5</a:t>
            </a:fld>
            <a:endParaRPr lang="ru-RU"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p:txBody>
          <a:bodyPr>
            <a:normAutofit lnSpcReduction="10000"/>
          </a:bodyPr>
          <a:lstStyle/>
          <a:p>
            <a:pPr algn="ctr"/>
            <a:r>
              <a:rPr lang="en-US" dirty="0"/>
              <a:t>What would it look like in a </a:t>
            </a:r>
            <a:r>
              <a:rPr lang="en-US" dirty="0" err="1"/>
              <a:t>SmartLab</a:t>
            </a:r>
            <a:r>
              <a:rPr lang="en-US" dirty="0"/>
              <a:t>? Here are just a few examples of the types of projects your child will be working on: science exploration, digital imaging, comic creation, simple machines, software engineering, 3-D printing, </a:t>
            </a:r>
            <a:r>
              <a:rPr lang="en-US" dirty="0" err="1"/>
              <a:t>Ozobot</a:t>
            </a:r>
            <a:r>
              <a:rPr lang="en-US" dirty="0"/>
              <a:t> Robotics, Lego Renewable Energy, and much more! </a:t>
            </a:r>
            <a:endParaRPr lang="ru-RU" dirty="0"/>
          </a:p>
        </p:txBody>
      </p:sp>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lstStyle/>
          <a:p>
            <a:r>
              <a:rPr lang="en-US" dirty="0" err="1"/>
              <a:t>SmartLab</a:t>
            </a:r>
            <a:endParaRPr lang="ru-RU" dirty="0"/>
          </a:p>
        </p:txBody>
      </p:sp>
      <p:pic>
        <p:nvPicPr>
          <p:cNvPr id="10" name="Picture Placeholder 9">
            <a:extLst>
              <a:ext uri="{FF2B5EF4-FFF2-40B4-BE49-F238E27FC236}">
                <a16:creationId xmlns:a16="http://schemas.microsoft.com/office/drawing/2014/main" id="{CDE90E3E-639F-420F-AE10-1A5520FD029B}"/>
              </a:ext>
            </a:extLst>
          </p:cNvPr>
          <p:cNvPicPr>
            <a:picLocks noGrp="1" noChangeAspect="1"/>
          </p:cNvPicPr>
          <p:nvPr>
            <p:ph type="pic" idx="1"/>
          </p:nvPr>
        </p:nvPicPr>
        <p:blipFill>
          <a:blip r:embed="rId2"/>
          <a:srcRect l="227" r="227"/>
          <a:stretch>
            <a:fillRect/>
          </a:stretch>
        </p:blipFill>
        <p:spPr>
          <a:xfrm rot="21165815">
            <a:off x="4529412" y="468637"/>
            <a:ext cx="6501874" cy="4351666"/>
          </a:xfrm>
          <a:prstGeom prst="rect">
            <a:avLst/>
          </a:prstGeom>
        </p:spPr>
      </p:pic>
    </p:spTree>
    <p:extLst>
      <p:ext uri="{BB962C8B-B14F-4D97-AF65-F5344CB8AC3E}">
        <p14:creationId xmlns:p14="http://schemas.microsoft.com/office/powerpoint/2010/main" val="2532577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288463" y="240191"/>
            <a:ext cx="4391191" cy="1325563"/>
          </a:xfrm>
        </p:spPr>
        <p:txBody>
          <a:bodyPr>
            <a:normAutofit/>
          </a:bodyPr>
          <a:lstStyle/>
          <a:p>
            <a:r>
              <a:rPr lang="en-US" sz="3600" dirty="0"/>
              <a:t>Other Information</a:t>
            </a:r>
          </a:p>
        </p:txBody>
      </p:sp>
      <p:sp>
        <p:nvSpPr>
          <p:cNvPr id="8" name="TextBox 7">
            <a:hlinkClick r:id="rId2"/>
            <a:extLst>
              <a:ext uri="{FF2B5EF4-FFF2-40B4-BE49-F238E27FC236}">
                <a16:creationId xmlns:a16="http://schemas.microsoft.com/office/drawing/2014/main" id="{5FC6C278-4035-446A-A94B-030E792FDDF5}"/>
              </a:ext>
            </a:extLst>
          </p:cNvPr>
          <p:cNvSpPr txBox="1"/>
          <p:nvPr/>
        </p:nvSpPr>
        <p:spPr>
          <a:xfrm>
            <a:off x="2170664" y="1828390"/>
            <a:ext cx="9096374" cy="4524315"/>
          </a:xfrm>
          <a:prstGeom prst="rect">
            <a:avLst/>
          </a:prstGeom>
          <a:noFill/>
        </p:spPr>
        <p:txBody>
          <a:bodyPr wrap="square" rtlCol="0">
            <a:spAutoFit/>
          </a:bodyPr>
          <a:lstStyle/>
          <a:p>
            <a:pPr marL="342900" indent="-342900">
              <a:buFont typeface="Wingdings" panose="05000000000000000000" pitchFamily="2" charset="2"/>
              <a:buChar char="§"/>
            </a:pPr>
            <a:r>
              <a:rPr lang="en-US" sz="3200" dirty="0">
                <a:solidFill>
                  <a:srgbClr val="0070C0"/>
                </a:solidFill>
              </a:rPr>
              <a:t>Bus Transportation is currently not available</a:t>
            </a:r>
          </a:p>
          <a:p>
            <a:pPr marL="342900" indent="-342900">
              <a:buFont typeface="Wingdings" panose="05000000000000000000" pitchFamily="2" charset="2"/>
              <a:buChar char="§"/>
            </a:pPr>
            <a:r>
              <a:rPr lang="en-US" sz="3200" dirty="0">
                <a:solidFill>
                  <a:srgbClr val="0070C0"/>
                </a:solidFill>
              </a:rPr>
              <a:t>Before and afterschool care (6:30am-6:00pm)</a:t>
            </a:r>
          </a:p>
          <a:p>
            <a:pPr marL="342900" indent="-342900">
              <a:buFont typeface="Wingdings" panose="05000000000000000000" pitchFamily="2" charset="2"/>
              <a:buChar char="§"/>
            </a:pPr>
            <a:r>
              <a:rPr lang="en-US" sz="3200" dirty="0">
                <a:solidFill>
                  <a:srgbClr val="0070C0"/>
                </a:solidFill>
              </a:rPr>
              <a:t>School hours 8:00-2:30 (open at 7:30am for breakfast – free for all students) Fridays 8:00-1:15pm   </a:t>
            </a:r>
          </a:p>
          <a:p>
            <a:pPr marL="342900" indent="-342900">
              <a:buFont typeface="Wingdings" panose="05000000000000000000" pitchFamily="2" charset="2"/>
              <a:buChar char="§"/>
            </a:pPr>
            <a:r>
              <a:rPr lang="en-US" sz="3200" dirty="0">
                <a:solidFill>
                  <a:srgbClr val="0070C0"/>
                </a:solidFill>
              </a:rPr>
              <a:t>Physical Education and Recess </a:t>
            </a:r>
          </a:p>
          <a:p>
            <a:pPr marL="342900" indent="-342900">
              <a:buFont typeface="Wingdings" panose="05000000000000000000" pitchFamily="2" charset="2"/>
              <a:buChar char="§"/>
            </a:pPr>
            <a:r>
              <a:rPr lang="en-US" sz="3200" dirty="0">
                <a:solidFill>
                  <a:srgbClr val="0070C0"/>
                </a:solidFill>
              </a:rPr>
              <a:t>Enrichment Clubs </a:t>
            </a:r>
          </a:p>
          <a:p>
            <a:pPr marL="342900" indent="-342900">
              <a:buFont typeface="Wingdings" panose="05000000000000000000" pitchFamily="2" charset="2"/>
              <a:buChar char="§"/>
            </a:pPr>
            <a:r>
              <a:rPr lang="en-US" sz="3200" dirty="0">
                <a:solidFill>
                  <a:srgbClr val="0070C0"/>
                </a:solidFill>
              </a:rPr>
              <a:t>Opportunities for volunteering </a:t>
            </a:r>
          </a:p>
          <a:p>
            <a:pPr marL="342900" indent="-342900">
              <a:buFont typeface="Wingdings" panose="05000000000000000000" pitchFamily="2" charset="2"/>
              <a:buChar char="§"/>
            </a:pPr>
            <a:r>
              <a:rPr lang="en-US" sz="3200" dirty="0">
                <a:solidFill>
                  <a:srgbClr val="0070C0"/>
                </a:solidFill>
              </a:rPr>
              <a:t>PTO/SAC </a:t>
            </a:r>
          </a:p>
        </p:txBody>
      </p:sp>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ru-RU" smtClean="0"/>
              <a:t>6</a:t>
            </a:fld>
            <a:endParaRPr lang="ru-RU" dirty="0"/>
          </a:p>
        </p:txBody>
      </p:sp>
    </p:spTree>
    <p:extLst>
      <p:ext uri="{BB962C8B-B14F-4D97-AF65-F5344CB8AC3E}">
        <p14:creationId xmlns:p14="http://schemas.microsoft.com/office/powerpoint/2010/main" val="59582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288463" y="240191"/>
            <a:ext cx="4391191" cy="1325563"/>
          </a:xfrm>
        </p:spPr>
        <p:txBody>
          <a:bodyPr>
            <a:normAutofit/>
          </a:bodyPr>
          <a:lstStyle/>
          <a:p>
            <a:r>
              <a:rPr lang="en-US" sz="3600" dirty="0"/>
              <a:t>Other Information</a:t>
            </a:r>
          </a:p>
        </p:txBody>
      </p:sp>
      <p:sp>
        <p:nvSpPr>
          <p:cNvPr id="8" name="TextBox 7">
            <a:hlinkClick r:id="rId2"/>
            <a:extLst>
              <a:ext uri="{FF2B5EF4-FFF2-40B4-BE49-F238E27FC236}">
                <a16:creationId xmlns:a16="http://schemas.microsoft.com/office/drawing/2014/main" id="{5FC6C278-4035-446A-A94B-030E792FDDF5}"/>
              </a:ext>
            </a:extLst>
          </p:cNvPr>
          <p:cNvSpPr txBox="1"/>
          <p:nvPr/>
        </p:nvSpPr>
        <p:spPr>
          <a:xfrm>
            <a:off x="1875985" y="1286256"/>
            <a:ext cx="9096374" cy="5796843"/>
          </a:xfrm>
          <a:prstGeom prst="rect">
            <a:avLst/>
          </a:prstGeom>
          <a:noFill/>
        </p:spPr>
        <p:txBody>
          <a:bodyPr wrap="square" rtlCol="0">
            <a:spAutoFit/>
          </a:bodyPr>
          <a:lstStyle/>
          <a:p>
            <a:pPr marL="0" marR="0" algn="ctr">
              <a:lnSpc>
                <a:spcPct val="107000"/>
              </a:lnSpc>
              <a:spcBef>
                <a:spcPts val="0"/>
              </a:spcBef>
              <a:spcAft>
                <a:spcPts val="800"/>
              </a:spcAft>
            </a:pPr>
            <a:r>
              <a:rPr lang="en-US" sz="1000" b="1" u="sng"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Uniform Policy 2021-2022</a:t>
            </a:r>
            <a:endPar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Our number one job at South Lake Elementary School is to provide your child with the best positive learning experience in a safe environment. We work each day to encourage students to be successful at their job of learning. Uniforms are an important part of the school’s identity:  It has a positive impact on students’ learning and behavior in and around the school, serves to unite students, increases student pride, and eliminates barriers so all students are treated equally. </a:t>
            </a:r>
          </a:p>
          <a:p>
            <a:pPr marL="0" marR="0">
              <a:lnSpc>
                <a:spcPct val="107000"/>
              </a:lnSpc>
              <a:spcBef>
                <a:spcPts val="0"/>
              </a:spcBef>
              <a:spcAft>
                <a:spcPts val="800"/>
              </a:spcAft>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South Lake’s students are expected to participate in our school’s uniform policy Monday - Thursday.  We have decided to allow students to express their individual dress styles on Friday. </a:t>
            </a:r>
          </a:p>
          <a:p>
            <a:pPr marL="0" marR="0">
              <a:lnSpc>
                <a:spcPct val="107000"/>
              </a:lnSpc>
              <a:spcBef>
                <a:spcPts val="0"/>
              </a:spcBef>
              <a:spcAft>
                <a:spcPts val="800"/>
              </a:spcAft>
            </a:pPr>
            <a:r>
              <a:rPr lang="en-US" sz="10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Monday - Thursday </a:t>
            </a:r>
            <a:endPar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Tops – solid t-shirts and/or polo shirts (if you have a logo embroidered, it needs to be on the left front chest). Shirt colors – navy or royal blue, maroon, gray, and/</a:t>
            </a:r>
            <a:r>
              <a:rPr lang="en-US" sz="1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or </a:t>
            </a: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white </a:t>
            </a:r>
          </a:p>
          <a:p>
            <a:pPr marL="342900" marR="0" lvl="0" indent="-342900">
              <a:lnSpc>
                <a:spcPct val="107000"/>
              </a:lnSpc>
              <a:spcBef>
                <a:spcPts val="0"/>
              </a:spcBef>
              <a:spcAft>
                <a:spcPts val="0"/>
              </a:spcAft>
              <a:buFont typeface="Symbol" panose="05050102010706020507" pitchFamily="18" charset="2"/>
              <a:buChar char=""/>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Bottoms – Students may wear pants, skirts, shorts, skorts, or jumpers. No jeans unless it’s Friday. Bottom colors – navy, black, and khaki (no basketball shorts) </a:t>
            </a:r>
          </a:p>
          <a:p>
            <a:pPr marL="342900" marR="0" lvl="0" indent="-342900">
              <a:lnSpc>
                <a:spcPct val="107000"/>
              </a:lnSpc>
              <a:spcBef>
                <a:spcPts val="0"/>
              </a:spcBef>
              <a:spcAft>
                <a:spcPts val="800"/>
              </a:spcAft>
              <a:buFont typeface="Symbol" panose="05050102010706020507" pitchFamily="18" charset="2"/>
              <a:buChar char=""/>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Shoes – Students may wear their choice of shoes; however, they must be safe and appropriate to the learning environment and aligned with BPS Student Dress Code Policy which states that shoes are safe and appropriate for recess and physical education. </a:t>
            </a:r>
          </a:p>
          <a:p>
            <a:pPr marL="0" marR="0">
              <a:lnSpc>
                <a:spcPct val="107000"/>
              </a:lnSpc>
              <a:spcBef>
                <a:spcPts val="0"/>
              </a:spcBef>
              <a:spcAft>
                <a:spcPts val="800"/>
              </a:spcAft>
            </a:pPr>
            <a:r>
              <a:rPr lang="en-US" sz="10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Friday </a:t>
            </a:r>
            <a:endPar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Students may wear uniforms or dress as they wish on Fridays, as long as it follows school board policy. </a:t>
            </a:r>
          </a:p>
          <a:p>
            <a:pPr marL="0" marR="0">
              <a:lnSpc>
                <a:spcPct val="107000"/>
              </a:lnSpc>
              <a:spcBef>
                <a:spcPts val="0"/>
              </a:spcBef>
              <a:spcAft>
                <a:spcPts val="800"/>
              </a:spcAft>
            </a:pPr>
            <a:r>
              <a:rPr lang="en-US" sz="1000" b="1" u="sng"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Additional Information</a:t>
            </a: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Field Trip Days – students may wear class shirts and/or what is comfortable for trips, no uniforms required; however, the teacher may request students to wear class shirts. </a:t>
            </a:r>
          </a:p>
          <a:p>
            <a:pPr marL="0" marR="0">
              <a:lnSpc>
                <a:spcPct val="107000"/>
              </a:lnSpc>
              <a:spcBef>
                <a:spcPts val="0"/>
              </a:spcBef>
              <a:spcAft>
                <a:spcPts val="800"/>
              </a:spcAft>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Places that you can purchase uniforms:  JCPenney, Sam’s, Walmart, Target, Old Navy, Amazon, etc.  </a:t>
            </a:r>
          </a:p>
          <a:p>
            <a:pPr marL="0" marR="0">
              <a:lnSpc>
                <a:spcPct val="107000"/>
              </a:lnSpc>
              <a:spcBef>
                <a:spcPts val="0"/>
              </a:spcBef>
              <a:spcAft>
                <a:spcPts val="800"/>
              </a:spcAft>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Logo – Embroidery - $10.00 per shirt/item and ink prink $3.50 per shirt/item. (Blueberry Heirlooms by Kimberlee Towne 321-267-6555) ***Embroidery is optional </a:t>
            </a:r>
          </a:p>
          <a:p>
            <a:pPr marL="0" marR="0">
              <a:lnSpc>
                <a:spcPct val="107000"/>
              </a:lnSpc>
              <a:spcBef>
                <a:spcPts val="0"/>
              </a:spcBef>
              <a:spcAft>
                <a:spcPts val="800"/>
              </a:spcAft>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Uniform donations – we will collect gently used uniforms for donation. If you would like to drop off any donations this summer, bring those to the front office. At registration, if available, families will be able to take two uniforms per child from the donation bins, if needed. </a:t>
            </a:r>
          </a:p>
          <a:p>
            <a:pPr marL="0" marR="0">
              <a:lnSpc>
                <a:spcPct val="107000"/>
              </a:lnSpc>
              <a:spcBef>
                <a:spcPts val="0"/>
              </a:spcBef>
              <a:spcAft>
                <a:spcPts val="800"/>
              </a:spcAft>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Picture Days – students will be able to dress up and they may wear sandals, dress shoes, etc. </a:t>
            </a:r>
          </a:p>
          <a:p>
            <a:pPr marL="0" marR="0" algn="ctr">
              <a:lnSpc>
                <a:spcPct val="107000"/>
              </a:lnSpc>
              <a:spcBef>
                <a:spcPts val="0"/>
              </a:spcBef>
              <a:spcAft>
                <a:spcPts val="0"/>
              </a:spcAft>
            </a:pPr>
            <a:r>
              <a:rPr lang="en-US" sz="10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Mascot – Sharks</a:t>
            </a: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School Colors – Royal Blue and Silver</a:t>
            </a:r>
            <a:endPar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dirty="0">
              <a:solidFill>
                <a:srgbClr val="0070C0"/>
              </a:solidFill>
            </a:endParaRPr>
          </a:p>
        </p:txBody>
      </p:sp>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ru-RU" smtClean="0"/>
              <a:t>7</a:t>
            </a:fld>
            <a:endParaRPr lang="ru-RU" dirty="0"/>
          </a:p>
        </p:txBody>
      </p:sp>
    </p:spTree>
    <p:extLst>
      <p:ext uri="{BB962C8B-B14F-4D97-AF65-F5344CB8AC3E}">
        <p14:creationId xmlns:p14="http://schemas.microsoft.com/office/powerpoint/2010/main" val="2014703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288463" y="240191"/>
            <a:ext cx="4391191" cy="1325563"/>
          </a:xfrm>
        </p:spPr>
        <p:txBody>
          <a:bodyPr>
            <a:normAutofit/>
          </a:bodyPr>
          <a:lstStyle/>
          <a:p>
            <a:r>
              <a:rPr lang="en-US" sz="3600" dirty="0"/>
              <a:t>Other Information</a:t>
            </a:r>
          </a:p>
        </p:txBody>
      </p:sp>
      <p:sp>
        <p:nvSpPr>
          <p:cNvPr id="8" name="TextBox 7">
            <a:hlinkClick r:id="rId2"/>
            <a:extLst>
              <a:ext uri="{FF2B5EF4-FFF2-40B4-BE49-F238E27FC236}">
                <a16:creationId xmlns:a16="http://schemas.microsoft.com/office/drawing/2014/main" id="{5FC6C278-4035-446A-A94B-030E792FDDF5}"/>
              </a:ext>
            </a:extLst>
          </p:cNvPr>
          <p:cNvSpPr txBox="1"/>
          <p:nvPr/>
        </p:nvSpPr>
        <p:spPr>
          <a:xfrm>
            <a:off x="1971954" y="1413476"/>
            <a:ext cx="9096374" cy="5016758"/>
          </a:xfrm>
          <a:prstGeom prst="rect">
            <a:avLst/>
          </a:prstGeom>
          <a:noFill/>
        </p:spPr>
        <p:txBody>
          <a:bodyPr wrap="square" rtlCol="0">
            <a:spAutoFit/>
          </a:bodyPr>
          <a:lstStyle/>
          <a:p>
            <a:r>
              <a:rPr lang="en-US" sz="3200" dirty="0">
                <a:solidFill>
                  <a:srgbClr val="0070C0"/>
                </a:solidFill>
              </a:rPr>
              <a:t> </a:t>
            </a:r>
          </a:p>
          <a:p>
            <a:pPr marL="342900" indent="-342900">
              <a:buFont typeface="Wingdings" panose="05000000000000000000" pitchFamily="2" charset="2"/>
              <a:buChar char="§"/>
            </a:pPr>
            <a:r>
              <a:rPr lang="en-US" sz="3200" dirty="0">
                <a:solidFill>
                  <a:srgbClr val="0070C0"/>
                </a:solidFill>
              </a:rPr>
              <a:t>Join our South Lake Group Facebook page and/or click like on the PTO Facebook page to follow us</a:t>
            </a:r>
          </a:p>
          <a:p>
            <a:pPr marL="342900" indent="-342900">
              <a:buFont typeface="Wingdings" panose="05000000000000000000" pitchFamily="2" charset="2"/>
              <a:buChar char="§"/>
            </a:pPr>
            <a:r>
              <a:rPr lang="en-US" sz="3200" dirty="0">
                <a:solidFill>
                  <a:srgbClr val="0070C0"/>
                </a:solidFill>
              </a:rPr>
              <a:t>Go to www.brevardschools.org, click on schools, find South Lake. Once you are on the website you can click on the word “</a:t>
            </a:r>
            <a:r>
              <a:rPr lang="en-US" sz="3200" dirty="0" err="1">
                <a:solidFill>
                  <a:srgbClr val="0070C0"/>
                </a:solidFill>
              </a:rPr>
              <a:t>PeachJar</a:t>
            </a:r>
            <a:r>
              <a:rPr lang="en-US" sz="3200" dirty="0">
                <a:solidFill>
                  <a:srgbClr val="0070C0"/>
                </a:solidFill>
              </a:rPr>
              <a:t>” on the top right to receive our school-wide newsletters</a:t>
            </a:r>
          </a:p>
          <a:p>
            <a:pPr marL="342900" indent="-342900">
              <a:buFont typeface="Wingdings" panose="05000000000000000000" pitchFamily="2" charset="2"/>
              <a:buChar char="§"/>
            </a:pPr>
            <a:r>
              <a:rPr lang="en-US" sz="3200" dirty="0">
                <a:solidFill>
                  <a:srgbClr val="0070C0"/>
                </a:solidFill>
              </a:rPr>
              <a:t>Registration packets – link in letter </a:t>
            </a:r>
          </a:p>
          <a:p>
            <a:pPr marL="342900" indent="-342900">
              <a:buFont typeface="Wingdings" panose="05000000000000000000" pitchFamily="2" charset="2"/>
              <a:buChar char="§"/>
            </a:pPr>
            <a:r>
              <a:rPr lang="en-US" sz="3200" dirty="0">
                <a:solidFill>
                  <a:srgbClr val="0070C0"/>
                </a:solidFill>
              </a:rPr>
              <a:t>Kindergarten Orientation/Registration on campus – TBD  </a:t>
            </a:r>
          </a:p>
        </p:txBody>
      </p:sp>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ru-RU" smtClean="0"/>
              <a:t>8</a:t>
            </a:fld>
            <a:endParaRPr lang="ru-RU" dirty="0"/>
          </a:p>
        </p:txBody>
      </p:sp>
    </p:spTree>
    <p:extLst>
      <p:ext uri="{BB962C8B-B14F-4D97-AF65-F5344CB8AC3E}">
        <p14:creationId xmlns:p14="http://schemas.microsoft.com/office/powerpoint/2010/main" val="768864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p:txBody>
          <a:bodyPr/>
          <a:lstStyle/>
          <a:p>
            <a:pPr algn="ctr"/>
            <a:r>
              <a:rPr lang="en-US" dirty="0"/>
              <a:t>Questions? </a:t>
            </a:r>
            <a:endParaRPr lang="ru-RU" dirty="0"/>
          </a:p>
        </p:txBody>
      </p:sp>
      <p:pic>
        <p:nvPicPr>
          <p:cNvPr id="5" name="Picture 4" descr="A group of people standing in the grass&#10;&#10;Description automatically generated">
            <a:extLst>
              <a:ext uri="{FF2B5EF4-FFF2-40B4-BE49-F238E27FC236}">
                <a16:creationId xmlns:a16="http://schemas.microsoft.com/office/drawing/2014/main" id="{0B9EA7CE-D6A7-4474-A2FA-8E0D0DF2267A}"/>
              </a:ext>
            </a:extLst>
          </p:cNvPr>
          <p:cNvPicPr>
            <a:picLocks noChangeAspect="1"/>
          </p:cNvPicPr>
          <p:nvPr/>
        </p:nvPicPr>
        <p:blipFill>
          <a:blip r:embed="rId2"/>
          <a:stretch>
            <a:fillRect/>
          </a:stretch>
        </p:blipFill>
        <p:spPr>
          <a:xfrm rot="21016225">
            <a:off x="95432" y="1714637"/>
            <a:ext cx="5300969" cy="3975727"/>
          </a:xfrm>
          <a:prstGeom prst="rect">
            <a:avLst/>
          </a:prstGeom>
        </p:spPr>
      </p:pic>
      <p:sp>
        <p:nvSpPr>
          <p:cNvPr id="6" name="Picture Placeholder 5">
            <a:extLst>
              <a:ext uri="{FF2B5EF4-FFF2-40B4-BE49-F238E27FC236}">
                <a16:creationId xmlns:a16="http://schemas.microsoft.com/office/drawing/2014/main" id="{5A2A3FB5-46E7-44D9-AA9F-37B73F0F6D67}"/>
              </a:ext>
            </a:extLst>
          </p:cNvPr>
          <p:cNvSpPr>
            <a:spLocks noGrp="1"/>
          </p:cNvSpPr>
          <p:nvPr>
            <p:ph type="pic" sz="quarter" idx="13"/>
          </p:nvPr>
        </p:nvSpPr>
        <p:spPr>
          <a:xfrm>
            <a:off x="110364" y="1072579"/>
            <a:ext cx="6052552" cy="5259842"/>
          </a:xfrm>
        </p:spPr>
      </p:sp>
    </p:spTree>
    <p:extLst>
      <p:ext uri="{BB962C8B-B14F-4D97-AF65-F5344CB8AC3E}">
        <p14:creationId xmlns:p14="http://schemas.microsoft.com/office/powerpoint/2010/main" val="1923331524"/>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nBusiness Presentation Layout_Elementary_MO - v4.potx" id="{4DC39F4E-E9E8-4D22-BDE0-044CC575188F}" vid="{A1165295-B50A-4F62-B2CC-94F4F7BF07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Elementary school presentation</Template>
  <TotalTime>0</TotalTime>
  <Words>865</Words>
  <Application>Microsoft Office PowerPoint</Application>
  <PresentationFormat>Widescreen</PresentationFormat>
  <Paragraphs>80</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Comic Sans MS</vt:lpstr>
      <vt:lpstr>Franklin Gothic Book</vt:lpstr>
      <vt:lpstr>Symbol</vt:lpstr>
      <vt:lpstr>Wingdings</vt:lpstr>
      <vt:lpstr>Office Theme</vt:lpstr>
      <vt:lpstr>South Lake Elementary </vt:lpstr>
      <vt:lpstr>Story behind South Lake? </vt:lpstr>
      <vt:lpstr>STEAM</vt:lpstr>
      <vt:lpstr>Curriculum </vt:lpstr>
      <vt:lpstr>SmartLab</vt:lpstr>
      <vt:lpstr>Other Information</vt:lpstr>
      <vt:lpstr>Other Information</vt:lpstr>
      <vt:lpstr>Other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2019-02-05T14:09:37Z</dcterms:created>
  <dcterms:modified xsi:type="dcterms:W3CDTF">2021-01-07T15:36:11Z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2018-08-01T18:51:16.8781335Z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