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32"/>
  </p:notesMasterIdLst>
  <p:sldIdLst>
    <p:sldId id="257" r:id="rId2"/>
    <p:sldId id="274" r:id="rId3"/>
    <p:sldId id="271" r:id="rId4"/>
    <p:sldId id="258" r:id="rId5"/>
    <p:sldId id="276" r:id="rId6"/>
    <p:sldId id="284" r:id="rId7"/>
    <p:sldId id="282" r:id="rId8"/>
    <p:sldId id="263" r:id="rId9"/>
    <p:sldId id="272" r:id="rId10"/>
    <p:sldId id="260" r:id="rId11"/>
    <p:sldId id="285" r:id="rId12"/>
    <p:sldId id="291" r:id="rId13"/>
    <p:sldId id="286" r:id="rId14"/>
    <p:sldId id="287" r:id="rId15"/>
    <p:sldId id="288" r:id="rId16"/>
    <p:sldId id="294" r:id="rId17"/>
    <p:sldId id="295" r:id="rId18"/>
    <p:sldId id="296" r:id="rId19"/>
    <p:sldId id="297" r:id="rId20"/>
    <p:sldId id="298" r:id="rId21"/>
    <p:sldId id="283" r:id="rId22"/>
    <p:sldId id="299" r:id="rId23"/>
    <p:sldId id="261" r:id="rId24"/>
    <p:sldId id="289" r:id="rId25"/>
    <p:sldId id="293" r:id="rId26"/>
    <p:sldId id="301" r:id="rId27"/>
    <p:sldId id="302" r:id="rId28"/>
    <p:sldId id="265" r:id="rId29"/>
    <p:sldId id="266" r:id="rId30"/>
    <p:sldId id="300"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15620"/>
    <p:restoredTop sz="94660"/>
  </p:normalViewPr>
  <p:slideViewPr>
    <p:cSldViewPr snapToGrid="0" snapToObjects="1">
      <p:cViewPr varScale="1">
        <p:scale>
          <a:sx n="92" d="100"/>
          <a:sy n="92" d="100"/>
        </p:scale>
        <p:origin x="-1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03B584-1284-A544-8917-9A17FF71C633}" type="datetimeFigureOut">
              <a:rPr lang="en-US" smtClean="0"/>
              <a:pPr/>
              <a:t>1/29/15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5142C7-835B-134D-BB89-3D8C7C1F9B6A}" type="slidenum">
              <a:rPr lang="en-US" smtClean="0"/>
              <a:pPr/>
              <a:t>‹#›</a:t>
            </a:fld>
            <a:endParaRPr lang="en-US"/>
          </a:p>
        </p:txBody>
      </p:sp>
    </p:spTree>
    <p:extLst>
      <p:ext uri="{BB962C8B-B14F-4D97-AF65-F5344CB8AC3E}">
        <p14:creationId xmlns:p14="http://schemas.microsoft.com/office/powerpoint/2010/main" val="30318992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smtClean="0"/>
              <a:t>Welcome Participants</a:t>
            </a:r>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6F4E43-6C1C-5540-8581-0E51BDB756C7}" type="slidenum">
              <a:rPr lang="en-US" altLang="ja-JP">
                <a:cs typeface="ＭＳ Ｐゴシック" pitchFamily="-110" charset="-128"/>
              </a:rPr>
              <a:pPr fontAlgn="base">
                <a:spcBef>
                  <a:spcPct val="0"/>
                </a:spcBef>
                <a:spcAft>
                  <a:spcPct val="0"/>
                </a:spcAft>
              </a:pPr>
              <a:t>1</a:t>
            </a:fld>
            <a:endParaRPr lang="en-US" altLang="ja-JP">
              <a:cs typeface="ＭＳ Ｐゴシック" pitchFamily="-110" charset="-128"/>
            </a:endParaRPr>
          </a:p>
        </p:txBody>
      </p:sp>
    </p:spTree>
    <p:extLst>
      <p:ext uri="{BB962C8B-B14F-4D97-AF65-F5344CB8AC3E}">
        <p14:creationId xmlns:p14="http://schemas.microsoft.com/office/powerpoint/2010/main" val="814229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B13D03-5AB1-8D4A-92F3-3F3E8037A748}" type="slidenum">
              <a:rPr lang="en-US" altLang="ja-JP">
                <a:cs typeface="ＭＳ Ｐゴシック" pitchFamily="-110" charset="-128"/>
              </a:rPr>
              <a:pPr fontAlgn="base">
                <a:spcBef>
                  <a:spcPct val="0"/>
                </a:spcBef>
                <a:spcAft>
                  <a:spcPct val="0"/>
                </a:spcAft>
              </a:pPr>
              <a:t>10</a:t>
            </a:fld>
            <a:endParaRPr lang="en-US" altLang="ja-JP">
              <a:cs typeface="ＭＳ Ｐゴシック" pitchFamily="-110" charset="-128"/>
            </a:endParaRPr>
          </a:p>
        </p:txBody>
      </p:sp>
    </p:spTree>
    <p:extLst>
      <p:ext uri="{BB962C8B-B14F-4D97-AF65-F5344CB8AC3E}">
        <p14:creationId xmlns:p14="http://schemas.microsoft.com/office/powerpoint/2010/main" val="158192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5142C7-835B-134D-BB89-3D8C7C1F9B6A}" type="slidenum">
              <a:rPr lang="en-US" smtClean="0"/>
              <a:pPr/>
              <a:t>11</a:t>
            </a:fld>
            <a:endParaRPr lang="en-US"/>
          </a:p>
        </p:txBody>
      </p:sp>
    </p:spTree>
    <p:extLst>
      <p:ext uri="{BB962C8B-B14F-4D97-AF65-F5344CB8AC3E}">
        <p14:creationId xmlns:p14="http://schemas.microsoft.com/office/powerpoint/2010/main" val="3905867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a:t>
            </a:r>
            <a:r>
              <a:rPr lang="en-US" baseline="0" dirty="0" smtClean="0"/>
              <a:t> that it won’t all come at once…writing is a skill that is </a:t>
            </a:r>
            <a:r>
              <a:rPr lang="en-US" baseline="0" smtClean="0"/>
              <a:t>built upon prec</a:t>
            </a:r>
            <a:endParaRPr lang="en-US" dirty="0"/>
          </a:p>
        </p:txBody>
      </p:sp>
      <p:sp>
        <p:nvSpPr>
          <p:cNvPr id="4" name="Slide Number Placeholder 3"/>
          <p:cNvSpPr>
            <a:spLocks noGrp="1"/>
          </p:cNvSpPr>
          <p:nvPr>
            <p:ph type="sldNum" sz="quarter" idx="10"/>
          </p:nvPr>
        </p:nvSpPr>
        <p:spPr/>
        <p:txBody>
          <a:bodyPr/>
          <a:lstStyle/>
          <a:p>
            <a:fld id="{F65142C7-835B-134D-BB89-3D8C7C1F9B6A}" type="slidenum">
              <a:rPr lang="en-US" smtClean="0"/>
              <a:pPr/>
              <a:t>22</a:t>
            </a:fld>
            <a:endParaRPr lang="en-US"/>
          </a:p>
        </p:txBody>
      </p:sp>
    </p:spTree>
    <p:extLst>
      <p:ext uri="{BB962C8B-B14F-4D97-AF65-F5344CB8AC3E}">
        <p14:creationId xmlns:p14="http://schemas.microsoft.com/office/powerpoint/2010/main" val="1254247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7589F-9E7E-DA4F-8657-ADC88C0734A7}" type="slidenum">
              <a:rPr lang="en-US" smtClean="0"/>
              <a:pPr/>
              <a:t>23</a:t>
            </a:fld>
            <a:endParaRPr lang="en-US"/>
          </a:p>
        </p:txBody>
      </p:sp>
    </p:spTree>
    <p:extLst>
      <p:ext uri="{BB962C8B-B14F-4D97-AF65-F5344CB8AC3E}">
        <p14:creationId xmlns:p14="http://schemas.microsoft.com/office/powerpoint/2010/main" val="3001407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5142C7-835B-134D-BB89-3D8C7C1F9B6A}" type="slidenum">
              <a:rPr lang="en-US" smtClean="0"/>
              <a:pPr/>
              <a:t>2</a:t>
            </a:fld>
            <a:endParaRPr lang="en-US"/>
          </a:p>
        </p:txBody>
      </p:sp>
    </p:spTree>
    <p:extLst>
      <p:ext uri="{BB962C8B-B14F-4D97-AF65-F5344CB8AC3E}">
        <p14:creationId xmlns:p14="http://schemas.microsoft.com/office/powerpoint/2010/main" val="3685074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5142C7-835B-134D-BB89-3D8C7C1F9B6A}" type="slidenum">
              <a:rPr lang="en-US" smtClean="0"/>
              <a:pPr/>
              <a:t>3</a:t>
            </a:fld>
            <a:endParaRPr lang="en-US"/>
          </a:p>
        </p:txBody>
      </p:sp>
    </p:spTree>
    <p:extLst>
      <p:ext uri="{BB962C8B-B14F-4D97-AF65-F5344CB8AC3E}">
        <p14:creationId xmlns:p14="http://schemas.microsoft.com/office/powerpoint/2010/main" val="3621555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5142C7-835B-134D-BB89-3D8C7C1F9B6A}" type="slidenum">
              <a:rPr lang="en-US" smtClean="0"/>
              <a:pPr/>
              <a:t>4</a:t>
            </a:fld>
            <a:endParaRPr lang="en-US"/>
          </a:p>
        </p:txBody>
      </p:sp>
    </p:spTree>
    <p:extLst>
      <p:ext uri="{BB962C8B-B14F-4D97-AF65-F5344CB8AC3E}">
        <p14:creationId xmlns:p14="http://schemas.microsoft.com/office/powerpoint/2010/main" val="1702709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anchor standard includes…</a:t>
            </a:r>
            <a:endParaRPr lang="en-US" dirty="0"/>
          </a:p>
        </p:txBody>
      </p:sp>
      <p:sp>
        <p:nvSpPr>
          <p:cNvPr id="4" name="Slide Number Placeholder 3"/>
          <p:cNvSpPr>
            <a:spLocks noGrp="1"/>
          </p:cNvSpPr>
          <p:nvPr>
            <p:ph type="sldNum" sz="quarter" idx="10"/>
          </p:nvPr>
        </p:nvSpPr>
        <p:spPr/>
        <p:txBody>
          <a:bodyPr/>
          <a:lstStyle/>
          <a:p>
            <a:fld id="{F65142C7-835B-134D-BB89-3D8C7C1F9B6A}" type="slidenum">
              <a:rPr lang="en-US" smtClean="0"/>
              <a:pPr/>
              <a:t>5</a:t>
            </a:fld>
            <a:endParaRPr lang="en-US"/>
          </a:p>
        </p:txBody>
      </p:sp>
    </p:spTree>
    <p:extLst>
      <p:ext uri="{BB962C8B-B14F-4D97-AF65-F5344CB8AC3E}">
        <p14:creationId xmlns:p14="http://schemas.microsoft.com/office/powerpoint/2010/main" val="1145753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5142C7-835B-134D-BB89-3D8C7C1F9B6A}" type="slidenum">
              <a:rPr lang="en-US" smtClean="0"/>
              <a:pPr/>
              <a:t>6</a:t>
            </a:fld>
            <a:endParaRPr lang="en-US"/>
          </a:p>
        </p:txBody>
      </p:sp>
    </p:spTree>
    <p:extLst>
      <p:ext uri="{BB962C8B-B14F-4D97-AF65-F5344CB8AC3E}">
        <p14:creationId xmlns:p14="http://schemas.microsoft.com/office/powerpoint/2010/main" val="2288761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5142C7-835B-134D-BB89-3D8C7C1F9B6A}" type="slidenum">
              <a:rPr lang="en-US" smtClean="0"/>
              <a:pPr/>
              <a:t>7</a:t>
            </a:fld>
            <a:endParaRPr lang="en-US"/>
          </a:p>
        </p:txBody>
      </p:sp>
    </p:spTree>
    <p:extLst>
      <p:ext uri="{BB962C8B-B14F-4D97-AF65-F5344CB8AC3E}">
        <p14:creationId xmlns:p14="http://schemas.microsoft.com/office/powerpoint/2010/main" val="2197716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7589F-9E7E-DA4F-8657-ADC88C0734A7}" type="slidenum">
              <a:rPr lang="en-US" smtClean="0"/>
              <a:pPr/>
              <a:t>8</a:t>
            </a:fld>
            <a:endParaRPr lang="en-US"/>
          </a:p>
        </p:txBody>
      </p:sp>
    </p:spTree>
    <p:extLst>
      <p:ext uri="{BB962C8B-B14F-4D97-AF65-F5344CB8AC3E}">
        <p14:creationId xmlns:p14="http://schemas.microsoft.com/office/powerpoint/2010/main" val="549664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Find table from FSA</a:t>
            </a:r>
            <a:endParaRPr lang="en-US" dirty="0"/>
          </a:p>
        </p:txBody>
      </p:sp>
      <p:sp>
        <p:nvSpPr>
          <p:cNvPr id="4" name="Slide Number Placeholder 3"/>
          <p:cNvSpPr>
            <a:spLocks noGrp="1"/>
          </p:cNvSpPr>
          <p:nvPr>
            <p:ph type="sldNum" sz="quarter" idx="10"/>
          </p:nvPr>
        </p:nvSpPr>
        <p:spPr/>
        <p:txBody>
          <a:bodyPr/>
          <a:lstStyle/>
          <a:p>
            <a:fld id="{F65142C7-835B-134D-BB89-3D8C7C1F9B6A}" type="slidenum">
              <a:rPr lang="en-US" smtClean="0"/>
              <a:pPr/>
              <a:t>9</a:t>
            </a:fld>
            <a:endParaRPr lang="en-US"/>
          </a:p>
        </p:txBody>
      </p:sp>
    </p:spTree>
    <p:extLst>
      <p:ext uri="{BB962C8B-B14F-4D97-AF65-F5344CB8AC3E}">
        <p14:creationId xmlns:p14="http://schemas.microsoft.com/office/powerpoint/2010/main" val="253026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56A0A45E-24F5-6048-AD64-118A8B551B61}" type="datetimeFigureOut">
              <a:rPr lang="en-US" smtClean="0"/>
              <a:pPr/>
              <a:t>1/29/15</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063F1AC-31D4-9645-BAF1-229223315A9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56A0A45E-24F5-6048-AD64-118A8B551B61}" type="datetimeFigureOut">
              <a:rPr lang="en-US" smtClean="0"/>
              <a:pPr/>
              <a:t>1/29/15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63F1AC-31D4-9645-BAF1-229223315A9F}" type="slidenum">
              <a:rPr lang="en-US" smtClean="0"/>
              <a:pPr/>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6A0A45E-24F5-6048-AD64-118A8B551B61}" type="datetimeFigureOut">
              <a:rPr lang="en-US" smtClean="0"/>
              <a:pPr/>
              <a:t>1/29/15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63F1AC-31D4-9645-BAF1-229223315A9F}" type="slidenum">
              <a:rPr lang="en-US" smtClean="0"/>
              <a:pPr/>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6A0A45E-24F5-6048-AD64-118A8B551B61}" type="datetimeFigureOut">
              <a:rPr lang="en-US" smtClean="0"/>
              <a:pPr/>
              <a:t>1/29/15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3F1AC-31D4-9645-BAF1-229223315A9F}"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0A45E-24F5-6048-AD64-118A8B551B61}" type="datetimeFigureOut">
              <a:rPr lang="en-US" smtClean="0"/>
              <a:pPr/>
              <a:t>1/29/15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63F1AC-31D4-9645-BAF1-229223315A9F}"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A0A45E-24F5-6048-AD64-118A8B551B61}" type="datetimeFigureOut">
              <a:rPr lang="en-US" smtClean="0"/>
              <a:pPr/>
              <a:t>1/29/15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63F1AC-31D4-9645-BAF1-229223315A9F}"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A0A45E-24F5-6048-AD64-118A8B551B61}" type="datetimeFigureOut">
              <a:rPr lang="en-US" smtClean="0"/>
              <a:pPr/>
              <a:t>1/29/15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63F1AC-31D4-9645-BAF1-229223315A9F}" type="slidenum">
              <a:rPr lang="en-US" smtClean="0"/>
              <a:pPr/>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A0A45E-24F5-6048-AD64-118A8B551B61}" type="datetimeFigureOut">
              <a:rPr lang="en-US" smtClean="0"/>
              <a:pPr/>
              <a:t>1/29/15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63F1AC-31D4-9645-BAF1-229223315A9F}"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A0A45E-24F5-6048-AD64-118A8B551B61}" type="datetimeFigureOut">
              <a:rPr lang="en-US" smtClean="0"/>
              <a:pPr/>
              <a:t>1/29/15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619C8-A375-448C-891B-9999C6BE8E64}" type="slidenum">
              <a:rPr/>
              <a:pPr/>
              <a:t>‹#›</a:t>
            </a:fld>
            <a:endParaRPr/>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A0A45E-24F5-6048-AD64-118A8B551B61}" type="datetimeFigureOut">
              <a:rPr lang="en-US" smtClean="0"/>
              <a:pPr/>
              <a:t>1/29/15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63F1AC-31D4-9645-BAF1-229223315A9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6A0A45E-24F5-6048-AD64-118A8B551B61}" type="datetimeFigureOut">
              <a:rPr lang="en-US" smtClean="0"/>
              <a:pPr/>
              <a:t>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63F1AC-31D4-9645-BAF1-229223315A9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6A0A45E-24F5-6048-AD64-118A8B551B61}" type="datetimeFigureOut">
              <a:rPr lang="en-US" smtClean="0"/>
              <a:pPr/>
              <a:t>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63F1AC-31D4-9645-BAF1-229223315A9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6A0A45E-24F5-6048-AD64-118A8B551B61}" type="datetimeFigureOut">
              <a:rPr lang="en-US" smtClean="0"/>
              <a:pPr/>
              <a:t>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63F1AC-31D4-9645-BAF1-229223315A9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56A0A45E-24F5-6048-AD64-118A8B551B61}" type="datetimeFigureOut">
              <a:rPr lang="en-US" smtClean="0"/>
              <a:pPr/>
              <a:t>1/29/15</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063F1AC-31D4-9645-BAF1-229223315A9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ct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56A0A45E-24F5-6048-AD64-118A8B551B61}" type="datetimeFigureOut">
              <a:rPr lang="en-US" smtClean="0"/>
              <a:pPr/>
              <a:t>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63F1AC-31D4-9645-BAF1-229223315A9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A0A45E-24F5-6048-AD64-118A8B551B61}" type="datetimeFigureOut">
              <a:rPr lang="en-US" smtClean="0"/>
              <a:pPr/>
              <a:t>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63F1AC-31D4-9645-BAF1-229223315A9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A0A45E-24F5-6048-AD64-118A8B551B61}" type="datetimeFigureOut">
              <a:rPr lang="en-US" smtClean="0"/>
              <a:pPr/>
              <a:t>1/29/15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63F1AC-31D4-9645-BAF1-229223315A9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6A0A45E-24F5-6048-AD64-118A8B551B61}" type="datetimeFigureOut">
              <a:rPr lang="en-US" smtClean="0"/>
              <a:pPr/>
              <a:t>1/29/15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63F1AC-31D4-9645-BAF1-229223315A9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6A0A45E-24F5-6048-AD64-118A8B551B61}" type="datetimeFigureOut">
              <a:rPr lang="en-US" smtClean="0"/>
              <a:pPr/>
              <a:t>1/29/15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63F1AC-31D4-9645-BAF1-229223315A9F}" type="slidenum">
              <a:rPr lang="en-US" smtClean="0"/>
              <a:pPr/>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6A0A45E-24F5-6048-AD64-118A8B551B61}" type="datetimeFigureOut">
              <a:rPr lang="en-US" smtClean="0"/>
              <a:pPr/>
              <a:t>1/29/15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63F1AC-31D4-9645-BAF1-229223315A9F}" type="slidenum">
              <a:rPr lang="en-US" smtClean="0"/>
              <a:pPr/>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56A0A45E-24F5-6048-AD64-118A8B551B61}" type="datetimeFigureOut">
              <a:rPr lang="en-US" smtClean="0"/>
              <a:pPr/>
              <a:t>1/29/15</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063F1AC-31D4-9645-BAF1-229223315A9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png"/><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png"/><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hyperlink" Target="http://www.readwritethink.org/" TargetMode="External"/><Relationship Id="rId4" Type="http://schemas.openxmlformats.org/officeDocument/2006/relationships/hyperlink" Target="http://faculty.muhs.edu/Downey/paragraph%20generator.html" TargetMode="External"/><Relationship Id="rId5" Type="http://schemas.openxmlformats.org/officeDocument/2006/relationships/hyperlink" Target="http://teachingkidsnews.com/grades-2-8/" TargetMode="External"/><Relationship Id="rId6" Type="http://schemas.openxmlformats.org/officeDocument/2006/relationships/hyperlink" Target="https://newsela.com/" TargetMode="External"/><Relationship Id="rId7" Type="http://schemas.openxmlformats.org/officeDocument/2006/relationships/hyperlink" Target="http://www.time4writing.com/free-writing-resources/" TargetMode="External"/><Relationship Id="rId8" Type="http://schemas.openxmlformats.org/officeDocument/2006/relationships/hyperlink" Target="http://www.writingfix.com/" TargetMode="External"/><Relationship Id="rId9" Type="http://schemas.openxmlformats.org/officeDocument/2006/relationships/hyperlink" Target="https://learnzillion.com/lessons/1230-organize-ideas-for-an-argumentative-essay" TargetMode="External"/><Relationship Id="rId10"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hyperlink" Target="http://writingcenter.unc.edu/handout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p:cNvPicPr>
          <p:nvPr/>
        </p:nvPicPr>
        <p:blipFill>
          <a:blip r:embed="rId3">
            <a:alphaModFix amt="50000"/>
          </a:blip>
          <a:srcRect/>
          <a:stretch>
            <a:fillRect/>
          </a:stretch>
        </p:blipFill>
        <p:spPr bwMode="auto">
          <a:xfrm>
            <a:off x="1" y="-207369"/>
            <a:ext cx="9144000" cy="6878638"/>
          </a:xfrm>
          <a:prstGeom prst="rect">
            <a:avLst/>
          </a:prstGeom>
          <a:noFill/>
          <a:ln w="9525">
            <a:noFill/>
            <a:miter lim="800000"/>
            <a:headEnd/>
            <a:tailEnd/>
          </a:ln>
        </p:spPr>
      </p:pic>
      <p:sp>
        <p:nvSpPr>
          <p:cNvPr id="15363" name="Title 1"/>
          <p:cNvSpPr>
            <a:spLocks noGrp="1"/>
          </p:cNvSpPr>
          <p:nvPr>
            <p:ph type="ctrTitle"/>
          </p:nvPr>
        </p:nvSpPr>
        <p:spPr>
          <a:xfrm rot="16200000">
            <a:off x="-2632867" y="2632869"/>
            <a:ext cx="6735763" cy="1470025"/>
          </a:xfrm>
        </p:spPr>
        <p:txBody>
          <a:bodyPr>
            <a:normAutofit/>
          </a:bodyPr>
          <a:lstStyle/>
          <a:p>
            <a:r>
              <a:rPr lang="en-US" altLang="ja-JP" sz="6000" b="1" dirty="0" smtClean="0"/>
              <a:t>FSA Essay Writing</a:t>
            </a:r>
          </a:p>
        </p:txBody>
      </p:sp>
      <p:sp>
        <p:nvSpPr>
          <p:cNvPr id="3" name="Subtitle 2"/>
          <p:cNvSpPr>
            <a:spLocks noGrp="1"/>
          </p:cNvSpPr>
          <p:nvPr>
            <p:ph type="subTitle" idx="1"/>
          </p:nvPr>
        </p:nvSpPr>
        <p:spPr>
          <a:xfrm>
            <a:off x="1643733" y="4755571"/>
            <a:ext cx="6400800" cy="1752600"/>
          </a:xfrm>
        </p:spPr>
        <p:txBody>
          <a:bodyPr rtlCol="0">
            <a:normAutofit/>
          </a:bodyPr>
          <a:lstStyle/>
          <a:p>
            <a:pPr algn="ctr" fontAlgn="auto">
              <a:spcAft>
                <a:spcPts val="0"/>
              </a:spcAft>
              <a:buFont typeface="Arial"/>
              <a:buNone/>
              <a:defRPr/>
            </a:pPr>
            <a:r>
              <a:rPr lang="en-US" sz="3200" b="1" dirty="0" smtClean="0">
                <a:solidFill>
                  <a:schemeClr val="tx1"/>
                </a:solidFill>
              </a:rPr>
              <a:t>Parent Information Night</a:t>
            </a:r>
          </a:p>
          <a:p>
            <a:pPr algn="ctr" fontAlgn="auto">
              <a:spcAft>
                <a:spcPts val="0"/>
              </a:spcAft>
              <a:buFont typeface="Arial"/>
              <a:buNone/>
              <a:defRPr/>
            </a:pPr>
            <a:r>
              <a:rPr lang="en-US" sz="3200" b="1" dirty="0" smtClean="0">
                <a:solidFill>
                  <a:schemeClr val="tx1"/>
                </a:solidFill>
              </a:rPr>
              <a:t>WMSS</a:t>
            </a:r>
          </a:p>
          <a:p>
            <a:pPr algn="ctr" fontAlgn="auto">
              <a:spcAft>
                <a:spcPts val="0"/>
              </a:spcAft>
              <a:buFont typeface="Arial"/>
              <a:buNone/>
              <a:defRPr/>
            </a:pPr>
            <a:r>
              <a:rPr lang="en-US" sz="3200" b="1" dirty="0" smtClean="0"/>
              <a:t>Mrs. Claudia Lacy</a:t>
            </a:r>
            <a:endParaRPr lang="en-US" sz="3200" b="1" dirty="0" smtClean="0">
              <a:solidFill>
                <a:schemeClr val="tx1"/>
              </a:solidFill>
            </a:endParaRPr>
          </a:p>
          <a:p>
            <a:pPr algn="ctr" fontAlgn="auto">
              <a:spcAft>
                <a:spcPts val="0"/>
              </a:spcAft>
              <a:buFont typeface="Arial"/>
              <a:buNone/>
              <a:defRPr/>
            </a:pPr>
            <a:r>
              <a:rPr lang="en-US" sz="3200" b="1" dirty="0" smtClean="0">
                <a:solidFill>
                  <a:schemeClr val="tx1"/>
                </a:solidFill>
              </a:rPr>
              <a:t>January 29</a:t>
            </a:r>
            <a:r>
              <a:rPr lang="en-US" sz="3200" b="1" baseline="30000" dirty="0" smtClean="0">
                <a:solidFill>
                  <a:schemeClr val="tx1"/>
                </a:solidFill>
              </a:rPr>
              <a:t>th</a:t>
            </a:r>
            <a:r>
              <a:rPr lang="en-US" sz="3200" b="1" dirty="0" smtClean="0">
                <a:solidFill>
                  <a:schemeClr val="tx1"/>
                </a:solidFill>
              </a:rPr>
              <a:t>, 2015</a:t>
            </a:r>
            <a:endParaRPr lang="en-US" sz="3200" b="1" dirty="0">
              <a:solidFill>
                <a:schemeClr val="tx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218" y="230283"/>
            <a:ext cx="7313613" cy="868362"/>
          </a:xfrm>
        </p:spPr>
        <p:txBody>
          <a:bodyPr rtlCol="0">
            <a:normAutofit fontScale="90000"/>
          </a:bodyPr>
          <a:lstStyle/>
          <a:p>
            <a:pPr fontAlgn="auto">
              <a:spcAft>
                <a:spcPts val="0"/>
              </a:spcAft>
              <a:defRPr/>
            </a:pPr>
            <a:r>
              <a:rPr lang="en-US" b="1" dirty="0" smtClean="0">
                <a:ea typeface="+mj-ea"/>
                <a:cs typeface="Arial"/>
              </a:rPr>
              <a:t>To Be Successful… Students Must </a:t>
            </a:r>
            <a:endParaRPr lang="en-US" b="1" dirty="0">
              <a:ea typeface="+mj-ea"/>
              <a:cs typeface="Arial"/>
            </a:endParaRPr>
          </a:p>
        </p:txBody>
      </p:sp>
      <p:sp>
        <p:nvSpPr>
          <p:cNvPr id="3" name="Content Placeholder 2"/>
          <p:cNvSpPr>
            <a:spLocks noGrp="1"/>
          </p:cNvSpPr>
          <p:nvPr>
            <p:ph idx="1"/>
          </p:nvPr>
        </p:nvSpPr>
        <p:spPr>
          <a:xfrm>
            <a:off x="396875" y="1098645"/>
            <a:ext cx="7824788" cy="5145206"/>
          </a:xfrm>
        </p:spPr>
        <p:txBody>
          <a:bodyPr rtlCol="0">
            <a:noAutofit/>
          </a:bodyPr>
          <a:lstStyle/>
          <a:p>
            <a:pPr fontAlgn="auto">
              <a:spcAft>
                <a:spcPts val="0"/>
              </a:spcAft>
              <a:buFont typeface="Arial"/>
              <a:buChar char="•"/>
              <a:defRPr/>
            </a:pPr>
            <a:r>
              <a:rPr lang="en-US" sz="2800" dirty="0" smtClean="0">
                <a:ea typeface="+mn-ea"/>
                <a:cs typeface="Arial"/>
              </a:rPr>
              <a:t>Understand the task and develop a clear and precise thesis.</a:t>
            </a:r>
          </a:p>
          <a:p>
            <a:pPr fontAlgn="auto">
              <a:spcAft>
                <a:spcPts val="0"/>
              </a:spcAft>
              <a:buFont typeface="Arial"/>
              <a:buChar char="•"/>
              <a:defRPr/>
            </a:pPr>
            <a:r>
              <a:rPr lang="en-US" sz="2800" dirty="0" smtClean="0">
                <a:ea typeface="+mn-ea"/>
                <a:cs typeface="Arial"/>
              </a:rPr>
              <a:t>Critically read the text and make thoughtful decisions when selecting textual evidence to support the thesis.</a:t>
            </a:r>
          </a:p>
          <a:p>
            <a:pPr fontAlgn="auto">
              <a:spcAft>
                <a:spcPts val="0"/>
              </a:spcAft>
              <a:buFont typeface="Arial"/>
              <a:buChar char="•"/>
              <a:defRPr/>
            </a:pPr>
            <a:r>
              <a:rPr lang="en-US" sz="2800" dirty="0" smtClean="0">
                <a:ea typeface="+mn-ea"/>
                <a:cs typeface="Arial"/>
              </a:rPr>
              <a:t>Examine the effectiveness of connections between selected textual information and the thesis.</a:t>
            </a:r>
          </a:p>
          <a:p>
            <a:pPr fontAlgn="auto">
              <a:spcAft>
                <a:spcPts val="0"/>
              </a:spcAft>
              <a:buFont typeface="Arial"/>
              <a:buChar char="•"/>
              <a:defRPr/>
            </a:pPr>
            <a:r>
              <a:rPr lang="en-US" sz="2800" dirty="0" smtClean="0">
                <a:ea typeface="+mn-ea"/>
                <a:cs typeface="Arial"/>
              </a:rPr>
              <a:t>Organize the information in a structure that ensures the reader can effectively follow the writer’s development of ideas.</a:t>
            </a:r>
          </a:p>
          <a:p>
            <a:pPr fontAlgn="auto">
              <a:spcAft>
                <a:spcPts val="0"/>
              </a:spcAft>
              <a:buFont typeface="Arial"/>
              <a:buChar char="•"/>
              <a:defRPr/>
            </a:pPr>
            <a:endParaRPr lang="en-US" dirty="0" smtClean="0">
              <a:latin typeface="Arial"/>
              <a:ea typeface="+mn-ea"/>
              <a:cs typeface="Arial"/>
            </a:endParaRPr>
          </a:p>
          <a:p>
            <a:pPr fontAlgn="auto">
              <a:spcAft>
                <a:spcPts val="0"/>
              </a:spcAft>
              <a:buFont typeface="Arial"/>
              <a:buChar char="•"/>
              <a:defRPr/>
            </a:pPr>
            <a:endParaRPr lang="en-US" dirty="0">
              <a:ea typeface="+mn-ea"/>
              <a:cs typeface="+mn-cs"/>
            </a:endParaRPr>
          </a:p>
        </p:txBody>
      </p:sp>
      <p:pic>
        <p:nvPicPr>
          <p:cNvPr id="52228" name="Picture 3" descr="fountain pen.png"/>
          <p:cNvPicPr>
            <a:picLocks noChangeAspect="1"/>
          </p:cNvPicPr>
          <p:nvPr/>
        </p:nvPicPr>
        <p:blipFill>
          <a:blip r:embed="rId3"/>
          <a:srcRect/>
          <a:stretch>
            <a:fillRect/>
          </a:stretch>
        </p:blipFill>
        <p:spPr bwMode="auto">
          <a:xfrm>
            <a:off x="7789863" y="2139950"/>
            <a:ext cx="863600" cy="187642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638" y="169746"/>
            <a:ext cx="8505378" cy="1009428"/>
          </a:xfrm>
        </p:spPr>
        <p:txBody>
          <a:bodyPr>
            <a:normAutofit fontScale="90000"/>
          </a:bodyPr>
          <a:lstStyle/>
          <a:p>
            <a:r>
              <a:rPr lang="en-US" dirty="0" smtClean="0"/>
              <a:t>To Be Successful…Students Must</a:t>
            </a:r>
            <a:br>
              <a:rPr lang="en-US" dirty="0" smtClean="0"/>
            </a:br>
            <a:endParaRPr lang="en-US" dirty="0"/>
          </a:p>
        </p:txBody>
      </p:sp>
      <p:sp>
        <p:nvSpPr>
          <p:cNvPr id="3" name="Content Placeholder 2"/>
          <p:cNvSpPr>
            <a:spLocks noGrp="1"/>
          </p:cNvSpPr>
          <p:nvPr>
            <p:ph idx="1"/>
          </p:nvPr>
        </p:nvSpPr>
        <p:spPr>
          <a:xfrm>
            <a:off x="1023520" y="961063"/>
            <a:ext cx="7313613" cy="5122862"/>
          </a:xfrm>
        </p:spPr>
        <p:txBody>
          <a:bodyPr>
            <a:noAutofit/>
          </a:bodyPr>
          <a:lstStyle/>
          <a:p>
            <a:r>
              <a:rPr lang="en-US" sz="3200" baseline="30000" dirty="0" smtClean="0">
                <a:solidFill>
                  <a:srgbClr val="1D1D1D"/>
                </a:solidFill>
              </a:rPr>
              <a:t>Be direct and to the point.</a:t>
            </a:r>
            <a:endParaRPr lang="en-US" sz="3200" baseline="30000" dirty="0">
              <a:solidFill>
                <a:srgbClr val="D19444"/>
              </a:solidFill>
            </a:endParaRPr>
          </a:p>
          <a:p>
            <a:r>
              <a:rPr lang="en-US" sz="3200" baseline="30000" dirty="0" smtClean="0">
                <a:solidFill>
                  <a:srgbClr val="1D1D1D"/>
                </a:solidFill>
              </a:rPr>
              <a:t>Show an awareness of the audience</a:t>
            </a:r>
            <a:endParaRPr lang="en-US" sz="3200" baseline="30000" dirty="0">
              <a:solidFill>
                <a:srgbClr val="73271B"/>
              </a:solidFill>
            </a:endParaRPr>
          </a:p>
          <a:p>
            <a:r>
              <a:rPr lang="en-US" sz="3200" baseline="30000" dirty="0" smtClean="0">
                <a:solidFill>
                  <a:srgbClr val="1D1D1D"/>
                </a:solidFill>
              </a:rPr>
              <a:t>Set a purpose for writing</a:t>
            </a:r>
            <a:endParaRPr lang="en-US" sz="3200" baseline="30000" dirty="0">
              <a:solidFill>
                <a:srgbClr val="73271B"/>
              </a:solidFill>
            </a:endParaRPr>
          </a:p>
          <a:p>
            <a:r>
              <a:rPr lang="en-US" sz="3200" baseline="30000" dirty="0" smtClean="0">
                <a:solidFill>
                  <a:srgbClr val="1D1D1D"/>
                </a:solidFill>
              </a:rPr>
              <a:t>Create voice/tone appropriate to the task</a:t>
            </a:r>
            <a:endParaRPr lang="en-US" sz="3200" baseline="30000" dirty="0">
              <a:solidFill>
                <a:srgbClr val="73271B"/>
              </a:solidFill>
            </a:endParaRPr>
          </a:p>
          <a:p>
            <a:r>
              <a:rPr lang="en-US" sz="3200" baseline="30000" dirty="0" smtClean="0">
                <a:solidFill>
                  <a:srgbClr val="1D1D1D"/>
                </a:solidFill>
              </a:rPr>
              <a:t>Examine a topic/idea by gathering important information</a:t>
            </a:r>
            <a:endParaRPr lang="en-US" sz="3200" baseline="30000" dirty="0">
              <a:solidFill>
                <a:srgbClr val="73271B"/>
              </a:solidFill>
            </a:endParaRPr>
          </a:p>
          <a:p>
            <a:r>
              <a:rPr lang="en-US" sz="3200" baseline="30000" dirty="0" smtClean="0">
                <a:solidFill>
                  <a:srgbClr val="1D1D1D"/>
                </a:solidFill>
              </a:rPr>
              <a:t>State the topic/idea in the introduction</a:t>
            </a:r>
            <a:endParaRPr lang="en-US" sz="3200" baseline="30000" dirty="0">
              <a:solidFill>
                <a:srgbClr val="73271B"/>
              </a:solidFill>
            </a:endParaRPr>
          </a:p>
          <a:p>
            <a:r>
              <a:rPr lang="en-US" sz="3200" baseline="30000" dirty="0" smtClean="0">
                <a:solidFill>
                  <a:srgbClr val="1D1D1D"/>
                </a:solidFill>
              </a:rPr>
              <a:t>Organize ideas and connect relevant details</a:t>
            </a:r>
            <a:endParaRPr lang="en-US" sz="3200" baseline="30000" dirty="0">
              <a:solidFill>
                <a:srgbClr val="73271B"/>
              </a:solidFill>
            </a:endParaRPr>
          </a:p>
          <a:p>
            <a:r>
              <a:rPr lang="en-US" sz="3200" baseline="30000" dirty="0" smtClean="0">
                <a:solidFill>
                  <a:srgbClr val="1D1D1D"/>
                </a:solidFill>
              </a:rPr>
              <a:t>Cite evidence from the text to support inferences</a:t>
            </a:r>
            <a:r>
              <a:rPr lang="en-US" sz="3200" dirty="0" smtClean="0">
                <a:solidFill>
                  <a:srgbClr val="1D1D1D"/>
                </a:solidFill>
              </a:rPr>
              <a:t> </a:t>
            </a:r>
          </a:p>
          <a:p>
            <a:r>
              <a:rPr lang="en-US" sz="3200" baseline="30000" dirty="0" smtClean="0">
                <a:solidFill>
                  <a:srgbClr val="1D1D1D"/>
                </a:solidFill>
              </a:rPr>
              <a:t>Provide a strong ending (conclusion)</a:t>
            </a:r>
          </a:p>
          <a:p>
            <a:r>
              <a:rPr lang="en-US" sz="3200" baseline="30000" dirty="0" smtClean="0">
                <a:solidFill>
                  <a:srgbClr val="1D1D1D"/>
                </a:solidFill>
              </a:rPr>
              <a:t>Avoid unnecessary FLUFF!</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53151"/>
            <a:ext cx="7313613" cy="868362"/>
          </a:xfrm>
        </p:spPr>
        <p:txBody>
          <a:bodyPr/>
          <a:lstStyle/>
          <a:p>
            <a:r>
              <a:rPr lang="en-US" dirty="0" smtClean="0"/>
              <a:t>Let’s Look At </a:t>
            </a:r>
            <a:br>
              <a:rPr lang="en-US" dirty="0" smtClean="0"/>
            </a:br>
            <a:r>
              <a:rPr lang="en-US" dirty="0" smtClean="0"/>
              <a:t>The Scoring Rubrics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3557" y="2234606"/>
            <a:ext cx="5172787" cy="387959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a:xfrm>
            <a:off x="457200" y="55821"/>
            <a:ext cx="8229600" cy="920015"/>
          </a:xfrm>
        </p:spPr>
        <p:txBody>
          <a:bodyPr/>
          <a:lstStyle/>
          <a:p>
            <a:r>
              <a:rPr lang="en-US" dirty="0" smtClean="0"/>
              <a:t>Features if an Informative Essay</a:t>
            </a:r>
            <a:endParaRPr lang="en-US" dirty="0"/>
          </a:p>
        </p:txBody>
      </p:sp>
      <p:sp>
        <p:nvSpPr>
          <p:cNvPr id="26" name="Content Placeholder 25"/>
          <p:cNvSpPr>
            <a:spLocks noGrp="1"/>
          </p:cNvSpPr>
          <p:nvPr>
            <p:ph idx="1"/>
          </p:nvPr>
        </p:nvSpPr>
        <p:spPr>
          <a:xfrm>
            <a:off x="457200" y="853006"/>
            <a:ext cx="8229600" cy="6004993"/>
          </a:xfrm>
        </p:spPr>
        <p:txBody>
          <a:bodyPr>
            <a:normAutofit lnSpcReduction="10000"/>
          </a:bodyPr>
          <a:lstStyle/>
          <a:p>
            <a:pPr>
              <a:buFont typeface="Wingdings" charset="2"/>
              <a:buChar char="ü"/>
            </a:pPr>
            <a:r>
              <a:rPr lang="en-US" sz="2600" dirty="0" smtClean="0"/>
              <a:t>Introduces a clearly stated topic/controlling idea/opinion or claim</a:t>
            </a:r>
          </a:p>
          <a:p>
            <a:pPr>
              <a:buFont typeface="Wingdings" charset="2"/>
              <a:buChar char="ü"/>
            </a:pPr>
            <a:r>
              <a:rPr lang="en-US" sz="2600" dirty="0" smtClean="0"/>
              <a:t>Creates an organizational structure in which information is grouped logically to support the writer’s purpose</a:t>
            </a:r>
          </a:p>
          <a:p>
            <a:pPr>
              <a:buFont typeface="Wingdings" charset="2"/>
              <a:buChar char="ü"/>
            </a:pPr>
            <a:r>
              <a:rPr lang="en-US" sz="2600" dirty="0" smtClean="0"/>
              <a:t>Develops evidence with relevant facts, definitions, details, quotations and examples with references to sources</a:t>
            </a:r>
          </a:p>
          <a:p>
            <a:pPr>
              <a:buFont typeface="Wingdings" charset="2"/>
              <a:buChar char="ü"/>
            </a:pPr>
            <a:r>
              <a:rPr lang="en-US" sz="2600" dirty="0" smtClean="0"/>
              <a:t>Uses precise language and content specific words that are appropriate for the audience and purpose</a:t>
            </a:r>
          </a:p>
          <a:p>
            <a:pPr>
              <a:buFont typeface="Wingdings" charset="2"/>
              <a:buChar char="ü"/>
            </a:pPr>
            <a:r>
              <a:rPr lang="en-US" sz="2600" dirty="0" smtClean="0"/>
              <a:t>Uses appropriate linking ideas within and across the paragraphs to smoothly and purposefully connect the topic/idea to the evidence (transitions)</a:t>
            </a:r>
          </a:p>
          <a:p>
            <a:pPr>
              <a:buFont typeface="Wingdings" charset="2"/>
              <a:buChar char="ü"/>
            </a:pPr>
            <a:r>
              <a:rPr lang="en-US" sz="2600" dirty="0" smtClean="0"/>
              <a:t>Provides a satisfying conclusion related to the topic</a:t>
            </a:r>
          </a:p>
          <a:p>
            <a:pPr>
              <a:buFont typeface="Wingdings" charset="2"/>
              <a:buChar char="ü"/>
            </a:pPr>
            <a:endParaRPr lang="en-US" dirty="0" smtClean="0"/>
          </a:p>
          <a:p>
            <a:pPr>
              <a:buNone/>
            </a:pPr>
            <a:endParaRPr lang="en-US" dirty="0" smtClean="0"/>
          </a:p>
          <a:p>
            <a:pPr>
              <a:buFont typeface="Wingdings" charset="2"/>
              <a:buChar char="ü"/>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SA_Parent_Night_Presentation rubricop.pdf"/>
          <p:cNvPicPr>
            <a:picLocks noChangeAspect="1"/>
          </p:cNvPicPr>
          <p:nvPr/>
        </p:nvPicPr>
        <p:blipFill>
          <a:blip r:embed="rId2"/>
          <a:stretch>
            <a:fillRect/>
          </a:stretch>
        </p:blipFill>
        <p:spPr>
          <a:xfrm>
            <a:off x="134470" y="0"/>
            <a:ext cx="8875059"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SA_Parent_Night_Presentation rubricop.pdf"/>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764" y="501509"/>
            <a:ext cx="7313613" cy="868362"/>
          </a:xfrm>
        </p:spPr>
        <p:txBody>
          <a:bodyPr>
            <a:normAutofit fontScale="90000"/>
          </a:bodyPr>
          <a:lstStyle/>
          <a:p>
            <a:r>
              <a:rPr lang="en-US" b="1" dirty="0" smtClean="0"/>
              <a:t>Scoring…Step 1</a:t>
            </a:r>
            <a:br>
              <a:rPr lang="en-US" b="1" dirty="0" smtClean="0"/>
            </a:br>
            <a:r>
              <a:rPr lang="en-US" sz="2700" b="1" dirty="0" smtClean="0"/>
              <a:t>(Repeat for each section of the rubric.)</a:t>
            </a:r>
            <a:endParaRPr lang="en-US" sz="2700" b="1" dirty="0"/>
          </a:p>
        </p:txBody>
      </p:sp>
      <p:sp>
        <p:nvSpPr>
          <p:cNvPr id="3" name="Content Placeholder 2"/>
          <p:cNvSpPr>
            <a:spLocks noGrp="1"/>
          </p:cNvSpPr>
          <p:nvPr>
            <p:ph idx="1"/>
          </p:nvPr>
        </p:nvSpPr>
        <p:spPr/>
        <p:txBody>
          <a:bodyPr>
            <a:normAutofit lnSpcReduction="10000"/>
          </a:bodyPr>
          <a:lstStyle/>
          <a:p>
            <a:r>
              <a:rPr lang="en-US" dirty="0" smtClean="0"/>
              <a:t>Level 4– Yes or No</a:t>
            </a:r>
          </a:p>
          <a:p>
            <a:pPr marL="0" indent="0">
              <a:buNone/>
            </a:pPr>
            <a:endParaRPr lang="en-US" dirty="0"/>
          </a:p>
          <a:p>
            <a:r>
              <a:rPr lang="en-US" dirty="0" smtClean="0"/>
              <a:t>Level 1– Yes or No</a:t>
            </a:r>
          </a:p>
          <a:p>
            <a:endParaRPr lang="en-US" dirty="0"/>
          </a:p>
          <a:p>
            <a:r>
              <a:rPr lang="en-US" dirty="0" smtClean="0"/>
              <a:t>Level 2– Yes or No</a:t>
            </a:r>
          </a:p>
          <a:p>
            <a:endParaRPr lang="en-US" dirty="0"/>
          </a:p>
          <a:p>
            <a:r>
              <a:rPr lang="en-US" dirty="0" smtClean="0"/>
              <a:t>Level 3– Yes or No</a:t>
            </a:r>
            <a:endParaRPr lang="en-US" dirty="0"/>
          </a:p>
        </p:txBody>
      </p:sp>
      <p:pic>
        <p:nvPicPr>
          <p:cNvPr id="5" name="Picture 3" descr="fountain pen.png"/>
          <p:cNvPicPr>
            <a:picLocks noChangeAspect="1"/>
          </p:cNvPicPr>
          <p:nvPr/>
        </p:nvPicPr>
        <p:blipFill>
          <a:blip r:embed="rId2"/>
          <a:srcRect/>
          <a:stretch>
            <a:fillRect/>
          </a:stretch>
        </p:blipFill>
        <p:spPr bwMode="auto">
          <a:xfrm>
            <a:off x="6882311" y="4016375"/>
            <a:ext cx="863600" cy="1876425"/>
          </a:xfrm>
          <a:prstGeom prst="rect">
            <a:avLst/>
          </a:prstGeom>
          <a:noFill/>
          <a:ln w="9525">
            <a:noFill/>
            <a:miter lim="800000"/>
            <a:headEnd/>
            <a:tailEnd/>
          </a:ln>
        </p:spPr>
      </p:pic>
    </p:spTree>
    <p:extLst>
      <p:ext uri="{BB962C8B-B14F-4D97-AF65-F5344CB8AC3E}">
        <p14:creationId xmlns:p14="http://schemas.microsoft.com/office/powerpoint/2010/main" val="253058855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47597"/>
            <a:ext cx="5867399" cy="51616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Oval 1"/>
          <p:cNvSpPr/>
          <p:nvPr/>
        </p:nvSpPr>
        <p:spPr>
          <a:xfrm>
            <a:off x="1905000" y="1295400"/>
            <a:ext cx="5638800" cy="22860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455700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4329" y="3276600"/>
            <a:ext cx="4435071" cy="34612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4329" y="274320"/>
            <a:ext cx="4435071" cy="2971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Oval 1"/>
          <p:cNvSpPr/>
          <p:nvPr/>
        </p:nvSpPr>
        <p:spPr>
          <a:xfrm>
            <a:off x="2388870" y="152400"/>
            <a:ext cx="4800600" cy="12954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2362200" y="3048000"/>
            <a:ext cx="4800600" cy="12954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439423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Step 2:  Confirm with Rubric Bullets</a:t>
            </a:r>
            <a:br>
              <a:rPr lang="en-US" b="1" dirty="0" smtClean="0"/>
            </a:br>
            <a:r>
              <a:rPr lang="en-US" sz="2700" b="1" dirty="0"/>
              <a:t>(Repeat for each section of the rubric.)</a:t>
            </a:r>
          </a:p>
        </p:txBody>
      </p:sp>
      <p:sp>
        <p:nvSpPr>
          <p:cNvPr id="3" name="Content Placeholder 2"/>
          <p:cNvSpPr>
            <a:spLocks noGrp="1"/>
          </p:cNvSpPr>
          <p:nvPr>
            <p:ph idx="1"/>
          </p:nvPr>
        </p:nvSpPr>
        <p:spPr>
          <a:xfrm>
            <a:off x="914400" y="2185514"/>
            <a:ext cx="7313613" cy="4056062"/>
          </a:xfrm>
        </p:spPr>
        <p:txBody>
          <a:bodyPr/>
          <a:lstStyle/>
          <a:p>
            <a:r>
              <a:rPr lang="en-US" dirty="0" smtClean="0"/>
              <a:t>Does the writing meet MOST of the descriptors?</a:t>
            </a:r>
            <a:endParaRPr lang="en-US" dirty="0"/>
          </a:p>
          <a:p>
            <a:r>
              <a:rPr lang="en-US" dirty="0" smtClean="0"/>
              <a:t>Which level most accurately describes the writing?</a:t>
            </a:r>
            <a:endParaRPr lang="en-US" dirty="0"/>
          </a:p>
        </p:txBody>
      </p:sp>
      <p:pic>
        <p:nvPicPr>
          <p:cNvPr id="5" name="Picture 3" descr="fountain pen.png"/>
          <p:cNvPicPr>
            <a:picLocks noChangeAspect="1"/>
          </p:cNvPicPr>
          <p:nvPr/>
        </p:nvPicPr>
        <p:blipFill>
          <a:blip r:embed="rId2"/>
          <a:srcRect/>
          <a:stretch>
            <a:fillRect/>
          </a:stretch>
        </p:blipFill>
        <p:spPr bwMode="auto">
          <a:xfrm>
            <a:off x="7789863" y="4692081"/>
            <a:ext cx="863600" cy="1876425"/>
          </a:xfrm>
          <a:prstGeom prst="rect">
            <a:avLst/>
          </a:prstGeom>
          <a:noFill/>
          <a:ln w="9525">
            <a:noFill/>
            <a:miter lim="800000"/>
            <a:headEnd/>
            <a:tailEnd/>
          </a:ln>
        </p:spPr>
      </p:pic>
    </p:spTree>
    <p:extLst>
      <p:ext uri="{BB962C8B-B14F-4D97-AF65-F5344CB8AC3E}">
        <p14:creationId xmlns:p14="http://schemas.microsoft.com/office/powerpoint/2010/main" val="40903092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26184202"/>
              </p:ext>
            </p:extLst>
          </p:nvPr>
        </p:nvGraphicFramePr>
        <p:xfrm>
          <a:off x="684213" y="1473957"/>
          <a:ext cx="7775575" cy="5274321"/>
        </p:xfrm>
        <a:graphic>
          <a:graphicData uri="http://schemas.openxmlformats.org/drawingml/2006/table">
            <a:tbl>
              <a:tblPr/>
              <a:tblGrid>
                <a:gridCol w="3887787">
                  <a:extLst>
                    <a:ext uri="{9D8B030D-6E8A-4147-A177-3AD203B41FA5}">
                      <a16:colId xmlns="" xmlns:a16="http://schemas.microsoft.com/office/drawing/2014/main" val="20000"/>
                    </a:ext>
                  </a:extLst>
                </a:gridCol>
                <a:gridCol w="3887788">
                  <a:extLst>
                    <a:ext uri="{9D8B030D-6E8A-4147-A177-3AD203B41FA5}">
                      <a16:colId xmlns="" xmlns:a16="http://schemas.microsoft.com/office/drawing/2014/main" val="20001"/>
                    </a:ext>
                  </a:extLst>
                </a:gridCol>
              </a:tblGrid>
              <a:tr h="1401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FFFFFF"/>
                          </a:solidFill>
                          <a:effectLst/>
                          <a:latin typeface="Pristina" pitchFamily="66" charset="0"/>
                          <a:ea typeface="Arial" pitchFamily="-110" charset="0"/>
                          <a:cs typeface="Arial" pitchFamily="-110" charset="0"/>
                        </a:rPr>
                        <a:t>What it WAS…</a:t>
                      </a:r>
                    </a:p>
                  </a:txBody>
                  <a:tcPr marL="91425" marR="91425"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FFFFFF"/>
                          </a:solidFill>
                          <a:effectLst/>
                          <a:latin typeface="Pristina" pitchFamily="66" charset="0"/>
                          <a:ea typeface="Arial" pitchFamily="-110" charset="0"/>
                          <a:cs typeface="Arial" pitchFamily="-110" charset="0"/>
                        </a:rPr>
                        <a:t>What it IS…</a:t>
                      </a:r>
                    </a:p>
                  </a:txBody>
                  <a:tcPr marL="91425" marR="91425"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4756150">
                <a:tc>
                  <a:txBody>
                    <a:bodyPr/>
                    <a:lstStyle/>
                    <a:p>
                      <a:pPr marL="285750" marR="0" lvl="0" indent="-285750" algn="l" defTabSz="914400" rtl="0" eaLnBrk="1" fontAlgn="base" latinLnBrk="0" hangingPunct="1">
                        <a:lnSpc>
                          <a:spcPct val="100000"/>
                        </a:lnSpc>
                        <a:spcBef>
                          <a:spcPct val="0"/>
                        </a:spcBef>
                        <a:spcAft>
                          <a:spcPts val="1200"/>
                        </a:spcAft>
                        <a:buClrTx/>
                        <a:buSzTx/>
                        <a:buFont typeface="Wingdings" pitchFamily="-110" charset="2"/>
                        <a:buChar char="ü"/>
                        <a:tabLst/>
                      </a:pPr>
                      <a:r>
                        <a:rPr kumimoji="0" lang="en-US" sz="1800" b="0" i="0" u="none" strike="noStrike" cap="none" normalizeH="0" baseline="0">
                          <a:ln>
                            <a:noFill/>
                          </a:ln>
                          <a:solidFill>
                            <a:srgbClr val="2F2B20"/>
                          </a:solidFill>
                          <a:effectLst/>
                          <a:latin typeface="Calibri" pitchFamily="-110" charset="0"/>
                          <a:ea typeface="Arial" pitchFamily="-110" charset="0"/>
                          <a:cs typeface="Arial" pitchFamily="-110" charset="0"/>
                        </a:rPr>
                        <a:t>FCAT – Florida Writes</a:t>
                      </a:r>
                    </a:p>
                    <a:p>
                      <a:pPr marL="285750" marR="0" lvl="0" indent="-285750" algn="l" defTabSz="914400" rtl="0" eaLnBrk="1" fontAlgn="base" latinLnBrk="0" hangingPunct="1">
                        <a:lnSpc>
                          <a:spcPct val="100000"/>
                        </a:lnSpc>
                        <a:spcBef>
                          <a:spcPct val="0"/>
                        </a:spcBef>
                        <a:spcAft>
                          <a:spcPts val="1200"/>
                        </a:spcAft>
                        <a:buClrTx/>
                        <a:buSzTx/>
                        <a:buFont typeface="Wingdings" pitchFamily="-110" charset="2"/>
                        <a:buChar char="ü"/>
                        <a:tabLst/>
                      </a:pPr>
                      <a:r>
                        <a:rPr kumimoji="0" lang="en-US" sz="1800" b="0" i="0" u="none" strike="noStrike" cap="none" normalizeH="0" baseline="0">
                          <a:ln>
                            <a:noFill/>
                          </a:ln>
                          <a:solidFill>
                            <a:srgbClr val="2F2B20"/>
                          </a:solidFill>
                          <a:effectLst/>
                          <a:latin typeface="Calibri" pitchFamily="-110" charset="0"/>
                          <a:ea typeface="Arial" pitchFamily="-110" charset="0"/>
                          <a:cs typeface="Arial" pitchFamily="-110" charset="0"/>
                        </a:rPr>
                        <a:t>Assessed Florida Next Generation Sunshine State Standards</a:t>
                      </a:r>
                    </a:p>
                    <a:p>
                      <a:pPr marL="285750" marR="0" lvl="0" indent="-285750" algn="l" defTabSz="914400" rtl="0" eaLnBrk="1" fontAlgn="base" latinLnBrk="0" hangingPunct="1">
                        <a:lnSpc>
                          <a:spcPct val="100000"/>
                        </a:lnSpc>
                        <a:spcBef>
                          <a:spcPct val="0"/>
                        </a:spcBef>
                        <a:spcAft>
                          <a:spcPts val="1200"/>
                        </a:spcAft>
                        <a:buClrTx/>
                        <a:buSzTx/>
                        <a:buFont typeface="Wingdings" pitchFamily="-110" charset="2"/>
                        <a:buChar char="ü"/>
                        <a:tabLst/>
                      </a:pPr>
                      <a:r>
                        <a:rPr kumimoji="0" lang="en-US" sz="1800" b="0" i="0" u="none" strike="noStrike" cap="none" normalizeH="0" baseline="0">
                          <a:ln>
                            <a:noFill/>
                          </a:ln>
                          <a:solidFill>
                            <a:srgbClr val="2F2B20"/>
                          </a:solidFill>
                          <a:effectLst/>
                          <a:latin typeface="Calibri" pitchFamily="-110" charset="0"/>
                          <a:ea typeface="Arial" pitchFamily="-110" charset="0"/>
                          <a:cs typeface="Arial" pitchFamily="-110" charset="0"/>
                        </a:rPr>
                        <a:t>4</a:t>
                      </a:r>
                      <a:r>
                        <a:rPr kumimoji="0" lang="en-US" sz="1800" b="0" i="0" u="none" strike="noStrike" cap="none" normalizeH="0" baseline="30000">
                          <a:ln>
                            <a:noFill/>
                          </a:ln>
                          <a:solidFill>
                            <a:srgbClr val="2F2B20"/>
                          </a:solidFill>
                          <a:effectLst/>
                          <a:latin typeface="Calibri" pitchFamily="-110" charset="0"/>
                          <a:ea typeface="Arial" pitchFamily="-110" charset="0"/>
                          <a:cs typeface="Arial" pitchFamily="-110" charset="0"/>
                        </a:rPr>
                        <a:t>th</a:t>
                      </a:r>
                      <a:r>
                        <a:rPr kumimoji="0" lang="en-US" sz="1800" b="0" i="0" u="none" strike="noStrike" cap="none" normalizeH="0" baseline="0">
                          <a:ln>
                            <a:noFill/>
                          </a:ln>
                          <a:solidFill>
                            <a:srgbClr val="2F2B20"/>
                          </a:solidFill>
                          <a:effectLst/>
                          <a:latin typeface="Calibri" pitchFamily="-110" charset="0"/>
                          <a:ea typeface="Arial" pitchFamily="-110" charset="0"/>
                          <a:cs typeface="Arial" pitchFamily="-110" charset="0"/>
                        </a:rPr>
                        <a:t>, 8</a:t>
                      </a:r>
                      <a:r>
                        <a:rPr kumimoji="0" lang="en-US" sz="1800" b="0" i="0" u="none" strike="noStrike" cap="none" normalizeH="0" baseline="30000">
                          <a:ln>
                            <a:noFill/>
                          </a:ln>
                          <a:solidFill>
                            <a:srgbClr val="2F2B20"/>
                          </a:solidFill>
                          <a:effectLst/>
                          <a:latin typeface="Calibri" pitchFamily="-110" charset="0"/>
                          <a:ea typeface="Arial" pitchFamily="-110" charset="0"/>
                          <a:cs typeface="Arial" pitchFamily="-110" charset="0"/>
                        </a:rPr>
                        <a:t>th</a:t>
                      </a:r>
                      <a:r>
                        <a:rPr kumimoji="0" lang="en-US" sz="1800" b="0" i="0" u="none" strike="noStrike" cap="none" normalizeH="0" baseline="0">
                          <a:ln>
                            <a:noFill/>
                          </a:ln>
                          <a:solidFill>
                            <a:srgbClr val="2F2B20"/>
                          </a:solidFill>
                          <a:effectLst/>
                          <a:latin typeface="Calibri" pitchFamily="-110" charset="0"/>
                          <a:ea typeface="Arial" pitchFamily="-110" charset="0"/>
                          <a:cs typeface="Arial" pitchFamily="-110" charset="0"/>
                        </a:rPr>
                        <a:t>, and 10</a:t>
                      </a:r>
                      <a:r>
                        <a:rPr kumimoji="0" lang="en-US" sz="1800" b="0" i="0" u="none" strike="noStrike" cap="none" normalizeH="0" baseline="30000">
                          <a:ln>
                            <a:noFill/>
                          </a:ln>
                          <a:solidFill>
                            <a:srgbClr val="2F2B20"/>
                          </a:solidFill>
                          <a:effectLst/>
                          <a:latin typeface="Calibri" pitchFamily="-110" charset="0"/>
                          <a:ea typeface="Arial" pitchFamily="-110" charset="0"/>
                          <a:cs typeface="Arial" pitchFamily="-110" charset="0"/>
                        </a:rPr>
                        <a:t>th</a:t>
                      </a:r>
                      <a:r>
                        <a:rPr kumimoji="0" lang="en-US" sz="1800" b="0" i="0" u="none" strike="noStrike" cap="none" normalizeH="0" baseline="0">
                          <a:ln>
                            <a:noFill/>
                          </a:ln>
                          <a:solidFill>
                            <a:srgbClr val="2F2B20"/>
                          </a:solidFill>
                          <a:effectLst/>
                          <a:latin typeface="Calibri" pitchFamily="-110" charset="0"/>
                          <a:ea typeface="Arial" pitchFamily="-110" charset="0"/>
                          <a:cs typeface="Arial" pitchFamily="-110" charset="0"/>
                        </a:rPr>
                        <a:t> Graders</a:t>
                      </a:r>
                    </a:p>
                    <a:p>
                      <a:pPr marL="285750" marR="0" lvl="0" indent="-285750" algn="l" defTabSz="914400" rtl="0" eaLnBrk="1" fontAlgn="base" latinLnBrk="0" hangingPunct="1">
                        <a:lnSpc>
                          <a:spcPct val="100000"/>
                        </a:lnSpc>
                        <a:spcBef>
                          <a:spcPct val="0"/>
                        </a:spcBef>
                        <a:spcAft>
                          <a:spcPts val="1200"/>
                        </a:spcAft>
                        <a:buClrTx/>
                        <a:buSzTx/>
                        <a:buFont typeface="Wingdings" pitchFamily="-110" charset="2"/>
                        <a:buChar char="ü"/>
                        <a:tabLst/>
                      </a:pPr>
                      <a:r>
                        <a:rPr kumimoji="0" lang="en-US" sz="1800" b="0" i="0" u="none" strike="noStrike" cap="none" normalizeH="0" baseline="0">
                          <a:ln>
                            <a:noFill/>
                          </a:ln>
                          <a:solidFill>
                            <a:srgbClr val="2F2B20"/>
                          </a:solidFill>
                          <a:effectLst/>
                          <a:latin typeface="Calibri" pitchFamily="-110" charset="0"/>
                          <a:ea typeface="Arial" pitchFamily="-110" charset="0"/>
                          <a:cs typeface="Arial" pitchFamily="-110" charset="0"/>
                        </a:rPr>
                        <a:t>Prompt about a topic</a:t>
                      </a:r>
                    </a:p>
                    <a:p>
                      <a:pPr marL="285750" marR="0" lvl="0" indent="-285750" algn="l" defTabSz="914400" rtl="0" eaLnBrk="1" fontAlgn="base" latinLnBrk="0" hangingPunct="1">
                        <a:lnSpc>
                          <a:spcPct val="100000"/>
                        </a:lnSpc>
                        <a:spcBef>
                          <a:spcPct val="0"/>
                        </a:spcBef>
                        <a:spcAft>
                          <a:spcPts val="1200"/>
                        </a:spcAft>
                        <a:buClrTx/>
                        <a:buSzTx/>
                        <a:buFont typeface="Wingdings" pitchFamily="-110" charset="2"/>
                        <a:buChar char="ü"/>
                        <a:tabLst/>
                      </a:pPr>
                      <a:r>
                        <a:rPr kumimoji="0" lang="en-US" sz="1800" b="0" i="0" u="none" strike="noStrike" cap="none" normalizeH="0" baseline="0">
                          <a:ln>
                            <a:noFill/>
                          </a:ln>
                          <a:solidFill>
                            <a:srgbClr val="2F2B20"/>
                          </a:solidFill>
                          <a:effectLst/>
                          <a:latin typeface="Calibri" pitchFamily="-110" charset="0"/>
                          <a:ea typeface="Arial" pitchFamily="-110" charset="0"/>
                          <a:cs typeface="Arial" pitchFamily="-110" charset="0"/>
                        </a:rPr>
                        <a:t>Given 2 pages to write on</a:t>
                      </a:r>
                    </a:p>
                    <a:p>
                      <a:pPr marL="285750" marR="0" lvl="0" indent="-285750" algn="l" defTabSz="914400" rtl="0" eaLnBrk="1" fontAlgn="base" latinLnBrk="0" hangingPunct="1">
                        <a:lnSpc>
                          <a:spcPct val="100000"/>
                        </a:lnSpc>
                        <a:spcBef>
                          <a:spcPct val="0"/>
                        </a:spcBef>
                        <a:spcAft>
                          <a:spcPts val="1200"/>
                        </a:spcAft>
                        <a:buClrTx/>
                        <a:buSzTx/>
                        <a:buFont typeface="Wingdings" pitchFamily="-110" charset="2"/>
                        <a:buChar char="ü"/>
                        <a:tabLst/>
                      </a:pPr>
                      <a:r>
                        <a:rPr kumimoji="0" lang="en-US" sz="1800" b="0" i="0" u="none" strike="noStrike" cap="none" normalizeH="0" baseline="0">
                          <a:ln>
                            <a:noFill/>
                          </a:ln>
                          <a:solidFill>
                            <a:srgbClr val="2F2B20"/>
                          </a:solidFill>
                          <a:effectLst/>
                          <a:latin typeface="Calibri" pitchFamily="-110" charset="0"/>
                          <a:ea typeface="Arial" pitchFamily="-110" charset="0"/>
                          <a:cs typeface="Arial" pitchFamily="-110" charset="0"/>
                        </a:rPr>
                        <a:t>Expository (explain why or how) or Narrative (story) Prompt</a:t>
                      </a:r>
                    </a:p>
                    <a:p>
                      <a:pPr marL="285750" marR="0" lvl="0" indent="-285750" algn="l" defTabSz="914400" rtl="0" eaLnBrk="1" fontAlgn="base" latinLnBrk="0" hangingPunct="1">
                        <a:lnSpc>
                          <a:spcPct val="100000"/>
                        </a:lnSpc>
                        <a:spcBef>
                          <a:spcPct val="0"/>
                        </a:spcBef>
                        <a:spcAft>
                          <a:spcPts val="1200"/>
                        </a:spcAft>
                        <a:buClrTx/>
                        <a:buSzTx/>
                        <a:buFont typeface="Wingdings" pitchFamily="-110" charset="2"/>
                        <a:buChar char="ü"/>
                        <a:tabLst/>
                      </a:pPr>
                      <a:r>
                        <a:rPr kumimoji="0" lang="en-US" sz="1800" b="0" i="0" u="none" strike="noStrike" cap="none" normalizeH="0" baseline="0">
                          <a:ln>
                            <a:noFill/>
                          </a:ln>
                          <a:solidFill>
                            <a:srgbClr val="2F2B20"/>
                          </a:solidFill>
                          <a:effectLst/>
                          <a:latin typeface="Calibri" pitchFamily="-110" charset="0"/>
                          <a:ea typeface="Arial" pitchFamily="-110" charset="0"/>
                          <a:cs typeface="Arial" pitchFamily="-110" charset="0"/>
                        </a:rPr>
                        <a:t>60 minutes</a:t>
                      </a:r>
                    </a:p>
                    <a:p>
                      <a:pPr marL="285750" marR="0" lvl="0" indent="-285750" algn="l" defTabSz="914400" rtl="0" eaLnBrk="1" fontAlgn="base" latinLnBrk="0" hangingPunct="1">
                        <a:lnSpc>
                          <a:spcPct val="100000"/>
                        </a:lnSpc>
                        <a:spcBef>
                          <a:spcPct val="0"/>
                        </a:spcBef>
                        <a:spcAft>
                          <a:spcPts val="1200"/>
                        </a:spcAft>
                        <a:buClrTx/>
                        <a:buSzTx/>
                        <a:buFont typeface="Wingdings" pitchFamily="-110" charset="2"/>
                        <a:buChar char="ü"/>
                        <a:tabLst/>
                      </a:pPr>
                      <a:r>
                        <a:rPr kumimoji="0" lang="en-US" sz="1800" b="0" i="0" u="none" strike="noStrike" cap="none" normalizeH="0" baseline="0">
                          <a:ln>
                            <a:noFill/>
                          </a:ln>
                          <a:solidFill>
                            <a:srgbClr val="2F2B20"/>
                          </a:solidFill>
                          <a:effectLst/>
                          <a:latin typeface="Calibri" pitchFamily="-110" charset="0"/>
                          <a:ea typeface="Arial" pitchFamily="-110" charset="0"/>
                          <a:cs typeface="Arial" pitchFamily="-110" charset="0"/>
                        </a:rPr>
                        <a:t>6 Point Rubric</a:t>
                      </a:r>
                    </a:p>
                    <a:p>
                      <a:pPr marL="285750" marR="0" lvl="0" indent="-285750" algn="l" defTabSz="914400" rtl="0" eaLnBrk="1" fontAlgn="base" latinLnBrk="0" hangingPunct="1">
                        <a:lnSpc>
                          <a:spcPct val="100000"/>
                        </a:lnSpc>
                        <a:spcBef>
                          <a:spcPct val="0"/>
                        </a:spcBef>
                        <a:spcAft>
                          <a:spcPts val="1200"/>
                        </a:spcAft>
                        <a:buClrTx/>
                        <a:buSzTx/>
                        <a:buFont typeface="Wingdings" pitchFamily="-110" charset="2"/>
                        <a:buChar char="ü"/>
                        <a:tabLst/>
                      </a:pPr>
                      <a:r>
                        <a:rPr kumimoji="0" lang="en-US" sz="1800" b="0" i="0" u="none" strike="noStrike" cap="none" normalizeH="0" baseline="0">
                          <a:ln>
                            <a:noFill/>
                          </a:ln>
                          <a:solidFill>
                            <a:srgbClr val="2F2B20"/>
                          </a:solidFill>
                          <a:effectLst/>
                          <a:latin typeface="Calibri" pitchFamily="-110" charset="0"/>
                          <a:ea typeface="Arial" pitchFamily="-110" charset="0"/>
                          <a:cs typeface="Arial" pitchFamily="-110" charset="0"/>
                        </a:rPr>
                        <a:t>February</a:t>
                      </a:r>
                    </a:p>
                  </a:txBody>
                  <a:tcPr marL="91425" marR="91425"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1D7"/>
                    </a:solidFill>
                  </a:tcPr>
                </a:tc>
                <a:tc>
                  <a:txBody>
                    <a:bodyPr/>
                    <a:lstStyle/>
                    <a:p>
                      <a:pPr marL="285750" marR="0" lvl="0" indent="-285750" algn="l" defTabSz="914400" rtl="0" eaLnBrk="1" fontAlgn="base" latinLnBrk="0" hangingPunct="1">
                        <a:lnSpc>
                          <a:spcPct val="100000"/>
                        </a:lnSpc>
                        <a:spcBef>
                          <a:spcPct val="0"/>
                        </a:spcBef>
                        <a:spcAft>
                          <a:spcPts val="1200"/>
                        </a:spcAft>
                        <a:buClrTx/>
                        <a:buSzTx/>
                        <a:buFont typeface="Wingdings" pitchFamily="-110" charset="2"/>
                        <a:buChar char="ü"/>
                        <a:tabLst/>
                      </a:pPr>
                      <a:r>
                        <a:rPr kumimoji="0" lang="en-US" sz="1800" b="0" i="0" u="none" strike="noStrike" cap="none" normalizeH="0" baseline="0" dirty="0">
                          <a:ln>
                            <a:noFill/>
                          </a:ln>
                          <a:solidFill>
                            <a:srgbClr val="2F2B20"/>
                          </a:solidFill>
                          <a:effectLst/>
                          <a:latin typeface="Calibri" pitchFamily="-110" charset="0"/>
                          <a:ea typeface="Arial" pitchFamily="-110" charset="0"/>
                          <a:cs typeface="Arial" pitchFamily="-110" charset="0"/>
                        </a:rPr>
                        <a:t>FSA Writing Component</a:t>
                      </a:r>
                    </a:p>
                    <a:p>
                      <a:pPr marL="285750" marR="0" lvl="0" indent="-285750" algn="l" defTabSz="914400" rtl="0" eaLnBrk="1" fontAlgn="base" latinLnBrk="0" hangingPunct="1">
                        <a:lnSpc>
                          <a:spcPct val="100000"/>
                        </a:lnSpc>
                        <a:spcBef>
                          <a:spcPct val="0"/>
                        </a:spcBef>
                        <a:spcAft>
                          <a:spcPts val="1200"/>
                        </a:spcAft>
                        <a:buClrTx/>
                        <a:buSzTx/>
                        <a:buFont typeface="Wingdings" pitchFamily="-110" charset="2"/>
                        <a:buChar char="ü"/>
                        <a:tabLst/>
                      </a:pPr>
                      <a:r>
                        <a:rPr kumimoji="0" lang="en-US" sz="1800" b="0" i="0" u="none" strike="noStrike" cap="none" normalizeH="0" baseline="0" dirty="0">
                          <a:ln>
                            <a:noFill/>
                          </a:ln>
                          <a:solidFill>
                            <a:srgbClr val="2F2B20"/>
                          </a:solidFill>
                          <a:effectLst/>
                          <a:latin typeface="Calibri" pitchFamily="-110" charset="0"/>
                          <a:ea typeface="Arial" pitchFamily="-110" charset="0"/>
                          <a:cs typeface="Arial" pitchFamily="-110" charset="0"/>
                        </a:rPr>
                        <a:t>Assesses NEW Florida State Standards</a:t>
                      </a:r>
                    </a:p>
                    <a:p>
                      <a:pPr marL="285750" marR="0" lvl="0" indent="-285750" algn="l" defTabSz="914400" rtl="0" eaLnBrk="1" fontAlgn="base" latinLnBrk="0" hangingPunct="1">
                        <a:lnSpc>
                          <a:spcPct val="100000"/>
                        </a:lnSpc>
                        <a:spcBef>
                          <a:spcPct val="0"/>
                        </a:spcBef>
                        <a:spcAft>
                          <a:spcPts val="1200"/>
                        </a:spcAft>
                        <a:buClrTx/>
                        <a:buSzTx/>
                        <a:buFont typeface="Wingdings" pitchFamily="-110" charset="2"/>
                        <a:buChar char="ü"/>
                        <a:tabLst/>
                      </a:pPr>
                      <a:r>
                        <a:rPr kumimoji="0" lang="en-US" sz="1800" b="0" i="0" u="none" strike="noStrike" cap="none" normalizeH="0" baseline="0" dirty="0">
                          <a:ln>
                            <a:noFill/>
                          </a:ln>
                          <a:solidFill>
                            <a:srgbClr val="2F2B20"/>
                          </a:solidFill>
                          <a:effectLst/>
                          <a:latin typeface="Calibri" pitchFamily="-110" charset="0"/>
                          <a:ea typeface="Arial" pitchFamily="-110" charset="0"/>
                          <a:cs typeface="Arial" pitchFamily="-110" charset="0"/>
                        </a:rPr>
                        <a:t>4th – 11th Graders</a:t>
                      </a:r>
                    </a:p>
                    <a:p>
                      <a:pPr marL="285750" marR="0" lvl="0" indent="-285750" algn="l" defTabSz="914400" rtl="0" eaLnBrk="1" fontAlgn="base" latinLnBrk="0" hangingPunct="1">
                        <a:lnSpc>
                          <a:spcPct val="100000"/>
                        </a:lnSpc>
                        <a:spcBef>
                          <a:spcPct val="0"/>
                        </a:spcBef>
                        <a:spcAft>
                          <a:spcPts val="1200"/>
                        </a:spcAft>
                        <a:buClrTx/>
                        <a:buSzTx/>
                        <a:buFont typeface="Wingdings" pitchFamily="-110" charset="2"/>
                        <a:buChar char="ü"/>
                        <a:tabLst/>
                      </a:pPr>
                      <a:r>
                        <a:rPr kumimoji="0" lang="en-US" sz="1800" b="0" i="0" u="none" strike="noStrike" cap="none" normalizeH="0" baseline="0" dirty="0">
                          <a:ln>
                            <a:noFill/>
                          </a:ln>
                          <a:solidFill>
                            <a:srgbClr val="2F2B20"/>
                          </a:solidFill>
                          <a:effectLst/>
                          <a:latin typeface="Calibri" pitchFamily="-110" charset="0"/>
                          <a:ea typeface="Arial" pitchFamily="-110" charset="0"/>
                          <a:cs typeface="Arial" pitchFamily="-110" charset="0"/>
                        </a:rPr>
                        <a:t>Prompt about text</a:t>
                      </a:r>
                    </a:p>
                    <a:p>
                      <a:pPr marL="285750" marR="0" lvl="0" indent="-285750" algn="l" defTabSz="914400" rtl="0" eaLnBrk="1" fontAlgn="base" latinLnBrk="0" hangingPunct="1">
                        <a:lnSpc>
                          <a:spcPct val="100000"/>
                        </a:lnSpc>
                        <a:spcBef>
                          <a:spcPct val="0"/>
                        </a:spcBef>
                        <a:spcAft>
                          <a:spcPts val="1200"/>
                        </a:spcAft>
                        <a:buClrTx/>
                        <a:buSzTx/>
                        <a:buFont typeface="Wingdings" pitchFamily="-110" charset="2"/>
                        <a:buChar char="ü"/>
                        <a:tabLst/>
                      </a:pPr>
                      <a:r>
                        <a:rPr kumimoji="0" lang="en-US" sz="1800" b="0" i="0" u="none" strike="noStrike" cap="none" normalizeH="0" baseline="0" dirty="0">
                          <a:ln>
                            <a:noFill/>
                          </a:ln>
                          <a:solidFill>
                            <a:srgbClr val="2F2B20"/>
                          </a:solidFill>
                          <a:effectLst/>
                          <a:latin typeface="Calibri" pitchFamily="-110" charset="0"/>
                          <a:ea typeface="Arial" pitchFamily="-110" charset="0"/>
                          <a:cs typeface="Arial" pitchFamily="-110" charset="0"/>
                        </a:rPr>
                        <a:t>Given 3 pages to write on</a:t>
                      </a:r>
                    </a:p>
                    <a:p>
                      <a:pPr marL="285750" marR="0" lvl="0" indent="-285750" algn="l" defTabSz="914400" rtl="0" eaLnBrk="1" fontAlgn="base" latinLnBrk="0" hangingPunct="1">
                        <a:lnSpc>
                          <a:spcPct val="100000"/>
                        </a:lnSpc>
                        <a:spcBef>
                          <a:spcPct val="0"/>
                        </a:spcBef>
                        <a:spcAft>
                          <a:spcPts val="1200"/>
                        </a:spcAft>
                        <a:buClrTx/>
                        <a:buSzTx/>
                        <a:buFont typeface="Wingdings" pitchFamily="-110" charset="2"/>
                        <a:buChar char="ü"/>
                        <a:tabLst/>
                      </a:pPr>
                      <a:r>
                        <a:rPr kumimoji="0" lang="en-US" sz="1800" b="0" i="0" u="none" strike="noStrike" cap="none" normalizeH="0" baseline="0" dirty="0">
                          <a:ln>
                            <a:noFill/>
                          </a:ln>
                          <a:solidFill>
                            <a:srgbClr val="2F2B20"/>
                          </a:solidFill>
                          <a:effectLst/>
                          <a:latin typeface="Calibri" pitchFamily="-110" charset="0"/>
                          <a:ea typeface="Arial" pitchFamily="-110" charset="0"/>
                          <a:cs typeface="Arial" pitchFamily="-110" charset="0"/>
                        </a:rPr>
                        <a:t>Explanatory/Informational or Opinion </a:t>
                      </a:r>
                      <a:r>
                        <a:rPr kumimoji="0" lang="en-US" sz="1800" b="0" i="0" u="none" strike="noStrike" cap="none" normalizeH="0" baseline="0" dirty="0" smtClean="0">
                          <a:ln>
                            <a:noFill/>
                          </a:ln>
                          <a:solidFill>
                            <a:srgbClr val="2F2B20"/>
                          </a:solidFill>
                          <a:effectLst/>
                          <a:latin typeface="Calibri" pitchFamily="-110" charset="0"/>
                          <a:ea typeface="Arial" pitchFamily="-110" charset="0"/>
                          <a:cs typeface="Arial" pitchFamily="-110" charset="0"/>
                        </a:rPr>
                        <a:t>Prompt </a:t>
                      </a:r>
                    </a:p>
                    <a:p>
                      <a:pPr marL="285750" marR="0" lvl="0" indent="-285750" algn="l" defTabSz="914400" rtl="0" eaLnBrk="1" fontAlgn="base" latinLnBrk="0" hangingPunct="1">
                        <a:lnSpc>
                          <a:spcPct val="100000"/>
                        </a:lnSpc>
                        <a:spcBef>
                          <a:spcPct val="0"/>
                        </a:spcBef>
                        <a:spcAft>
                          <a:spcPts val="1200"/>
                        </a:spcAft>
                        <a:buClrTx/>
                        <a:buSzTx/>
                        <a:buFont typeface="Wingdings" pitchFamily="-110" charset="2"/>
                        <a:buChar char="ü"/>
                        <a:tabLst/>
                      </a:pPr>
                      <a:r>
                        <a:rPr kumimoji="0" lang="en-US" sz="1800" b="0" i="0" u="none" strike="noStrike" cap="none" normalizeH="0" baseline="0" dirty="0" smtClean="0">
                          <a:ln>
                            <a:noFill/>
                          </a:ln>
                          <a:solidFill>
                            <a:srgbClr val="2F2B20"/>
                          </a:solidFill>
                          <a:effectLst/>
                          <a:latin typeface="Calibri" pitchFamily="-110" charset="0"/>
                          <a:ea typeface="Arial" pitchFamily="-110" charset="0"/>
                          <a:cs typeface="Arial" pitchFamily="-110" charset="0"/>
                        </a:rPr>
                        <a:t>120 minutes </a:t>
                      </a:r>
                    </a:p>
                    <a:p>
                      <a:pPr marL="285750" marR="0" lvl="0" indent="-285750" algn="l" defTabSz="914400" rtl="0" eaLnBrk="1" fontAlgn="base" latinLnBrk="0" hangingPunct="1">
                        <a:lnSpc>
                          <a:spcPct val="100000"/>
                        </a:lnSpc>
                        <a:spcBef>
                          <a:spcPct val="0"/>
                        </a:spcBef>
                        <a:spcAft>
                          <a:spcPts val="1200"/>
                        </a:spcAft>
                        <a:buClrTx/>
                        <a:buSzTx/>
                        <a:buFont typeface="Wingdings" pitchFamily="-110" charset="2"/>
                        <a:buChar char="ü"/>
                        <a:tabLst/>
                      </a:pPr>
                      <a:r>
                        <a:rPr kumimoji="0" lang="en-US" sz="1800" b="0" i="0" u="none" strike="noStrike" cap="none" normalizeH="0" baseline="0" dirty="0">
                          <a:ln>
                            <a:noFill/>
                          </a:ln>
                          <a:solidFill>
                            <a:srgbClr val="2F2B20"/>
                          </a:solidFill>
                          <a:effectLst/>
                          <a:latin typeface="Calibri" pitchFamily="-110" charset="0"/>
                          <a:ea typeface="Arial" pitchFamily="-110" charset="0"/>
                          <a:cs typeface="Arial" pitchFamily="-110" charset="0"/>
                        </a:rPr>
                        <a:t>10 Point Rubric</a:t>
                      </a:r>
                    </a:p>
                    <a:p>
                      <a:pPr marL="285750" marR="0" lvl="0" indent="-285750" algn="l" defTabSz="914400" rtl="0" eaLnBrk="1" fontAlgn="base" latinLnBrk="0" hangingPunct="1">
                        <a:lnSpc>
                          <a:spcPct val="100000"/>
                        </a:lnSpc>
                        <a:spcBef>
                          <a:spcPct val="0"/>
                        </a:spcBef>
                        <a:spcAft>
                          <a:spcPts val="1200"/>
                        </a:spcAft>
                        <a:buClrTx/>
                        <a:buSzTx/>
                        <a:buFont typeface="Wingdings" pitchFamily="-110" charset="2"/>
                        <a:buChar char="ü"/>
                        <a:tabLst/>
                      </a:pPr>
                      <a:r>
                        <a:rPr kumimoji="0" lang="en-US" sz="1800" b="0" i="0" u="none" strike="noStrike" cap="none" normalizeH="0" baseline="0" dirty="0">
                          <a:ln>
                            <a:noFill/>
                          </a:ln>
                          <a:solidFill>
                            <a:srgbClr val="2F2B20"/>
                          </a:solidFill>
                          <a:effectLst/>
                          <a:latin typeface="Calibri" pitchFamily="-110" charset="0"/>
                          <a:ea typeface="Arial" pitchFamily="-110" charset="0"/>
                          <a:cs typeface="Arial" pitchFamily="-110" charset="0"/>
                        </a:rPr>
                        <a:t>March 2 – 13th </a:t>
                      </a:r>
                    </a:p>
                  </a:txBody>
                  <a:tcPr marL="91425" marR="91425"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1D7"/>
                    </a:solidFill>
                  </a:tcPr>
                </a:tc>
                <a:extLst>
                  <a:ext uri="{0D108BD9-81ED-4DB2-BD59-A6C34878D82A}">
                    <a16:rowId xmlns="" xmlns:a16="http://schemas.microsoft.com/office/drawing/2014/main" val="10001"/>
                  </a:ext>
                </a:extLst>
              </a:tr>
            </a:tbl>
          </a:graphicData>
        </a:graphic>
      </p:graphicFrame>
      <p:sp>
        <p:nvSpPr>
          <p:cNvPr id="3" name="TextBox 2"/>
          <p:cNvSpPr txBox="1"/>
          <p:nvPr/>
        </p:nvSpPr>
        <p:spPr>
          <a:xfrm>
            <a:off x="846161" y="136478"/>
            <a:ext cx="7110484" cy="1200329"/>
          </a:xfrm>
          <a:prstGeom prst="rect">
            <a:avLst/>
          </a:prstGeom>
          <a:noFill/>
        </p:spPr>
        <p:txBody>
          <a:bodyPr wrap="square" rtlCol="0">
            <a:spAutoFit/>
          </a:bodyPr>
          <a:lstStyle/>
          <a:p>
            <a:pPr algn="ctr"/>
            <a:r>
              <a:rPr lang="en-US" sz="3600" b="1" dirty="0" smtClean="0"/>
              <a:t>What Has Changed In Regards To The  Writing Assessment?</a:t>
            </a:r>
            <a:endParaRPr lang="en-US" sz="3600" b="1"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4329" y="3276600"/>
            <a:ext cx="4435071" cy="34612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4329" y="274320"/>
            <a:ext cx="4435071" cy="2971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ight Arrow 2"/>
          <p:cNvSpPr/>
          <p:nvPr/>
        </p:nvSpPr>
        <p:spPr>
          <a:xfrm>
            <a:off x="762000" y="1295400"/>
            <a:ext cx="20574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a:off x="762000" y="4114800"/>
            <a:ext cx="20574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1477198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68006" y="388442"/>
            <a:ext cx="5766632" cy="1754327"/>
          </a:xfrm>
          <a:prstGeom prst="rect">
            <a:avLst/>
          </a:prstGeom>
          <a:noFill/>
        </p:spPr>
        <p:txBody>
          <a:bodyPr wrap="square" rtlCol="0">
            <a:spAutoFit/>
          </a:bodyPr>
          <a:lstStyle/>
          <a:p>
            <a:pPr algn="ctr"/>
            <a:r>
              <a:rPr lang="en-US" sz="5400" dirty="0" smtClean="0"/>
              <a:t>How Can You Help At Home?</a:t>
            </a:r>
            <a:endParaRPr lang="en-US" sz="5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006" y="2142769"/>
            <a:ext cx="5737781" cy="392081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Instructional Hierarchy</a:t>
            </a:r>
            <a:br>
              <a:rPr lang="en-US" b="1" dirty="0" smtClean="0"/>
            </a:br>
            <a:endParaRPr lang="en-US" sz="2700" b="1" dirty="0"/>
          </a:p>
        </p:txBody>
      </p:sp>
      <p:sp>
        <p:nvSpPr>
          <p:cNvPr id="3" name="Content Placeholder 2"/>
          <p:cNvSpPr>
            <a:spLocks noGrp="1"/>
          </p:cNvSpPr>
          <p:nvPr>
            <p:ph idx="1"/>
          </p:nvPr>
        </p:nvSpPr>
        <p:spPr>
          <a:xfrm>
            <a:off x="461010" y="1207115"/>
            <a:ext cx="8229600" cy="4166643"/>
          </a:xfrm>
        </p:spPr>
        <p:txBody>
          <a:bodyPr>
            <a:normAutofit fontScale="92500"/>
          </a:bodyPr>
          <a:lstStyle/>
          <a:p>
            <a:pPr marL="0" indent="0" algn="ctr">
              <a:lnSpc>
                <a:spcPct val="150000"/>
              </a:lnSpc>
              <a:buNone/>
            </a:pPr>
            <a:endParaRPr lang="en-US" sz="1200" dirty="0" smtClean="0"/>
          </a:p>
          <a:p>
            <a:pPr marL="0" indent="0" algn="ctr">
              <a:lnSpc>
                <a:spcPct val="150000"/>
              </a:lnSpc>
              <a:buNone/>
            </a:pPr>
            <a:r>
              <a:rPr lang="en-US" b="1" dirty="0" smtClean="0"/>
              <a:t>Focus</a:t>
            </a:r>
          </a:p>
          <a:p>
            <a:pPr marL="0" indent="0" algn="ctr">
              <a:lnSpc>
                <a:spcPct val="150000"/>
              </a:lnSpc>
              <a:buNone/>
            </a:pPr>
            <a:r>
              <a:rPr lang="en-US" b="1" dirty="0" smtClean="0"/>
              <a:t>Evidence</a:t>
            </a:r>
          </a:p>
          <a:p>
            <a:pPr marL="0" indent="0" algn="ctr">
              <a:lnSpc>
                <a:spcPct val="150000"/>
              </a:lnSpc>
              <a:buNone/>
            </a:pPr>
            <a:r>
              <a:rPr lang="en-US" b="1" dirty="0" smtClean="0"/>
              <a:t>Organization</a:t>
            </a:r>
          </a:p>
          <a:p>
            <a:pPr marL="0" indent="0" algn="ctr">
              <a:lnSpc>
                <a:spcPct val="150000"/>
              </a:lnSpc>
              <a:buNone/>
            </a:pPr>
            <a:r>
              <a:rPr lang="en-US" b="1" dirty="0" smtClean="0"/>
              <a:t>Analysis/Elaboration</a:t>
            </a:r>
          </a:p>
          <a:p>
            <a:pPr marL="0" indent="0" algn="ctr">
              <a:lnSpc>
                <a:spcPct val="150000"/>
              </a:lnSpc>
              <a:buNone/>
            </a:pPr>
            <a:r>
              <a:rPr lang="en-US" b="1" dirty="0" smtClean="0"/>
              <a:t>Conventions</a:t>
            </a:r>
          </a:p>
        </p:txBody>
      </p:sp>
      <p:sp>
        <p:nvSpPr>
          <p:cNvPr id="4" name="Up-Down Arrow 3"/>
          <p:cNvSpPr/>
          <p:nvPr/>
        </p:nvSpPr>
        <p:spPr>
          <a:xfrm>
            <a:off x="1143000" y="1600200"/>
            <a:ext cx="838200" cy="36576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Down Arrow 5"/>
          <p:cNvSpPr/>
          <p:nvPr/>
        </p:nvSpPr>
        <p:spPr>
          <a:xfrm>
            <a:off x="6934200" y="1600200"/>
            <a:ext cx="838200" cy="36576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61010" y="1138535"/>
            <a:ext cx="2209800" cy="461665"/>
          </a:xfrm>
          <a:prstGeom prst="rect">
            <a:avLst/>
          </a:prstGeom>
          <a:noFill/>
        </p:spPr>
        <p:txBody>
          <a:bodyPr wrap="square" rtlCol="0">
            <a:spAutoFit/>
          </a:bodyPr>
          <a:lstStyle/>
          <a:p>
            <a:r>
              <a:rPr lang="en-US" sz="2400" dirty="0" smtClean="0">
                <a:solidFill>
                  <a:srgbClr val="FF0000"/>
                </a:solidFill>
              </a:rPr>
              <a:t>Most Important</a:t>
            </a:r>
            <a:endParaRPr lang="en-US" sz="2400" dirty="0">
              <a:solidFill>
                <a:srgbClr val="FF0000"/>
              </a:solidFill>
            </a:endParaRPr>
          </a:p>
        </p:txBody>
      </p:sp>
      <p:sp>
        <p:nvSpPr>
          <p:cNvPr id="8" name="TextBox 7"/>
          <p:cNvSpPr txBox="1"/>
          <p:nvPr/>
        </p:nvSpPr>
        <p:spPr>
          <a:xfrm>
            <a:off x="617220" y="5326380"/>
            <a:ext cx="2209800" cy="461665"/>
          </a:xfrm>
          <a:prstGeom prst="rect">
            <a:avLst/>
          </a:prstGeom>
          <a:noFill/>
        </p:spPr>
        <p:txBody>
          <a:bodyPr wrap="square" rtlCol="0">
            <a:spAutoFit/>
          </a:bodyPr>
          <a:lstStyle/>
          <a:p>
            <a:r>
              <a:rPr lang="en-US" sz="2400" dirty="0" smtClean="0">
                <a:solidFill>
                  <a:srgbClr val="7030A0"/>
                </a:solidFill>
              </a:rPr>
              <a:t>Least Important</a:t>
            </a:r>
            <a:endParaRPr lang="en-US" sz="2400" dirty="0">
              <a:solidFill>
                <a:srgbClr val="7030A0"/>
              </a:solidFill>
            </a:endParaRPr>
          </a:p>
        </p:txBody>
      </p:sp>
      <p:sp>
        <p:nvSpPr>
          <p:cNvPr id="9" name="TextBox 8"/>
          <p:cNvSpPr txBox="1"/>
          <p:nvPr/>
        </p:nvSpPr>
        <p:spPr>
          <a:xfrm>
            <a:off x="6248400" y="1143000"/>
            <a:ext cx="2209800" cy="461665"/>
          </a:xfrm>
          <a:prstGeom prst="rect">
            <a:avLst/>
          </a:prstGeom>
          <a:noFill/>
        </p:spPr>
        <p:txBody>
          <a:bodyPr wrap="square" rtlCol="0">
            <a:spAutoFit/>
          </a:bodyPr>
          <a:lstStyle/>
          <a:p>
            <a:pPr algn="ctr"/>
            <a:r>
              <a:rPr lang="en-US" sz="2400" dirty="0" smtClean="0">
                <a:solidFill>
                  <a:srgbClr val="FF0000"/>
                </a:solidFill>
              </a:rPr>
              <a:t>Instruct First</a:t>
            </a:r>
            <a:endParaRPr lang="en-US" sz="2400" dirty="0">
              <a:solidFill>
                <a:srgbClr val="FF0000"/>
              </a:solidFill>
            </a:endParaRPr>
          </a:p>
        </p:txBody>
      </p:sp>
      <p:sp>
        <p:nvSpPr>
          <p:cNvPr id="10" name="TextBox 9"/>
          <p:cNvSpPr txBox="1"/>
          <p:nvPr/>
        </p:nvSpPr>
        <p:spPr>
          <a:xfrm>
            <a:off x="6248400" y="5329535"/>
            <a:ext cx="2209800" cy="461665"/>
          </a:xfrm>
          <a:prstGeom prst="rect">
            <a:avLst/>
          </a:prstGeom>
          <a:noFill/>
        </p:spPr>
        <p:txBody>
          <a:bodyPr wrap="square" rtlCol="0">
            <a:spAutoFit/>
          </a:bodyPr>
          <a:lstStyle/>
          <a:p>
            <a:pPr algn="ctr"/>
            <a:r>
              <a:rPr lang="en-US" sz="2400" dirty="0" smtClean="0">
                <a:solidFill>
                  <a:srgbClr val="7030A0"/>
                </a:solidFill>
              </a:rPr>
              <a:t>Instruct Later</a:t>
            </a:r>
            <a:endParaRPr lang="en-US" sz="2400" dirty="0">
              <a:solidFill>
                <a:srgbClr val="7030A0"/>
              </a:solidFill>
            </a:endParaRPr>
          </a:p>
        </p:txBody>
      </p:sp>
    </p:spTree>
    <p:extLst>
      <p:ext uri="{BB962C8B-B14F-4D97-AF65-F5344CB8AC3E}">
        <p14:creationId xmlns:p14="http://schemas.microsoft.com/office/powerpoint/2010/main" val="317897925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 online and look at examples…</a:t>
            </a:r>
            <a:endParaRPr lang="en-US" dirty="0"/>
          </a:p>
        </p:txBody>
      </p:sp>
      <p:pic>
        <p:nvPicPr>
          <p:cNvPr id="4" name="Content Placeholder 3"/>
          <p:cNvPicPr>
            <a:picLocks noGrp="1" noChangeAspect="1"/>
          </p:cNvPicPr>
          <p:nvPr>
            <p:ph idx="1"/>
          </p:nvPr>
        </p:nvPicPr>
        <p:blipFill>
          <a:blip r:embed="rId3"/>
          <a:srcRect l="-17617" r="-17617"/>
          <a:stretch>
            <a:fillRect/>
          </a:stretch>
        </p:blipFill>
        <p:spPr/>
      </p:pic>
      <p:sp>
        <p:nvSpPr>
          <p:cNvPr id="5" name="TextBox 4"/>
          <p:cNvSpPr txBox="1"/>
          <p:nvPr/>
        </p:nvSpPr>
        <p:spPr>
          <a:xfrm>
            <a:off x="1469890" y="5940983"/>
            <a:ext cx="6564560" cy="646331"/>
          </a:xfrm>
          <a:prstGeom prst="rect">
            <a:avLst/>
          </a:prstGeom>
          <a:noFill/>
        </p:spPr>
        <p:txBody>
          <a:bodyPr wrap="square" rtlCol="0">
            <a:spAutoFit/>
          </a:bodyPr>
          <a:lstStyle/>
          <a:p>
            <a:r>
              <a:rPr lang="en-US" sz="3600" b="1" dirty="0"/>
              <a:t>http://</a:t>
            </a:r>
            <a:r>
              <a:rPr lang="en-US" sz="3600" b="1" dirty="0" err="1"/>
              <a:t>www.fsassessments.org</a:t>
            </a:r>
            <a:endParaRPr lang="en-US" sz="3600" b="1" dirty="0"/>
          </a:p>
        </p:txBody>
      </p:sp>
    </p:spTree>
    <p:extLst>
      <p:ext uri="{BB962C8B-B14F-4D97-AF65-F5344CB8AC3E}">
        <p14:creationId xmlns:p14="http://schemas.microsoft.com/office/powerpoint/2010/main" val="268250867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3613" cy="868362"/>
          </a:xfrm>
        </p:spPr>
        <p:txBody>
          <a:bodyPr/>
          <a:lstStyle/>
          <a:p>
            <a:r>
              <a:rPr lang="en-US" dirty="0" smtClean="0"/>
              <a:t>You can…</a:t>
            </a:r>
            <a:endParaRPr lang="en-US" dirty="0"/>
          </a:p>
        </p:txBody>
      </p:sp>
      <p:sp>
        <p:nvSpPr>
          <p:cNvPr id="3" name="Content Placeholder 2"/>
          <p:cNvSpPr>
            <a:spLocks noGrp="1"/>
          </p:cNvSpPr>
          <p:nvPr>
            <p:ph idx="1"/>
          </p:nvPr>
        </p:nvSpPr>
        <p:spPr>
          <a:xfrm>
            <a:off x="914400" y="759180"/>
            <a:ext cx="7904045" cy="5260931"/>
          </a:xfrm>
        </p:spPr>
        <p:txBody>
          <a:bodyPr>
            <a:noAutofit/>
          </a:bodyPr>
          <a:lstStyle/>
          <a:p>
            <a:r>
              <a:rPr lang="en-US" dirty="0" smtClean="0"/>
              <a:t>Promote consistent reading every night (20-30)</a:t>
            </a:r>
          </a:p>
          <a:p>
            <a:r>
              <a:rPr lang="en-US" dirty="0" smtClean="0"/>
              <a:t>Read informational text and discuss with student</a:t>
            </a:r>
          </a:p>
          <a:p>
            <a:r>
              <a:rPr lang="en-US" dirty="0" smtClean="0"/>
              <a:t>Read texts on the same topic and compare and contrast , look for connections or debate</a:t>
            </a:r>
          </a:p>
          <a:p>
            <a:r>
              <a:rPr lang="en-US" dirty="0" smtClean="0"/>
              <a:t>Encourage them to express their ideas, opinions with text evidence</a:t>
            </a:r>
          </a:p>
          <a:p>
            <a:r>
              <a:rPr lang="en-US" dirty="0" smtClean="0"/>
              <a:t>Promote the use of TEA paragraphs </a:t>
            </a:r>
          </a:p>
          <a:p>
            <a:r>
              <a:rPr lang="en-US" dirty="0" smtClean="0"/>
              <a:t>Ask them to explain their homework</a:t>
            </a:r>
          </a:p>
          <a:p>
            <a:r>
              <a:rPr lang="en-US" dirty="0" smtClean="0"/>
              <a:t>Have them use mature vocabulary and word choices </a:t>
            </a:r>
          </a:p>
          <a:p>
            <a:r>
              <a:rPr lang="en-US" dirty="0" smtClean="0"/>
              <a:t>Read and discuss their writing…have them revise and edit their writing based on the rubric</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218" y="69057"/>
            <a:ext cx="7313613" cy="868362"/>
          </a:xfrm>
        </p:spPr>
        <p:txBody>
          <a:bodyPr/>
          <a:lstStyle/>
          <a:p>
            <a:r>
              <a:rPr lang="en-US" b="1" dirty="0" smtClean="0"/>
              <a:t>TEA Paragraph</a:t>
            </a:r>
            <a:endParaRPr lang="en-US" b="1" dirty="0"/>
          </a:p>
        </p:txBody>
      </p:sp>
      <p:sp>
        <p:nvSpPr>
          <p:cNvPr id="3" name="Content Placeholder 2"/>
          <p:cNvSpPr>
            <a:spLocks noGrp="1"/>
          </p:cNvSpPr>
          <p:nvPr>
            <p:ph idx="1"/>
          </p:nvPr>
        </p:nvSpPr>
        <p:spPr>
          <a:xfrm>
            <a:off x="347224" y="937418"/>
            <a:ext cx="8229600" cy="5790927"/>
          </a:xfrm>
        </p:spPr>
        <p:txBody>
          <a:bodyPr>
            <a:normAutofit fontScale="25000" lnSpcReduction="20000"/>
          </a:bodyPr>
          <a:lstStyle/>
          <a:p>
            <a:pPr marL="0" indent="0">
              <a:buNone/>
            </a:pPr>
            <a:r>
              <a:rPr lang="en-US" sz="12800" b="1" dirty="0"/>
              <a:t>Topic Sentence:</a:t>
            </a:r>
            <a:endParaRPr lang="en-US" sz="12800" dirty="0"/>
          </a:p>
          <a:p>
            <a:pPr marL="0" indent="0">
              <a:buNone/>
            </a:pPr>
            <a:r>
              <a:rPr lang="en-US" sz="4000" dirty="0"/>
              <a:t> </a:t>
            </a:r>
            <a:r>
              <a:rPr lang="en-US" sz="8000" dirty="0" smtClean="0"/>
              <a:t>1.  </a:t>
            </a:r>
            <a:r>
              <a:rPr lang="en-US" sz="8000" dirty="0"/>
              <a:t>Needs to be the very first sentence in the paragraph (only ONE sentence)</a:t>
            </a:r>
          </a:p>
          <a:p>
            <a:pPr marL="0" indent="0">
              <a:buNone/>
            </a:pPr>
            <a:r>
              <a:rPr lang="en-US" sz="8000" dirty="0"/>
              <a:t>2.  Opinion - Needs to make a claim; shows what paragraph will prove  OR </a:t>
            </a:r>
          </a:p>
          <a:p>
            <a:pPr marL="0" indent="0">
              <a:buNone/>
            </a:pPr>
            <a:r>
              <a:rPr lang="en-US" sz="8000" dirty="0"/>
              <a:t>     Informational - main idea of passage</a:t>
            </a:r>
          </a:p>
          <a:p>
            <a:pPr marL="0" indent="0">
              <a:buNone/>
            </a:pPr>
            <a:r>
              <a:rPr lang="en-US" sz="8000" dirty="0"/>
              <a:t>3.  Will not be a detail from the text</a:t>
            </a:r>
          </a:p>
          <a:p>
            <a:pPr marL="0" indent="0">
              <a:buNone/>
            </a:pPr>
            <a:r>
              <a:rPr lang="en-US" sz="4000" dirty="0"/>
              <a:t>  </a:t>
            </a:r>
            <a:r>
              <a:rPr lang="en-US" sz="12800" b="1" dirty="0" smtClean="0"/>
              <a:t>Evidence/Examples</a:t>
            </a:r>
            <a:r>
              <a:rPr lang="en-US" sz="12800" b="1" dirty="0"/>
              <a:t>:</a:t>
            </a:r>
            <a:endParaRPr lang="en-US" sz="12800" dirty="0"/>
          </a:p>
          <a:p>
            <a:pPr marL="0" indent="0">
              <a:buNone/>
            </a:pPr>
            <a:r>
              <a:rPr lang="en-US" sz="4000" b="1" dirty="0"/>
              <a:t> </a:t>
            </a:r>
            <a:r>
              <a:rPr lang="en-US" sz="8000" dirty="0" smtClean="0"/>
              <a:t>1</a:t>
            </a:r>
            <a:r>
              <a:rPr lang="en-US" sz="8000" dirty="0"/>
              <a:t>.  Each piece comes directly from the text; it is a detail from the text.</a:t>
            </a:r>
          </a:p>
          <a:p>
            <a:pPr marL="0" indent="0">
              <a:buNone/>
            </a:pPr>
            <a:r>
              <a:rPr lang="en-US" sz="8000" dirty="0"/>
              <a:t>2.  Evidence/examples may be direct quotes or paraphrases, but both have citations.</a:t>
            </a:r>
          </a:p>
          <a:p>
            <a:pPr marL="0" indent="0">
              <a:buNone/>
            </a:pPr>
            <a:r>
              <a:rPr lang="en-US" sz="8000" dirty="0"/>
              <a:t>3.  Paragraph needs two to three E’s.</a:t>
            </a:r>
          </a:p>
          <a:p>
            <a:pPr marL="0" indent="0">
              <a:buNone/>
            </a:pPr>
            <a:r>
              <a:rPr lang="en-US" sz="8000" dirty="0"/>
              <a:t>4.  Evidence needs citation …“In the passage it states,…” (Immigration Today).</a:t>
            </a:r>
          </a:p>
          <a:p>
            <a:pPr marL="0" indent="0">
              <a:buNone/>
            </a:pPr>
            <a:r>
              <a:rPr lang="en-US" sz="8000" dirty="0"/>
              <a:t>5.  Evidence cannot stand on its own as a sentence and must have a lead-in.</a:t>
            </a:r>
          </a:p>
          <a:p>
            <a:pPr marL="0" indent="0">
              <a:buNone/>
            </a:pPr>
            <a:r>
              <a:rPr lang="en-US" sz="9600" dirty="0"/>
              <a:t> </a:t>
            </a:r>
            <a:endParaRPr lang="en-US" sz="12800" dirty="0"/>
          </a:p>
          <a:p>
            <a:pPr marL="0" indent="0">
              <a:buNone/>
            </a:pPr>
            <a:r>
              <a:rPr lang="en-US" dirty="0"/>
              <a:t> </a:t>
            </a:r>
          </a:p>
          <a:p>
            <a:pPr marL="0" indent="0">
              <a:buNone/>
            </a:pPr>
            <a:endParaRPr lang="en-US" sz="4800" dirty="0"/>
          </a:p>
        </p:txBody>
      </p:sp>
      <p:pic>
        <p:nvPicPr>
          <p:cNvPr id="3074" name="Picture 2" descr="C:\Users\phelps.theresa\AppData\Local\Microsoft\Windows\Temporary Internet Files\Content.IE5\7GRL6MQK\MP90044869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3951" y="2557228"/>
            <a:ext cx="1729595" cy="1482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44581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TEA </a:t>
            </a:r>
            <a:r>
              <a:rPr lang="en-US" b="1" dirty="0" smtClean="0"/>
              <a:t>Paragraph Cont.</a:t>
            </a:r>
            <a:endParaRPr lang="en-US" dirty="0"/>
          </a:p>
        </p:txBody>
      </p:sp>
      <p:sp>
        <p:nvSpPr>
          <p:cNvPr id="3" name="Content Placeholder 2"/>
          <p:cNvSpPr>
            <a:spLocks noGrp="1"/>
          </p:cNvSpPr>
          <p:nvPr>
            <p:ph idx="1"/>
          </p:nvPr>
        </p:nvSpPr>
        <p:spPr>
          <a:xfrm>
            <a:off x="341194" y="1387120"/>
            <a:ext cx="8529851" cy="5006856"/>
          </a:xfrm>
        </p:spPr>
        <p:txBody>
          <a:bodyPr>
            <a:normAutofit fontScale="85000" lnSpcReduction="10000"/>
          </a:bodyPr>
          <a:lstStyle/>
          <a:p>
            <a:pPr marL="0" indent="0">
              <a:buNone/>
            </a:pPr>
            <a:r>
              <a:rPr lang="en-US" sz="4400" b="1" dirty="0"/>
              <a:t>Analysis</a:t>
            </a:r>
            <a:r>
              <a:rPr lang="en-US" sz="4400" b="1" dirty="0" smtClean="0"/>
              <a:t>: (most difficult)</a:t>
            </a:r>
            <a:endParaRPr lang="en-US" sz="4400" dirty="0"/>
          </a:p>
          <a:p>
            <a:pPr marL="0" indent="0">
              <a:buNone/>
            </a:pPr>
            <a:r>
              <a:rPr lang="en-US" dirty="0"/>
              <a:t> </a:t>
            </a:r>
            <a:r>
              <a:rPr lang="en-US" dirty="0" smtClean="0"/>
              <a:t>1</a:t>
            </a:r>
            <a:r>
              <a:rPr lang="en-US" dirty="0"/>
              <a:t>.  </a:t>
            </a:r>
            <a:r>
              <a:rPr lang="en-US" dirty="0" smtClean="0"/>
              <a:t>	Consists </a:t>
            </a:r>
            <a:r>
              <a:rPr lang="en-US" dirty="0"/>
              <a:t>of writer’s opinion or an explanation showing how the E </a:t>
            </a:r>
            <a:r>
              <a:rPr lang="en-US" dirty="0" smtClean="0"/>
              <a:t>	supports </a:t>
            </a:r>
            <a:r>
              <a:rPr lang="en-US" dirty="0"/>
              <a:t>the T</a:t>
            </a:r>
          </a:p>
          <a:p>
            <a:pPr marL="0" indent="0">
              <a:buNone/>
            </a:pPr>
            <a:r>
              <a:rPr lang="en-US" dirty="0" smtClean="0"/>
              <a:t> 2</a:t>
            </a:r>
            <a:r>
              <a:rPr lang="en-US" dirty="0"/>
              <a:t>.  </a:t>
            </a:r>
            <a:r>
              <a:rPr lang="en-US" dirty="0" smtClean="0"/>
              <a:t>	Often </a:t>
            </a:r>
            <a:r>
              <a:rPr lang="en-US" dirty="0"/>
              <a:t>uses “</a:t>
            </a:r>
            <a:r>
              <a:rPr lang="en-US" dirty="0" smtClean="0"/>
              <a:t>if…then</a:t>
            </a:r>
            <a:r>
              <a:rPr lang="en-US" dirty="0"/>
              <a:t>” statements to show critical thought</a:t>
            </a:r>
          </a:p>
          <a:p>
            <a:pPr marL="0" indent="0">
              <a:buNone/>
            </a:pPr>
            <a:r>
              <a:rPr lang="en-US" dirty="0" smtClean="0"/>
              <a:t> 3</a:t>
            </a:r>
            <a:r>
              <a:rPr lang="en-US" dirty="0"/>
              <a:t>.  </a:t>
            </a:r>
            <a:r>
              <a:rPr lang="en-US" dirty="0" smtClean="0"/>
              <a:t>	May </a:t>
            </a:r>
            <a:r>
              <a:rPr lang="en-US" dirty="0"/>
              <a:t>have one to three A statements for each E</a:t>
            </a:r>
          </a:p>
          <a:p>
            <a:pPr marL="0" indent="0">
              <a:buNone/>
            </a:pPr>
            <a:r>
              <a:rPr lang="en-US" dirty="0"/>
              <a:t> </a:t>
            </a:r>
            <a:r>
              <a:rPr lang="en-US" sz="4400" b="1" dirty="0" smtClean="0"/>
              <a:t>Concluding </a:t>
            </a:r>
            <a:r>
              <a:rPr lang="en-US" sz="4400" b="1" dirty="0"/>
              <a:t>Sentence:</a:t>
            </a:r>
            <a:endParaRPr lang="en-US" sz="4400" dirty="0"/>
          </a:p>
          <a:p>
            <a:pPr marL="0" indent="0">
              <a:buNone/>
            </a:pPr>
            <a:r>
              <a:rPr lang="en-US" dirty="0"/>
              <a:t> </a:t>
            </a:r>
            <a:r>
              <a:rPr lang="en-US" dirty="0" smtClean="0"/>
              <a:t>1</a:t>
            </a:r>
            <a:r>
              <a:rPr lang="en-US" dirty="0"/>
              <a:t>. </a:t>
            </a:r>
            <a:r>
              <a:rPr lang="en-US" dirty="0" smtClean="0"/>
              <a:t>	 </a:t>
            </a:r>
            <a:r>
              <a:rPr lang="en-US" dirty="0"/>
              <a:t>Paragraph must end with a concluding sentence (only ONE sentence).  </a:t>
            </a:r>
          </a:p>
          <a:p>
            <a:pPr marL="0" indent="0">
              <a:buNone/>
            </a:pPr>
            <a:r>
              <a:rPr lang="en-US" dirty="0" smtClean="0"/>
              <a:t> 2</a:t>
            </a:r>
            <a:r>
              <a:rPr lang="en-US" dirty="0"/>
              <a:t>.  </a:t>
            </a:r>
            <a:r>
              <a:rPr lang="en-US" dirty="0" smtClean="0"/>
              <a:t>	The </a:t>
            </a:r>
            <a:r>
              <a:rPr lang="en-US" dirty="0"/>
              <a:t>CS sums up the content of the paragraph and should mirror, but not  </a:t>
            </a:r>
            <a:r>
              <a:rPr lang="en-US" dirty="0" smtClean="0"/>
              <a:t> 	repeat </a:t>
            </a:r>
            <a:r>
              <a:rPr lang="en-US" dirty="0"/>
              <a:t>the topic sentence…think of  </a:t>
            </a:r>
            <a:r>
              <a:rPr lang="en-US" dirty="0" smtClean="0"/>
              <a:t>the </a:t>
            </a:r>
            <a:r>
              <a:rPr lang="en-US" dirty="0"/>
              <a:t>TS and CS as bookends for </a:t>
            </a:r>
            <a:r>
              <a:rPr lang="en-US" dirty="0" smtClean="0"/>
              <a:t>	the </a:t>
            </a:r>
            <a:r>
              <a:rPr lang="en-US" dirty="0"/>
              <a:t>paragraph.</a:t>
            </a:r>
          </a:p>
          <a:p>
            <a:endParaRPr lang="en-US" dirty="0"/>
          </a:p>
          <a:p>
            <a:pPr marL="0" indent="0">
              <a:buNone/>
            </a:pPr>
            <a:endParaRPr lang="en-US" dirty="0"/>
          </a:p>
        </p:txBody>
      </p:sp>
    </p:spTree>
    <p:extLst>
      <p:ext uri="{BB962C8B-B14F-4D97-AF65-F5344CB8AC3E}">
        <p14:creationId xmlns:p14="http://schemas.microsoft.com/office/powerpoint/2010/main" val="259197280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one skill at a time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3391" y="1665678"/>
            <a:ext cx="4812601" cy="4812601"/>
          </a:xfrm>
        </p:spPr>
      </p:pic>
    </p:spTree>
    <p:extLst>
      <p:ext uri="{BB962C8B-B14F-4D97-AF65-F5344CB8AC3E}">
        <p14:creationId xmlns:p14="http://schemas.microsoft.com/office/powerpoint/2010/main" val="332749025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You Can Also</a:t>
            </a:r>
            <a:endParaRPr lang="en-US" dirty="0"/>
          </a:p>
        </p:txBody>
      </p:sp>
      <p:sp>
        <p:nvSpPr>
          <p:cNvPr id="4" name="Content Placeholder 3"/>
          <p:cNvSpPr>
            <a:spLocks noGrp="1"/>
          </p:cNvSpPr>
          <p:nvPr>
            <p:ph idx="1"/>
          </p:nvPr>
        </p:nvSpPr>
        <p:spPr/>
        <p:txBody>
          <a:bodyPr>
            <a:normAutofit fontScale="85000" lnSpcReduction="10000"/>
          </a:bodyPr>
          <a:lstStyle/>
          <a:p>
            <a:pPr>
              <a:buFont typeface="Wingdings" charset="2"/>
              <a:buChar char="ü"/>
            </a:pPr>
            <a:endParaRPr lang="en-US" sz="3200" dirty="0" smtClean="0"/>
          </a:p>
          <a:p>
            <a:pPr>
              <a:buFont typeface="Wingdings" charset="2"/>
              <a:buChar char="ü"/>
            </a:pPr>
            <a:r>
              <a:rPr lang="en-US" sz="3200" dirty="0" smtClean="0"/>
              <a:t>Write and share your writing with them</a:t>
            </a:r>
          </a:p>
          <a:p>
            <a:pPr>
              <a:buFont typeface="Wingdings" charset="2"/>
              <a:buChar char="ü"/>
            </a:pPr>
            <a:r>
              <a:rPr lang="en-US" sz="3200" dirty="0" smtClean="0"/>
              <a:t>Look at and discuss writing samples of others</a:t>
            </a:r>
          </a:p>
          <a:p>
            <a:pPr>
              <a:buFont typeface="Wingdings" charset="2"/>
              <a:buChar char="ü"/>
            </a:pPr>
            <a:r>
              <a:rPr lang="en-US" sz="3200" dirty="0" smtClean="0"/>
              <a:t>Offer positive </a:t>
            </a:r>
            <a:r>
              <a:rPr lang="en-US" sz="3200" dirty="0"/>
              <a:t>support and </a:t>
            </a:r>
            <a:r>
              <a:rPr lang="en-US" sz="3200" dirty="0" smtClean="0"/>
              <a:t>feedback</a:t>
            </a:r>
          </a:p>
          <a:p>
            <a:pPr>
              <a:buFont typeface="Wingdings" charset="2"/>
              <a:buChar char="ü"/>
            </a:pPr>
            <a:r>
              <a:rPr lang="en-US" sz="3200" dirty="0" smtClean="0"/>
              <a:t>Encourage them </a:t>
            </a:r>
            <a:r>
              <a:rPr lang="en-US" sz="3200" dirty="0"/>
              <a:t>to relax and do their very </a:t>
            </a:r>
            <a:r>
              <a:rPr lang="en-US" sz="3200" dirty="0" smtClean="0"/>
              <a:t>best</a:t>
            </a:r>
          </a:p>
          <a:p>
            <a:pPr>
              <a:buFont typeface="Wingdings" charset="2"/>
              <a:buChar char="ü"/>
            </a:pPr>
            <a:r>
              <a:rPr lang="en-US" sz="3200" dirty="0" smtClean="0"/>
              <a:t>Celebrate their writing…and accomplishments</a:t>
            </a:r>
          </a:p>
          <a:p>
            <a:endParaRPr lang="en-US" dirty="0"/>
          </a:p>
        </p:txBody>
      </p:sp>
      <p:pic>
        <p:nvPicPr>
          <p:cNvPr id="5" name="Picture 3" descr="fountain pen.png"/>
          <p:cNvPicPr>
            <a:picLocks noChangeAspect="1"/>
          </p:cNvPicPr>
          <p:nvPr/>
        </p:nvPicPr>
        <p:blipFill>
          <a:blip r:embed="rId2"/>
          <a:srcRect/>
          <a:stretch>
            <a:fillRect/>
          </a:stretch>
        </p:blipFill>
        <p:spPr bwMode="auto">
          <a:xfrm>
            <a:off x="802209" y="106433"/>
            <a:ext cx="863600" cy="18764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sources for help</a:t>
            </a:r>
            <a:endParaRPr lang="en-US" dirty="0"/>
          </a:p>
        </p:txBody>
      </p:sp>
      <p:sp>
        <p:nvSpPr>
          <p:cNvPr id="3" name="Content Placeholder 2"/>
          <p:cNvSpPr>
            <a:spLocks noGrp="1"/>
          </p:cNvSpPr>
          <p:nvPr>
            <p:ph idx="1"/>
          </p:nvPr>
        </p:nvSpPr>
        <p:spPr>
          <a:xfrm>
            <a:off x="436729" y="1387120"/>
            <a:ext cx="8570794" cy="4993208"/>
          </a:xfrm>
        </p:spPr>
        <p:txBody>
          <a:bodyPr>
            <a:normAutofit lnSpcReduction="10000"/>
          </a:bodyPr>
          <a:lstStyle/>
          <a:p>
            <a:pPr>
              <a:buNone/>
            </a:pPr>
            <a:r>
              <a:rPr lang="en-US" dirty="0" smtClean="0">
                <a:hlinkClick r:id="rId2"/>
              </a:rPr>
              <a:t>http://writingcenter.unc.edu/handouts/</a:t>
            </a:r>
            <a:endParaRPr lang="en-US" dirty="0" smtClean="0"/>
          </a:p>
          <a:p>
            <a:pPr>
              <a:buNone/>
            </a:pPr>
            <a:r>
              <a:rPr lang="en-US" dirty="0" smtClean="0">
                <a:hlinkClick r:id="rId3"/>
              </a:rPr>
              <a:t>http://www.readwritethink.org/</a:t>
            </a:r>
            <a:endParaRPr lang="en-US" dirty="0" smtClean="0"/>
          </a:p>
          <a:p>
            <a:pPr>
              <a:buNone/>
            </a:pPr>
            <a:r>
              <a:rPr lang="en-US" dirty="0" smtClean="0">
                <a:hlinkClick r:id="rId4"/>
              </a:rPr>
              <a:t>http://faculty.muhs.edu/Downey/paragraph%20generator.html</a:t>
            </a:r>
            <a:endParaRPr lang="en-US" dirty="0" smtClean="0"/>
          </a:p>
          <a:p>
            <a:pPr>
              <a:buNone/>
            </a:pPr>
            <a:r>
              <a:rPr lang="en-US" dirty="0">
                <a:hlinkClick r:id="rId5"/>
              </a:rPr>
              <a:t>http://teachingkidsnews.com/grades-2-8</a:t>
            </a:r>
            <a:r>
              <a:rPr lang="en-US" dirty="0" smtClean="0">
                <a:hlinkClick r:id="rId5"/>
              </a:rPr>
              <a:t>/</a:t>
            </a:r>
            <a:endParaRPr lang="en-US" dirty="0" smtClean="0"/>
          </a:p>
          <a:p>
            <a:pPr>
              <a:buNone/>
            </a:pPr>
            <a:r>
              <a:rPr lang="en-US" dirty="0">
                <a:hlinkClick r:id="rId6"/>
              </a:rPr>
              <a:t>https://newsela.com</a:t>
            </a:r>
            <a:r>
              <a:rPr lang="en-US" dirty="0" smtClean="0">
                <a:hlinkClick r:id="rId6"/>
              </a:rPr>
              <a:t>/</a:t>
            </a:r>
            <a:endParaRPr lang="en-US" dirty="0" smtClean="0"/>
          </a:p>
          <a:p>
            <a:pPr>
              <a:buNone/>
            </a:pPr>
            <a:r>
              <a:rPr lang="en-US" dirty="0" smtClean="0">
                <a:hlinkClick r:id="rId7"/>
              </a:rPr>
              <a:t>http</a:t>
            </a:r>
            <a:r>
              <a:rPr lang="en-US" dirty="0">
                <a:hlinkClick r:id="rId7"/>
              </a:rPr>
              <a:t>://www.time4writing.com/free-writing-resources</a:t>
            </a:r>
            <a:r>
              <a:rPr lang="en-US" dirty="0" smtClean="0">
                <a:hlinkClick r:id="rId7"/>
              </a:rPr>
              <a:t>/</a:t>
            </a:r>
            <a:endParaRPr lang="en-US" dirty="0" smtClean="0"/>
          </a:p>
          <a:p>
            <a:pPr>
              <a:buNone/>
            </a:pPr>
            <a:r>
              <a:rPr lang="en-US" dirty="0">
                <a:hlinkClick r:id="rId8"/>
              </a:rPr>
              <a:t>http://www.writingfix.com</a:t>
            </a:r>
            <a:r>
              <a:rPr lang="en-US" dirty="0" smtClean="0">
                <a:hlinkClick r:id="rId8"/>
              </a:rPr>
              <a:t>/</a:t>
            </a:r>
            <a:endParaRPr lang="en-US" dirty="0" smtClean="0"/>
          </a:p>
          <a:p>
            <a:pPr>
              <a:buNone/>
            </a:pPr>
            <a:r>
              <a:rPr lang="en-US" dirty="0">
                <a:hlinkClick r:id="rId9"/>
              </a:rPr>
              <a:t>https://</a:t>
            </a:r>
            <a:r>
              <a:rPr lang="en-US" dirty="0" smtClean="0">
                <a:hlinkClick r:id="rId9"/>
              </a:rPr>
              <a:t>learnzillion.com/lessons/1230-organize-ideas-for-an-argumentative-essay</a:t>
            </a:r>
            <a:endParaRPr lang="en-US" dirty="0" smtClean="0"/>
          </a:p>
          <a:p>
            <a:pPr>
              <a:buNone/>
            </a:pPr>
            <a:endParaRPr lang="en-US" dirty="0"/>
          </a:p>
        </p:txBody>
      </p:sp>
      <p:pic>
        <p:nvPicPr>
          <p:cNvPr id="4" name="Picture 3" descr="fountain pen.png"/>
          <p:cNvPicPr>
            <a:picLocks noChangeAspect="1"/>
          </p:cNvPicPr>
          <p:nvPr/>
        </p:nvPicPr>
        <p:blipFill>
          <a:blip r:embed="rId10"/>
          <a:srcRect/>
          <a:stretch>
            <a:fillRect/>
          </a:stretch>
        </p:blipFill>
        <p:spPr bwMode="auto">
          <a:xfrm>
            <a:off x="7706389" y="3259066"/>
            <a:ext cx="863600" cy="18764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
          <p:cNvSpPr>
            <a:spLocks noChangeArrowheads="1"/>
          </p:cNvSpPr>
          <p:nvPr/>
        </p:nvSpPr>
        <p:spPr bwMode="auto">
          <a:xfrm>
            <a:off x="838461" y="0"/>
            <a:ext cx="6836937" cy="4708981"/>
          </a:xfrm>
          <a:prstGeom prst="rect">
            <a:avLst/>
          </a:prstGeom>
          <a:noFill/>
          <a:ln w="9525">
            <a:noFill/>
            <a:miter lim="800000"/>
            <a:headEnd/>
            <a:tailEnd/>
          </a:ln>
        </p:spPr>
        <p:txBody>
          <a:bodyPr wrap="square">
            <a:prstTxWarp prst="textNoShape">
              <a:avLst/>
            </a:prstTxWarp>
            <a:spAutoFit/>
          </a:bodyPr>
          <a:lstStyle/>
          <a:p>
            <a:pPr algn="ctr" eaLnBrk="1" hangingPunct="1"/>
            <a:r>
              <a:rPr lang="en-US" sz="6000" dirty="0">
                <a:latin typeface="Pristina" pitchFamily="66" charset="0"/>
              </a:rPr>
              <a:t>While this is primarily a </a:t>
            </a:r>
            <a:r>
              <a:rPr lang="en-US" sz="6000" b="1" i="1" dirty="0">
                <a:solidFill>
                  <a:srgbClr val="3366FF"/>
                </a:solidFill>
                <a:latin typeface="Pristina" pitchFamily="66" charset="0"/>
              </a:rPr>
              <a:t>writing</a:t>
            </a:r>
            <a:r>
              <a:rPr lang="en-US" sz="6000" dirty="0">
                <a:latin typeface="Pristina" pitchFamily="66" charset="0"/>
              </a:rPr>
              <a:t> test,</a:t>
            </a:r>
            <a:r>
              <a:rPr lang="en-US" sz="6000" dirty="0" smtClean="0">
                <a:latin typeface="Pristina" pitchFamily="66" charset="0"/>
              </a:rPr>
              <a:t> it is also a </a:t>
            </a:r>
            <a:r>
              <a:rPr lang="en-US" sz="6000" b="1" i="1" dirty="0" smtClean="0">
                <a:solidFill>
                  <a:srgbClr val="3366FF"/>
                </a:solidFill>
                <a:latin typeface="Pristina" pitchFamily="66" charset="0"/>
              </a:rPr>
              <a:t>reading</a:t>
            </a:r>
            <a:r>
              <a:rPr lang="en-US" sz="6000" dirty="0" smtClean="0">
                <a:latin typeface="Pristina" pitchFamily="66" charset="0"/>
              </a:rPr>
              <a:t> test because grade level reading </a:t>
            </a:r>
            <a:r>
              <a:rPr lang="en-US" sz="6000" dirty="0">
                <a:latin typeface="Pristina" pitchFamily="66" charset="0"/>
              </a:rPr>
              <a:t>is required as </a:t>
            </a:r>
            <a:r>
              <a:rPr lang="en-US" sz="6000" dirty="0" smtClean="0">
                <a:latin typeface="Pristina" pitchFamily="66" charset="0"/>
              </a:rPr>
              <a:t>well to complete the task.</a:t>
            </a:r>
            <a:endParaRPr lang="en-US" sz="6000" dirty="0">
              <a:latin typeface="Pristina"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429" y="450306"/>
            <a:ext cx="8009649" cy="1910757"/>
          </a:xfrm>
        </p:spPr>
        <p:txBody>
          <a:bodyPr/>
          <a:lstStyle/>
          <a:p>
            <a:r>
              <a:rPr lang="en-US" dirty="0" smtClean="0"/>
              <a:t>Thank You For Coming Tonight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5925" y="1842377"/>
            <a:ext cx="5298658" cy="3302830"/>
          </a:xfrm>
          <a:prstGeom prst="rect">
            <a:avLst/>
          </a:prstGeom>
        </p:spPr>
      </p:pic>
    </p:spTree>
    <p:extLst>
      <p:ext uri="{BB962C8B-B14F-4D97-AF65-F5344CB8AC3E}">
        <p14:creationId xmlns:p14="http://schemas.microsoft.com/office/powerpoint/2010/main" val="37137453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12063" y="1970420"/>
            <a:ext cx="8221662" cy="384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Tx/>
              <a:buSzTx/>
              <a:buFont typeface="Arial" pitchFamily="-110" charset="0"/>
              <a:buNone/>
              <a:tabLst/>
              <a:defRPr/>
            </a:pPr>
            <a:r>
              <a:rPr kumimoji="0" lang="en-US" altLang="ja-JP" sz="3200" b="0" i="0" u="none" strike="noStrike" kern="1200" cap="none" spc="0" normalizeH="0" baseline="0" noProof="0" dirty="0" smtClean="0">
                <a:ln>
                  <a:noFill/>
                </a:ln>
                <a:solidFill>
                  <a:schemeClr val="tx1"/>
                </a:solidFill>
                <a:effectLst/>
                <a:uLnTx/>
                <a:uFillTx/>
                <a:latin typeface="+mn-lt"/>
                <a:ea typeface="ＭＳ Ｐゴシック" pitchFamily="-110" charset="-128"/>
                <a:cs typeface="ＭＳ Ｐゴシック" pitchFamily="-110" charset="-128"/>
              </a:rPr>
              <a:t>    </a:t>
            </a:r>
            <a:r>
              <a:rPr kumimoji="0" lang="en-US" altLang="ja-JP" sz="4000" b="0" i="1" u="none" strike="noStrike" kern="1200" cap="none" spc="0" normalizeH="0" baseline="0" noProof="0" dirty="0" smtClean="0">
                <a:ln>
                  <a:noFill/>
                </a:ln>
                <a:solidFill>
                  <a:schemeClr val="tx1"/>
                </a:solidFill>
                <a:effectLst/>
                <a:uLnTx/>
                <a:uFillTx/>
                <a:latin typeface="+mj-lt"/>
                <a:ea typeface="Arial" pitchFamily="-110" charset="0"/>
                <a:cs typeface="Arial" pitchFamily="-110" charset="0"/>
              </a:rPr>
              <a:t>Write informative/explanatory/</a:t>
            </a:r>
            <a:r>
              <a:rPr lang="en-US" altLang="ja-JP" sz="4000" i="1" dirty="0">
                <a:latin typeface="+mj-lt"/>
                <a:ea typeface="Arial" pitchFamily="-110" charset="0"/>
                <a:cs typeface="Arial" pitchFamily="-110" charset="0"/>
              </a:rPr>
              <a:t> </a:t>
            </a:r>
            <a:r>
              <a:rPr lang="en-US" altLang="ja-JP" sz="4000" i="1" dirty="0" smtClean="0">
                <a:latin typeface="+mj-lt"/>
                <a:ea typeface="Arial" pitchFamily="-110" charset="0"/>
                <a:cs typeface="Arial" pitchFamily="-110" charset="0"/>
              </a:rPr>
              <a:t>and argumentative </a:t>
            </a:r>
            <a:r>
              <a:rPr kumimoji="0" lang="en-US" altLang="ja-JP" sz="4000" b="0" i="1" u="none" strike="noStrike" kern="1200" cap="none" spc="0" normalizeH="0" baseline="0" noProof="0" dirty="0" smtClean="0">
                <a:ln>
                  <a:noFill/>
                </a:ln>
                <a:solidFill>
                  <a:schemeClr val="tx1"/>
                </a:solidFill>
                <a:effectLst/>
                <a:uLnTx/>
                <a:uFillTx/>
                <a:latin typeface="+mj-lt"/>
                <a:ea typeface="Arial" pitchFamily="-110" charset="0"/>
                <a:cs typeface="Arial" pitchFamily="-110" charset="0"/>
              </a:rPr>
              <a:t>texts to examine and convey complex ideas and information clearly and accurately through the effective selection, organization, and analysis of content. </a:t>
            </a:r>
            <a:r>
              <a:rPr kumimoji="0" lang="en-US" altLang="ja-JP" sz="4000" b="0" i="1" u="none" strike="noStrike" kern="1200" cap="none" spc="0" normalizeH="0" baseline="0" noProof="0" dirty="0" smtClean="0">
                <a:ln>
                  <a:noFill/>
                </a:ln>
                <a:solidFill>
                  <a:schemeClr val="tx1"/>
                </a:solidFill>
                <a:effectLst/>
                <a:uLnTx/>
                <a:uFillTx/>
                <a:latin typeface="+mj-lt"/>
                <a:ea typeface="ＭＳ Ｐゴシック" pitchFamily="-110" charset="-128"/>
                <a:cs typeface="ＭＳ Ｐゴシック" pitchFamily="-110" charset="-128"/>
              </a:rPr>
              <a:t>	</a:t>
            </a:r>
          </a:p>
        </p:txBody>
      </p:sp>
      <p:sp>
        <p:nvSpPr>
          <p:cNvPr id="7" name="Title 1"/>
          <p:cNvSpPr>
            <a:spLocks noGrp="1"/>
          </p:cNvSpPr>
          <p:nvPr/>
        </p:nvSpPr>
        <p:spPr bwMode="auto">
          <a:xfrm>
            <a:off x="261938" y="191669"/>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ctr" defTabSz="457200" rtl="0" fontAlgn="base">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2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a:lstStyle>
          <a:p>
            <a:pPr fontAlgn="auto">
              <a:spcAft>
                <a:spcPts val="0"/>
              </a:spcAft>
              <a:defRPr/>
            </a:pPr>
            <a:r>
              <a:rPr lang="en-US" sz="2400" b="1" dirty="0" smtClean="0">
                <a:ea typeface="+mj-ea"/>
                <a:cs typeface="Arial"/>
              </a:rPr>
              <a:t/>
            </a:r>
            <a:br>
              <a:rPr lang="en-US" sz="2400" b="1" dirty="0" smtClean="0">
                <a:ea typeface="+mj-ea"/>
                <a:cs typeface="Arial"/>
              </a:rPr>
            </a:br>
            <a:r>
              <a:rPr lang="en-US" sz="2400" b="1" dirty="0" smtClean="0">
                <a:ea typeface="+mj-ea"/>
                <a:cs typeface="Arial"/>
              </a:rPr>
              <a:t> </a:t>
            </a:r>
            <a:r>
              <a:rPr lang="en-US" b="1" dirty="0" smtClean="0">
                <a:ea typeface="+mj-ea"/>
                <a:cs typeface="Arial"/>
              </a:rPr>
              <a:t>Anchor Standard: </a:t>
            </a:r>
          </a:p>
          <a:p>
            <a:pPr fontAlgn="auto">
              <a:spcAft>
                <a:spcPts val="0"/>
              </a:spcAft>
              <a:defRPr/>
            </a:pPr>
            <a:r>
              <a:rPr lang="en-US" b="1" dirty="0" smtClean="0">
                <a:ea typeface="+mj-ea"/>
                <a:cs typeface="Arial"/>
              </a:rPr>
              <a:t>What Students Are Expected to Do </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SA_Parent_Night_Presentation.jpg"/>
          <p:cNvPicPr>
            <a:picLocks noChangeAspect="1"/>
          </p:cNvPicPr>
          <p:nvPr/>
        </p:nvPicPr>
        <p:blipFill>
          <a:blip r:embed="rId3"/>
          <a:stretch>
            <a:fillRect/>
          </a:stretch>
        </p:blipFill>
        <p:spPr>
          <a:xfrm>
            <a:off x="0" y="0"/>
            <a:ext cx="9009529"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325563"/>
          </a:xfrm>
        </p:spPr>
        <p:txBody>
          <a:bodyPr>
            <a:normAutofit fontScale="90000"/>
          </a:bodyPr>
          <a:lstStyle/>
          <a:p>
            <a:r>
              <a:rPr lang="en-US" sz="5400" b="1" baseline="30000" dirty="0" smtClean="0">
                <a:solidFill>
                  <a:srgbClr val="000000"/>
                </a:solidFill>
                <a:latin typeface="Goudy Old Style" panose="02020502050305020303" pitchFamily="18" charset="0"/>
              </a:rPr>
              <a:t>The BIG SHIFT</a:t>
            </a:r>
            <a:r>
              <a:rPr lang="en-US" sz="5400" b="1" dirty="0" smtClean="0">
                <a:solidFill>
                  <a:srgbClr val="000000"/>
                </a:solidFill>
                <a:latin typeface="Goudy Old Style" panose="02020502050305020303" pitchFamily="18" charset="0"/>
              </a:rPr>
              <a:t> </a:t>
            </a:r>
            <a:br>
              <a:rPr lang="en-US" sz="5400" b="1" dirty="0" smtClean="0">
                <a:solidFill>
                  <a:srgbClr val="000000"/>
                </a:solidFill>
                <a:latin typeface="Goudy Old Style" panose="02020502050305020303" pitchFamily="18" charset="0"/>
              </a:rPr>
            </a:br>
            <a:r>
              <a:rPr lang="en-US" sz="5400" b="1" baseline="30000" dirty="0" smtClean="0">
                <a:solidFill>
                  <a:srgbClr val="000000"/>
                </a:solidFill>
                <a:latin typeface="Goudy Old Style" panose="02020502050305020303" pitchFamily="18" charset="0"/>
              </a:rPr>
              <a:t>Writing is now…</a:t>
            </a:r>
            <a:r>
              <a:rPr lang="en-US" sz="5400" b="1" i="1" baseline="30000" dirty="0" smtClean="0">
                <a:solidFill>
                  <a:srgbClr val="000000"/>
                </a:solidFill>
                <a:latin typeface="Goudy Old Style" panose="02020502050305020303" pitchFamily="18" charset="0"/>
              </a:rPr>
              <a:t>Academic Writing</a:t>
            </a:r>
            <a:endParaRPr lang="en-US" sz="5400" b="1" i="1" dirty="0">
              <a:latin typeface="Goudy Old Style" panose="02020502050305020303" pitchFamily="18" charset="0"/>
            </a:endParaRPr>
          </a:p>
        </p:txBody>
      </p:sp>
      <p:sp>
        <p:nvSpPr>
          <p:cNvPr id="3" name="Content Placeholder 2"/>
          <p:cNvSpPr>
            <a:spLocks noGrp="1"/>
          </p:cNvSpPr>
          <p:nvPr>
            <p:ph idx="1"/>
          </p:nvPr>
        </p:nvSpPr>
        <p:spPr>
          <a:xfrm rot="1809572">
            <a:off x="5366733" y="2227897"/>
            <a:ext cx="3436574" cy="822938"/>
          </a:xfrm>
        </p:spPr>
        <p:txBody>
          <a:bodyPr/>
          <a:lstStyle/>
          <a:p>
            <a:pPr algn="ctr">
              <a:buNone/>
            </a:pPr>
            <a:r>
              <a:rPr lang="en-US" dirty="0" smtClean="0">
                <a:latin typeface="Abadi MT Condensed Extra Bold"/>
              </a:rPr>
              <a:t>Students must: </a:t>
            </a:r>
            <a:endParaRPr lang="en-US" dirty="0">
              <a:latin typeface="Abadi MT Condensed Extra Bold"/>
            </a:endParaRPr>
          </a:p>
        </p:txBody>
      </p:sp>
      <p:sp>
        <p:nvSpPr>
          <p:cNvPr id="4" name="TextBox 3"/>
          <p:cNvSpPr txBox="1"/>
          <p:nvPr/>
        </p:nvSpPr>
        <p:spPr>
          <a:xfrm>
            <a:off x="1179245" y="1840030"/>
            <a:ext cx="6583032" cy="4524315"/>
          </a:xfrm>
          <a:prstGeom prst="rect">
            <a:avLst/>
          </a:prstGeom>
          <a:noFill/>
        </p:spPr>
        <p:txBody>
          <a:bodyPr wrap="square" rtlCol="0">
            <a:spAutoFit/>
          </a:bodyPr>
          <a:lstStyle/>
          <a:p>
            <a:pPr>
              <a:buFont typeface="Arial"/>
              <a:buChar char="•"/>
            </a:pPr>
            <a:r>
              <a:rPr lang="en-US" sz="3200" dirty="0" smtClean="0"/>
              <a:t>Inform or explain</a:t>
            </a:r>
          </a:p>
          <a:p>
            <a:pPr>
              <a:buFont typeface="Arial"/>
              <a:buChar char="•"/>
            </a:pPr>
            <a:r>
              <a:rPr lang="en-US" sz="3200" dirty="0" smtClean="0"/>
              <a:t>Explore an issue</a:t>
            </a:r>
          </a:p>
          <a:p>
            <a:pPr>
              <a:buFont typeface="Arial"/>
              <a:buChar char="•"/>
            </a:pPr>
            <a:r>
              <a:rPr lang="en-US" sz="3200" dirty="0" smtClean="0"/>
              <a:t>Present an opinion</a:t>
            </a:r>
          </a:p>
          <a:p>
            <a:pPr>
              <a:buFont typeface="Arial"/>
              <a:buChar char="•"/>
            </a:pPr>
            <a:r>
              <a:rPr lang="en-US" sz="3200" dirty="0" smtClean="0"/>
              <a:t>Use explicit evidence from the text</a:t>
            </a:r>
          </a:p>
          <a:p>
            <a:pPr>
              <a:buFont typeface="Arial"/>
              <a:buChar char="•"/>
            </a:pPr>
            <a:r>
              <a:rPr lang="en-US" sz="3200" dirty="0" smtClean="0"/>
              <a:t>Understand text …deeply</a:t>
            </a:r>
          </a:p>
          <a:p>
            <a:pPr>
              <a:buFont typeface="Arial"/>
              <a:buChar char="•"/>
            </a:pPr>
            <a:r>
              <a:rPr lang="en-US" sz="3200" dirty="0" smtClean="0"/>
              <a:t>Synthesize the information</a:t>
            </a:r>
          </a:p>
          <a:p>
            <a:pPr>
              <a:buFont typeface="Arial"/>
              <a:buChar char="•"/>
            </a:pPr>
            <a:r>
              <a:rPr lang="en-US" sz="3200" dirty="0" smtClean="0"/>
              <a:t>Make connections</a:t>
            </a:r>
          </a:p>
          <a:p>
            <a:pPr>
              <a:buFont typeface="Arial"/>
              <a:buChar char="•"/>
            </a:pPr>
            <a:r>
              <a:rPr lang="en-US" sz="3200" dirty="0" smtClean="0"/>
              <a:t>Support inferences and claims</a:t>
            </a:r>
          </a:p>
          <a:p>
            <a:pPr>
              <a:buFont typeface="Arial"/>
              <a:buChar char="•"/>
            </a:pPr>
            <a:r>
              <a:rPr lang="en-US" sz="3200" dirty="0" smtClean="0"/>
              <a:t>Analyze the evidence</a:t>
            </a:r>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33029" y="313847"/>
            <a:ext cx="6945876" cy="2123658"/>
          </a:xfrm>
          <a:prstGeom prst="rect">
            <a:avLst/>
          </a:prstGeom>
          <a:noFill/>
        </p:spPr>
        <p:txBody>
          <a:bodyPr wrap="square" rtlCol="0">
            <a:spAutoFit/>
          </a:bodyPr>
          <a:lstStyle/>
          <a:p>
            <a:pPr algn="ctr"/>
            <a:r>
              <a:rPr lang="en-US" sz="6600" dirty="0" smtClean="0"/>
              <a:t>What does the writing involve?</a:t>
            </a:r>
            <a:endParaRPr lang="en-US" sz="6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481" y="3620922"/>
            <a:ext cx="6438971" cy="211113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9057"/>
            <a:ext cx="7313613" cy="868362"/>
          </a:xfrm>
        </p:spPr>
        <p:txBody>
          <a:bodyPr/>
          <a:lstStyle/>
          <a:p>
            <a:r>
              <a:rPr lang="en-US" b="1" dirty="0" smtClean="0"/>
              <a:t>Overall Task Descript</a:t>
            </a:r>
            <a:r>
              <a:rPr lang="en-US" dirty="0" smtClean="0"/>
              <a:t>ion</a:t>
            </a:r>
            <a:endParaRPr lang="en-US" dirty="0"/>
          </a:p>
        </p:txBody>
      </p:sp>
      <p:sp>
        <p:nvSpPr>
          <p:cNvPr id="3" name="Rectangle 2"/>
          <p:cNvSpPr/>
          <p:nvPr/>
        </p:nvSpPr>
        <p:spPr>
          <a:xfrm>
            <a:off x="181422" y="1371600"/>
            <a:ext cx="8962578" cy="4401205"/>
          </a:xfrm>
          <a:prstGeom prst="rect">
            <a:avLst/>
          </a:prstGeom>
        </p:spPr>
        <p:txBody>
          <a:bodyPr wrap="square">
            <a:spAutoFit/>
          </a:bodyPr>
          <a:lstStyle/>
          <a:p>
            <a:r>
              <a:rPr lang="en-US" sz="2800" dirty="0" smtClean="0"/>
              <a:t>Students </a:t>
            </a:r>
            <a:r>
              <a:rPr lang="en-US" sz="2800" dirty="0"/>
              <a:t>will read a stimulus about a single topic</a:t>
            </a:r>
            <a:r>
              <a:rPr lang="en-US" sz="2800" dirty="0" smtClean="0"/>
              <a:t>.</a:t>
            </a:r>
          </a:p>
          <a:p>
            <a:endParaRPr lang="en-US" sz="2800" dirty="0" smtClean="0"/>
          </a:p>
          <a:p>
            <a:r>
              <a:rPr lang="en-US" sz="2800" dirty="0" smtClean="0"/>
              <a:t>A </a:t>
            </a:r>
            <a:r>
              <a:rPr lang="en-US" sz="2800" dirty="0"/>
              <a:t>stimulus consists of </a:t>
            </a:r>
            <a:r>
              <a:rPr lang="en-US" sz="2400" dirty="0"/>
              <a:t>several texts </a:t>
            </a:r>
            <a:r>
              <a:rPr lang="en-US" sz="2800" dirty="0"/>
              <a:t>written on a </a:t>
            </a:r>
            <a:r>
              <a:rPr lang="en-US" sz="2800" dirty="0" smtClean="0"/>
              <a:t>single</a:t>
            </a:r>
            <a:r>
              <a:rPr lang="en-US" sz="2800" dirty="0"/>
              <a:t> </a:t>
            </a:r>
            <a:r>
              <a:rPr lang="en-US" sz="2800" dirty="0" smtClean="0"/>
              <a:t>topic.</a:t>
            </a:r>
          </a:p>
          <a:p>
            <a:endParaRPr lang="en-US" sz="2800" dirty="0" smtClean="0"/>
          </a:p>
          <a:p>
            <a:r>
              <a:rPr lang="en-US" sz="2800" dirty="0" smtClean="0"/>
              <a:t>The </a:t>
            </a:r>
            <a:r>
              <a:rPr lang="en-US" sz="2800" dirty="0"/>
              <a:t>stimulus should consist of </a:t>
            </a:r>
            <a:r>
              <a:rPr lang="en-US" sz="2800" dirty="0" smtClean="0"/>
              <a:t>informational </a:t>
            </a:r>
            <a:r>
              <a:rPr lang="en-US" sz="2800" dirty="0"/>
              <a:t>or </a:t>
            </a:r>
            <a:r>
              <a:rPr lang="en-US" sz="2800" dirty="0" smtClean="0"/>
              <a:t>literary or nonfiction </a:t>
            </a:r>
            <a:r>
              <a:rPr lang="en-US" sz="2800" dirty="0"/>
              <a:t>texts and can cover a wide array of topics</a:t>
            </a:r>
            <a:r>
              <a:rPr lang="en-US" sz="2800" dirty="0" smtClean="0"/>
              <a:t>.</a:t>
            </a:r>
          </a:p>
          <a:p>
            <a:endParaRPr lang="en-US" sz="2800" dirty="0" smtClean="0"/>
          </a:p>
          <a:p>
            <a:r>
              <a:rPr lang="en-US" sz="2800" dirty="0" smtClean="0"/>
              <a:t>After </a:t>
            </a:r>
            <a:r>
              <a:rPr lang="en-US" sz="2800" dirty="0"/>
              <a:t>reading the stimulus, the students will respond to a writing prompt in which they will provide information on a topic or take a stance to support an opinion </a:t>
            </a:r>
            <a:r>
              <a:rPr lang="en-US" sz="2800" dirty="0" smtClean="0"/>
              <a:t>or argument</a:t>
            </a:r>
            <a:r>
              <a:rPr lang="en-US" sz="2800" dirty="0"/>
              <a:t>. </a:t>
            </a:r>
          </a:p>
        </p:txBody>
      </p:sp>
    </p:spTree>
    <p:extLst>
      <p:ext uri="{BB962C8B-B14F-4D97-AF65-F5344CB8AC3E}">
        <p14:creationId xmlns:p14="http://schemas.microsoft.com/office/powerpoint/2010/main" val="37126452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125" y="368490"/>
            <a:ext cx="8802806" cy="6401753"/>
          </a:xfrm>
          <a:prstGeom prst="rect">
            <a:avLst/>
          </a:prstGeom>
        </p:spPr>
        <p:txBody>
          <a:bodyPr wrap="square">
            <a:prstTxWarp prst="textNoShape">
              <a:avLst/>
            </a:prstTxWarp>
            <a:spAutoFit/>
          </a:bodyPr>
          <a:lstStyle/>
          <a:p>
            <a:pPr eaLnBrk="1" hangingPunct="1"/>
            <a:r>
              <a:rPr lang="en-US" sz="2800" dirty="0" smtClean="0">
                <a:latin typeface="Goudy Old Style" panose="02020502050305020303" pitchFamily="18" charset="0"/>
              </a:rPr>
              <a:t>Students </a:t>
            </a:r>
            <a:r>
              <a:rPr lang="en-US" sz="2800" dirty="0">
                <a:latin typeface="Goudy Old Style" panose="02020502050305020303" pitchFamily="18" charset="0"/>
              </a:rPr>
              <a:t>could be given two to four texts. </a:t>
            </a:r>
            <a:endParaRPr lang="en-US" sz="2800" dirty="0" smtClean="0">
              <a:latin typeface="Goudy Old Style" panose="02020502050305020303" pitchFamily="18" charset="0"/>
            </a:endParaRPr>
          </a:p>
          <a:p>
            <a:pPr eaLnBrk="1" hangingPunct="1"/>
            <a:endParaRPr lang="en-US" sz="2800" dirty="0" smtClean="0">
              <a:latin typeface="Goudy Old Style" panose="02020502050305020303" pitchFamily="18" charset="0"/>
            </a:endParaRPr>
          </a:p>
          <a:p>
            <a:pPr eaLnBrk="1" hangingPunct="1"/>
            <a:r>
              <a:rPr lang="en-US" sz="2800" dirty="0" smtClean="0">
                <a:latin typeface="Goudy Old Style" panose="02020502050305020303" pitchFamily="18" charset="0"/>
              </a:rPr>
              <a:t>All of the texts combined should have the approximate word count below.</a:t>
            </a:r>
          </a:p>
          <a:p>
            <a:pPr marL="457200" indent="-457200" eaLnBrk="1" hangingPunct="1"/>
            <a:endParaRPr lang="en-US" sz="2800" dirty="0">
              <a:latin typeface="Goudy Old Style" panose="02020502050305020303" pitchFamily="18" charset="0"/>
            </a:endParaRPr>
          </a:p>
          <a:p>
            <a:pPr marL="457200" indent="-457200" eaLnBrk="1" hangingPunct="1"/>
            <a:r>
              <a:rPr lang="en-US" sz="2800" dirty="0" smtClean="0">
                <a:latin typeface="Goudy Old Style" panose="02020502050305020303" pitchFamily="18" charset="0"/>
              </a:rPr>
              <a:t>     Minimum </a:t>
            </a:r>
            <a:r>
              <a:rPr lang="en-US" sz="2800" dirty="0">
                <a:latin typeface="Goudy Old Style" panose="02020502050305020303" pitchFamily="18" charset="0"/>
              </a:rPr>
              <a:t>Word Count     </a:t>
            </a:r>
            <a:r>
              <a:rPr lang="en-US" sz="2800" dirty="0" smtClean="0">
                <a:latin typeface="Goudy Old Style" panose="02020502050305020303" pitchFamily="18" charset="0"/>
              </a:rPr>
              <a:t>		Maximum </a:t>
            </a:r>
            <a:r>
              <a:rPr lang="en-US" sz="2800" dirty="0">
                <a:latin typeface="Goudy Old Style" panose="02020502050305020303" pitchFamily="18" charset="0"/>
              </a:rPr>
              <a:t>Word Count</a:t>
            </a:r>
          </a:p>
          <a:p>
            <a:pPr marL="457200" indent="-457200" eaLnBrk="1" hangingPunct="1"/>
            <a:r>
              <a:rPr lang="en-US" sz="2800" dirty="0">
                <a:latin typeface="Goudy Old Style" panose="02020502050305020303" pitchFamily="18" charset="0"/>
              </a:rPr>
              <a:t>          800                       </a:t>
            </a:r>
            <a:r>
              <a:rPr lang="en-US" sz="2800" dirty="0" smtClean="0">
                <a:latin typeface="Goudy Old Style" panose="02020502050305020303" pitchFamily="18" charset="0"/>
              </a:rPr>
              <a:t>				1300 </a:t>
            </a:r>
            <a:r>
              <a:rPr lang="en-US" sz="2800" dirty="0">
                <a:latin typeface="Goudy Old Style" panose="02020502050305020303" pitchFamily="18" charset="0"/>
              </a:rPr>
              <a:t>(</a:t>
            </a:r>
            <a:r>
              <a:rPr lang="en-US" sz="2800" dirty="0" smtClean="0">
                <a:latin typeface="Goudy Old Style" panose="02020502050305020303" pitchFamily="18" charset="0"/>
              </a:rPr>
              <a:t>4</a:t>
            </a:r>
            <a:r>
              <a:rPr lang="en-US" sz="2800" baseline="30000" dirty="0" smtClean="0">
                <a:latin typeface="Goudy Old Style" panose="02020502050305020303" pitchFamily="18" charset="0"/>
              </a:rPr>
              <a:t>th</a:t>
            </a:r>
            <a:r>
              <a:rPr lang="en-US" sz="2800" dirty="0" smtClean="0">
                <a:latin typeface="Goudy Old Style" panose="02020502050305020303" pitchFamily="18" charset="0"/>
              </a:rPr>
              <a:t>/5th) </a:t>
            </a:r>
          </a:p>
          <a:p>
            <a:pPr marL="457200" indent="-457200" eaLnBrk="1" hangingPunct="1"/>
            <a:r>
              <a:rPr lang="en-US" sz="2800" dirty="0">
                <a:latin typeface="Goudy Old Style" panose="02020502050305020303" pitchFamily="18" charset="0"/>
              </a:rPr>
              <a:t>	</a:t>
            </a:r>
            <a:r>
              <a:rPr lang="en-US" sz="2800" dirty="0" smtClean="0">
                <a:latin typeface="Goudy Old Style" panose="02020502050305020303" pitchFamily="18" charset="0"/>
              </a:rPr>
              <a:t>	800								1600 </a:t>
            </a:r>
            <a:r>
              <a:rPr lang="en-US" sz="2800" dirty="0">
                <a:latin typeface="Goudy Old Style" panose="02020502050305020303" pitchFamily="18" charset="0"/>
              </a:rPr>
              <a:t>(6th)</a:t>
            </a:r>
          </a:p>
          <a:p>
            <a:pPr marL="457200" indent="-457200" eaLnBrk="1" hangingPunct="1"/>
            <a:endParaRPr lang="en-US" sz="2800" dirty="0">
              <a:latin typeface="Goudy Old Style" panose="02020502050305020303" pitchFamily="18" charset="0"/>
            </a:endParaRPr>
          </a:p>
          <a:p>
            <a:pPr eaLnBrk="1" hangingPunct="1"/>
            <a:r>
              <a:rPr lang="en-US" sz="2800" dirty="0" smtClean="0">
                <a:latin typeface="Goudy Old Style" panose="02020502050305020303" pitchFamily="18" charset="0"/>
              </a:rPr>
              <a:t>Students </a:t>
            </a:r>
            <a:r>
              <a:rPr lang="en-US" sz="2800" dirty="0">
                <a:latin typeface="Goudy Old Style" panose="02020502050305020303" pitchFamily="18" charset="0"/>
              </a:rPr>
              <a:t>will be required to include and infuse information from </a:t>
            </a:r>
            <a:r>
              <a:rPr lang="en-US" sz="2800" u="sng" dirty="0">
                <a:latin typeface="Goudy Old Style" panose="02020502050305020303" pitchFamily="18" charset="0"/>
              </a:rPr>
              <a:t>each text </a:t>
            </a:r>
            <a:r>
              <a:rPr lang="en-US" sz="2800" dirty="0">
                <a:latin typeface="Goudy Old Style" panose="02020502050305020303" pitchFamily="18" charset="0"/>
              </a:rPr>
              <a:t>and must cite specific evidence from the texts to support their ideas. The student must analyze, reflect, explain or give insight on what the evidence means, shows or how it connects to the topic. </a:t>
            </a:r>
            <a:r>
              <a:rPr lang="en-US" sz="2800" dirty="0" smtClean="0">
                <a:latin typeface="Goudy Old Style" panose="02020502050305020303" pitchFamily="18" charset="0"/>
              </a:rPr>
              <a:t>(*Analysis)</a:t>
            </a:r>
            <a:endParaRPr lang="en-US" sz="2800" dirty="0">
              <a:latin typeface="Goudy Old Style" panose="02020502050305020303" pitchFamily="18" charset="0"/>
            </a:endParaRPr>
          </a:p>
          <a:p>
            <a:pPr marL="457200" indent="-457200" eaLnBrk="1" hangingPunct="1"/>
            <a:endParaRPr lang="en-US" dirty="0">
              <a:latin typeface="Goudy Old Style" panose="02020502050305020303" pitchFamily="18" charset="0"/>
            </a:endParaRP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595</TotalTime>
  <Words>926</Words>
  <Application>Microsoft Macintosh PowerPoint</Application>
  <PresentationFormat>On-screen Show (4:3)</PresentationFormat>
  <Paragraphs>175</Paragraphs>
  <Slides>30</Slides>
  <Notes>13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Inkwell</vt:lpstr>
      <vt:lpstr>FSA Essay Writing</vt:lpstr>
      <vt:lpstr>PowerPoint Presentation</vt:lpstr>
      <vt:lpstr>PowerPoint Presentation</vt:lpstr>
      <vt:lpstr>PowerPoint Presentation</vt:lpstr>
      <vt:lpstr>PowerPoint Presentation</vt:lpstr>
      <vt:lpstr>The BIG SHIFT  Writing is now…Academic Writing</vt:lpstr>
      <vt:lpstr>PowerPoint Presentation</vt:lpstr>
      <vt:lpstr>Overall Task Description</vt:lpstr>
      <vt:lpstr>PowerPoint Presentation</vt:lpstr>
      <vt:lpstr>To Be Successful… Students Must </vt:lpstr>
      <vt:lpstr>To Be Successful…Students Must </vt:lpstr>
      <vt:lpstr>Let’s Look At  The Scoring Rubrics</vt:lpstr>
      <vt:lpstr>Features if an Informative Essay</vt:lpstr>
      <vt:lpstr>PowerPoint Presentation</vt:lpstr>
      <vt:lpstr>PowerPoint Presentation</vt:lpstr>
      <vt:lpstr>Scoring…Step 1 (Repeat for each section of the rubric.)</vt:lpstr>
      <vt:lpstr>PowerPoint Presentation</vt:lpstr>
      <vt:lpstr>PowerPoint Presentation</vt:lpstr>
      <vt:lpstr>Step 2:  Confirm with Rubric Bullets (Repeat for each section of the rubric.)</vt:lpstr>
      <vt:lpstr>PowerPoint Presentation</vt:lpstr>
      <vt:lpstr>PowerPoint Presentation</vt:lpstr>
      <vt:lpstr>Instructional Hierarchy </vt:lpstr>
      <vt:lpstr>Go online and look at examples…</vt:lpstr>
      <vt:lpstr>You can…</vt:lpstr>
      <vt:lpstr>TEA Paragraph</vt:lpstr>
      <vt:lpstr>TEA Paragraph Cont.</vt:lpstr>
      <vt:lpstr>Focus on one skill at a time</vt:lpstr>
      <vt:lpstr>You Can Also</vt:lpstr>
      <vt:lpstr>Other sources for help</vt:lpstr>
      <vt:lpstr>Thank You For Coming Tonight</vt:lpstr>
    </vt:vector>
  </TitlesOfParts>
  <Company>AFRES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Text-Based Essay Writing</dc:title>
  <dc:creator>Steve Lacy</dc:creator>
  <cp:lastModifiedBy>Neleffra Marshall</cp:lastModifiedBy>
  <cp:revision>14</cp:revision>
  <dcterms:created xsi:type="dcterms:W3CDTF">2015-01-28T06:04:46Z</dcterms:created>
  <dcterms:modified xsi:type="dcterms:W3CDTF">2015-01-29T13:40:35Z</dcterms:modified>
</cp:coreProperties>
</file>