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CD035-579D-5B7C-BCBA-8B3AD4DACF92}" v="2" dt="2020-04-02T18:40:56.799"/>
    <p1510:client id="{DF7DFC1B-FBA2-FED7-C5C2-B89CC836428B}" v="2835" dt="2020-04-01T19:14:42.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3FFF7-3B5C-4128-BC4B-A26B63985BF2}" type="doc">
      <dgm:prSet loTypeId="urn:microsoft.com/office/officeart/2016/7/layout/ChevronBlockProcess" loCatId="process" qsTypeId="urn:microsoft.com/office/officeart/2005/8/quickstyle/simple1" qsCatId="simple" csTypeId="urn:microsoft.com/office/officeart/2005/8/colors/colorful2" csCatId="colorful"/>
      <dgm:spPr/>
      <dgm:t>
        <a:bodyPr/>
        <a:lstStyle/>
        <a:p>
          <a:endParaRPr lang="en-US"/>
        </a:p>
      </dgm:t>
    </dgm:pt>
    <dgm:pt modelId="{B5B0FC2F-9492-46F4-B538-B6E67948E554}">
      <dgm:prSet/>
      <dgm:spPr/>
      <dgm:t>
        <a:bodyPr/>
        <a:lstStyle/>
        <a:p>
          <a:r>
            <a:rPr lang="en-US"/>
            <a:t>Gather</a:t>
          </a:r>
        </a:p>
      </dgm:t>
    </dgm:pt>
    <dgm:pt modelId="{2EE0366E-FEC8-4E3F-A914-7ACD77F8643C}" type="parTrans" cxnId="{F229AFFB-5765-4E06-ABE0-A5E4B445144F}">
      <dgm:prSet/>
      <dgm:spPr/>
      <dgm:t>
        <a:bodyPr/>
        <a:lstStyle/>
        <a:p>
          <a:endParaRPr lang="en-US"/>
        </a:p>
      </dgm:t>
    </dgm:pt>
    <dgm:pt modelId="{CA8CE4BE-FC36-43A3-BE6E-F8FA2CB582BA}" type="sibTrans" cxnId="{F229AFFB-5765-4E06-ABE0-A5E4B445144F}">
      <dgm:prSet/>
      <dgm:spPr/>
      <dgm:t>
        <a:bodyPr/>
        <a:lstStyle/>
        <a:p>
          <a:endParaRPr lang="en-US"/>
        </a:p>
      </dgm:t>
    </dgm:pt>
    <dgm:pt modelId="{BE02094C-AE2B-4440-8623-0D70FA20A8AF}">
      <dgm:prSet/>
      <dgm:spPr/>
      <dgm:t>
        <a:bodyPr/>
        <a:lstStyle/>
        <a:p>
          <a:r>
            <a:rPr lang="en-US"/>
            <a:t>Gather natural objects that you find outside or man-made ohjects that you have around the house.​</a:t>
          </a:r>
        </a:p>
      </dgm:t>
    </dgm:pt>
    <dgm:pt modelId="{1357BF12-1C84-40E9-BFC1-BC44D51FDB48}" type="parTrans" cxnId="{E9CD5034-1EDF-42C4-897B-B2477D72635D}">
      <dgm:prSet/>
      <dgm:spPr/>
      <dgm:t>
        <a:bodyPr/>
        <a:lstStyle/>
        <a:p>
          <a:endParaRPr lang="en-US"/>
        </a:p>
      </dgm:t>
    </dgm:pt>
    <dgm:pt modelId="{12A2D1E5-2459-4B8A-97D7-3DBE0D8298B9}" type="sibTrans" cxnId="{E9CD5034-1EDF-42C4-897B-B2477D72635D}">
      <dgm:prSet/>
      <dgm:spPr/>
      <dgm:t>
        <a:bodyPr/>
        <a:lstStyle/>
        <a:p>
          <a:endParaRPr lang="en-US"/>
        </a:p>
      </dgm:t>
    </dgm:pt>
    <dgm:pt modelId="{1E2BF814-B4E7-4CED-A4FC-FCCFDA3AE978}">
      <dgm:prSet/>
      <dgm:spPr/>
      <dgm:t>
        <a:bodyPr/>
        <a:lstStyle/>
        <a:p>
          <a:r>
            <a:rPr lang="en-US"/>
            <a:t>Think</a:t>
          </a:r>
        </a:p>
      </dgm:t>
    </dgm:pt>
    <dgm:pt modelId="{D2BBEB58-D564-4262-AA4E-91D76B4112C5}" type="parTrans" cxnId="{1790B58E-806A-4E9F-B77E-32CCA29A18CA}">
      <dgm:prSet/>
      <dgm:spPr/>
      <dgm:t>
        <a:bodyPr/>
        <a:lstStyle/>
        <a:p>
          <a:endParaRPr lang="en-US"/>
        </a:p>
      </dgm:t>
    </dgm:pt>
    <dgm:pt modelId="{ECA06FFE-8887-4CB1-835F-C4D2FEB9D4F6}" type="sibTrans" cxnId="{1790B58E-806A-4E9F-B77E-32CCA29A18CA}">
      <dgm:prSet/>
      <dgm:spPr/>
      <dgm:t>
        <a:bodyPr/>
        <a:lstStyle/>
        <a:p>
          <a:endParaRPr lang="en-US"/>
        </a:p>
      </dgm:t>
    </dgm:pt>
    <dgm:pt modelId="{784308DE-EC68-49A9-9E60-3486A8768195}">
      <dgm:prSet/>
      <dgm:spPr/>
      <dgm:t>
        <a:bodyPr/>
        <a:lstStyle/>
        <a:p>
          <a:r>
            <a:rPr lang="en-US"/>
            <a:t>Think​ of an animal that you could make from the materials you have gathered. Be sure to consider the texture, color, patterns, and size of your objects. Decide whether to build it inside or outside.</a:t>
          </a:r>
        </a:p>
      </dgm:t>
    </dgm:pt>
    <dgm:pt modelId="{C1DD6B79-9FD5-4FAB-9597-11ED371AAA80}" type="parTrans" cxnId="{EE8D8CD0-B57D-427C-87DD-FF0EC4C8F4B1}">
      <dgm:prSet/>
      <dgm:spPr/>
      <dgm:t>
        <a:bodyPr/>
        <a:lstStyle/>
        <a:p>
          <a:endParaRPr lang="en-US"/>
        </a:p>
      </dgm:t>
    </dgm:pt>
    <dgm:pt modelId="{A4173277-286C-45BE-8199-60D048A6DA10}" type="sibTrans" cxnId="{EE8D8CD0-B57D-427C-87DD-FF0EC4C8F4B1}">
      <dgm:prSet/>
      <dgm:spPr/>
      <dgm:t>
        <a:bodyPr/>
        <a:lstStyle/>
        <a:p>
          <a:endParaRPr lang="en-US"/>
        </a:p>
      </dgm:t>
    </dgm:pt>
    <dgm:pt modelId="{ED7ABDED-015E-4760-B208-9494F487C685}">
      <dgm:prSet/>
      <dgm:spPr/>
      <dgm:t>
        <a:bodyPr/>
        <a:lstStyle/>
        <a:p>
          <a:r>
            <a:rPr lang="en-US"/>
            <a:t>Create</a:t>
          </a:r>
        </a:p>
      </dgm:t>
    </dgm:pt>
    <dgm:pt modelId="{F87265F0-E320-4075-AA11-7D4F76A465DC}" type="parTrans" cxnId="{D49FCBDA-100F-42A0-969B-957E81D78753}">
      <dgm:prSet/>
      <dgm:spPr/>
      <dgm:t>
        <a:bodyPr/>
        <a:lstStyle/>
        <a:p>
          <a:endParaRPr lang="en-US"/>
        </a:p>
      </dgm:t>
    </dgm:pt>
    <dgm:pt modelId="{F023EBE1-1A00-4D43-81E1-F10D52DC19FE}" type="sibTrans" cxnId="{D49FCBDA-100F-42A0-969B-957E81D78753}">
      <dgm:prSet/>
      <dgm:spPr/>
      <dgm:t>
        <a:bodyPr/>
        <a:lstStyle/>
        <a:p>
          <a:endParaRPr lang="en-US"/>
        </a:p>
      </dgm:t>
    </dgm:pt>
    <dgm:pt modelId="{3AE3DE42-3448-4FD0-98EF-AAE493298FDD}">
      <dgm:prSet/>
      <dgm:spPr/>
      <dgm:t>
        <a:bodyPr/>
        <a:lstStyle/>
        <a:p>
          <a:r>
            <a:rPr lang="en-US"/>
            <a:t>Create your sculpture. You may want to put it on a base of some sort, but you don’t have to. How will you balance your materials so they won't fall over? Will it stand on its own, or will a bas-relief sculpture work better?​</a:t>
          </a:r>
        </a:p>
      </dgm:t>
    </dgm:pt>
    <dgm:pt modelId="{CA49F51B-353F-493F-AC6C-D7862B216F3D}" type="parTrans" cxnId="{9BD0860D-9BBF-4336-9458-4B5B0805DEFE}">
      <dgm:prSet/>
      <dgm:spPr/>
      <dgm:t>
        <a:bodyPr/>
        <a:lstStyle/>
        <a:p>
          <a:endParaRPr lang="en-US"/>
        </a:p>
      </dgm:t>
    </dgm:pt>
    <dgm:pt modelId="{4B09F138-9DBB-4025-90C7-3957A94913B6}" type="sibTrans" cxnId="{9BD0860D-9BBF-4336-9458-4B5B0805DEFE}">
      <dgm:prSet/>
      <dgm:spPr/>
      <dgm:t>
        <a:bodyPr/>
        <a:lstStyle/>
        <a:p>
          <a:endParaRPr lang="en-US"/>
        </a:p>
      </dgm:t>
    </dgm:pt>
    <dgm:pt modelId="{93405A1C-D38E-4BD5-B248-CAE83580F950}">
      <dgm:prSet/>
      <dgm:spPr/>
      <dgm:t>
        <a:bodyPr/>
        <a:lstStyle/>
        <a:p>
          <a:r>
            <a:rPr lang="en-US"/>
            <a:t>Share</a:t>
          </a:r>
        </a:p>
      </dgm:t>
    </dgm:pt>
    <dgm:pt modelId="{A14772FE-768C-4C8C-83B1-0A5716C5E5C7}" type="parTrans" cxnId="{EB5E0384-60E7-487E-9560-101F8BD59E7F}">
      <dgm:prSet/>
      <dgm:spPr/>
      <dgm:t>
        <a:bodyPr/>
        <a:lstStyle/>
        <a:p>
          <a:endParaRPr lang="en-US"/>
        </a:p>
      </dgm:t>
    </dgm:pt>
    <dgm:pt modelId="{5F3BBBE8-16D5-4ACB-B06E-768D59402967}" type="sibTrans" cxnId="{EB5E0384-60E7-487E-9560-101F8BD59E7F}">
      <dgm:prSet/>
      <dgm:spPr/>
      <dgm:t>
        <a:bodyPr/>
        <a:lstStyle/>
        <a:p>
          <a:endParaRPr lang="en-US"/>
        </a:p>
      </dgm:t>
    </dgm:pt>
    <dgm:pt modelId="{71D7806C-9A85-4244-97BF-E228FD41ED4C}">
      <dgm:prSet/>
      <dgm:spPr/>
      <dgm:t>
        <a:bodyPr/>
        <a:lstStyle/>
        <a:p>
          <a:r>
            <a:rPr lang="en-US"/>
            <a:t>Share your sculpture by taking a picture of it and emailing it to Ms. Lambert or uploading it to Artsonia. Be sure to give it a title!​</a:t>
          </a:r>
        </a:p>
      </dgm:t>
    </dgm:pt>
    <dgm:pt modelId="{6ECBB067-0C3B-4C13-8A7B-623E081B5F05}" type="parTrans" cxnId="{66F669D9-62C0-4C78-BEF9-B3BEC248EDB4}">
      <dgm:prSet/>
      <dgm:spPr/>
      <dgm:t>
        <a:bodyPr/>
        <a:lstStyle/>
        <a:p>
          <a:endParaRPr lang="en-US"/>
        </a:p>
      </dgm:t>
    </dgm:pt>
    <dgm:pt modelId="{57FF51AD-8537-4630-87DD-F76F6857150E}" type="sibTrans" cxnId="{66F669D9-62C0-4C78-BEF9-B3BEC248EDB4}">
      <dgm:prSet/>
      <dgm:spPr/>
      <dgm:t>
        <a:bodyPr/>
        <a:lstStyle/>
        <a:p>
          <a:endParaRPr lang="en-US"/>
        </a:p>
      </dgm:t>
    </dgm:pt>
    <dgm:pt modelId="{0D3D6940-8D92-403D-BA40-BDB765D7E390}" type="pres">
      <dgm:prSet presAssocID="{2763FFF7-3B5C-4128-BC4B-A26B63985BF2}" presName="Name0" presStyleCnt="0">
        <dgm:presLayoutVars>
          <dgm:dir/>
          <dgm:animLvl val="lvl"/>
          <dgm:resizeHandles val="exact"/>
        </dgm:presLayoutVars>
      </dgm:prSet>
      <dgm:spPr/>
    </dgm:pt>
    <dgm:pt modelId="{18DC0679-CA05-4035-9636-D3E86E4FD443}" type="pres">
      <dgm:prSet presAssocID="{B5B0FC2F-9492-46F4-B538-B6E67948E554}" presName="composite" presStyleCnt="0"/>
      <dgm:spPr/>
    </dgm:pt>
    <dgm:pt modelId="{4115EDA7-26EA-444B-9F53-C92495872F67}" type="pres">
      <dgm:prSet presAssocID="{B5B0FC2F-9492-46F4-B538-B6E67948E554}" presName="parTx" presStyleLbl="alignNode1" presStyleIdx="0" presStyleCnt="4">
        <dgm:presLayoutVars>
          <dgm:chMax val="0"/>
          <dgm:chPref val="0"/>
        </dgm:presLayoutVars>
      </dgm:prSet>
      <dgm:spPr/>
    </dgm:pt>
    <dgm:pt modelId="{89118386-CDE8-44FF-868C-D8CFCCF93E56}" type="pres">
      <dgm:prSet presAssocID="{B5B0FC2F-9492-46F4-B538-B6E67948E554}" presName="desTx" presStyleLbl="alignAccFollowNode1" presStyleIdx="0" presStyleCnt="4">
        <dgm:presLayoutVars/>
      </dgm:prSet>
      <dgm:spPr/>
    </dgm:pt>
    <dgm:pt modelId="{D3A599FF-8618-4476-A7F1-F7E10B664EAC}" type="pres">
      <dgm:prSet presAssocID="{CA8CE4BE-FC36-43A3-BE6E-F8FA2CB582BA}" presName="space" presStyleCnt="0"/>
      <dgm:spPr/>
    </dgm:pt>
    <dgm:pt modelId="{F7CCEA28-D161-4ED1-96A8-A9CAB6CE245E}" type="pres">
      <dgm:prSet presAssocID="{1E2BF814-B4E7-4CED-A4FC-FCCFDA3AE978}" presName="composite" presStyleCnt="0"/>
      <dgm:spPr/>
    </dgm:pt>
    <dgm:pt modelId="{893CC5BD-4606-49FB-8834-C5C24A8273F8}" type="pres">
      <dgm:prSet presAssocID="{1E2BF814-B4E7-4CED-A4FC-FCCFDA3AE978}" presName="parTx" presStyleLbl="alignNode1" presStyleIdx="1" presStyleCnt="4">
        <dgm:presLayoutVars>
          <dgm:chMax val="0"/>
          <dgm:chPref val="0"/>
        </dgm:presLayoutVars>
      </dgm:prSet>
      <dgm:spPr/>
    </dgm:pt>
    <dgm:pt modelId="{62214BE7-FE7F-4574-AEBA-8CAE9BD83FBB}" type="pres">
      <dgm:prSet presAssocID="{1E2BF814-B4E7-4CED-A4FC-FCCFDA3AE978}" presName="desTx" presStyleLbl="alignAccFollowNode1" presStyleIdx="1" presStyleCnt="4">
        <dgm:presLayoutVars/>
      </dgm:prSet>
      <dgm:spPr/>
    </dgm:pt>
    <dgm:pt modelId="{44F705E0-B350-4383-877B-375BB43373CA}" type="pres">
      <dgm:prSet presAssocID="{ECA06FFE-8887-4CB1-835F-C4D2FEB9D4F6}" presName="space" presStyleCnt="0"/>
      <dgm:spPr/>
    </dgm:pt>
    <dgm:pt modelId="{018C187A-93BE-4A05-BB5C-870F6159F298}" type="pres">
      <dgm:prSet presAssocID="{ED7ABDED-015E-4760-B208-9494F487C685}" presName="composite" presStyleCnt="0"/>
      <dgm:spPr/>
    </dgm:pt>
    <dgm:pt modelId="{8BC30409-2A3A-4213-A56D-3B5080538E82}" type="pres">
      <dgm:prSet presAssocID="{ED7ABDED-015E-4760-B208-9494F487C685}" presName="parTx" presStyleLbl="alignNode1" presStyleIdx="2" presStyleCnt="4">
        <dgm:presLayoutVars>
          <dgm:chMax val="0"/>
          <dgm:chPref val="0"/>
        </dgm:presLayoutVars>
      </dgm:prSet>
      <dgm:spPr/>
    </dgm:pt>
    <dgm:pt modelId="{BA71CCD2-B8DA-41B8-B2D0-96637EDDC956}" type="pres">
      <dgm:prSet presAssocID="{ED7ABDED-015E-4760-B208-9494F487C685}" presName="desTx" presStyleLbl="alignAccFollowNode1" presStyleIdx="2" presStyleCnt="4">
        <dgm:presLayoutVars/>
      </dgm:prSet>
      <dgm:spPr/>
    </dgm:pt>
    <dgm:pt modelId="{D5982AF0-FE0C-4491-8DAD-7AD1646272F9}" type="pres">
      <dgm:prSet presAssocID="{F023EBE1-1A00-4D43-81E1-F10D52DC19FE}" presName="space" presStyleCnt="0"/>
      <dgm:spPr/>
    </dgm:pt>
    <dgm:pt modelId="{F79B20FE-8613-4EAE-92C4-3C1A247AD96B}" type="pres">
      <dgm:prSet presAssocID="{93405A1C-D38E-4BD5-B248-CAE83580F950}" presName="composite" presStyleCnt="0"/>
      <dgm:spPr/>
    </dgm:pt>
    <dgm:pt modelId="{576550C3-50CF-4269-BBA4-5429647748BA}" type="pres">
      <dgm:prSet presAssocID="{93405A1C-D38E-4BD5-B248-CAE83580F950}" presName="parTx" presStyleLbl="alignNode1" presStyleIdx="3" presStyleCnt="4">
        <dgm:presLayoutVars>
          <dgm:chMax val="0"/>
          <dgm:chPref val="0"/>
        </dgm:presLayoutVars>
      </dgm:prSet>
      <dgm:spPr/>
    </dgm:pt>
    <dgm:pt modelId="{1F532B71-E5E8-4B66-8403-111B5C89EBA0}" type="pres">
      <dgm:prSet presAssocID="{93405A1C-D38E-4BD5-B248-CAE83580F950}" presName="desTx" presStyleLbl="alignAccFollowNode1" presStyleIdx="3" presStyleCnt="4">
        <dgm:presLayoutVars/>
      </dgm:prSet>
      <dgm:spPr/>
    </dgm:pt>
  </dgm:ptLst>
  <dgm:cxnLst>
    <dgm:cxn modelId="{9BD0860D-9BBF-4336-9458-4B5B0805DEFE}" srcId="{ED7ABDED-015E-4760-B208-9494F487C685}" destId="{3AE3DE42-3448-4FD0-98EF-AAE493298FDD}" srcOrd="0" destOrd="0" parTransId="{CA49F51B-353F-493F-AC6C-D7862B216F3D}" sibTransId="{4B09F138-9DBB-4025-90C7-3957A94913B6}"/>
    <dgm:cxn modelId="{0A6AB412-D552-444D-B764-6935CA04D799}" type="presOf" srcId="{71D7806C-9A85-4244-97BF-E228FD41ED4C}" destId="{1F532B71-E5E8-4B66-8403-111B5C89EBA0}" srcOrd="0" destOrd="0" presId="urn:microsoft.com/office/officeart/2016/7/layout/ChevronBlockProcess"/>
    <dgm:cxn modelId="{4DBDDC20-0470-42E1-849F-789E0C3B3F63}" type="presOf" srcId="{93405A1C-D38E-4BD5-B248-CAE83580F950}" destId="{576550C3-50CF-4269-BBA4-5429647748BA}" srcOrd="0" destOrd="0" presId="urn:microsoft.com/office/officeart/2016/7/layout/ChevronBlockProcess"/>
    <dgm:cxn modelId="{10326D29-89B0-4C54-9E58-D6DFECD0A8EB}" type="presOf" srcId="{BE02094C-AE2B-4440-8623-0D70FA20A8AF}" destId="{89118386-CDE8-44FF-868C-D8CFCCF93E56}" srcOrd="0" destOrd="0" presId="urn:microsoft.com/office/officeart/2016/7/layout/ChevronBlockProcess"/>
    <dgm:cxn modelId="{E9CD5034-1EDF-42C4-897B-B2477D72635D}" srcId="{B5B0FC2F-9492-46F4-B538-B6E67948E554}" destId="{BE02094C-AE2B-4440-8623-0D70FA20A8AF}" srcOrd="0" destOrd="0" parTransId="{1357BF12-1C84-40E9-BFC1-BC44D51FDB48}" sibTransId="{12A2D1E5-2459-4B8A-97D7-3DBE0D8298B9}"/>
    <dgm:cxn modelId="{41947835-1256-4EF0-BA3B-4BAAD64343B6}" type="presOf" srcId="{2763FFF7-3B5C-4128-BC4B-A26B63985BF2}" destId="{0D3D6940-8D92-403D-BA40-BDB765D7E390}" srcOrd="0" destOrd="0" presId="urn:microsoft.com/office/officeart/2016/7/layout/ChevronBlockProcess"/>
    <dgm:cxn modelId="{F3080941-8DCA-4820-9065-A9B63199C77A}" type="presOf" srcId="{ED7ABDED-015E-4760-B208-9494F487C685}" destId="{8BC30409-2A3A-4213-A56D-3B5080538E82}" srcOrd="0" destOrd="0" presId="urn:microsoft.com/office/officeart/2016/7/layout/ChevronBlockProcess"/>
    <dgm:cxn modelId="{A9F09342-9902-4E00-9804-81DA34CD4E95}" type="presOf" srcId="{784308DE-EC68-49A9-9E60-3486A8768195}" destId="{62214BE7-FE7F-4574-AEBA-8CAE9BD83FBB}" srcOrd="0" destOrd="0" presId="urn:microsoft.com/office/officeart/2016/7/layout/ChevronBlockProcess"/>
    <dgm:cxn modelId="{8FD48B46-C47D-485B-8D70-770916FAA51E}" type="presOf" srcId="{B5B0FC2F-9492-46F4-B538-B6E67948E554}" destId="{4115EDA7-26EA-444B-9F53-C92495872F67}" srcOrd="0" destOrd="0" presId="urn:microsoft.com/office/officeart/2016/7/layout/ChevronBlockProcess"/>
    <dgm:cxn modelId="{EB5E0384-60E7-487E-9560-101F8BD59E7F}" srcId="{2763FFF7-3B5C-4128-BC4B-A26B63985BF2}" destId="{93405A1C-D38E-4BD5-B248-CAE83580F950}" srcOrd="3" destOrd="0" parTransId="{A14772FE-768C-4C8C-83B1-0A5716C5E5C7}" sibTransId="{5F3BBBE8-16D5-4ACB-B06E-768D59402967}"/>
    <dgm:cxn modelId="{1790B58E-806A-4E9F-B77E-32CCA29A18CA}" srcId="{2763FFF7-3B5C-4128-BC4B-A26B63985BF2}" destId="{1E2BF814-B4E7-4CED-A4FC-FCCFDA3AE978}" srcOrd="1" destOrd="0" parTransId="{D2BBEB58-D564-4262-AA4E-91D76B4112C5}" sibTransId="{ECA06FFE-8887-4CB1-835F-C4D2FEB9D4F6}"/>
    <dgm:cxn modelId="{A0DA82CA-9F5B-4C7D-888F-2938CB251DB3}" type="presOf" srcId="{3AE3DE42-3448-4FD0-98EF-AAE493298FDD}" destId="{BA71CCD2-B8DA-41B8-B2D0-96637EDDC956}" srcOrd="0" destOrd="0" presId="urn:microsoft.com/office/officeart/2016/7/layout/ChevronBlockProcess"/>
    <dgm:cxn modelId="{EE8D8CD0-B57D-427C-87DD-FF0EC4C8F4B1}" srcId="{1E2BF814-B4E7-4CED-A4FC-FCCFDA3AE978}" destId="{784308DE-EC68-49A9-9E60-3486A8768195}" srcOrd="0" destOrd="0" parTransId="{C1DD6B79-9FD5-4FAB-9597-11ED371AAA80}" sibTransId="{A4173277-286C-45BE-8199-60D048A6DA10}"/>
    <dgm:cxn modelId="{66F669D9-62C0-4C78-BEF9-B3BEC248EDB4}" srcId="{93405A1C-D38E-4BD5-B248-CAE83580F950}" destId="{71D7806C-9A85-4244-97BF-E228FD41ED4C}" srcOrd="0" destOrd="0" parTransId="{6ECBB067-0C3B-4C13-8A7B-623E081B5F05}" sibTransId="{57FF51AD-8537-4630-87DD-F76F6857150E}"/>
    <dgm:cxn modelId="{D49FCBDA-100F-42A0-969B-957E81D78753}" srcId="{2763FFF7-3B5C-4128-BC4B-A26B63985BF2}" destId="{ED7ABDED-015E-4760-B208-9494F487C685}" srcOrd="2" destOrd="0" parTransId="{F87265F0-E320-4075-AA11-7D4F76A465DC}" sibTransId="{F023EBE1-1A00-4D43-81E1-F10D52DC19FE}"/>
    <dgm:cxn modelId="{60BF2FE9-A094-4BEF-A1C9-389F2DE11FEB}" type="presOf" srcId="{1E2BF814-B4E7-4CED-A4FC-FCCFDA3AE978}" destId="{893CC5BD-4606-49FB-8834-C5C24A8273F8}" srcOrd="0" destOrd="0" presId="urn:microsoft.com/office/officeart/2016/7/layout/ChevronBlockProcess"/>
    <dgm:cxn modelId="{F229AFFB-5765-4E06-ABE0-A5E4B445144F}" srcId="{2763FFF7-3B5C-4128-BC4B-A26B63985BF2}" destId="{B5B0FC2F-9492-46F4-B538-B6E67948E554}" srcOrd="0" destOrd="0" parTransId="{2EE0366E-FEC8-4E3F-A914-7ACD77F8643C}" sibTransId="{CA8CE4BE-FC36-43A3-BE6E-F8FA2CB582BA}"/>
    <dgm:cxn modelId="{97F71838-D97C-4C1C-96F5-88FA598C7C6F}" type="presParOf" srcId="{0D3D6940-8D92-403D-BA40-BDB765D7E390}" destId="{18DC0679-CA05-4035-9636-D3E86E4FD443}" srcOrd="0" destOrd="0" presId="urn:microsoft.com/office/officeart/2016/7/layout/ChevronBlockProcess"/>
    <dgm:cxn modelId="{F7C539AA-716B-4DE3-B521-723F45CB441E}" type="presParOf" srcId="{18DC0679-CA05-4035-9636-D3E86E4FD443}" destId="{4115EDA7-26EA-444B-9F53-C92495872F67}" srcOrd="0" destOrd="0" presId="urn:microsoft.com/office/officeart/2016/7/layout/ChevronBlockProcess"/>
    <dgm:cxn modelId="{C96A0245-B08A-4FD4-A6AE-A2634C0FE810}" type="presParOf" srcId="{18DC0679-CA05-4035-9636-D3E86E4FD443}" destId="{89118386-CDE8-44FF-868C-D8CFCCF93E56}" srcOrd="1" destOrd="0" presId="urn:microsoft.com/office/officeart/2016/7/layout/ChevronBlockProcess"/>
    <dgm:cxn modelId="{28A8E769-3AC0-4F0B-8FEB-A3C7A98330FB}" type="presParOf" srcId="{0D3D6940-8D92-403D-BA40-BDB765D7E390}" destId="{D3A599FF-8618-4476-A7F1-F7E10B664EAC}" srcOrd="1" destOrd="0" presId="urn:microsoft.com/office/officeart/2016/7/layout/ChevronBlockProcess"/>
    <dgm:cxn modelId="{6F69009F-04A6-40DB-BEE7-9685002F14AB}" type="presParOf" srcId="{0D3D6940-8D92-403D-BA40-BDB765D7E390}" destId="{F7CCEA28-D161-4ED1-96A8-A9CAB6CE245E}" srcOrd="2" destOrd="0" presId="urn:microsoft.com/office/officeart/2016/7/layout/ChevronBlockProcess"/>
    <dgm:cxn modelId="{A179CFFD-71DF-4EC3-A49D-7F4F3B21A574}" type="presParOf" srcId="{F7CCEA28-D161-4ED1-96A8-A9CAB6CE245E}" destId="{893CC5BD-4606-49FB-8834-C5C24A8273F8}" srcOrd="0" destOrd="0" presId="urn:microsoft.com/office/officeart/2016/7/layout/ChevronBlockProcess"/>
    <dgm:cxn modelId="{7797BE7B-19DC-494A-9846-29BF5684EFDB}" type="presParOf" srcId="{F7CCEA28-D161-4ED1-96A8-A9CAB6CE245E}" destId="{62214BE7-FE7F-4574-AEBA-8CAE9BD83FBB}" srcOrd="1" destOrd="0" presId="urn:microsoft.com/office/officeart/2016/7/layout/ChevronBlockProcess"/>
    <dgm:cxn modelId="{8DC674A1-354F-46E3-844C-BD2076D74831}" type="presParOf" srcId="{0D3D6940-8D92-403D-BA40-BDB765D7E390}" destId="{44F705E0-B350-4383-877B-375BB43373CA}" srcOrd="3" destOrd="0" presId="urn:microsoft.com/office/officeart/2016/7/layout/ChevronBlockProcess"/>
    <dgm:cxn modelId="{538933C4-2E1E-4DEC-A653-0CF92C086E88}" type="presParOf" srcId="{0D3D6940-8D92-403D-BA40-BDB765D7E390}" destId="{018C187A-93BE-4A05-BB5C-870F6159F298}" srcOrd="4" destOrd="0" presId="urn:microsoft.com/office/officeart/2016/7/layout/ChevronBlockProcess"/>
    <dgm:cxn modelId="{72142007-AFD1-43F8-92E6-2A1C9D612581}" type="presParOf" srcId="{018C187A-93BE-4A05-BB5C-870F6159F298}" destId="{8BC30409-2A3A-4213-A56D-3B5080538E82}" srcOrd="0" destOrd="0" presId="urn:microsoft.com/office/officeart/2016/7/layout/ChevronBlockProcess"/>
    <dgm:cxn modelId="{05064120-07CF-43AB-A14C-54AE180BDD33}" type="presParOf" srcId="{018C187A-93BE-4A05-BB5C-870F6159F298}" destId="{BA71CCD2-B8DA-41B8-B2D0-96637EDDC956}" srcOrd="1" destOrd="0" presId="urn:microsoft.com/office/officeart/2016/7/layout/ChevronBlockProcess"/>
    <dgm:cxn modelId="{A26C499C-9F01-4122-A64D-101F413ECD3D}" type="presParOf" srcId="{0D3D6940-8D92-403D-BA40-BDB765D7E390}" destId="{D5982AF0-FE0C-4491-8DAD-7AD1646272F9}" srcOrd="5" destOrd="0" presId="urn:microsoft.com/office/officeart/2016/7/layout/ChevronBlockProcess"/>
    <dgm:cxn modelId="{2FCE0FB3-A740-4219-80B2-5938D56F1EF0}" type="presParOf" srcId="{0D3D6940-8D92-403D-BA40-BDB765D7E390}" destId="{F79B20FE-8613-4EAE-92C4-3C1A247AD96B}" srcOrd="6" destOrd="0" presId="urn:microsoft.com/office/officeart/2016/7/layout/ChevronBlockProcess"/>
    <dgm:cxn modelId="{15E4DA4B-88AC-4676-AC90-9C305584204C}" type="presParOf" srcId="{F79B20FE-8613-4EAE-92C4-3C1A247AD96B}" destId="{576550C3-50CF-4269-BBA4-5429647748BA}" srcOrd="0" destOrd="0" presId="urn:microsoft.com/office/officeart/2016/7/layout/ChevronBlockProcess"/>
    <dgm:cxn modelId="{37AAB06F-DA9C-4EBD-B435-B3F29AA55378}" type="presParOf" srcId="{F79B20FE-8613-4EAE-92C4-3C1A247AD96B}" destId="{1F532B71-E5E8-4B66-8403-111B5C89EBA0}"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5EDA7-26EA-444B-9F53-C92495872F67}">
      <dsp:nvSpPr>
        <dsp:cNvPr id="0" name=""/>
        <dsp:cNvSpPr/>
      </dsp:nvSpPr>
      <dsp:spPr>
        <a:xfrm>
          <a:off x="13137" y="486151"/>
          <a:ext cx="2888039" cy="86641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78" tIns="106978" rIns="106978" bIns="106978" numCol="1" spcCol="1270" anchor="ctr" anchorCtr="0">
          <a:noAutofit/>
        </a:bodyPr>
        <a:lstStyle/>
        <a:p>
          <a:pPr marL="0" lvl="0" indent="0" algn="ctr" defTabSz="1244600">
            <a:lnSpc>
              <a:spcPct val="90000"/>
            </a:lnSpc>
            <a:spcBef>
              <a:spcPct val="0"/>
            </a:spcBef>
            <a:spcAft>
              <a:spcPct val="35000"/>
            </a:spcAft>
            <a:buNone/>
          </a:pPr>
          <a:r>
            <a:rPr lang="en-US" sz="2800" kern="1200"/>
            <a:t>Gather</a:t>
          </a:r>
        </a:p>
      </dsp:txBody>
      <dsp:txXfrm>
        <a:off x="273060" y="486151"/>
        <a:ext cx="2368193" cy="866411"/>
      </dsp:txXfrm>
    </dsp:sp>
    <dsp:sp modelId="{89118386-CDE8-44FF-868C-D8CFCCF93E56}">
      <dsp:nvSpPr>
        <dsp:cNvPr id="0" name=""/>
        <dsp:cNvSpPr/>
      </dsp:nvSpPr>
      <dsp:spPr>
        <a:xfrm>
          <a:off x="13137" y="1352563"/>
          <a:ext cx="2628115" cy="251262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680" tIns="207680" rIns="207680" bIns="415359" numCol="1" spcCol="1270" anchor="t" anchorCtr="0">
          <a:noAutofit/>
        </a:bodyPr>
        <a:lstStyle/>
        <a:p>
          <a:pPr marL="0" lvl="0" indent="0" algn="l" defTabSz="666750">
            <a:lnSpc>
              <a:spcPct val="90000"/>
            </a:lnSpc>
            <a:spcBef>
              <a:spcPct val="0"/>
            </a:spcBef>
            <a:spcAft>
              <a:spcPct val="35000"/>
            </a:spcAft>
            <a:buNone/>
          </a:pPr>
          <a:r>
            <a:rPr lang="en-US" sz="1500" kern="1200"/>
            <a:t>Gather natural objects that you find outside or man-made ohjects that you have around the house.​</a:t>
          </a:r>
        </a:p>
      </dsp:txBody>
      <dsp:txXfrm>
        <a:off x="13137" y="1352563"/>
        <a:ext cx="2628115" cy="2512622"/>
      </dsp:txXfrm>
    </dsp:sp>
    <dsp:sp modelId="{893CC5BD-4606-49FB-8834-C5C24A8273F8}">
      <dsp:nvSpPr>
        <dsp:cNvPr id="0" name=""/>
        <dsp:cNvSpPr/>
      </dsp:nvSpPr>
      <dsp:spPr>
        <a:xfrm>
          <a:off x="2844195" y="486151"/>
          <a:ext cx="2888039" cy="866411"/>
        </a:xfrm>
        <a:prstGeom prst="chevron">
          <a:avLst>
            <a:gd name="adj" fmla="val 3000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78" tIns="106978" rIns="106978" bIns="106978" numCol="1" spcCol="1270" anchor="ctr" anchorCtr="0">
          <a:noAutofit/>
        </a:bodyPr>
        <a:lstStyle/>
        <a:p>
          <a:pPr marL="0" lvl="0" indent="0" algn="ctr" defTabSz="1244600">
            <a:lnSpc>
              <a:spcPct val="90000"/>
            </a:lnSpc>
            <a:spcBef>
              <a:spcPct val="0"/>
            </a:spcBef>
            <a:spcAft>
              <a:spcPct val="35000"/>
            </a:spcAft>
            <a:buNone/>
          </a:pPr>
          <a:r>
            <a:rPr lang="en-US" sz="2800" kern="1200"/>
            <a:t>Think</a:t>
          </a:r>
        </a:p>
      </dsp:txBody>
      <dsp:txXfrm>
        <a:off x="3104118" y="486151"/>
        <a:ext cx="2368193" cy="866411"/>
      </dsp:txXfrm>
    </dsp:sp>
    <dsp:sp modelId="{62214BE7-FE7F-4574-AEBA-8CAE9BD83FBB}">
      <dsp:nvSpPr>
        <dsp:cNvPr id="0" name=""/>
        <dsp:cNvSpPr/>
      </dsp:nvSpPr>
      <dsp:spPr>
        <a:xfrm>
          <a:off x="2844195" y="1352563"/>
          <a:ext cx="2628115" cy="2512622"/>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680" tIns="207680" rIns="207680" bIns="415359" numCol="1" spcCol="1270" anchor="t" anchorCtr="0">
          <a:noAutofit/>
        </a:bodyPr>
        <a:lstStyle/>
        <a:p>
          <a:pPr marL="0" lvl="0" indent="0" algn="l" defTabSz="666750">
            <a:lnSpc>
              <a:spcPct val="90000"/>
            </a:lnSpc>
            <a:spcBef>
              <a:spcPct val="0"/>
            </a:spcBef>
            <a:spcAft>
              <a:spcPct val="35000"/>
            </a:spcAft>
            <a:buNone/>
          </a:pPr>
          <a:r>
            <a:rPr lang="en-US" sz="1500" kern="1200"/>
            <a:t>Think​ of an animal that you could make from the materials you have gathered. Be sure to consider the texture, color, patterns, and size of your objects. Decide whether to build it inside or outside.</a:t>
          </a:r>
        </a:p>
      </dsp:txBody>
      <dsp:txXfrm>
        <a:off x="2844195" y="1352563"/>
        <a:ext cx="2628115" cy="2512622"/>
      </dsp:txXfrm>
    </dsp:sp>
    <dsp:sp modelId="{8BC30409-2A3A-4213-A56D-3B5080538E82}">
      <dsp:nvSpPr>
        <dsp:cNvPr id="0" name=""/>
        <dsp:cNvSpPr/>
      </dsp:nvSpPr>
      <dsp:spPr>
        <a:xfrm>
          <a:off x="5675252" y="486151"/>
          <a:ext cx="2888039" cy="866411"/>
        </a:xfrm>
        <a:prstGeom prst="chevron">
          <a:avLst>
            <a:gd name="adj" fmla="val 3000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78" tIns="106978" rIns="106978" bIns="106978" numCol="1" spcCol="1270" anchor="ctr" anchorCtr="0">
          <a:noAutofit/>
        </a:bodyPr>
        <a:lstStyle/>
        <a:p>
          <a:pPr marL="0" lvl="0" indent="0" algn="ctr" defTabSz="1244600">
            <a:lnSpc>
              <a:spcPct val="90000"/>
            </a:lnSpc>
            <a:spcBef>
              <a:spcPct val="0"/>
            </a:spcBef>
            <a:spcAft>
              <a:spcPct val="35000"/>
            </a:spcAft>
            <a:buNone/>
          </a:pPr>
          <a:r>
            <a:rPr lang="en-US" sz="2800" kern="1200"/>
            <a:t>Create</a:t>
          </a:r>
        </a:p>
      </dsp:txBody>
      <dsp:txXfrm>
        <a:off x="5935175" y="486151"/>
        <a:ext cx="2368193" cy="866411"/>
      </dsp:txXfrm>
    </dsp:sp>
    <dsp:sp modelId="{BA71CCD2-B8DA-41B8-B2D0-96637EDDC956}">
      <dsp:nvSpPr>
        <dsp:cNvPr id="0" name=""/>
        <dsp:cNvSpPr/>
      </dsp:nvSpPr>
      <dsp:spPr>
        <a:xfrm>
          <a:off x="5675252" y="1352563"/>
          <a:ext cx="2628115" cy="2512622"/>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680" tIns="207680" rIns="207680" bIns="415359" numCol="1" spcCol="1270" anchor="t" anchorCtr="0">
          <a:noAutofit/>
        </a:bodyPr>
        <a:lstStyle/>
        <a:p>
          <a:pPr marL="0" lvl="0" indent="0" algn="l" defTabSz="666750">
            <a:lnSpc>
              <a:spcPct val="90000"/>
            </a:lnSpc>
            <a:spcBef>
              <a:spcPct val="0"/>
            </a:spcBef>
            <a:spcAft>
              <a:spcPct val="35000"/>
            </a:spcAft>
            <a:buNone/>
          </a:pPr>
          <a:r>
            <a:rPr lang="en-US" sz="1500" kern="1200"/>
            <a:t>Create your sculpture. You may want to put it on a base of some sort, but you don’t have to. How will you balance your materials so they won't fall over? Will it stand on its own, or will a bas-relief sculpture work better?​</a:t>
          </a:r>
        </a:p>
      </dsp:txBody>
      <dsp:txXfrm>
        <a:off x="5675252" y="1352563"/>
        <a:ext cx="2628115" cy="2512622"/>
      </dsp:txXfrm>
    </dsp:sp>
    <dsp:sp modelId="{576550C3-50CF-4269-BBA4-5429647748BA}">
      <dsp:nvSpPr>
        <dsp:cNvPr id="0" name=""/>
        <dsp:cNvSpPr/>
      </dsp:nvSpPr>
      <dsp:spPr>
        <a:xfrm>
          <a:off x="8506309" y="486151"/>
          <a:ext cx="2888039" cy="866411"/>
        </a:xfrm>
        <a:prstGeom prst="chevron">
          <a:avLst>
            <a:gd name="adj" fmla="val 3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78" tIns="106978" rIns="106978" bIns="106978" numCol="1" spcCol="1270" anchor="ctr" anchorCtr="0">
          <a:noAutofit/>
        </a:bodyPr>
        <a:lstStyle/>
        <a:p>
          <a:pPr marL="0" lvl="0" indent="0" algn="ctr" defTabSz="1244600">
            <a:lnSpc>
              <a:spcPct val="90000"/>
            </a:lnSpc>
            <a:spcBef>
              <a:spcPct val="0"/>
            </a:spcBef>
            <a:spcAft>
              <a:spcPct val="35000"/>
            </a:spcAft>
            <a:buNone/>
          </a:pPr>
          <a:r>
            <a:rPr lang="en-US" sz="2800" kern="1200"/>
            <a:t>Share</a:t>
          </a:r>
        </a:p>
      </dsp:txBody>
      <dsp:txXfrm>
        <a:off x="8766232" y="486151"/>
        <a:ext cx="2368193" cy="866411"/>
      </dsp:txXfrm>
    </dsp:sp>
    <dsp:sp modelId="{1F532B71-E5E8-4B66-8403-111B5C89EBA0}">
      <dsp:nvSpPr>
        <dsp:cNvPr id="0" name=""/>
        <dsp:cNvSpPr/>
      </dsp:nvSpPr>
      <dsp:spPr>
        <a:xfrm>
          <a:off x="8506309" y="1352563"/>
          <a:ext cx="2628115" cy="251262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680" tIns="207680" rIns="207680" bIns="415359" numCol="1" spcCol="1270" anchor="t" anchorCtr="0">
          <a:noAutofit/>
        </a:bodyPr>
        <a:lstStyle/>
        <a:p>
          <a:pPr marL="0" lvl="0" indent="0" algn="l" defTabSz="666750">
            <a:lnSpc>
              <a:spcPct val="90000"/>
            </a:lnSpc>
            <a:spcBef>
              <a:spcPct val="0"/>
            </a:spcBef>
            <a:spcAft>
              <a:spcPct val="35000"/>
            </a:spcAft>
            <a:buNone/>
          </a:pPr>
          <a:r>
            <a:rPr lang="en-US" sz="1500" kern="1200"/>
            <a:t>Share your sculpture by taking a picture of it and emailing it to Ms. Lambert or uploading it to Artsonia. Be sure to give it a title!​</a:t>
          </a:r>
        </a:p>
      </dsp:txBody>
      <dsp:txXfrm>
        <a:off x="8506309" y="1352563"/>
        <a:ext cx="2628115" cy="2512622"/>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350143"/>
          </a:xfrm>
        </p:spPr>
        <p:txBody>
          <a:bodyPr anchor="b">
            <a:normAutofit/>
          </a:bodyPr>
          <a:lstStyle/>
          <a:p>
            <a:r>
              <a:rPr lang="en-US" sz="5400" b="1">
                <a:cs typeface="Calibri Light"/>
              </a:rPr>
              <a:t>Found Object Sculptures</a:t>
            </a:r>
            <a:endParaRPr lang="en-US" sz="5400">
              <a:cs typeface="Calibri Light" panose="020F0302020204030204"/>
            </a:endParaRP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idx="1"/>
          </p:nvPr>
        </p:nvSpPr>
        <p:spPr>
          <a:xfrm>
            <a:off x="655320" y="2644518"/>
            <a:ext cx="9013052" cy="3327251"/>
          </a:xfrm>
        </p:spPr>
        <p:txBody>
          <a:bodyPr vert="horz" lIns="91440" tIns="45720" rIns="91440" bIns="45720" rtlCol="0" anchor="t">
            <a:noAutofit/>
          </a:bodyPr>
          <a:lstStyle/>
          <a:p>
            <a:pPr marL="0" indent="0">
              <a:buNone/>
            </a:pPr>
            <a:r>
              <a:rPr lang="en-US" sz="2400">
                <a:cs typeface="Calibri"/>
              </a:rPr>
              <a:t>Look at the following sculptures and think about these questions:</a:t>
            </a:r>
            <a:endParaRPr lang="en-US" sz="2400" dirty="0">
              <a:cs typeface="Calibri"/>
            </a:endParaRPr>
          </a:p>
          <a:p>
            <a:pPr marL="0" indent="0" algn="ctr">
              <a:buNone/>
            </a:pPr>
            <a:endParaRPr lang="en-US" sz="2400" dirty="0">
              <a:cs typeface="Calibri"/>
            </a:endParaRPr>
          </a:p>
          <a:p>
            <a:r>
              <a:rPr lang="en-US" sz="2400">
                <a:cs typeface="Calibri"/>
              </a:rPr>
              <a:t>What materials did the artist use to make them?</a:t>
            </a:r>
            <a:endParaRPr lang="en-US" sz="2400" dirty="0">
              <a:cs typeface="Calibri"/>
            </a:endParaRPr>
          </a:p>
          <a:p>
            <a:r>
              <a:rPr lang="en-US" sz="2400">
                <a:cs typeface="Calibri"/>
              </a:rPr>
              <a:t>How does the texture of the materials affect the sculpture?</a:t>
            </a:r>
            <a:endParaRPr lang="en-US" sz="2400" dirty="0">
              <a:cs typeface="Calibri"/>
            </a:endParaRPr>
          </a:p>
          <a:p>
            <a:r>
              <a:rPr lang="en-US" sz="2400">
                <a:cs typeface="Calibri"/>
              </a:rPr>
              <a:t>What mood does each sculpture evoke?</a:t>
            </a:r>
            <a:endParaRPr lang="en-US" sz="2400" dirty="0">
              <a:cs typeface="Calibri"/>
            </a:endParaRPr>
          </a:p>
          <a:p>
            <a:r>
              <a:rPr lang="en-US" sz="2400">
                <a:cs typeface="Calibri"/>
              </a:rPr>
              <a:t>How does the environment affect the sculptures?</a:t>
            </a:r>
            <a:endParaRPr lang="en-US" sz="2400" dirty="0">
              <a:cs typeface="Calibri"/>
            </a:endParaRPr>
          </a:p>
          <a:p>
            <a:r>
              <a:rPr lang="en-US" sz="2400">
                <a:cs typeface="Calibri"/>
              </a:rPr>
              <a:t>How did the artist use balance in her work?</a:t>
            </a:r>
            <a:endParaRPr lang="en-US" sz="2400" dirty="0">
              <a:cs typeface="Calibri"/>
            </a:endParaRPr>
          </a:p>
          <a:p>
            <a:r>
              <a:rPr lang="en-US" sz="2400">
                <a:cs typeface="Calibri"/>
              </a:rPr>
              <a:t>How can YOU create a found object sculpture?</a:t>
            </a:r>
            <a:endParaRPr lang="en-US" sz="2400" dirty="0">
              <a:cs typeface="Calibri"/>
            </a:endParaRPr>
          </a:p>
          <a:p>
            <a:pPr algn="ctr"/>
            <a:endParaRPr lang="en-US" sz="2000" dirty="0">
              <a:cs typeface="Calibri"/>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A5CED8-6FCB-418D-B627-5025B1B45044}"/>
              </a:ext>
            </a:extLst>
          </p:cNvPr>
          <p:cNvSpPr>
            <a:spLocks noGrp="1"/>
          </p:cNvSpPr>
          <p:nvPr>
            <p:ph type="title"/>
          </p:nvPr>
        </p:nvSpPr>
        <p:spPr>
          <a:xfrm>
            <a:off x="391378" y="320675"/>
            <a:ext cx="11407487" cy="1325563"/>
          </a:xfrm>
        </p:spPr>
        <p:txBody>
          <a:bodyPr>
            <a:normAutofit/>
          </a:bodyPr>
          <a:lstStyle/>
          <a:p>
            <a:r>
              <a:rPr lang="en-US" sz="5400" b="1">
                <a:solidFill>
                  <a:schemeClr val="bg1"/>
                </a:solidFill>
                <a:cs typeface="Calibri Light"/>
              </a:rPr>
              <a:t>Now it's YOUR turn!</a:t>
            </a:r>
            <a:endParaRPr lang="en-US" sz="5400">
              <a:solidFill>
                <a:schemeClr val="bg1"/>
              </a:solidFill>
            </a:endParaRPr>
          </a:p>
        </p:txBody>
      </p:sp>
      <p:graphicFrame>
        <p:nvGraphicFramePr>
          <p:cNvPr id="13" name="TextBox 3">
            <a:extLst>
              <a:ext uri="{FF2B5EF4-FFF2-40B4-BE49-F238E27FC236}">
                <a16:creationId xmlns:a16="http://schemas.microsoft.com/office/drawing/2014/main" id="{314E2097-3D2D-46FB-8226-C4A6B0E92201}"/>
              </a:ext>
            </a:extLst>
          </p:cNvPr>
          <p:cNvGraphicFramePr/>
          <p:nvPr>
            <p:extLst>
              <p:ext uri="{D42A27DB-BD31-4B8C-83A1-F6EECF244321}">
                <p14:modId xmlns:p14="http://schemas.microsoft.com/office/powerpoint/2010/main" val="3792539312"/>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33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531D4-8419-4B94-8814-1319056EFB1F}"/>
              </a:ext>
            </a:extLst>
          </p:cNvPr>
          <p:cNvSpPr>
            <a:spLocks noGrp="1"/>
          </p:cNvSpPr>
          <p:nvPr>
            <p:ph type="title"/>
          </p:nvPr>
        </p:nvSpPr>
        <p:spPr>
          <a:xfrm>
            <a:off x="8935346" y="618681"/>
            <a:ext cx="2829531" cy="4794567"/>
          </a:xfrm>
        </p:spPr>
        <p:txBody>
          <a:bodyPr vert="horz" lIns="91440" tIns="45720" rIns="91440" bIns="45720" rtlCol="0" anchor="ctr">
            <a:normAutofit/>
          </a:bodyPr>
          <a:lstStyle/>
          <a:p>
            <a:r>
              <a:rPr lang="en-US" sz="2400" dirty="0">
                <a:solidFill>
                  <a:srgbClr val="FFFFFF"/>
                </a:solidFill>
                <a:cs typeface="Calibri Light"/>
              </a:rPr>
              <a:t>Portland International Airport, OR, 1995</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giraffe standing next to a tree&#10;&#10;Description generated with high confidence">
            <a:extLst>
              <a:ext uri="{FF2B5EF4-FFF2-40B4-BE49-F238E27FC236}">
                <a16:creationId xmlns:a16="http://schemas.microsoft.com/office/drawing/2014/main" id="{A855D2D1-21C3-43C6-AEB9-00B558D75BEE}"/>
              </a:ext>
            </a:extLst>
          </p:cNvPr>
          <p:cNvPicPr>
            <a:picLocks noGrp="1" noChangeAspect="1"/>
          </p:cNvPicPr>
          <p:nvPr>
            <p:ph idx="1"/>
          </p:nvPr>
        </p:nvPicPr>
        <p:blipFill rotWithShape="1">
          <a:blip r:embed="rId2"/>
          <a:srcRect t="7831" r="-1" b="2552"/>
          <a:stretch/>
        </p:blipFill>
        <p:spPr>
          <a:xfrm>
            <a:off x="1120025" y="1503254"/>
            <a:ext cx="5509826" cy="3701276"/>
          </a:xfrm>
          <a:prstGeom prst="rect">
            <a:avLst/>
          </a:prstGeom>
          <a:effectLst/>
        </p:spPr>
      </p:pic>
    </p:spTree>
    <p:extLst>
      <p:ext uri="{BB962C8B-B14F-4D97-AF65-F5344CB8AC3E}">
        <p14:creationId xmlns:p14="http://schemas.microsoft.com/office/powerpoint/2010/main" val="213929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1DB8-4CAC-4406-98C6-1701D971410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i="1" dirty="0">
                <a:solidFill>
                  <a:srgbClr val="FFFFFF"/>
                </a:solidFill>
                <a:cs typeface="Calibri Light"/>
              </a:rPr>
              <a:t>Styx</a:t>
            </a:r>
            <a:r>
              <a:rPr lang="en-US" sz="3600" dirty="0">
                <a:solidFill>
                  <a:srgbClr val="FFFFFF"/>
                </a:solidFill>
                <a:cs typeface="Calibri Light"/>
              </a:rPr>
              <a:t>, </a:t>
            </a:r>
            <a:r>
              <a:rPr lang="en-US" sz="2400" dirty="0">
                <a:solidFill>
                  <a:srgbClr val="FFFFFF"/>
                </a:solidFill>
                <a:cs typeface="Calibri Light"/>
              </a:rPr>
              <a:t>Whitman College, WA</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outdoor, park, field&#10;&#10;Description generated with very high confidence">
            <a:extLst>
              <a:ext uri="{FF2B5EF4-FFF2-40B4-BE49-F238E27FC236}">
                <a16:creationId xmlns:a16="http://schemas.microsoft.com/office/drawing/2014/main" id="{0DF23965-6EC7-4597-A511-6915F06F3A5C}"/>
              </a:ext>
            </a:extLst>
          </p:cNvPr>
          <p:cNvPicPr>
            <a:picLocks noGrp="1" noChangeAspect="1"/>
          </p:cNvPicPr>
          <p:nvPr>
            <p:ph idx="1"/>
          </p:nvPr>
        </p:nvPicPr>
        <p:blipFill rotWithShape="1">
          <a:blip r:embed="rId2"/>
          <a:srcRect b="21491"/>
          <a:stretch/>
        </p:blipFill>
        <p:spPr>
          <a:xfrm>
            <a:off x="976251" y="942538"/>
            <a:ext cx="7163222" cy="4808332"/>
          </a:xfrm>
          <a:prstGeom prst="rect">
            <a:avLst/>
          </a:prstGeom>
          <a:effectLst/>
        </p:spPr>
      </p:pic>
    </p:spTree>
    <p:extLst>
      <p:ext uri="{BB962C8B-B14F-4D97-AF65-F5344CB8AC3E}">
        <p14:creationId xmlns:p14="http://schemas.microsoft.com/office/powerpoint/2010/main" val="19539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5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53A46-D7A2-4C71-A6A8-86901B275C3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i="1" dirty="0" err="1">
                <a:solidFill>
                  <a:srgbClr val="FFFFFF"/>
                </a:solidFill>
                <a:cs typeface="Calibri Light"/>
              </a:rPr>
              <a:t>Isbelle</a:t>
            </a:r>
            <a:r>
              <a:rPr lang="en-US" sz="3600" dirty="0">
                <a:solidFill>
                  <a:srgbClr val="FFFFFF"/>
                </a:solidFill>
                <a:cs typeface="Calibri Light"/>
              </a:rPr>
              <a:t>, </a:t>
            </a:r>
            <a:r>
              <a:rPr lang="en-US" sz="2400" dirty="0">
                <a:solidFill>
                  <a:srgbClr val="FFFFFF"/>
                </a:solidFill>
                <a:cs typeface="Calibri Light"/>
              </a:rPr>
              <a:t>Montgomery Museum of Fine Arts, AL, 2001</a:t>
            </a:r>
            <a:endParaRPr lang="en-US" sz="2400">
              <a:solidFill>
                <a:srgbClr val="FFFFFF"/>
              </a:solidFill>
              <a:cs typeface="Calibri Light"/>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outdoor, water, park&#10;&#10;Description generated with very high confidence">
            <a:extLst>
              <a:ext uri="{FF2B5EF4-FFF2-40B4-BE49-F238E27FC236}">
                <a16:creationId xmlns:a16="http://schemas.microsoft.com/office/drawing/2014/main" id="{CBA49A8E-2D27-416B-A08F-373A21F3F7F1}"/>
              </a:ext>
            </a:extLst>
          </p:cNvPr>
          <p:cNvPicPr>
            <a:picLocks noGrp="1" noChangeAspect="1"/>
          </p:cNvPicPr>
          <p:nvPr>
            <p:ph idx="1"/>
          </p:nvPr>
        </p:nvPicPr>
        <p:blipFill rotWithShape="1">
          <a:blip r:embed="rId2"/>
          <a:srcRect b="10499"/>
          <a:stretch/>
        </p:blipFill>
        <p:spPr>
          <a:xfrm>
            <a:off x="976251" y="942538"/>
            <a:ext cx="7163222" cy="4808332"/>
          </a:xfrm>
          <a:prstGeom prst="rect">
            <a:avLst/>
          </a:prstGeom>
          <a:effectLst/>
        </p:spPr>
      </p:pic>
    </p:spTree>
    <p:extLst>
      <p:ext uri="{BB962C8B-B14F-4D97-AF65-F5344CB8AC3E}">
        <p14:creationId xmlns:p14="http://schemas.microsoft.com/office/powerpoint/2010/main" val="389679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A4363-13C0-4A05-A3B3-8012DC12EFF5}"/>
              </a:ext>
            </a:extLst>
          </p:cNvPr>
          <p:cNvSpPr>
            <a:spLocks noGrp="1"/>
          </p:cNvSpPr>
          <p:nvPr>
            <p:ph type="title"/>
          </p:nvPr>
        </p:nvSpPr>
        <p:spPr>
          <a:xfrm>
            <a:off x="546351" y="433545"/>
            <a:ext cx="11139854" cy="930447"/>
          </a:xfrm>
        </p:spPr>
        <p:txBody>
          <a:bodyPr vert="horz" lIns="91440" tIns="45720" rIns="91440" bIns="45720" rtlCol="0" anchor="b">
            <a:noAutofit/>
          </a:bodyPr>
          <a:lstStyle/>
          <a:p>
            <a:pPr algn="ctr"/>
            <a:r>
              <a:rPr lang="en-US" sz="3600">
                <a:solidFill>
                  <a:srgbClr val="FFFFFF"/>
                </a:solidFill>
              </a:rPr>
              <a:t>Are these two reclining horses the same?</a:t>
            </a:r>
            <a:br>
              <a:rPr lang="en-US" sz="3600" dirty="0"/>
            </a:br>
            <a:r>
              <a:rPr lang="en-US" sz="3600">
                <a:solidFill>
                  <a:srgbClr val="FFFFFF"/>
                </a:solidFill>
              </a:rPr>
              <a:t>Which do you like better? Explain.</a:t>
            </a:r>
            <a:endParaRPr lang="en-US" sz="3600">
              <a:solidFill>
                <a:srgbClr val="FFFFFF"/>
              </a:solidFill>
              <a:cs typeface="Calibri Light"/>
            </a:endParaRP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7" descr="A picture containing sitting, piece, small, bird&#10;&#10;Description generated with very high confidence">
            <a:extLst>
              <a:ext uri="{FF2B5EF4-FFF2-40B4-BE49-F238E27FC236}">
                <a16:creationId xmlns:a16="http://schemas.microsoft.com/office/drawing/2014/main" id="{778EC6C3-27C6-4221-82A7-5911ADE27530}"/>
              </a:ext>
            </a:extLst>
          </p:cNvPr>
          <p:cNvPicPr>
            <a:picLocks noGrp="1" noChangeAspect="1"/>
          </p:cNvPicPr>
          <p:nvPr>
            <p:ph sz="half" idx="2"/>
          </p:nvPr>
        </p:nvPicPr>
        <p:blipFill rotWithShape="1">
          <a:blip r:embed="rId2"/>
          <a:srcRect t="15555" r="-1" b="13103"/>
          <a:stretch/>
        </p:blipFill>
        <p:spPr>
          <a:xfrm>
            <a:off x="331567" y="3291998"/>
            <a:ext cx="5455917" cy="2267277"/>
          </a:xfrm>
          <a:prstGeom prst="rect">
            <a:avLst/>
          </a:prstGeom>
        </p:spPr>
      </p:pic>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sitting, table, small, laying&#10;&#10;Description generated with very high confidence">
            <a:extLst>
              <a:ext uri="{FF2B5EF4-FFF2-40B4-BE49-F238E27FC236}">
                <a16:creationId xmlns:a16="http://schemas.microsoft.com/office/drawing/2014/main" id="{A318B0EF-7AE5-4FF0-832B-B81980795722}"/>
              </a:ext>
            </a:extLst>
          </p:cNvPr>
          <p:cNvPicPr>
            <a:picLocks noGrp="1" noChangeAspect="1"/>
          </p:cNvPicPr>
          <p:nvPr>
            <p:ph sz="half" idx="1"/>
          </p:nvPr>
        </p:nvPicPr>
        <p:blipFill rotWithShape="1">
          <a:blip r:embed="rId3"/>
          <a:srcRect t="1544" r="-1" b="2134"/>
          <a:stretch/>
        </p:blipFill>
        <p:spPr>
          <a:xfrm>
            <a:off x="6445073" y="3111838"/>
            <a:ext cx="5455917" cy="2627597"/>
          </a:xfrm>
          <a:prstGeom prst="rect">
            <a:avLst/>
          </a:prstGeom>
        </p:spPr>
      </p:pic>
    </p:spTree>
    <p:extLst>
      <p:ext uri="{BB962C8B-B14F-4D97-AF65-F5344CB8AC3E}">
        <p14:creationId xmlns:p14="http://schemas.microsoft.com/office/powerpoint/2010/main" val="395626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6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10;&#10;Description generated with very high confidence">
            <a:extLst>
              <a:ext uri="{FF2B5EF4-FFF2-40B4-BE49-F238E27FC236}">
                <a16:creationId xmlns:a16="http://schemas.microsoft.com/office/drawing/2014/main" id="{D7A68BA8-8320-4956-85D5-65C72E6DBC95}"/>
              </a:ext>
            </a:extLst>
          </p:cNvPr>
          <p:cNvPicPr>
            <a:picLocks noGrp="1" noChangeAspect="1"/>
          </p:cNvPicPr>
          <p:nvPr>
            <p:ph idx="4294967295"/>
          </p:nvPr>
        </p:nvPicPr>
        <p:blipFill rotWithShape="1">
          <a:blip r:embed="rId2"/>
          <a:srcRect r="553" b="2"/>
          <a:stretch/>
        </p:blipFill>
        <p:spPr>
          <a:xfrm>
            <a:off x="6421035" y="1707311"/>
            <a:ext cx="5129784" cy="3443377"/>
          </a:xfrm>
          <a:prstGeom prst="rect">
            <a:avLst/>
          </a:prstGeom>
        </p:spPr>
      </p:pic>
      <p:sp>
        <p:nvSpPr>
          <p:cNvPr id="24" name="Rectangle 2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indoor, table, sitting, board&#10;&#10;Description generated with very high confidence">
            <a:extLst>
              <a:ext uri="{FF2B5EF4-FFF2-40B4-BE49-F238E27FC236}">
                <a16:creationId xmlns:a16="http://schemas.microsoft.com/office/drawing/2014/main" id="{951AF2FA-D0A2-4FF2-87AE-443AB6C52A88}"/>
              </a:ext>
            </a:extLst>
          </p:cNvPr>
          <p:cNvPicPr>
            <a:picLocks noChangeAspect="1"/>
          </p:cNvPicPr>
          <p:nvPr/>
        </p:nvPicPr>
        <p:blipFill>
          <a:blip r:embed="rId3"/>
          <a:stretch>
            <a:fillRect/>
          </a:stretch>
        </p:blipFill>
        <p:spPr>
          <a:xfrm>
            <a:off x="6435255" y="1716935"/>
            <a:ext cx="5129784" cy="3424130"/>
          </a:xfrm>
          <a:prstGeom prst="rect">
            <a:avLst/>
          </a:prstGeom>
        </p:spPr>
      </p:pic>
      <p:pic>
        <p:nvPicPr>
          <p:cNvPr id="10" name="Picture 11" descr="A picture containing table&#10;&#10;Description generated with very high confidence">
            <a:extLst>
              <a:ext uri="{FF2B5EF4-FFF2-40B4-BE49-F238E27FC236}">
                <a16:creationId xmlns:a16="http://schemas.microsoft.com/office/drawing/2014/main" id="{838336A1-DC0A-4362-9EAB-5F0436905E0F}"/>
              </a:ext>
            </a:extLst>
          </p:cNvPr>
          <p:cNvPicPr>
            <a:picLocks noChangeAspect="1"/>
          </p:cNvPicPr>
          <p:nvPr/>
        </p:nvPicPr>
        <p:blipFill>
          <a:blip r:embed="rId2"/>
          <a:stretch>
            <a:fillRect/>
          </a:stretch>
        </p:blipFill>
        <p:spPr>
          <a:xfrm>
            <a:off x="612475" y="1722629"/>
            <a:ext cx="5201727" cy="3470250"/>
          </a:xfrm>
          <a:prstGeom prst="rect">
            <a:avLst/>
          </a:prstGeom>
        </p:spPr>
      </p:pic>
    </p:spTree>
    <p:extLst>
      <p:ext uri="{BB962C8B-B14F-4D97-AF65-F5344CB8AC3E}">
        <p14:creationId xmlns:p14="http://schemas.microsoft.com/office/powerpoint/2010/main" val="185444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E6793-3741-4BFF-B09F-F0A915DBC45F}"/>
              </a:ext>
            </a:extLst>
          </p:cNvPr>
          <p:cNvSpPr>
            <a:spLocks noGrp="1"/>
          </p:cNvSpPr>
          <p:nvPr>
            <p:ph type="title"/>
          </p:nvPr>
        </p:nvSpPr>
        <p:spPr>
          <a:xfrm>
            <a:off x="531974" y="505431"/>
            <a:ext cx="11154231" cy="1059844"/>
          </a:xfrm>
        </p:spPr>
        <p:txBody>
          <a:bodyPr vert="horz" lIns="91440" tIns="45720" rIns="91440" bIns="45720" rtlCol="0" anchor="b">
            <a:normAutofit fontScale="90000"/>
          </a:bodyPr>
          <a:lstStyle/>
          <a:p>
            <a:pPr algn="ctr"/>
            <a:r>
              <a:rPr lang="en-US" sz="2800">
                <a:solidFill>
                  <a:srgbClr val="FFFFFF"/>
                </a:solidFill>
                <a:cs typeface="Calibri Light"/>
              </a:rPr>
              <a:t>Some of these sculptures are made to be seen from one side, rather than from all </a:t>
            </a:r>
            <a:r>
              <a:rPr lang="en-US" sz="2800" dirty="0">
                <a:solidFill>
                  <a:srgbClr val="FFFFFF"/>
                </a:solidFill>
                <a:cs typeface="Calibri Light"/>
              </a:rPr>
              <a:t>around. This type of sculpture is called </a:t>
            </a:r>
            <a:r>
              <a:rPr lang="en-US" sz="2800" i="1" dirty="0">
                <a:solidFill>
                  <a:srgbClr val="FFFFFF"/>
                </a:solidFill>
                <a:cs typeface="Calibri Light"/>
              </a:rPr>
              <a:t>bas-relief </a:t>
            </a:r>
            <a:r>
              <a:rPr lang="en-US" sz="2800" dirty="0">
                <a:solidFill>
                  <a:srgbClr val="FFFFFF"/>
                </a:solidFill>
                <a:cs typeface="Calibri Light"/>
              </a:rPr>
              <a:t>(low-relief)</a:t>
            </a:r>
            <a:r>
              <a:rPr lang="en-US" sz="5400" dirty="0">
                <a:solidFill>
                  <a:srgbClr val="FFFFFF"/>
                </a:solidFill>
                <a:cs typeface="Calibri Light"/>
              </a:rPr>
              <a:t>.</a:t>
            </a:r>
            <a:endParaRPr lang="en-US" sz="5400" dirty="0">
              <a:solidFill>
                <a:srgbClr val="FFFFFF"/>
              </a:solidFill>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7" descr="A picture containing indoor, sitting, bed, small&#10;&#10;Description generated with very high confidence">
            <a:extLst>
              <a:ext uri="{FF2B5EF4-FFF2-40B4-BE49-F238E27FC236}">
                <a16:creationId xmlns:a16="http://schemas.microsoft.com/office/drawing/2014/main" id="{9DDC883A-4748-4257-B473-205D359409E9}"/>
              </a:ext>
            </a:extLst>
          </p:cNvPr>
          <p:cNvPicPr>
            <a:picLocks noGrp="1" noChangeAspect="1"/>
          </p:cNvPicPr>
          <p:nvPr>
            <p:ph sz="half" idx="2"/>
          </p:nvPr>
        </p:nvPicPr>
        <p:blipFill>
          <a:blip r:embed="rId2"/>
          <a:stretch>
            <a:fillRect/>
          </a:stretch>
        </p:blipFill>
        <p:spPr>
          <a:xfrm>
            <a:off x="529375" y="2426818"/>
            <a:ext cx="5060300"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standing, man, woman, walking&#10;&#10;Description generated with very high confidence">
            <a:extLst>
              <a:ext uri="{FF2B5EF4-FFF2-40B4-BE49-F238E27FC236}">
                <a16:creationId xmlns:a16="http://schemas.microsoft.com/office/drawing/2014/main" id="{8A8F9455-29B0-466C-BC5E-F6CFB02051C4}"/>
              </a:ext>
            </a:extLst>
          </p:cNvPr>
          <p:cNvPicPr>
            <a:picLocks noGrp="1" noChangeAspect="1"/>
          </p:cNvPicPr>
          <p:nvPr>
            <p:ph sz="half" idx="1"/>
          </p:nvPr>
        </p:nvPicPr>
        <p:blipFill>
          <a:blip r:embed="rId3"/>
          <a:stretch>
            <a:fillRect/>
          </a:stretch>
        </p:blipFill>
        <p:spPr>
          <a:xfrm>
            <a:off x="6445073" y="2597905"/>
            <a:ext cx="5455917" cy="3655463"/>
          </a:xfrm>
          <a:prstGeom prst="rect">
            <a:avLst/>
          </a:prstGeom>
        </p:spPr>
      </p:pic>
    </p:spTree>
    <p:extLst>
      <p:ext uri="{BB962C8B-B14F-4D97-AF65-F5344CB8AC3E}">
        <p14:creationId xmlns:p14="http://schemas.microsoft.com/office/powerpoint/2010/main" val="419439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F8C99-7F69-42FB-8512-7768063936B2}"/>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latin typeface="+mj-lt"/>
                <a:ea typeface="+mj-ea"/>
                <a:cs typeface="+mj-cs"/>
              </a:rPr>
              <a:t>Which of these sculptures did </a:t>
            </a:r>
            <a:r>
              <a:rPr lang="en-US" sz="5800" kern="1200">
                <a:latin typeface="+mj-lt"/>
                <a:ea typeface="+mj-ea"/>
                <a:cs typeface="+mj-cs"/>
              </a:rPr>
              <a:t>you like the most? </a:t>
            </a:r>
          </a:p>
        </p:txBody>
      </p:sp>
      <p:sp>
        <p:nvSpPr>
          <p:cNvPr id="3" name="Text Placeholder 2">
            <a:extLst>
              <a:ext uri="{FF2B5EF4-FFF2-40B4-BE49-F238E27FC236}">
                <a16:creationId xmlns:a16="http://schemas.microsoft.com/office/drawing/2014/main" id="{985DBFC4-FDB4-4D41-A675-5111D770B5C5}"/>
              </a:ext>
            </a:extLst>
          </p:cNvPr>
          <p:cNvSpPr>
            <a:spLocks noGrp="1"/>
          </p:cNvSpPr>
          <p:nvPr>
            <p:ph type="body" idx="1"/>
          </p:nvPr>
        </p:nvSpPr>
        <p:spPr>
          <a:xfrm>
            <a:off x="1524000" y="4256436"/>
            <a:ext cx="9144000" cy="1600818"/>
          </a:xfrm>
        </p:spPr>
        <p:txBody>
          <a:bodyPr vert="horz" lIns="91440" tIns="45720" rIns="91440" bIns="45720" rtlCol="0" anchor="t">
            <a:normAutofit/>
          </a:bodyPr>
          <a:lstStyle/>
          <a:p>
            <a:pPr algn="ctr"/>
            <a:r>
              <a:rPr lang="en-US">
                <a:solidFill>
                  <a:schemeClr val="accent1">
                    <a:lumMod val="60000"/>
                    <a:lumOff val="40000"/>
                  </a:schemeClr>
                </a:solidFill>
                <a:cs typeface="Calibri"/>
              </a:rPr>
              <a:t>Why? What appealed to you the most?</a:t>
            </a:r>
            <a:endParaRPr lang="en-US" dirty="0">
              <a:solidFill>
                <a:schemeClr val="accent1">
                  <a:lumMod val="60000"/>
                  <a:lumOff val="40000"/>
                </a:schemeClr>
              </a:solidFill>
              <a:cs typeface="Calibri"/>
            </a:endParaRPr>
          </a:p>
          <a:p>
            <a:pPr algn="ctr"/>
            <a:r>
              <a:rPr lang="en-US">
                <a:solidFill>
                  <a:schemeClr val="accent1">
                    <a:lumMod val="60000"/>
                    <a:lumOff val="40000"/>
                  </a:schemeClr>
                </a:solidFill>
                <a:cs typeface="Calibri"/>
              </a:rPr>
              <a:t>Use art words like texture, mood, found materials, and balance to explain your answers.</a:t>
            </a:r>
            <a:endParaRPr lang="en-US" sz="2400" kern="1200" dirty="0">
              <a:solidFill>
                <a:schemeClr val="accent1">
                  <a:lumMod val="60000"/>
                  <a:lumOff val="40000"/>
                </a:schemeClr>
              </a:solidFill>
              <a:latin typeface="+mn-lt"/>
              <a:cs typeface="Calibri"/>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287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302C-A74A-4F92-9A17-5BC636EA791B}"/>
              </a:ext>
            </a:extLst>
          </p:cNvPr>
          <p:cNvSpPr>
            <a:spLocks noGrp="1"/>
          </p:cNvSpPr>
          <p:nvPr>
            <p:ph type="title"/>
          </p:nvPr>
        </p:nvSpPr>
        <p:spPr>
          <a:xfrm>
            <a:off x="801098" y="1396289"/>
            <a:ext cx="6387102" cy="1325563"/>
          </a:xfrm>
        </p:spPr>
        <p:txBody>
          <a:bodyPr vert="horz" lIns="91440" tIns="45720" rIns="91440" bIns="45720" rtlCol="0" anchor="ctr">
            <a:normAutofit/>
          </a:bodyPr>
          <a:lstStyle/>
          <a:p>
            <a:r>
              <a:rPr lang="en-US" sz="6000" b="1" kern="1200">
                <a:latin typeface="+mj-lt"/>
                <a:ea typeface="+mj-ea"/>
                <a:cs typeface="+mj-cs"/>
              </a:rPr>
              <a:t>Deborah Butterfield</a:t>
            </a:r>
            <a:endParaRPr lang="en-US" sz="6000" b="1" kern="1200">
              <a:latin typeface="+mj-lt"/>
              <a:cs typeface="Calibri Light"/>
            </a:endParaRPr>
          </a:p>
        </p:txBody>
      </p:sp>
      <p:sp>
        <p:nvSpPr>
          <p:cNvPr id="10" name="Content Placeholder 10">
            <a:extLst>
              <a:ext uri="{FF2B5EF4-FFF2-40B4-BE49-F238E27FC236}">
                <a16:creationId xmlns:a16="http://schemas.microsoft.com/office/drawing/2014/main" id="{2D60AD2C-C016-48E9-BBBB-46AF8A5ECEC7}"/>
              </a:ext>
            </a:extLst>
          </p:cNvPr>
          <p:cNvSpPr>
            <a:spLocks noGrp="1"/>
          </p:cNvSpPr>
          <p:nvPr>
            <p:ph sz="half" idx="1"/>
          </p:nvPr>
        </p:nvSpPr>
        <p:spPr>
          <a:xfrm>
            <a:off x="805542" y="2871982"/>
            <a:ext cx="6382657" cy="3181684"/>
          </a:xfrm>
        </p:spPr>
        <p:txBody>
          <a:bodyPr vert="horz" lIns="91440" tIns="45720" rIns="91440" bIns="45720" rtlCol="0" anchor="t">
            <a:noAutofit/>
          </a:bodyPr>
          <a:lstStyle/>
          <a:p>
            <a:r>
              <a:rPr lang="en-US" sz="3200"/>
              <a:t>American Artist, born 1949</a:t>
            </a:r>
            <a:endParaRPr lang="en-US" sz="3200">
              <a:cs typeface="Calibri"/>
            </a:endParaRPr>
          </a:p>
          <a:p>
            <a:r>
              <a:rPr lang="en-US" sz="3200"/>
              <a:t>Known for her horse sculptures</a:t>
            </a:r>
            <a:endParaRPr lang="en-US" sz="3200">
              <a:cs typeface="Calibri"/>
            </a:endParaRPr>
          </a:p>
          <a:p>
            <a:r>
              <a:rPr lang="en-US" sz="3200"/>
              <a:t>Works with driftwood, scrap metal, found objects, and bronze</a:t>
            </a:r>
            <a:endParaRPr lang="en-US" sz="3200">
              <a:cs typeface="Calibri"/>
            </a:endParaRPr>
          </a:p>
          <a:p>
            <a:r>
              <a:rPr lang="en-US" sz="3200"/>
              <a:t>Sculptures can be found both indoors and outside</a:t>
            </a:r>
            <a:endParaRPr lang="en-US" sz="3200">
              <a:cs typeface="Calibri"/>
            </a:endParaRPr>
          </a:p>
        </p:txBody>
      </p:sp>
      <p:sp>
        <p:nvSpPr>
          <p:cNvPr id="21" name="Freeform: Shape 2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A picture containing man, photo, sitting, white&#10;&#10;Description generated with very high confidence">
            <a:extLst>
              <a:ext uri="{FF2B5EF4-FFF2-40B4-BE49-F238E27FC236}">
                <a16:creationId xmlns:a16="http://schemas.microsoft.com/office/drawing/2014/main" id="{E4E6B339-E16E-4BC8-AFC2-8A59755B9640}"/>
              </a:ext>
            </a:extLst>
          </p:cNvPr>
          <p:cNvPicPr>
            <a:picLocks noChangeAspect="1"/>
          </p:cNvPicPr>
          <p:nvPr/>
        </p:nvPicPr>
        <p:blipFill rotWithShape="1">
          <a:blip r:embed="rId2"/>
          <a:srcRect r="772" b="2"/>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3" name="Freeform: Shape 2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picture containing outdoor, young, woman, man&#10;&#10;Description generated with very high confidence">
            <a:extLst>
              <a:ext uri="{FF2B5EF4-FFF2-40B4-BE49-F238E27FC236}">
                <a16:creationId xmlns:a16="http://schemas.microsoft.com/office/drawing/2014/main" id="{AC7105CA-D424-428E-AF79-6A1FB9E4BE21}"/>
              </a:ext>
            </a:extLst>
          </p:cNvPr>
          <p:cNvPicPr>
            <a:picLocks noGrp="1" noChangeAspect="1"/>
          </p:cNvPicPr>
          <p:nvPr>
            <p:ph sz="half" idx="2"/>
          </p:nvPr>
        </p:nvPicPr>
        <p:blipFill rotWithShape="1">
          <a:blip r:embed="rId3"/>
          <a:srcRect l="6252" r="14206" b="-1"/>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23922078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Found Object Sculptures</vt:lpstr>
      <vt:lpstr>Portland International Airport, OR, 1995</vt:lpstr>
      <vt:lpstr>Styx, Whitman College, WA</vt:lpstr>
      <vt:lpstr>Isbelle, Montgomery Museum of Fine Arts, AL, 2001</vt:lpstr>
      <vt:lpstr>Are these two reclining horses the same? Which do you like better? Explain.</vt:lpstr>
      <vt:lpstr>PowerPoint Presentation</vt:lpstr>
      <vt:lpstr>Some of these sculptures are made to be seen from one side, rather than from all around. This type of sculpture is called bas-relief (low-relief).</vt:lpstr>
      <vt:lpstr>Which of these sculptures did you like the most? </vt:lpstr>
      <vt:lpstr>Deborah Butterfield</vt:lpstr>
      <vt:lpstr>Now 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593</cp:revision>
  <dcterms:created xsi:type="dcterms:W3CDTF">2020-04-01T16:19:13Z</dcterms:created>
  <dcterms:modified xsi:type="dcterms:W3CDTF">2020-04-06T13:18:34Z</dcterms:modified>
</cp:coreProperties>
</file>