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3"/>
  </p:notesMasterIdLst>
  <p:sldIdLst>
    <p:sldId id="302" r:id="rId5"/>
    <p:sldId id="259" r:id="rId6"/>
    <p:sldId id="261" r:id="rId7"/>
    <p:sldId id="263" r:id="rId8"/>
    <p:sldId id="297" r:id="rId9"/>
    <p:sldId id="311" r:id="rId10"/>
    <p:sldId id="298" r:id="rId11"/>
    <p:sldId id="299" r:id="rId12"/>
    <p:sldId id="300" r:id="rId13"/>
    <p:sldId id="268" r:id="rId14"/>
    <p:sldId id="269" r:id="rId15"/>
    <p:sldId id="270" r:id="rId16"/>
    <p:sldId id="301" r:id="rId17"/>
    <p:sldId id="271" r:id="rId18"/>
    <p:sldId id="272" r:id="rId19"/>
    <p:sldId id="273" r:id="rId20"/>
    <p:sldId id="274" r:id="rId21"/>
    <p:sldId id="275" r:id="rId22"/>
    <p:sldId id="276" r:id="rId23"/>
    <p:sldId id="278" r:id="rId24"/>
    <p:sldId id="279" r:id="rId25"/>
    <p:sldId id="303" r:id="rId26"/>
    <p:sldId id="312" r:id="rId27"/>
    <p:sldId id="304" r:id="rId28"/>
    <p:sldId id="305" r:id="rId29"/>
    <p:sldId id="307" r:id="rId30"/>
    <p:sldId id="308" r:id="rId31"/>
    <p:sldId id="288" r:id="rId32"/>
    <p:sldId id="289" r:id="rId33"/>
    <p:sldId id="291" r:id="rId34"/>
    <p:sldId id="309" r:id="rId35"/>
    <p:sldId id="292" r:id="rId36"/>
    <p:sldId id="293" r:id="rId37"/>
    <p:sldId id="294" r:id="rId38"/>
    <p:sldId id="310" r:id="rId39"/>
    <p:sldId id="313" r:id="rId40"/>
    <p:sldId id="295" r:id="rId41"/>
    <p:sldId id="296"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444" y="78"/>
      </p:cViewPr>
      <p:guideLst>
        <p:guide orient="horz" pos="2160"/>
        <p:guide pos="2880"/>
      </p:guideLst>
    </p:cSldViewPr>
  </p:slideViewPr>
  <p:notesTextViewPr>
    <p:cViewPr>
      <p:scale>
        <a:sx n="1" d="1"/>
        <a:sy n="1" d="1"/>
      </p:scale>
      <p:origin x="0" y="0"/>
    </p:cViewPr>
  </p:notesTextViewPr>
  <p:sorterViewPr>
    <p:cViewPr>
      <p:scale>
        <a:sx n="100" d="100"/>
        <a:sy n="100" d="100"/>
      </p:scale>
      <p:origin x="0" y="128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AA4D55BA-768A-47FB-A690-40571EA9F135}" type="datetime1">
              <a:rPr lang="en-US"/>
              <a:pPr>
                <a:defRPr/>
              </a:pPr>
              <a:t>10/7/2015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A1D0399D-FCC4-4DBA-ACD0-FF72872E87D0}" type="slidenum">
              <a:rPr lang="en-US"/>
              <a:pPr>
                <a:defRPr/>
              </a:pPr>
              <a:t>‹#›</a:t>
            </a:fld>
            <a:endParaRPr lang="en-US"/>
          </a:p>
        </p:txBody>
      </p:sp>
    </p:spTree>
    <p:extLst>
      <p:ext uri="{BB962C8B-B14F-4D97-AF65-F5344CB8AC3E}">
        <p14:creationId xmlns:p14="http://schemas.microsoft.com/office/powerpoint/2010/main" val="218032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a:lstStyle/>
          <a:p>
            <a:fld id="{98489F36-8170-4108-AE63-239441323A7A}" type="slidenum">
              <a:rPr lang="en-US" smtClean="0">
                <a:latin typeface="Arial" charset="0"/>
                <a:cs typeface="Arial" charset="0"/>
              </a:rPr>
              <a:pPr/>
              <a:t>14</a:t>
            </a:fld>
            <a:endParaRPr lang="en-US" smtClean="0">
              <a:latin typeface="Arial" charset="0"/>
              <a:cs typeface="Arial" charset="0"/>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xfrm>
            <a:off x="687388" y="4344988"/>
            <a:ext cx="5483225" cy="4114800"/>
          </a:xfrm>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6314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a:lstStyle/>
          <a:p>
            <a:fld id="{435C6B28-DB06-4290-96A7-2458620F7ECF}" type="slidenum">
              <a:rPr lang="en-US" smtClean="0">
                <a:latin typeface="Arial" charset="0"/>
                <a:cs typeface="Arial" charset="0"/>
              </a:rPr>
              <a:pPr/>
              <a:t>16</a:t>
            </a:fld>
            <a:endParaRPr lang="en-US" smtClean="0">
              <a:latin typeface="Arial" charset="0"/>
              <a:cs typeface="Arial" charset="0"/>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xfrm>
            <a:off x="687388" y="4344988"/>
            <a:ext cx="5483225" cy="4114800"/>
          </a:xfrm>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399877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a:lstStyle/>
          <a:p>
            <a:fld id="{C0410F83-0327-4737-B80B-F91A0B9F1065}" type="slidenum">
              <a:rPr lang="en-US" smtClean="0">
                <a:latin typeface="Arial" charset="0"/>
              </a:rPr>
              <a:pPr/>
              <a:t>27</a:t>
            </a:fld>
            <a:endParaRPr lang="en-US" smtClean="0">
              <a:latin typeface="Arial" charset="0"/>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525723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a:lstStyle/>
          <a:p>
            <a:fld id="{3EB6434C-2BF6-4486-953F-5B45DF1A1380}" type="slidenum">
              <a:rPr lang="en-US" smtClean="0">
                <a:latin typeface="Arial" charset="0"/>
                <a:cs typeface="Arial" charset="0"/>
              </a:rPr>
              <a:pPr/>
              <a:t>38</a:t>
            </a:fld>
            <a:endParaRPr lang="en-US" smtClean="0">
              <a:latin typeface="Arial" charset="0"/>
              <a:cs typeface="Arial" charset="0"/>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3073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lstStyle>
          <a:p>
            <a:pPr>
              <a:defRPr/>
            </a:pPr>
            <a:fld id="{911FDD25-7B5E-4550-8DFD-566CB33CAFAF}" type="datetime1">
              <a:rPr lang="en-US"/>
              <a:pPr>
                <a:defRPr/>
              </a:pPr>
              <a:t>10/7/2015</a:t>
            </a:fld>
            <a:endParaRPr lang="en-US"/>
          </a:p>
        </p:txBody>
      </p:sp>
      <p:sp>
        <p:nvSpPr>
          <p:cNvPr id="7" name="Footer Placeholder 19"/>
          <p:cNvSpPr>
            <a:spLocks noGrp="1"/>
          </p:cNvSpPr>
          <p:nvPr>
            <p:ph type="ftr" sz="quarter" idx="11"/>
          </p:nvPr>
        </p:nvSpPr>
        <p:spPr/>
        <p:txBody>
          <a:bodyPr/>
          <a:lstStyle>
            <a:lvl1pPr>
              <a:defRPr/>
            </a:lvl1pPr>
          </a:lstStyle>
          <a:p>
            <a:pPr>
              <a:defRPr/>
            </a:pPr>
            <a:endParaRPr lang="en-US"/>
          </a:p>
        </p:txBody>
      </p:sp>
      <p:sp>
        <p:nvSpPr>
          <p:cNvPr id="8" name="Slide Number Placeholder 9"/>
          <p:cNvSpPr>
            <a:spLocks noGrp="1"/>
          </p:cNvSpPr>
          <p:nvPr>
            <p:ph type="sldNum" sz="quarter" idx="12"/>
          </p:nvPr>
        </p:nvSpPr>
        <p:spPr/>
        <p:txBody>
          <a:bodyPr/>
          <a:lstStyle>
            <a:lvl1pPr>
              <a:defRPr/>
            </a:lvl1pPr>
          </a:lstStyle>
          <a:p>
            <a:pPr>
              <a:defRPr/>
            </a:pPr>
            <a:fld id="{A735B06B-6504-4854-9421-55C343E6EFC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EEA831B8-9FFE-428E-B10B-B23F2E1DBAC2}" type="datetime1">
              <a:rPr lang="en-US"/>
              <a:pPr>
                <a:defRPr/>
              </a:pPr>
              <a:t>10/7/2015</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21DB0EA1-73B5-4877-B956-419689B4318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4270618-4AC0-4336-92A2-781E3EA3489B}" type="datetime1">
              <a:rPr lang="en-US"/>
              <a:pPr>
                <a:defRPr/>
              </a:pPr>
              <a:t>10/7/2015</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8AF68E46-56FD-41BC-8322-599082907CD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4114800"/>
          </a:xfrm>
        </p:spPr>
        <p:txBody>
          <a:bodyPr>
            <a:normAutofit/>
          </a:bodyPr>
          <a:lstStyle/>
          <a:p>
            <a:pPr lvl="0"/>
            <a:endParaRPr lang="en-US" noProof="0" dirty="0" smtClean="0"/>
          </a:p>
        </p:txBody>
      </p:sp>
      <p:sp>
        <p:nvSpPr>
          <p:cNvPr id="5" name="Rectangle 4"/>
          <p:cNvSpPr>
            <a:spLocks noGrp="1" noChangeArrowheads="1"/>
          </p:cNvSpPr>
          <p:nvPr>
            <p:ph type="dt" sz="half" idx="10"/>
          </p:nvPr>
        </p:nvSpPr>
        <p:spPr/>
        <p:txBody>
          <a:bodyPr/>
          <a:lstStyle>
            <a:lvl1pPr fontAlgn="auto">
              <a:spcBef>
                <a:spcPts val="0"/>
              </a:spcBef>
              <a:spcAft>
                <a:spcPts val="0"/>
              </a:spcAft>
              <a:defRPr>
                <a:solidFill>
                  <a:schemeClr val="bg2">
                    <a:shade val="50000"/>
                    <a:satMod val="200000"/>
                  </a:schemeClr>
                </a:solidFill>
                <a:latin typeface="+mn-lt"/>
                <a:ea typeface="+mn-ea"/>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31AD8CF0-A10A-43CB-92F1-777D5623F3E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5FC3AA42-5939-4B5A-9D7A-3473A2D2853C}" type="datetime1">
              <a:rPr lang="en-US"/>
              <a:pPr>
                <a:defRPr/>
              </a:pPr>
              <a:t>10/7/2015</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54058224-BFA3-4B2A-88BB-A945B9F083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a:spLocks noChangeArrowheads="1"/>
          </p:cNvSpPr>
          <p:nvPr/>
        </p:nvSpPr>
        <p:spPr bwMode="invGray">
          <a:xfrm>
            <a:off x="2286000" y="0"/>
            <a:ext cx="76200" cy="6858000"/>
          </a:xfrm>
          <a:prstGeom prst="rect">
            <a:avLst/>
          </a:prstGeom>
          <a:solidFill>
            <a:schemeClr val="bg1"/>
          </a:solidFill>
          <a:ln w="25400" cap="rnd">
            <a:noFill/>
            <a:miter lim="800000"/>
            <a:headEnd/>
            <a:tailEnd/>
          </a:ln>
          <a:effectLst>
            <a:outerShdw dist="38000" dir="10800000" algn="tl" rotWithShape="0">
              <a:srgbClr val="7E7747">
                <a:alpha val="25000"/>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C31BD8E1-3710-464C-8D47-6EF158B76700}" type="datetime1">
              <a:rPr lang="en-US"/>
              <a:pPr>
                <a:defRPr/>
              </a:pPr>
              <a:t>10/7/2015</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97F0C959-DCA6-4C7C-83FD-F7037CB0786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02A6AFDD-588F-4AAA-A8CB-EECECD470283}" type="datetime1">
              <a:rPr lang="en-US"/>
              <a:pPr>
                <a:defRPr/>
              </a:pPr>
              <a:t>10/7/2015</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D8C084F6-5566-4C85-AE5F-078FB846C1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DB185305-459F-4ACF-8000-A8FBFBDE6CC3}" type="datetime1">
              <a:rPr lang="en-US"/>
              <a:pPr>
                <a:defRPr/>
              </a:pPr>
              <a:t>10/7/2015</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4E018B40-B6D0-445C-BC31-B6BFE203723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C932791F-9FE7-4CF1-85B6-B191F498B554}" type="datetime1">
              <a:rPr lang="en-US"/>
              <a:pPr>
                <a:defRPr/>
              </a:pPr>
              <a:t>10/7/2015</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271118C7-4AF3-4087-8B82-E6D5300DC2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a:spLocks noChangeArrowheads="1"/>
          </p:cNvSpPr>
          <p:nvPr/>
        </p:nvSpPr>
        <p:spPr bwMode="invGray">
          <a:xfrm>
            <a:off x="1014413" y="0"/>
            <a:ext cx="73025" cy="6858000"/>
          </a:xfrm>
          <a:prstGeom prst="rect">
            <a:avLst/>
          </a:prstGeom>
          <a:solidFill>
            <a:schemeClr val="bg1"/>
          </a:solidFill>
          <a:ln w="25400" cap="rnd">
            <a:noFill/>
            <a:miter lim="800000"/>
            <a:headEnd/>
            <a:tailEnd/>
          </a:ln>
          <a:effectLst>
            <a:outerShdw dist="38000" dir="10800000" algn="tl" rotWithShape="0">
              <a:srgbClr val="7E7747">
                <a:alpha val="25000"/>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4" name="Date Placeholder 1"/>
          <p:cNvSpPr>
            <a:spLocks noGrp="1"/>
          </p:cNvSpPr>
          <p:nvPr>
            <p:ph type="dt" sz="half" idx="10"/>
          </p:nvPr>
        </p:nvSpPr>
        <p:spPr/>
        <p:txBody>
          <a:bodyPr/>
          <a:lstStyle>
            <a:lvl1pPr>
              <a:defRPr/>
            </a:lvl1pPr>
          </a:lstStyle>
          <a:p>
            <a:pPr>
              <a:defRPr/>
            </a:pPr>
            <a:fld id="{CA3C1A80-B0FF-4495-A0A8-67671403D083}" type="datetime1">
              <a:rPr lang="en-US"/>
              <a:pPr>
                <a:defRPr/>
              </a:pPr>
              <a:t>10/7/2015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CADAA11B-8F38-4D31-8E2F-C9E29DE88A5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926D9735-1BF9-45C7-AE33-AB7C98160738}" type="datetime1">
              <a:rPr lang="en-US"/>
              <a:pPr>
                <a:defRPr/>
              </a:pPr>
              <a:t>10/7/2015</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A3BED95-1A0B-4464-A019-6E0BDC86617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2575">
              <a:lnSpc>
                <a:spcPts val="3000"/>
              </a:lnSpc>
              <a:spcBef>
                <a:spcPts val="600"/>
              </a:spcBef>
              <a:buClr>
                <a:schemeClr val="accent1"/>
              </a:buClr>
              <a:buSzPct val="80000"/>
              <a:buFont typeface="Wingdings 2" charset="2"/>
              <a:buNone/>
              <a:defRPr/>
            </a:pPr>
            <a:endParaRPr lang="en-US" sz="3200">
              <a:latin typeface="Gill Sans MT" charset="0"/>
            </a:endParaRPr>
          </a:p>
        </p:txBody>
      </p:sp>
      <p:sp>
        <p:nvSpPr>
          <p:cNvPr id="6" name="Flowchart: Process 5"/>
          <p:cNvSpPr>
            <a:spLocks noChangeArrowheads="1"/>
          </p:cNvSpPr>
          <p:nvPr/>
        </p:nvSpPr>
        <p:spPr bwMode="auto">
          <a:xfrm rot="19468671">
            <a:off x="396875" y="954088"/>
            <a:ext cx="685800" cy="204787"/>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rgbClr val="FFFF67">
                <a:alpha val="39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7" name="Flowchart: Process 6"/>
          <p:cNvSpPr>
            <a:spLocks noChangeArrowheads="1"/>
          </p:cNvSpPr>
          <p:nvPr/>
        </p:nvSpPr>
        <p:spPr bwMode="auto">
          <a:xfrm rot="2103354" flipH="1">
            <a:off x="5003800" y="936625"/>
            <a:ext cx="649288" cy="204788"/>
          </a:xfrm>
          <a:prstGeom prst="flowChartProcess">
            <a:avLst/>
          </a:prstGeom>
          <a:solidFill>
            <a:srgbClr val="FBFBFB">
              <a:alpha val="45097"/>
            </a:srgbClr>
          </a:solidFill>
          <a:ln w="6350" cap="rnd">
            <a:solidFill>
              <a:srgbClr val="FFFFFF"/>
            </a:solidFill>
            <a:miter lim="800000"/>
            <a:headEnd/>
            <a:tailEnd/>
          </a:ln>
          <a:effectLst>
            <a:outerShdw dist="25400" dir="3299947" sx="96001" sy="96001" algn="tl" rotWithShape="0">
              <a:schemeClr val="bg2">
                <a:alpha val="20000"/>
              </a:schemeClr>
            </a:outerShdw>
          </a:effec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764C37A2-7F84-4C91-8FB5-A4D251B294E6}" type="datetime1">
              <a:rPr lang="en-US"/>
              <a:pPr>
                <a:defRPr/>
              </a:pPr>
              <a:t>10/7/2015</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322AF31A-74A0-4F35-9275-F858E987B3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7"/>
          <p:cNvSpPr>
            <a:spLocks noChangeArrowheads="1"/>
          </p:cNvSpPr>
          <p:nvPr/>
        </p:nvSpPr>
        <p:spPr bwMode="auto">
          <a:xfrm>
            <a:off x="168275" y="20638"/>
            <a:ext cx="1703388" cy="1703387"/>
          </a:xfrm>
          <a:prstGeom prst="ellipse">
            <a:avLst/>
          </a:prstGeom>
          <a:noFill/>
          <a:ln w="27305" cap="rnd">
            <a:solidFill>
              <a:srgbClr val="FFFFB1"/>
            </a:solidFill>
            <a:round/>
            <a:headEnd/>
            <a:tailEnd/>
          </a:ln>
          <a:effectLst>
            <a:outerShdw dist="25400" dir="5400000" algn="tl" rotWithShape="0">
              <a:srgbClr val="CEC060">
                <a:alpha val="8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E0CE4D"/>
                </a:solidFill>
                <a:latin typeface="Gill Sans MT" charset="0"/>
              </a:defRPr>
            </a:lvl1pPr>
          </a:lstStyle>
          <a:p>
            <a:pPr>
              <a:defRPr/>
            </a:pPr>
            <a:fld id="{CE31F246-F02F-4945-AC58-D4C06ED08A7D}" type="datetime1">
              <a:rPr lang="en-US"/>
              <a:pPr>
                <a:defRPr/>
              </a:pPr>
              <a:t>10/7/2015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ea typeface="+mn-ea"/>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E0CE4D"/>
                </a:solidFill>
                <a:latin typeface="Gill Sans MT" charset="0"/>
              </a:defRPr>
            </a:lvl1pPr>
          </a:lstStyle>
          <a:p>
            <a:pPr>
              <a:defRPr/>
            </a:pPr>
            <a:fld id="{22561F52-26E5-4B54-BD9C-12A65E02674E}" type="slidenum">
              <a:rPr lang="en-US"/>
              <a:pPr>
                <a:defRPr/>
              </a:pPr>
              <a:t>‹#›</a:t>
            </a:fld>
            <a:endParaRPr lang="en-US"/>
          </a:p>
        </p:txBody>
      </p:sp>
      <p:sp>
        <p:nvSpPr>
          <p:cNvPr id="15" name="Rectangle 14"/>
          <p:cNvSpPr>
            <a:spLocks noChangeArrowheads="1"/>
          </p:cNvSpPr>
          <p:nvPr/>
        </p:nvSpPr>
        <p:spPr bwMode="invGray">
          <a:xfrm>
            <a:off x="1014413" y="0"/>
            <a:ext cx="73025" cy="6858000"/>
          </a:xfrm>
          <a:prstGeom prst="rect">
            <a:avLst/>
          </a:prstGeom>
          <a:solidFill>
            <a:schemeClr val="bg1"/>
          </a:solidFill>
          <a:ln w="25400" cap="rnd">
            <a:noFill/>
            <a:miter lim="800000"/>
            <a:headEnd/>
            <a:tailEnd/>
          </a:ln>
          <a:effectLst>
            <a:outerShdw dist="38000" dir="10800000" algn="tl" rotWithShape="0">
              <a:srgbClr val="7E7747">
                <a:alpha val="25000"/>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Tree>
  </p:cSld>
  <p:clrMap bg1="lt1" tx1="dk1" bg2="lt2" tx2="dk2" accent1="accent1" accent2="accent2" accent3="accent3" accent4="accent4" accent5="accent5" accent6="accent6" hlink="hlink" folHlink="folHlink"/>
  <p:sldLayoutIdLst>
    <p:sldLayoutId id="2147483951" r:id="rId1"/>
    <p:sldLayoutId id="2147483946" r:id="rId2"/>
    <p:sldLayoutId id="2147483952" r:id="rId3"/>
    <p:sldLayoutId id="2147483947" r:id="rId4"/>
    <p:sldLayoutId id="2147483953" r:id="rId5"/>
    <p:sldLayoutId id="2147483948" r:id="rId6"/>
    <p:sldLayoutId id="2147483954" r:id="rId7"/>
    <p:sldLayoutId id="2147483955" r:id="rId8"/>
    <p:sldLayoutId id="2147483956" r:id="rId9"/>
    <p:sldLayoutId id="2147483949" r:id="rId10"/>
    <p:sldLayoutId id="2147483950" r:id="rId11"/>
    <p:sldLayoutId id="2147483957" r:id="rId12"/>
  </p:sldLayoutIdLst>
  <p:hf hdr="0" ftr="0" dt="0"/>
  <p:txStyles>
    <p:titleStyle>
      <a:lvl1pPr algn="l" rtl="0" eaLnBrk="0" fontAlgn="base" hangingPunct="0">
        <a:spcBef>
          <a:spcPct val="0"/>
        </a:spcBef>
        <a:spcAft>
          <a:spcPct val="0"/>
        </a:spcAft>
        <a:defRPr sz="4300" kern="1200">
          <a:solidFill>
            <a:srgbClr val="545E70"/>
          </a:solidFill>
          <a:effectLst>
            <a:outerShdw blurRad="50000" dist="30000" dir="5400000" algn="tl" rotWithShape="0">
              <a:srgbClr val="000000">
                <a:alpha val="30000"/>
              </a:srgbClr>
            </a:outerShdw>
          </a:effectLst>
          <a:latin typeface="+mj-lt"/>
          <a:ea typeface="ＭＳ Ｐゴシック" charset="-128"/>
          <a:cs typeface="ＭＳ Ｐゴシック" charset="-128"/>
        </a:defRPr>
      </a:lvl1pPr>
      <a:lvl2pPr algn="l" rtl="0" eaLnBrk="0" fontAlgn="base" hangingPunct="0">
        <a:spcBef>
          <a:spcPct val="0"/>
        </a:spcBef>
        <a:spcAft>
          <a:spcPct val="0"/>
        </a:spcAft>
        <a:defRPr sz="4300">
          <a:solidFill>
            <a:srgbClr val="545E70"/>
          </a:solidFill>
          <a:latin typeface="Gill Sans MT" pitchFamily="34" charset="0"/>
          <a:ea typeface="ＭＳ Ｐゴシック" charset="-128"/>
          <a:cs typeface="ＭＳ Ｐゴシック" charset="-128"/>
        </a:defRPr>
      </a:lvl2pPr>
      <a:lvl3pPr algn="l" rtl="0" eaLnBrk="0" fontAlgn="base" hangingPunct="0">
        <a:spcBef>
          <a:spcPct val="0"/>
        </a:spcBef>
        <a:spcAft>
          <a:spcPct val="0"/>
        </a:spcAft>
        <a:defRPr sz="4300">
          <a:solidFill>
            <a:srgbClr val="545E70"/>
          </a:solidFill>
          <a:latin typeface="Gill Sans MT" pitchFamily="34" charset="0"/>
          <a:ea typeface="ＭＳ Ｐゴシック" charset="-128"/>
          <a:cs typeface="ＭＳ Ｐゴシック" charset="-128"/>
        </a:defRPr>
      </a:lvl3pPr>
      <a:lvl4pPr algn="l" rtl="0" eaLnBrk="0" fontAlgn="base" hangingPunct="0">
        <a:spcBef>
          <a:spcPct val="0"/>
        </a:spcBef>
        <a:spcAft>
          <a:spcPct val="0"/>
        </a:spcAft>
        <a:defRPr sz="4300">
          <a:solidFill>
            <a:srgbClr val="545E70"/>
          </a:solidFill>
          <a:latin typeface="Gill Sans MT" pitchFamily="34" charset="0"/>
          <a:ea typeface="ＭＳ Ｐゴシック" charset="-128"/>
          <a:cs typeface="ＭＳ Ｐゴシック" charset="-128"/>
        </a:defRPr>
      </a:lvl4pPr>
      <a:lvl5pPr algn="l" rtl="0" eaLnBrk="0" fontAlgn="base" hangingPunct="0">
        <a:spcBef>
          <a:spcPct val="0"/>
        </a:spcBef>
        <a:spcAft>
          <a:spcPct val="0"/>
        </a:spcAft>
        <a:defRPr sz="4300">
          <a:solidFill>
            <a:srgbClr val="545E70"/>
          </a:solidFill>
          <a:latin typeface="Gill Sans MT" pitchFamily="34" charset="0"/>
          <a:ea typeface="ＭＳ Ｐゴシック" charset="-128"/>
          <a:cs typeface="ＭＳ Ｐゴシック" charset="-128"/>
        </a:defRPr>
      </a:lvl5pPr>
      <a:lvl6pPr marL="457200" algn="l" rtl="0" fontAlgn="base">
        <a:spcBef>
          <a:spcPct val="0"/>
        </a:spcBef>
        <a:spcAft>
          <a:spcPct val="0"/>
        </a:spcAft>
        <a:defRPr sz="4300">
          <a:solidFill>
            <a:srgbClr val="545E70"/>
          </a:solidFill>
          <a:latin typeface="Gill Sans MT" pitchFamily="34" charset="0"/>
        </a:defRPr>
      </a:lvl6pPr>
      <a:lvl7pPr marL="914400" algn="l" rtl="0" fontAlgn="base">
        <a:spcBef>
          <a:spcPct val="0"/>
        </a:spcBef>
        <a:spcAft>
          <a:spcPct val="0"/>
        </a:spcAft>
        <a:defRPr sz="4300">
          <a:solidFill>
            <a:srgbClr val="545E70"/>
          </a:solidFill>
          <a:latin typeface="Gill Sans MT" pitchFamily="34" charset="0"/>
        </a:defRPr>
      </a:lvl7pPr>
      <a:lvl8pPr marL="1371600" algn="l" rtl="0" fontAlgn="base">
        <a:spcBef>
          <a:spcPct val="0"/>
        </a:spcBef>
        <a:spcAft>
          <a:spcPct val="0"/>
        </a:spcAft>
        <a:defRPr sz="4300">
          <a:solidFill>
            <a:srgbClr val="545E70"/>
          </a:solidFill>
          <a:latin typeface="Gill Sans MT" pitchFamily="34" charset="0"/>
        </a:defRPr>
      </a:lvl8pPr>
      <a:lvl9pPr marL="1828800" algn="l" rtl="0" fontAlgn="base">
        <a:spcBef>
          <a:spcPct val="0"/>
        </a:spcBef>
        <a:spcAft>
          <a:spcPct val="0"/>
        </a:spcAft>
        <a:defRPr sz="4300">
          <a:solidFill>
            <a:srgbClr val="545E70"/>
          </a:solidFill>
          <a:latin typeface="Gill Sans MT" pitchFamily="34" charset="0"/>
        </a:defRPr>
      </a:lvl9pPr>
    </p:titleStyle>
    <p:bodyStyle>
      <a:lvl1pPr marL="365125" indent="-282575" algn="l" rtl="0" eaLnBrk="0" fontAlgn="base" hangingPunct="0">
        <a:spcBef>
          <a:spcPts val="600"/>
        </a:spcBef>
        <a:spcAft>
          <a:spcPct val="0"/>
        </a:spcAft>
        <a:buClr>
          <a:schemeClr val="accent1"/>
        </a:buClr>
        <a:buSzPct val="80000"/>
        <a:buFont typeface="Wingdings 2" charset="2"/>
        <a:buChar char=""/>
        <a:defRPr sz="3200" kern="1200">
          <a:solidFill>
            <a:schemeClr val="tx1"/>
          </a:solidFill>
          <a:latin typeface="+mn-lt"/>
          <a:ea typeface="ＭＳ Ｐゴシック" charset="-128"/>
          <a:cs typeface="ＭＳ Ｐゴシック" charset="-128"/>
        </a:defRPr>
      </a:lvl1pPr>
      <a:lvl2pPr marL="639763" indent="-236538" algn="l" rtl="0" eaLnBrk="0" fontAlgn="base" hangingPunct="0">
        <a:spcBef>
          <a:spcPts val="550"/>
        </a:spcBef>
        <a:spcAft>
          <a:spcPct val="0"/>
        </a:spcAft>
        <a:buClr>
          <a:schemeClr val="accent1"/>
        </a:buClr>
        <a:buFont typeface="Verdana" charset="0"/>
        <a:buChar char="◦"/>
        <a:defRPr sz="28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charset="2"/>
        <a:buChar char=""/>
        <a:defRPr sz="24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B32C16"/>
        </a:buClr>
        <a:buFont typeface="Wingdings 2"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F5CD2D"/>
        </a:buClr>
        <a:buFont typeface="Wingdings 2"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brevard.k12.fl.us/portals/parents/pdf/ParentsBullying.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1066800" y="1752600"/>
            <a:ext cx="7651750" cy="3962400"/>
          </a:xfrm>
        </p:spPr>
        <p:txBody>
          <a:bodyPr>
            <a:normAutofit/>
          </a:bodyPr>
          <a:lstStyle/>
          <a:p>
            <a:pPr algn="ctr" eaLnBrk="1" hangingPunct="1">
              <a:buFont typeface="Wingdings" charset="2"/>
              <a:buNone/>
              <a:defRPr/>
            </a:pPr>
            <a:r>
              <a:rPr lang="en-US" sz="4000" smtClean="0">
                <a:effectLst>
                  <a:outerShdw blurRad="38100" dist="38100" dir="2700000" algn="tl">
                    <a:srgbClr val="C0C0C0"/>
                  </a:outerShdw>
                </a:effectLst>
              </a:rPr>
              <a:t>SECONDARY PARENT INFORMATION:</a:t>
            </a:r>
          </a:p>
          <a:p>
            <a:pPr algn="ctr" eaLnBrk="1" hangingPunct="1">
              <a:buFont typeface="Wingdings" charset="2"/>
              <a:buNone/>
              <a:defRPr/>
            </a:pPr>
            <a:r>
              <a:rPr lang="en-US" sz="4000" smtClean="0">
                <a:effectLst>
                  <a:outerShdw blurRad="38100" dist="38100" dir="2700000" algn="tl">
                    <a:srgbClr val="C0C0C0"/>
                  </a:outerShdw>
                </a:effectLst>
              </a:rPr>
              <a:t>Brevard Public Schools Bullying/Harassment Policy</a:t>
            </a:r>
          </a:p>
        </p:txBody>
      </p:sp>
      <p:sp>
        <p:nvSpPr>
          <p:cNvPr id="9219" name="Slide Number Placeholder 5"/>
          <p:cNvSpPr>
            <a:spLocks noGrp="1"/>
          </p:cNvSpPr>
          <p:nvPr>
            <p:ph type="sldNum" sz="quarter" idx="12"/>
          </p:nvPr>
        </p:nvSpPr>
        <p:spPr bwMode="auto">
          <a:noFill/>
          <a:ln>
            <a:miter lim="800000"/>
            <a:headEnd/>
            <a:tailEnd/>
          </a:ln>
        </p:spPr>
        <p:txBody>
          <a:bodyPr/>
          <a:lstStyle/>
          <a:p>
            <a:fld id="{4838BA88-9CD5-42E9-B57A-E9BB1EE1FD9D}" type="slidenum">
              <a:rPr lang="en-US" smtClean="0">
                <a:solidFill>
                  <a:schemeClr val="bg1"/>
                </a:solidFill>
                <a:latin typeface="Arial" charset="0"/>
              </a:rPr>
              <a:pPr/>
              <a:t>1</a:t>
            </a:fld>
            <a:endParaRPr lang="en-US" smtClean="0">
              <a:solidFill>
                <a:schemeClr val="bg1"/>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bwMode="auto">
          <a:noFill/>
          <a:ln>
            <a:miter lim="800000"/>
            <a:headEnd/>
            <a:tailEnd/>
          </a:ln>
        </p:spPr>
        <p:txBody>
          <a:bodyPr/>
          <a:lstStyle/>
          <a:p>
            <a:fld id="{4743CE90-30DC-43FA-8FE8-A338FDB3EA97}" type="slidenum">
              <a:rPr lang="en-US" smtClean="0">
                <a:solidFill>
                  <a:schemeClr val="tx1"/>
                </a:solidFill>
                <a:latin typeface="Arial" charset="0"/>
                <a:cs typeface="Arial" charset="0"/>
              </a:rPr>
              <a:pPr/>
              <a:t>10</a:t>
            </a:fld>
            <a:endParaRPr lang="en-US" smtClean="0">
              <a:solidFill>
                <a:schemeClr val="tx1"/>
              </a:solidFill>
              <a:latin typeface="Arial" charset="0"/>
              <a:cs typeface="Arial" charset="0"/>
            </a:endParaRPr>
          </a:p>
        </p:txBody>
      </p:sp>
      <p:sp>
        <p:nvSpPr>
          <p:cNvPr id="11267" name="Title 3"/>
          <p:cNvSpPr>
            <a:spLocks noGrp="1"/>
          </p:cNvSpPr>
          <p:nvPr>
            <p:ph type="title" idx="4294967295"/>
          </p:nvPr>
        </p:nvSpPr>
        <p:spPr>
          <a:xfrm>
            <a:off x="990600" y="152400"/>
            <a:ext cx="8763000" cy="1139825"/>
          </a:xfrm>
        </p:spPr>
        <p:txBody>
          <a:bodyPr/>
          <a:lstStyle/>
          <a:p>
            <a:pPr eaLnBrk="1" fontAlgn="auto" hangingPunct="1">
              <a:spcAft>
                <a:spcPts val="0"/>
              </a:spcAft>
              <a:defRPr/>
            </a:pPr>
            <a:r>
              <a:rPr lang="en-US" sz="4000" dirty="0" smtClean="0">
                <a:solidFill>
                  <a:schemeClr val="tx1"/>
                </a:solidFill>
                <a:ea typeface="+mj-ea"/>
                <a:cs typeface="+mj-cs"/>
              </a:rPr>
              <a:t>Bullying may involve, but not limited to:</a:t>
            </a:r>
          </a:p>
        </p:txBody>
      </p:sp>
      <p:sp>
        <p:nvSpPr>
          <p:cNvPr id="18436" name="Content Placeholder 4"/>
          <p:cNvSpPr>
            <a:spLocks noGrp="1"/>
          </p:cNvSpPr>
          <p:nvPr>
            <p:ph sz="half" idx="4294967295"/>
          </p:nvPr>
        </p:nvSpPr>
        <p:spPr>
          <a:xfrm>
            <a:off x="990600" y="1600200"/>
            <a:ext cx="4038600" cy="4525963"/>
          </a:xfrm>
        </p:spPr>
        <p:txBody>
          <a:bodyPr/>
          <a:lstStyle/>
          <a:p>
            <a:pPr eaLnBrk="1" hangingPunct="1"/>
            <a:r>
              <a:rPr lang="en-US" sz="2600" smtClean="0"/>
              <a:t>(</a:t>
            </a:r>
            <a:r>
              <a:rPr lang="en-US" sz="2400" smtClean="0"/>
              <a:t>Unwanted) teasing</a:t>
            </a:r>
          </a:p>
          <a:p>
            <a:pPr eaLnBrk="1" hangingPunct="1"/>
            <a:r>
              <a:rPr lang="en-US" sz="2400" smtClean="0"/>
              <a:t>Social exclusion</a:t>
            </a:r>
          </a:p>
          <a:p>
            <a:pPr eaLnBrk="1" hangingPunct="1"/>
            <a:r>
              <a:rPr lang="en-US" sz="2400" smtClean="0"/>
              <a:t>Threats</a:t>
            </a:r>
          </a:p>
          <a:p>
            <a:pPr eaLnBrk="1" hangingPunct="1"/>
            <a:r>
              <a:rPr lang="en-US" sz="2400" smtClean="0"/>
              <a:t>Intimidation</a:t>
            </a:r>
          </a:p>
          <a:p>
            <a:pPr eaLnBrk="1" hangingPunct="1"/>
            <a:r>
              <a:rPr lang="en-US" sz="2400" smtClean="0"/>
              <a:t>Stalking</a:t>
            </a:r>
          </a:p>
          <a:p>
            <a:pPr eaLnBrk="1" hangingPunct="1"/>
            <a:r>
              <a:rPr lang="en-US" sz="2400" smtClean="0"/>
              <a:t>Physical violence</a:t>
            </a:r>
          </a:p>
          <a:p>
            <a:pPr eaLnBrk="1" hangingPunct="1"/>
            <a:r>
              <a:rPr lang="en-US" sz="2400" smtClean="0"/>
              <a:t>Theft</a:t>
            </a:r>
          </a:p>
          <a:p>
            <a:pPr eaLnBrk="1" hangingPunct="1"/>
            <a:r>
              <a:rPr lang="en-US" sz="2400" smtClean="0"/>
              <a:t>Public humiliation</a:t>
            </a:r>
          </a:p>
        </p:txBody>
      </p:sp>
      <p:sp>
        <p:nvSpPr>
          <p:cNvPr id="18437" name="Content Placeholder 5"/>
          <p:cNvSpPr>
            <a:spLocks noGrp="1"/>
          </p:cNvSpPr>
          <p:nvPr>
            <p:ph sz="half" idx="4294967295"/>
          </p:nvPr>
        </p:nvSpPr>
        <p:spPr>
          <a:xfrm>
            <a:off x="5181600" y="1524000"/>
            <a:ext cx="3962400" cy="4486275"/>
          </a:xfrm>
        </p:spPr>
        <p:txBody>
          <a:bodyPr/>
          <a:lstStyle/>
          <a:p>
            <a:pPr eaLnBrk="1" hangingPunct="1"/>
            <a:r>
              <a:rPr lang="en-US" sz="2400" smtClean="0"/>
              <a:t>Sexual, religious, or racial/ethnic harassment</a:t>
            </a:r>
          </a:p>
          <a:p>
            <a:pPr eaLnBrk="1" hangingPunct="1"/>
            <a:r>
              <a:rPr lang="en-US" sz="2400" smtClean="0"/>
              <a:t>Damaging or destruction of property</a:t>
            </a:r>
          </a:p>
          <a:p>
            <a:pPr eaLnBrk="1" hangingPunct="1"/>
            <a:r>
              <a:rPr lang="en-US" sz="2400" smtClean="0"/>
              <a:t>Placing a student in reasonable fear of harm to his/her person or property</a:t>
            </a:r>
          </a:p>
          <a:p>
            <a:pPr eaLnBrk="1" hangingPunct="1"/>
            <a:r>
              <a:rPr lang="en-US" sz="2400" smtClean="0"/>
              <a:t>Cyber-bullying</a:t>
            </a:r>
          </a:p>
          <a:p>
            <a:pPr eaLnBrk="1" hangingPunct="1"/>
            <a:r>
              <a:rPr lang="en-US" sz="2400" smtClean="0"/>
              <a:t>Cyber-stalking</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bwMode="auto">
          <a:noFill/>
          <a:ln>
            <a:miter lim="800000"/>
            <a:headEnd/>
            <a:tailEnd/>
          </a:ln>
        </p:spPr>
        <p:txBody>
          <a:bodyPr/>
          <a:lstStyle/>
          <a:p>
            <a:fld id="{576FDFD1-0316-4A11-9024-F81AF02A6C18}" type="slidenum">
              <a:rPr lang="en-US" smtClean="0">
                <a:solidFill>
                  <a:schemeClr val="tx1"/>
                </a:solidFill>
                <a:latin typeface="Arial" charset="0"/>
                <a:cs typeface="Arial" charset="0"/>
              </a:rPr>
              <a:pPr/>
              <a:t>11</a:t>
            </a:fld>
            <a:endParaRPr lang="en-US" smtClean="0">
              <a:solidFill>
                <a:schemeClr val="tx1"/>
              </a:solidFill>
              <a:latin typeface="Arial" charset="0"/>
              <a:cs typeface="Arial" charset="0"/>
            </a:endParaRPr>
          </a:p>
        </p:txBody>
      </p:sp>
      <p:sp>
        <p:nvSpPr>
          <p:cNvPr id="9218" name="Title 4"/>
          <p:cNvSpPr>
            <a:spLocks noGrp="1"/>
          </p:cNvSpPr>
          <p:nvPr>
            <p:ph type="title" idx="4294967295"/>
          </p:nvPr>
        </p:nvSpPr>
        <p:spPr>
          <a:xfrm>
            <a:off x="2514600" y="609600"/>
            <a:ext cx="6477000" cy="914400"/>
          </a:xfrm>
          <a:ln>
            <a:miter lim="800000"/>
            <a:headEnd/>
            <a:tailEnd/>
          </a:ln>
        </p:spPr>
        <p:txBody>
          <a:bodyPr vert="horz" wrap="square" lIns="91440" tIns="45720" rIns="91440" bIns="45720" numCol="1" anchorCtr="0" compatLnSpc="1">
            <a:prstTxWarp prst="textNoShape">
              <a:avLst/>
            </a:prstTxWarp>
            <a:normAutofit fontScale="90000"/>
          </a:bodyPr>
          <a:lstStyle/>
          <a:p>
            <a:pPr eaLnBrk="1" hangingPunct="1">
              <a:defRPr/>
            </a:pPr>
            <a:r>
              <a:rPr lang="en-US" sz="3200" smtClean="0">
                <a:solidFill>
                  <a:schemeClr val="tx1"/>
                </a:solidFill>
                <a:effectLst>
                  <a:outerShdw blurRad="38100" dist="38100" dir="2700000" algn="tl">
                    <a:srgbClr val="C0C0C0"/>
                  </a:outerShdw>
                </a:effectLst>
              </a:rPr>
              <a:t>  </a:t>
            </a:r>
            <a:r>
              <a:rPr lang="en-US" sz="3600" smtClean="0">
                <a:solidFill>
                  <a:schemeClr val="tx1"/>
                </a:solidFill>
                <a:effectLst>
                  <a:outerShdw blurRad="38100" dist="38100" dir="2700000" algn="tl">
                    <a:srgbClr val="C0C0C0"/>
                  </a:outerShdw>
                </a:effectLst>
              </a:rPr>
              <a:t>Characteristics of Bullying/Harassment</a:t>
            </a:r>
            <a:r>
              <a:rPr lang="en-US" sz="3600" smtClean="0">
                <a:effectLst>
                  <a:outerShdw blurRad="38100" dist="38100" dir="2700000" algn="tl">
                    <a:srgbClr val="C0C0C0"/>
                  </a:outerShdw>
                </a:effectLst>
              </a:rPr>
              <a:t/>
            </a:r>
            <a:br>
              <a:rPr lang="en-US" sz="3600" smtClean="0">
                <a:effectLst>
                  <a:outerShdw blurRad="38100" dist="38100" dir="2700000" algn="tl">
                    <a:srgbClr val="C0C0C0"/>
                  </a:outerShdw>
                </a:effectLst>
              </a:rPr>
            </a:br>
            <a:endParaRPr lang="en-US" sz="3600" b="1" u="sng" smtClean="0">
              <a:effectLst>
                <a:outerShdw blurRad="38100" dist="38100" dir="2700000" algn="tl">
                  <a:srgbClr val="C0C0C0"/>
                </a:outerShdw>
              </a:effectLst>
            </a:endParaRPr>
          </a:p>
        </p:txBody>
      </p:sp>
      <p:sp>
        <p:nvSpPr>
          <p:cNvPr id="19460" name="Content Placeholder 5"/>
          <p:cNvSpPr>
            <a:spLocks noGrp="1"/>
          </p:cNvSpPr>
          <p:nvPr>
            <p:ph idx="4294967295"/>
          </p:nvPr>
        </p:nvSpPr>
        <p:spPr>
          <a:xfrm>
            <a:off x="685800" y="2209800"/>
            <a:ext cx="8458200" cy="3581400"/>
          </a:xfrm>
        </p:spPr>
        <p:txBody>
          <a:bodyPr/>
          <a:lstStyle/>
          <a:p>
            <a:pPr algn="ctr" eaLnBrk="1" hangingPunct="1">
              <a:buFont typeface="Wingdings" charset="2"/>
              <a:buNone/>
            </a:pPr>
            <a:r>
              <a:rPr lang="en-US" sz="5400" b="1" u="sng" smtClean="0"/>
              <a:t>R</a:t>
            </a:r>
            <a:r>
              <a:rPr lang="en-US" sz="5400" b="1" smtClean="0"/>
              <a:t>epeated</a:t>
            </a:r>
          </a:p>
          <a:p>
            <a:pPr algn="ctr" eaLnBrk="1" hangingPunct="1">
              <a:buFont typeface="Wingdings" charset="2"/>
              <a:buNone/>
            </a:pPr>
            <a:r>
              <a:rPr lang="en-US" sz="1800" b="1" smtClean="0"/>
              <a:t>(</a:t>
            </a:r>
            <a:r>
              <a:rPr lang="en-US" sz="1600" b="1" smtClean="0"/>
              <a:t>Note : A severe one time incident may still meet the definition of bullying)</a:t>
            </a:r>
          </a:p>
          <a:p>
            <a:pPr algn="ctr" eaLnBrk="1" hangingPunct="1">
              <a:buFont typeface="Wingdings" charset="2"/>
              <a:buNone/>
            </a:pPr>
            <a:r>
              <a:rPr lang="en-US" sz="5400" b="1" u="sng" smtClean="0"/>
              <a:t>I</a:t>
            </a:r>
            <a:r>
              <a:rPr lang="en-US" sz="5400" b="1" smtClean="0"/>
              <a:t>mbalance of Power</a:t>
            </a:r>
          </a:p>
          <a:p>
            <a:pPr algn="ctr" eaLnBrk="1" hangingPunct="1">
              <a:buFont typeface="Wingdings" charset="2"/>
              <a:buNone/>
            </a:pPr>
            <a:r>
              <a:rPr lang="en-US" sz="5400" b="1" u="sng" smtClean="0"/>
              <a:t>P</a:t>
            </a:r>
            <a:r>
              <a:rPr lang="en-US" sz="5400" b="1" smtClean="0"/>
              <a:t>urposeful</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90600" y="228600"/>
            <a:ext cx="8229600" cy="1143000"/>
          </a:xfrm>
        </p:spPr>
        <p:txBody>
          <a:bodyPr/>
          <a:lstStyle/>
          <a:p>
            <a:pPr eaLnBrk="1" fontAlgn="auto" hangingPunct="1">
              <a:spcAft>
                <a:spcPts val="0"/>
              </a:spcAft>
              <a:defRPr/>
            </a:pPr>
            <a:r>
              <a:rPr lang="en-US" dirty="0" smtClean="0">
                <a:solidFill>
                  <a:schemeClr val="tx2">
                    <a:satMod val="130000"/>
                  </a:schemeClr>
                </a:solidFill>
                <a:ea typeface="+mj-ea"/>
                <a:cs typeface="+mj-cs"/>
              </a:rPr>
              <a:t>         </a:t>
            </a:r>
            <a:r>
              <a:rPr lang="en-US" sz="4000" dirty="0" smtClean="0">
                <a:solidFill>
                  <a:schemeClr val="tx1"/>
                </a:solidFill>
                <a:ea typeface="+mj-ea"/>
                <a:cs typeface="+mj-cs"/>
              </a:rPr>
              <a:t>What is Harassment?</a:t>
            </a:r>
          </a:p>
        </p:txBody>
      </p:sp>
      <p:sp>
        <p:nvSpPr>
          <p:cNvPr id="20483" name="Rectangle 3"/>
          <p:cNvSpPr>
            <a:spLocks noGrp="1" noChangeArrowheads="1"/>
          </p:cNvSpPr>
          <p:nvPr>
            <p:ph idx="1"/>
          </p:nvPr>
        </p:nvSpPr>
        <p:spPr>
          <a:xfrm>
            <a:off x="990600" y="1981200"/>
            <a:ext cx="7573963" cy="4267200"/>
          </a:xfrm>
        </p:spPr>
        <p:txBody>
          <a:bodyPr/>
          <a:lstStyle/>
          <a:p>
            <a:pPr eaLnBrk="1" hangingPunct="1"/>
            <a:r>
              <a:rPr lang="en-US" sz="2800" smtClean="0"/>
              <a:t>Any threatening, insulting or dehumanizing gesture, use of data or computer software, written, verbal, or physical contact</a:t>
            </a:r>
          </a:p>
          <a:p>
            <a:pPr eaLnBrk="1" hangingPunct="1"/>
            <a:r>
              <a:rPr lang="en-US" sz="2800" smtClean="0"/>
              <a:t>Has the effect of interfering with the student’s education and the orderly operation of the school</a:t>
            </a:r>
          </a:p>
        </p:txBody>
      </p:sp>
      <p:sp>
        <p:nvSpPr>
          <p:cNvPr id="20484" name="Slide Number Placeholder 5"/>
          <p:cNvSpPr>
            <a:spLocks noGrp="1"/>
          </p:cNvSpPr>
          <p:nvPr>
            <p:ph type="sldNum" sz="quarter" idx="12"/>
          </p:nvPr>
        </p:nvSpPr>
        <p:spPr bwMode="auto">
          <a:noFill/>
          <a:ln>
            <a:miter lim="800000"/>
            <a:headEnd/>
            <a:tailEnd/>
          </a:ln>
        </p:spPr>
        <p:txBody>
          <a:bodyPr/>
          <a:lstStyle/>
          <a:p>
            <a:fld id="{84876838-0A53-4B83-BA16-12424C715D81}" type="slidenum">
              <a:rPr lang="en-US" smtClean="0">
                <a:solidFill>
                  <a:schemeClr val="tx1"/>
                </a:solidFill>
                <a:latin typeface="Arial" charset="0"/>
                <a:cs typeface="Arial" charset="0"/>
              </a:rPr>
              <a:pPr/>
              <a:t>12</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12"/>
          </p:nvPr>
        </p:nvSpPr>
        <p:spPr bwMode="auto">
          <a:noFill/>
          <a:ln>
            <a:miter lim="800000"/>
            <a:headEnd/>
            <a:tailEnd/>
          </a:ln>
        </p:spPr>
        <p:txBody>
          <a:bodyPr/>
          <a:lstStyle/>
          <a:p>
            <a:fld id="{CAD87A4F-150F-48BB-92DC-06E3F32BC8FD}" type="slidenum">
              <a:rPr lang="en-US" smtClean="0"/>
              <a:pPr/>
              <a:t>13</a:t>
            </a:fld>
            <a:endParaRPr lang="en-US" smtClean="0"/>
          </a:p>
        </p:txBody>
      </p:sp>
      <p:sp>
        <p:nvSpPr>
          <p:cNvPr id="21507" name="Content Placeholder 2"/>
          <p:cNvSpPr>
            <a:spLocks noGrp="1"/>
          </p:cNvSpPr>
          <p:nvPr>
            <p:ph idx="4294967295"/>
          </p:nvPr>
        </p:nvSpPr>
        <p:spPr>
          <a:xfrm>
            <a:off x="990600" y="1447800"/>
            <a:ext cx="7899400" cy="4460875"/>
          </a:xfrm>
        </p:spPr>
        <p:txBody>
          <a:bodyPr/>
          <a:lstStyle/>
          <a:p>
            <a:pPr eaLnBrk="1" hangingPunct="1"/>
            <a:endParaRPr lang="en-US" sz="2700" smtClean="0"/>
          </a:p>
          <a:p>
            <a:pPr eaLnBrk="1" hangingPunct="1"/>
            <a:r>
              <a:rPr lang="en-US" sz="2800" smtClean="0"/>
              <a:t>Places a student or school employee in reasonable fear of harm to his or her person or damage to his or her property</a:t>
            </a:r>
          </a:p>
          <a:p>
            <a:pPr eaLnBrk="1" hangingPunct="1"/>
            <a:r>
              <a:rPr lang="en-US" sz="2800" smtClean="0"/>
              <a:t>Has the effect of substantially interfering with a student’s educational performance, opportunities, or benefits</a:t>
            </a:r>
          </a:p>
          <a:p>
            <a:pPr eaLnBrk="1" hangingPunct="1"/>
            <a:r>
              <a:rPr lang="en-US" sz="2800" smtClean="0"/>
              <a:t>Has the effect of substantially disrupting the orderly operation of a school</a:t>
            </a:r>
          </a:p>
        </p:txBody>
      </p:sp>
      <p:sp>
        <p:nvSpPr>
          <p:cNvPr id="4" name="TextBox 3"/>
          <p:cNvSpPr txBox="1"/>
          <p:nvPr/>
        </p:nvSpPr>
        <p:spPr>
          <a:xfrm>
            <a:off x="1295400" y="304800"/>
            <a:ext cx="7543800" cy="708025"/>
          </a:xfrm>
          <a:prstGeom prst="rect">
            <a:avLst/>
          </a:prstGeom>
          <a:noFill/>
        </p:spPr>
        <p:txBody>
          <a:bodyPr>
            <a:spAutoFit/>
          </a:bodyPr>
          <a:lstStyle/>
          <a:p>
            <a:pPr algn="ctr">
              <a:defRPr/>
            </a:pPr>
            <a:r>
              <a:rPr lang="en-US" sz="4000">
                <a:effectLst>
                  <a:outerShdw blurRad="38100" dist="38100" dir="2700000" algn="tl">
                    <a:srgbClr val="C0C0C0"/>
                  </a:outerShdw>
                </a:effectLst>
                <a:latin typeface="Gill Sans MT" charset="0"/>
              </a:rPr>
              <a:t>What is Harassment continued…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90600" y="152400"/>
            <a:ext cx="7515225" cy="982663"/>
          </a:xfrm>
        </p:spPr>
        <p:txBody>
          <a:bodyPr/>
          <a:lstStyle/>
          <a:p>
            <a:pPr eaLnBrk="1" fontAlgn="auto" hangingPunct="1">
              <a:spcAft>
                <a:spcPts val="0"/>
              </a:spcAft>
              <a:defRPr/>
            </a:pPr>
            <a:r>
              <a:rPr lang="en-US" sz="4400" dirty="0" smtClean="0">
                <a:solidFill>
                  <a:schemeClr val="tx1"/>
                </a:solidFill>
                <a:ea typeface="+mj-ea"/>
                <a:cs typeface="+mj-cs"/>
              </a:rPr>
              <a:t>       </a:t>
            </a:r>
            <a:r>
              <a:rPr lang="en-US" sz="4000" dirty="0" smtClean="0">
                <a:solidFill>
                  <a:schemeClr val="tx1"/>
                </a:solidFill>
                <a:ea typeface="+mj-ea"/>
                <a:cs typeface="+mj-cs"/>
              </a:rPr>
              <a:t>What is Cyber-bullying?</a:t>
            </a:r>
          </a:p>
        </p:txBody>
      </p:sp>
      <p:sp>
        <p:nvSpPr>
          <p:cNvPr id="7171" name="Rectangle 3"/>
          <p:cNvSpPr>
            <a:spLocks noGrp="1" noChangeArrowheads="1"/>
          </p:cNvSpPr>
          <p:nvPr>
            <p:ph idx="1"/>
          </p:nvPr>
        </p:nvSpPr>
        <p:spPr>
          <a:xfrm>
            <a:off x="990600" y="2286000"/>
            <a:ext cx="7497763" cy="3962400"/>
          </a:xfrm>
        </p:spPr>
        <p:txBody>
          <a:bodyPr/>
          <a:lstStyle/>
          <a:p>
            <a:pPr eaLnBrk="1" hangingPunct="1">
              <a:lnSpc>
                <a:spcPct val="90000"/>
              </a:lnSpc>
            </a:pPr>
            <a:r>
              <a:rPr lang="en-US" sz="2800" smtClean="0"/>
              <a:t>Harassments, insults, threats, name-calling, etc. </a:t>
            </a:r>
          </a:p>
          <a:p>
            <a:pPr eaLnBrk="1" hangingPunct="1">
              <a:lnSpc>
                <a:spcPct val="90000"/>
              </a:lnSpc>
            </a:pPr>
            <a:r>
              <a:rPr lang="en-US" sz="2800" smtClean="0"/>
              <a:t>Provoking fights</a:t>
            </a:r>
          </a:p>
          <a:p>
            <a:pPr eaLnBrk="1" hangingPunct="1">
              <a:lnSpc>
                <a:spcPct val="90000"/>
              </a:lnSpc>
            </a:pPr>
            <a:r>
              <a:rPr lang="en-US" sz="2800" smtClean="0"/>
              <a:t>Gossiping, spreading rumors, etc. </a:t>
            </a:r>
          </a:p>
          <a:p>
            <a:pPr eaLnBrk="1" hangingPunct="1">
              <a:lnSpc>
                <a:spcPct val="90000"/>
              </a:lnSpc>
            </a:pPr>
            <a:r>
              <a:rPr lang="en-US" sz="2800" smtClean="0"/>
              <a:t>Pretending to be someone else</a:t>
            </a:r>
          </a:p>
          <a:p>
            <a:pPr eaLnBrk="1" hangingPunct="1">
              <a:lnSpc>
                <a:spcPct val="90000"/>
              </a:lnSpc>
            </a:pPr>
            <a:endParaRPr lang="en-US" b="1"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71"/>
                                        </p:tgtEl>
                                        <p:attrNameLst>
                                          <p:attrName>style.visibility</p:attrName>
                                        </p:attrNameLst>
                                      </p:cBhvr>
                                      <p:to>
                                        <p:strVal val="visible"/>
                                      </p:to>
                                    </p:set>
                                    <p:animEffect transition="in" filter="fade">
                                      <p:cBhvr>
                                        <p:cTn id="10"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14400" y="304800"/>
            <a:ext cx="8229600" cy="792163"/>
          </a:xfrm>
        </p:spPr>
        <p:txBody>
          <a:bodyPr/>
          <a:lstStyle/>
          <a:p>
            <a:pPr eaLnBrk="1" fontAlgn="auto" hangingPunct="1">
              <a:spcAft>
                <a:spcPts val="0"/>
              </a:spcAft>
              <a:defRPr/>
            </a:pPr>
            <a:r>
              <a:rPr lang="en-US" sz="4400" dirty="0" smtClean="0">
                <a:solidFill>
                  <a:schemeClr val="tx1"/>
                </a:solidFill>
                <a:ea typeface="+mj-ea"/>
                <a:cs typeface="+mj-cs"/>
              </a:rPr>
              <a:t>    </a:t>
            </a:r>
            <a:r>
              <a:rPr lang="en-US" sz="4000" dirty="0" smtClean="0">
                <a:solidFill>
                  <a:schemeClr val="tx1"/>
                </a:solidFill>
                <a:ea typeface="+mj-ea"/>
                <a:cs typeface="+mj-cs"/>
              </a:rPr>
              <a:t>Cyber-bullying also includes:</a:t>
            </a:r>
          </a:p>
        </p:txBody>
      </p:sp>
      <p:sp>
        <p:nvSpPr>
          <p:cNvPr id="26627" name="Rectangle 3"/>
          <p:cNvSpPr>
            <a:spLocks noGrp="1" noChangeArrowheads="1"/>
          </p:cNvSpPr>
          <p:nvPr>
            <p:ph idx="1"/>
          </p:nvPr>
        </p:nvSpPr>
        <p:spPr>
          <a:xfrm>
            <a:off x="990600" y="2057400"/>
            <a:ext cx="8229600" cy="3763963"/>
          </a:xfrm>
        </p:spPr>
        <p:txBody>
          <a:bodyPr/>
          <a:lstStyle/>
          <a:p>
            <a:pPr eaLnBrk="1" hangingPunct="1">
              <a:lnSpc>
                <a:spcPct val="80000"/>
              </a:lnSpc>
            </a:pPr>
            <a:r>
              <a:rPr lang="en-US" sz="2800" smtClean="0"/>
              <a:t>Forwarding private messages or pictures</a:t>
            </a:r>
          </a:p>
          <a:p>
            <a:pPr eaLnBrk="1" hangingPunct="1">
              <a:lnSpc>
                <a:spcPct val="80000"/>
              </a:lnSpc>
            </a:pPr>
            <a:r>
              <a:rPr lang="en-US" sz="2800" smtClean="0"/>
              <a:t>Adding details to someone’s profile</a:t>
            </a:r>
          </a:p>
          <a:p>
            <a:pPr eaLnBrk="1" hangingPunct="1">
              <a:lnSpc>
                <a:spcPct val="80000"/>
              </a:lnSpc>
            </a:pPr>
            <a:r>
              <a:rPr lang="en-US" sz="2800" smtClean="0"/>
              <a:t>Setting up fake websites or profiles</a:t>
            </a:r>
          </a:p>
          <a:p>
            <a:pPr eaLnBrk="1" hangingPunct="1">
              <a:lnSpc>
                <a:spcPct val="80000"/>
              </a:lnSpc>
            </a:pPr>
            <a:r>
              <a:rPr lang="en-US" sz="2800" smtClean="0"/>
              <a:t>Bully-boards used to mock or degrade others</a:t>
            </a:r>
          </a:p>
          <a:p>
            <a:pPr eaLnBrk="1" hangingPunct="1">
              <a:lnSpc>
                <a:spcPct val="80000"/>
              </a:lnSpc>
            </a:pPr>
            <a:r>
              <a:rPr lang="en-US" sz="2800" smtClean="0"/>
              <a:t>Ratings or voting competitions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627"/>
                                        </p:tgtEl>
                                        <p:attrNameLst>
                                          <p:attrName>style.visibility</p:attrName>
                                        </p:attrNameLst>
                                      </p:cBhvr>
                                      <p:to>
                                        <p:strVal val="visible"/>
                                      </p:to>
                                    </p:set>
                                    <p:animEffect transition="in" filter="fade">
                                      <p:cBhvr>
                                        <p:cTn id="10" dur="2000"/>
                                        <p:tgtEl>
                                          <p:spTgt spid="26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81200" y="152400"/>
            <a:ext cx="7010400" cy="1066800"/>
          </a:xfrm>
        </p:spPr>
        <p:txBody>
          <a:bodyPr/>
          <a:lstStyle/>
          <a:p>
            <a:pPr eaLnBrk="1" fontAlgn="auto" hangingPunct="1">
              <a:spcAft>
                <a:spcPts val="0"/>
              </a:spcAft>
              <a:defRPr/>
            </a:pPr>
            <a:r>
              <a:rPr lang="en-US" sz="4000" dirty="0" smtClean="0">
                <a:solidFill>
                  <a:schemeClr val="tx1"/>
                </a:solidFill>
                <a:ea typeface="+mj-ea"/>
                <a:cs typeface="+mj-cs"/>
              </a:rPr>
              <a:t>    Tools for Cyber-bullying:</a:t>
            </a:r>
          </a:p>
        </p:txBody>
      </p:sp>
      <p:sp>
        <p:nvSpPr>
          <p:cNvPr id="24579" name="Rectangle 3"/>
          <p:cNvSpPr>
            <a:spLocks noGrp="1" noChangeArrowheads="1"/>
          </p:cNvSpPr>
          <p:nvPr>
            <p:ph sz="half" idx="1"/>
          </p:nvPr>
        </p:nvSpPr>
        <p:spPr>
          <a:xfrm>
            <a:off x="990600" y="2133600"/>
            <a:ext cx="3886200" cy="3997325"/>
          </a:xfrm>
        </p:spPr>
        <p:txBody>
          <a:bodyPr/>
          <a:lstStyle/>
          <a:p>
            <a:pPr eaLnBrk="1" hangingPunct="1">
              <a:lnSpc>
                <a:spcPct val="90000"/>
              </a:lnSpc>
            </a:pPr>
            <a:r>
              <a:rPr lang="en-US" sz="2400" smtClean="0"/>
              <a:t>Cell phones; text messages; cell phone photos </a:t>
            </a:r>
          </a:p>
          <a:p>
            <a:pPr eaLnBrk="1" hangingPunct="1">
              <a:lnSpc>
                <a:spcPct val="90000"/>
              </a:lnSpc>
            </a:pPr>
            <a:r>
              <a:rPr lang="en-US" sz="2400" smtClean="0"/>
              <a:t>Instant message; email </a:t>
            </a:r>
          </a:p>
          <a:p>
            <a:pPr eaLnBrk="1" hangingPunct="1">
              <a:lnSpc>
                <a:spcPct val="90000"/>
              </a:lnSpc>
            </a:pPr>
            <a:r>
              <a:rPr lang="en-US" sz="2400" smtClean="0"/>
              <a:t>Online games</a:t>
            </a:r>
          </a:p>
          <a:p>
            <a:pPr eaLnBrk="1" hangingPunct="1">
              <a:lnSpc>
                <a:spcPct val="90000"/>
              </a:lnSpc>
            </a:pPr>
            <a:r>
              <a:rPr lang="en-US" sz="2400" smtClean="0"/>
              <a:t>Chat rooms; blogs</a:t>
            </a:r>
          </a:p>
          <a:p>
            <a:pPr eaLnBrk="1" hangingPunct="1">
              <a:lnSpc>
                <a:spcPct val="90000"/>
              </a:lnSpc>
            </a:pPr>
            <a:r>
              <a:rPr lang="en-US" sz="2400" smtClean="0"/>
              <a:t>PlayStation</a:t>
            </a:r>
          </a:p>
        </p:txBody>
      </p:sp>
      <p:sp>
        <p:nvSpPr>
          <p:cNvPr id="24580" name="Rectangle 4"/>
          <p:cNvSpPr>
            <a:spLocks noGrp="1" noChangeArrowheads="1"/>
          </p:cNvSpPr>
          <p:nvPr>
            <p:ph sz="half" idx="2"/>
          </p:nvPr>
        </p:nvSpPr>
        <p:spPr>
          <a:xfrm>
            <a:off x="4800600" y="2057400"/>
            <a:ext cx="3886200" cy="4073525"/>
          </a:xfrm>
        </p:spPr>
        <p:txBody>
          <a:bodyPr/>
          <a:lstStyle/>
          <a:p>
            <a:pPr eaLnBrk="1" hangingPunct="1"/>
            <a:r>
              <a:rPr lang="en-US" sz="2400" smtClean="0"/>
              <a:t>Profile pages</a:t>
            </a:r>
          </a:p>
          <a:p>
            <a:pPr eaLnBrk="1" hangingPunct="1"/>
            <a:r>
              <a:rPr lang="en-US" sz="2400" smtClean="0"/>
              <a:t>Facebook</a:t>
            </a:r>
          </a:p>
          <a:p>
            <a:pPr eaLnBrk="1" hangingPunct="1"/>
            <a:r>
              <a:rPr lang="en-US" sz="2400" smtClean="0"/>
              <a:t>Sony PlayStation 3 &amp; Xbox Live 360 </a:t>
            </a:r>
          </a:p>
          <a:p>
            <a:pPr eaLnBrk="1" hangingPunct="1"/>
            <a:r>
              <a:rPr lang="en-US" sz="2400" smtClean="0"/>
              <a:t>Fake websites</a:t>
            </a:r>
          </a:p>
          <a:p>
            <a:pPr eaLnBrk="1" hangingPunct="1"/>
            <a:r>
              <a:rPr lang="en-US" sz="2400" smtClean="0"/>
              <a:t>Webcams; video cameras; digital cameras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90600" y="152400"/>
            <a:ext cx="7696200" cy="1219200"/>
          </a:xfrm>
        </p:spPr>
        <p:txBody>
          <a:bodyPr>
            <a:noAutofit/>
          </a:bodyPr>
          <a:lstStyle/>
          <a:p>
            <a:pPr algn="ctr" eaLnBrk="1" fontAlgn="auto" hangingPunct="1">
              <a:spcAft>
                <a:spcPts val="0"/>
              </a:spcAft>
              <a:defRPr/>
            </a:pPr>
            <a:r>
              <a:rPr lang="en-US" sz="4000" dirty="0" smtClean="0">
                <a:solidFill>
                  <a:schemeClr val="tx1"/>
                </a:solidFill>
                <a:ea typeface="+mj-ea"/>
                <a:cs typeface="+mj-cs"/>
              </a:rPr>
              <a:t>*NEW* Addition Regarding </a:t>
            </a:r>
            <a:br>
              <a:rPr lang="en-US" sz="4000" dirty="0" smtClean="0">
                <a:solidFill>
                  <a:schemeClr val="tx1"/>
                </a:solidFill>
                <a:ea typeface="+mj-ea"/>
                <a:cs typeface="+mj-cs"/>
              </a:rPr>
            </a:br>
            <a:r>
              <a:rPr lang="en-US" sz="4000" dirty="0" smtClean="0">
                <a:solidFill>
                  <a:schemeClr val="tx1"/>
                </a:solidFill>
                <a:ea typeface="+mj-ea"/>
                <a:cs typeface="+mj-cs"/>
              </a:rPr>
              <a:t>Cyber-bullying</a:t>
            </a:r>
          </a:p>
        </p:txBody>
      </p:sp>
      <p:sp>
        <p:nvSpPr>
          <p:cNvPr id="25603" name="Rectangle 3"/>
          <p:cNvSpPr>
            <a:spLocks noGrp="1" noChangeArrowheads="1"/>
          </p:cNvSpPr>
          <p:nvPr>
            <p:ph idx="1"/>
          </p:nvPr>
        </p:nvSpPr>
        <p:spPr>
          <a:xfrm>
            <a:off x="1066800" y="2438400"/>
            <a:ext cx="7239000" cy="2971800"/>
          </a:xfrm>
        </p:spPr>
        <p:txBody>
          <a:bodyPr/>
          <a:lstStyle/>
          <a:p>
            <a:pPr algn="just" eaLnBrk="1" hangingPunct="1">
              <a:buFont typeface="Wingdings" charset="2"/>
              <a:buNone/>
            </a:pPr>
            <a:r>
              <a:rPr lang="en-US" smtClean="0"/>
              <a:t>   </a:t>
            </a:r>
            <a:r>
              <a:rPr lang="en-US" sz="2800" smtClean="0"/>
              <a:t>No matter where or what computer is used, when a student uses it to bully/harass a student and/or school based adult, if reported, disciplinary sanctions must be taken by the school administrator.</a:t>
            </a:r>
          </a:p>
        </p:txBody>
      </p:sp>
      <p:sp>
        <p:nvSpPr>
          <p:cNvPr id="25604" name="Slide Number Placeholder 5"/>
          <p:cNvSpPr>
            <a:spLocks noGrp="1"/>
          </p:cNvSpPr>
          <p:nvPr>
            <p:ph type="sldNum" sz="quarter" idx="12"/>
          </p:nvPr>
        </p:nvSpPr>
        <p:spPr bwMode="auto">
          <a:xfrm>
            <a:off x="838200" y="5842000"/>
            <a:ext cx="2133600" cy="304800"/>
          </a:xfrm>
          <a:noFill/>
          <a:ln>
            <a:miter lim="800000"/>
            <a:headEnd/>
            <a:tailEnd/>
          </a:ln>
        </p:spPr>
        <p:txBody>
          <a:bodyPr/>
          <a:lstStyle/>
          <a:p>
            <a:fld id="{B4C8702B-9B80-4071-9450-0541C69E502E}" type="slidenum">
              <a:rPr lang="en-US" smtClean="0">
                <a:solidFill>
                  <a:schemeClr val="tx1"/>
                </a:solidFill>
                <a:latin typeface="Arial" charset="0"/>
                <a:cs typeface="Arial" charset="0"/>
              </a:rPr>
              <a:pPr/>
              <a:t>17</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1219200" y="152400"/>
            <a:ext cx="7086600" cy="1219200"/>
          </a:xfrm>
        </p:spPr>
        <p:txBody>
          <a:bodyPr>
            <a:noAutofit/>
          </a:bodyPr>
          <a:lstStyle/>
          <a:p>
            <a:pPr algn="ctr" eaLnBrk="1" fontAlgn="auto" hangingPunct="1">
              <a:spcAft>
                <a:spcPts val="0"/>
              </a:spcAft>
              <a:defRPr/>
            </a:pPr>
            <a:r>
              <a:rPr lang="en-US" sz="4000" dirty="0" smtClean="0">
                <a:solidFill>
                  <a:schemeClr val="tx1">
                    <a:lumMod val="85000"/>
                    <a:lumOff val="15000"/>
                  </a:schemeClr>
                </a:solidFill>
                <a:ea typeface="+mj-ea"/>
                <a:cs typeface="+mj-cs"/>
              </a:rPr>
              <a:t>Definition of  Teen Dating Violence and Abuse</a:t>
            </a:r>
          </a:p>
        </p:txBody>
      </p:sp>
      <p:sp>
        <p:nvSpPr>
          <p:cNvPr id="26627" name="Rectangle 3"/>
          <p:cNvSpPr>
            <a:spLocks noGrp="1" noChangeArrowheads="1"/>
          </p:cNvSpPr>
          <p:nvPr>
            <p:ph idx="1"/>
          </p:nvPr>
        </p:nvSpPr>
        <p:spPr>
          <a:xfrm>
            <a:off x="990600" y="1828800"/>
            <a:ext cx="6934200" cy="4267200"/>
          </a:xfrm>
        </p:spPr>
        <p:txBody>
          <a:bodyPr/>
          <a:lstStyle/>
          <a:p>
            <a:pPr eaLnBrk="1" hangingPunct="1">
              <a:lnSpc>
                <a:spcPct val="80000"/>
              </a:lnSpc>
              <a:buFont typeface="Wingdings" charset="2"/>
              <a:buChar char=""/>
            </a:pPr>
            <a:r>
              <a:rPr lang="en-US" sz="2400" smtClean="0"/>
              <a:t>A pattern of emotional, verbal, sexual, or physical abuse is used by one person in a current or past intimate relationship to exert power and control over another when one or  both of the partners is a teenager. </a:t>
            </a:r>
          </a:p>
          <a:p>
            <a:pPr eaLnBrk="1" hangingPunct="1">
              <a:lnSpc>
                <a:spcPct val="80000"/>
              </a:lnSpc>
              <a:buFont typeface="Wingdings" charset="2"/>
              <a:buChar char=""/>
            </a:pPr>
            <a:r>
              <a:rPr lang="en-US" sz="2400" smtClean="0"/>
              <a:t>Abuse may include insults, coercion, social sabotage, sexual harassment, threats and/or acts of physical or sexual abuse.</a:t>
            </a:r>
          </a:p>
          <a:p>
            <a:pPr eaLnBrk="1" hangingPunct="1">
              <a:lnSpc>
                <a:spcPct val="80000"/>
              </a:lnSpc>
              <a:buFont typeface="Wingdings" charset="2"/>
              <a:buChar char=""/>
            </a:pPr>
            <a:r>
              <a:rPr lang="en-US" sz="2400" smtClean="0"/>
              <a:t>The abusive partner uses this pattern of violent and coercive behavior to gain power and maintain control over the dating partner.</a:t>
            </a:r>
          </a:p>
        </p:txBody>
      </p:sp>
      <p:sp>
        <p:nvSpPr>
          <p:cNvPr id="26628" name="Slide Number Placeholder 5"/>
          <p:cNvSpPr>
            <a:spLocks noGrp="1"/>
          </p:cNvSpPr>
          <p:nvPr>
            <p:ph type="sldNum" sz="quarter" idx="12"/>
          </p:nvPr>
        </p:nvSpPr>
        <p:spPr bwMode="auto">
          <a:noFill/>
          <a:ln>
            <a:miter lim="800000"/>
            <a:headEnd/>
            <a:tailEnd/>
          </a:ln>
        </p:spPr>
        <p:txBody>
          <a:bodyPr/>
          <a:lstStyle/>
          <a:p>
            <a:fld id="{98043162-A513-48B0-AEA1-7776888A653E}" type="slidenum">
              <a:rPr lang="en-US" smtClean="0">
                <a:solidFill>
                  <a:schemeClr val="tx1"/>
                </a:solidFill>
                <a:latin typeface="Arial" charset="0"/>
                <a:cs typeface="Arial" charset="0"/>
              </a:rPr>
              <a:pPr/>
              <a:t>18</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2"/>
          </p:nvPr>
        </p:nvSpPr>
        <p:spPr bwMode="auto">
          <a:noFill/>
          <a:ln>
            <a:miter lim="800000"/>
            <a:headEnd/>
            <a:tailEnd/>
          </a:ln>
        </p:spPr>
        <p:txBody>
          <a:bodyPr/>
          <a:lstStyle/>
          <a:p>
            <a:fld id="{6DB0510D-3A27-4E3C-B845-F42CA8116F13}" type="slidenum">
              <a:rPr lang="en-US" smtClean="0">
                <a:solidFill>
                  <a:schemeClr val="tx1"/>
                </a:solidFill>
                <a:latin typeface="Arial" charset="0"/>
                <a:cs typeface="Arial" charset="0"/>
              </a:rPr>
              <a:pPr/>
              <a:t>19</a:t>
            </a:fld>
            <a:endParaRPr lang="en-US" smtClean="0">
              <a:solidFill>
                <a:schemeClr val="tx1"/>
              </a:solidFill>
              <a:latin typeface="Arial" charset="0"/>
              <a:cs typeface="Arial" charset="0"/>
            </a:endParaRPr>
          </a:p>
        </p:txBody>
      </p:sp>
      <p:sp>
        <p:nvSpPr>
          <p:cNvPr id="25603" name="Text Box 2"/>
          <p:cNvSpPr txBox="1">
            <a:spLocks noChangeArrowheads="1"/>
          </p:cNvSpPr>
          <p:nvPr/>
        </p:nvSpPr>
        <p:spPr bwMode="auto">
          <a:xfrm>
            <a:off x="1295400" y="533400"/>
            <a:ext cx="6858000" cy="6002338"/>
          </a:xfrm>
          <a:prstGeom prst="rect">
            <a:avLst/>
          </a:prstGeom>
          <a:noFill/>
          <a:ln>
            <a:noFill/>
          </a:ln>
          <a:effectLst/>
          <a:extLst/>
        </p:spPr>
        <p:txBody>
          <a:bodyPr>
            <a:spAutoFit/>
          </a:bodyPr>
          <a:lstStyle/>
          <a:p>
            <a:pPr algn="ctr">
              <a:spcBef>
                <a:spcPct val="50000"/>
              </a:spcBef>
              <a:buFont typeface="Wingdings" charset="2"/>
              <a:buNone/>
              <a:defRPr/>
            </a:pPr>
            <a:r>
              <a:rPr lang="en-US" sz="4000">
                <a:solidFill>
                  <a:srgbClr val="262626"/>
                </a:solidFill>
                <a:effectLst>
                  <a:outerShdw blurRad="38100" dist="38100" dir="2700000" algn="tl">
                    <a:srgbClr val="DDDDDD"/>
                  </a:outerShdw>
                </a:effectLst>
                <a:latin typeface="Gill Sans MT" charset="0"/>
                <a:ea typeface="Arial" charset="0"/>
                <a:cs typeface="Arial" charset="0"/>
              </a:rPr>
              <a:t>Warning Signs of a Teen Involved in Dating Violence or Abuse</a:t>
            </a:r>
          </a:p>
          <a:p>
            <a:pPr>
              <a:spcBef>
                <a:spcPct val="50000"/>
              </a:spcBef>
              <a:buFont typeface="Wingdings" charset="2"/>
              <a:buChar char="§"/>
              <a:defRPr/>
            </a:pPr>
            <a:r>
              <a:rPr lang="en-US" sz="2400">
                <a:latin typeface="Gill Sans MT" charset="0"/>
                <a:ea typeface="Arial" charset="0"/>
                <a:cs typeface="Arial" charset="0"/>
              </a:rPr>
              <a:t> </a:t>
            </a:r>
            <a:r>
              <a:rPr lang="en-US" sz="3200">
                <a:latin typeface="Gill Sans MT" charset="0"/>
                <a:ea typeface="Arial" charset="0"/>
                <a:cs typeface="Arial" charset="0"/>
              </a:rPr>
              <a:t> </a:t>
            </a:r>
            <a:r>
              <a:rPr lang="en-US" sz="2400">
                <a:latin typeface="Gill Sans MT" charset="0"/>
                <a:ea typeface="Arial" charset="0"/>
                <a:cs typeface="Arial" charset="0"/>
              </a:rPr>
              <a:t>Withdrawn</a:t>
            </a:r>
          </a:p>
          <a:p>
            <a:pPr>
              <a:spcBef>
                <a:spcPct val="50000"/>
              </a:spcBef>
              <a:buFont typeface="Wingdings" charset="2"/>
              <a:buChar char="§"/>
              <a:defRPr/>
            </a:pPr>
            <a:r>
              <a:rPr lang="en-US" sz="2400">
                <a:latin typeface="Gill Sans MT" charset="0"/>
                <a:ea typeface="Arial" charset="0"/>
                <a:cs typeface="Arial" charset="0"/>
              </a:rPr>
              <a:t>   Secretive/Isolated</a:t>
            </a:r>
          </a:p>
          <a:p>
            <a:pPr>
              <a:spcBef>
                <a:spcPct val="50000"/>
              </a:spcBef>
              <a:buFont typeface="Wingdings" charset="2"/>
              <a:buChar char="§"/>
              <a:defRPr/>
            </a:pPr>
            <a:r>
              <a:rPr lang="en-US" sz="2400">
                <a:latin typeface="Gill Sans MT" charset="0"/>
                <a:ea typeface="Arial" charset="0"/>
                <a:cs typeface="Arial" charset="0"/>
              </a:rPr>
              <a:t>   Spending all time with partner</a:t>
            </a:r>
          </a:p>
          <a:p>
            <a:pPr>
              <a:spcBef>
                <a:spcPct val="50000"/>
              </a:spcBef>
              <a:buFont typeface="Wingdings" charset="2"/>
              <a:buChar char="§"/>
              <a:defRPr/>
            </a:pPr>
            <a:r>
              <a:rPr lang="en-US" sz="2400">
                <a:latin typeface="Gill Sans MT" charset="0"/>
                <a:ea typeface="Arial" charset="0"/>
                <a:cs typeface="Arial" charset="0"/>
              </a:rPr>
              <a:t>   Unexplained injuries</a:t>
            </a:r>
          </a:p>
          <a:p>
            <a:pPr>
              <a:spcBef>
                <a:spcPct val="50000"/>
              </a:spcBef>
              <a:buFont typeface="Wingdings" charset="2"/>
              <a:buChar char="§"/>
              <a:defRPr/>
            </a:pPr>
            <a:r>
              <a:rPr lang="en-US" sz="2400">
                <a:latin typeface="Gill Sans MT" charset="0"/>
                <a:ea typeface="Arial" charset="0"/>
                <a:cs typeface="Arial" charset="0"/>
              </a:rPr>
              <a:t>   Alcohol/drug abuse</a:t>
            </a:r>
          </a:p>
          <a:p>
            <a:pPr>
              <a:spcBef>
                <a:spcPct val="50000"/>
              </a:spcBef>
              <a:buFont typeface="Wingdings" charset="2"/>
              <a:buChar char="§"/>
              <a:defRPr/>
            </a:pPr>
            <a:r>
              <a:rPr lang="en-US" sz="2400">
                <a:latin typeface="Gill Sans MT" charset="0"/>
                <a:ea typeface="Arial" charset="0"/>
                <a:cs typeface="Arial" charset="0"/>
              </a:rPr>
              <a:t>   Making excuses</a:t>
            </a:r>
          </a:p>
          <a:p>
            <a:pPr>
              <a:spcBef>
                <a:spcPct val="50000"/>
              </a:spcBef>
              <a:buFont typeface="Wingdings" charset="2"/>
              <a:buChar char="§"/>
              <a:defRPr/>
            </a:pPr>
            <a:r>
              <a:rPr lang="en-US" sz="2400">
                <a:latin typeface="Gill Sans MT" charset="0"/>
                <a:ea typeface="Arial" charset="0"/>
                <a:cs typeface="Arial" charset="0"/>
              </a:rPr>
              <a:t>   Uncontrolled anger</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3"/>
          <p:cNvSpPr>
            <a:spLocks noGrp="1"/>
          </p:cNvSpPr>
          <p:nvPr>
            <p:ph type="ctrTitle" idx="4294967295"/>
          </p:nvPr>
        </p:nvSpPr>
        <p:spPr>
          <a:xfrm>
            <a:off x="990600" y="1295400"/>
            <a:ext cx="8458200" cy="2895600"/>
          </a:xfrm>
        </p:spPr>
        <p:txBody>
          <a:bodyPr vert="horz" wrap="square" lIns="91440" tIns="45720" rIns="91440" bIns="45720" numCol="1" anchorCtr="0" compatLnSpc="1">
            <a:prstTxWarp prst="textNoShape">
              <a:avLst/>
            </a:prstTxWarp>
            <a:normAutofit fontScale="90000"/>
          </a:bodyPr>
          <a:lstStyle/>
          <a:p>
            <a:pPr eaLnBrk="1" hangingPunct="1">
              <a:defRPr/>
            </a:pPr>
            <a:r>
              <a:rPr lang="en-US" sz="3900" b="1" smtClean="0">
                <a:effectLst>
                  <a:outerShdw blurRad="38100" dist="38100" dir="2700000" algn="tl">
                    <a:srgbClr val="C0C0C0"/>
                  </a:outerShdw>
                </a:effectLst>
              </a:rPr>
              <a:t/>
            </a:r>
            <a:br>
              <a:rPr lang="en-US" sz="3900" b="1" smtClean="0">
                <a:effectLst>
                  <a:outerShdw blurRad="38100" dist="38100" dir="2700000" algn="tl">
                    <a:srgbClr val="C0C0C0"/>
                  </a:outerShdw>
                </a:effectLst>
              </a:rPr>
            </a:br>
            <a:r>
              <a:rPr lang="en-US" sz="3900" b="1" smtClean="0">
                <a:effectLst>
                  <a:outerShdw blurRad="38100" dist="38100" dir="2700000" algn="tl">
                    <a:srgbClr val="C0C0C0"/>
                  </a:outerShdw>
                </a:effectLst>
              </a:rPr>
              <a:t/>
            </a:r>
            <a:br>
              <a:rPr lang="en-US" sz="3900" b="1" smtClean="0">
                <a:effectLst>
                  <a:outerShdw blurRad="38100" dist="38100" dir="2700000" algn="tl">
                    <a:srgbClr val="C0C0C0"/>
                  </a:outerShdw>
                </a:effectLst>
              </a:rPr>
            </a:br>
            <a:r>
              <a:rPr lang="en-US" sz="3900" b="1" smtClean="0">
                <a:effectLst>
                  <a:outerShdw blurRad="38100" dist="38100" dir="2700000" algn="tl">
                    <a:srgbClr val="C0C0C0"/>
                  </a:outerShdw>
                </a:effectLst>
              </a:rPr>
              <a:t/>
            </a:r>
            <a:br>
              <a:rPr lang="en-US" sz="3900" b="1" smtClean="0">
                <a:effectLst>
                  <a:outerShdw blurRad="38100" dist="38100" dir="2700000" algn="tl">
                    <a:srgbClr val="C0C0C0"/>
                  </a:outerShdw>
                </a:effectLst>
              </a:rPr>
            </a:br>
            <a:r>
              <a:rPr lang="en-US" sz="3900" b="1" smtClean="0">
                <a:effectLst>
                  <a:outerShdw blurRad="38100" dist="38100" dir="2700000" algn="tl">
                    <a:srgbClr val="C0C0C0"/>
                  </a:outerShdw>
                </a:effectLst>
              </a:rPr>
              <a:t> </a:t>
            </a:r>
            <a:br>
              <a:rPr lang="en-US" sz="3900" b="1" smtClean="0">
                <a:effectLst>
                  <a:outerShdw blurRad="38100" dist="38100" dir="2700000" algn="tl">
                    <a:srgbClr val="C0C0C0"/>
                  </a:outerShdw>
                </a:effectLst>
              </a:rPr>
            </a:br>
            <a:r>
              <a:rPr lang="en-US" sz="3900" b="1" smtClean="0">
                <a:effectLst>
                  <a:outerShdw blurRad="38100" dist="38100" dir="2700000" algn="tl">
                    <a:srgbClr val="C0C0C0"/>
                  </a:outerShdw>
                </a:effectLst>
              </a:rPr>
              <a:t> </a:t>
            </a:r>
          </a:p>
        </p:txBody>
      </p:sp>
      <p:sp>
        <p:nvSpPr>
          <p:cNvPr id="11268" name="Subtitle 4"/>
          <p:cNvSpPr>
            <a:spLocks noGrp="1"/>
          </p:cNvSpPr>
          <p:nvPr>
            <p:ph type="subTitle" idx="4294967295"/>
          </p:nvPr>
        </p:nvSpPr>
        <p:spPr>
          <a:xfrm>
            <a:off x="1295400" y="1828800"/>
            <a:ext cx="7086600" cy="3276600"/>
          </a:xfrm>
        </p:spPr>
        <p:txBody>
          <a:bodyPr>
            <a:normAutofit/>
          </a:bodyPr>
          <a:lstStyle/>
          <a:p>
            <a:pPr marL="0" indent="0" algn="ctr" eaLnBrk="1" hangingPunct="1">
              <a:lnSpc>
                <a:spcPct val="80000"/>
              </a:lnSpc>
              <a:buFont typeface="Wingdings" charset="2"/>
              <a:buNone/>
              <a:defRPr/>
            </a:pPr>
            <a:endParaRPr lang="en-US" sz="2800" smtClean="0"/>
          </a:p>
          <a:p>
            <a:pPr marL="0" indent="0" algn="ctr" eaLnBrk="1" hangingPunct="1">
              <a:lnSpc>
                <a:spcPct val="80000"/>
              </a:lnSpc>
              <a:buFont typeface="Wingdings" charset="2"/>
              <a:buNone/>
              <a:defRPr/>
            </a:pPr>
            <a:r>
              <a:rPr lang="en-US" sz="4000" smtClean="0">
                <a:effectLst>
                  <a:outerShdw blurRad="38100" dist="38100" dir="2700000" algn="tl">
                    <a:srgbClr val="C0C0C0"/>
                  </a:outerShdw>
                </a:effectLst>
              </a:rPr>
              <a:t>What Parents Need to Know</a:t>
            </a:r>
          </a:p>
        </p:txBody>
      </p:sp>
      <p:sp>
        <p:nvSpPr>
          <p:cNvPr id="10244" name="Slide Number Placeholder 1"/>
          <p:cNvSpPr>
            <a:spLocks noGrp="1"/>
          </p:cNvSpPr>
          <p:nvPr>
            <p:ph type="sldNum" sz="quarter" idx="12"/>
          </p:nvPr>
        </p:nvSpPr>
        <p:spPr bwMode="auto">
          <a:noFill/>
          <a:ln>
            <a:miter lim="800000"/>
            <a:headEnd/>
            <a:tailEnd/>
          </a:ln>
        </p:spPr>
        <p:txBody>
          <a:bodyPr/>
          <a:lstStyle/>
          <a:p>
            <a:fld id="{6E56ED6E-D34F-4462-9916-E5B055B6098F}" type="slidenum">
              <a:rPr lang="en-US" smtClean="0"/>
              <a:pPr/>
              <a:t>2</a:t>
            </a:fld>
            <a:endParaRPr lang="en-US" smtClean="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1295400" y="304800"/>
            <a:ext cx="7620000" cy="1524000"/>
          </a:xfrm>
          <a:ln>
            <a:miter lim="800000"/>
            <a:headEnd/>
            <a:tailEnd/>
          </a:ln>
        </p:spPr>
        <p:txBody>
          <a:bodyPr>
            <a:noAutofit/>
          </a:bodyPr>
          <a:lstStyle/>
          <a:p>
            <a:pPr algn="ctr" eaLnBrk="1" fontAlgn="auto" hangingPunct="1">
              <a:spcAft>
                <a:spcPts val="0"/>
              </a:spcAft>
              <a:defRPr/>
            </a:pPr>
            <a:r>
              <a:rPr lang="en-US" sz="3600" dirty="0" smtClean="0">
                <a:solidFill>
                  <a:schemeClr val="tx1"/>
                </a:solidFill>
                <a:ea typeface="+mj-ea"/>
                <a:cs typeface="+mj-cs"/>
              </a:rPr>
              <a:t>What To Tell Your Teen To Do if He/She is Being Bullied/Harassed or Abused</a:t>
            </a:r>
          </a:p>
        </p:txBody>
      </p:sp>
      <p:sp>
        <p:nvSpPr>
          <p:cNvPr id="28675" name="Rectangle 3"/>
          <p:cNvSpPr>
            <a:spLocks noGrp="1" noChangeArrowheads="1"/>
          </p:cNvSpPr>
          <p:nvPr>
            <p:ph idx="1"/>
          </p:nvPr>
        </p:nvSpPr>
        <p:spPr>
          <a:xfrm>
            <a:off x="990600" y="2514600"/>
            <a:ext cx="7693025" cy="3571875"/>
          </a:xfrm>
        </p:spPr>
        <p:txBody>
          <a:bodyPr/>
          <a:lstStyle/>
          <a:p>
            <a:pPr eaLnBrk="1" hangingPunct="1"/>
            <a:r>
              <a:rPr lang="en-US" sz="2800" smtClean="0"/>
              <a:t>Tell the offender to stop.</a:t>
            </a:r>
          </a:p>
          <a:p>
            <a:pPr eaLnBrk="1" hangingPunct="1"/>
            <a:r>
              <a:rPr lang="en-US" sz="2800" smtClean="0"/>
              <a:t>Walk away.</a:t>
            </a:r>
          </a:p>
          <a:p>
            <a:pPr eaLnBrk="1" hangingPunct="1"/>
            <a:r>
              <a:rPr lang="en-US" sz="2800" smtClean="0"/>
              <a:t>Seek help from a trusted adult.</a:t>
            </a:r>
          </a:p>
          <a:p>
            <a:pPr eaLnBrk="1" hangingPunct="1"/>
            <a:r>
              <a:rPr lang="en-US" sz="2800" smtClean="0"/>
              <a:t>Report immediately!</a:t>
            </a:r>
          </a:p>
        </p:txBody>
      </p:sp>
      <p:sp>
        <p:nvSpPr>
          <p:cNvPr id="28676" name="Slide Number Placeholder 5"/>
          <p:cNvSpPr>
            <a:spLocks noGrp="1"/>
          </p:cNvSpPr>
          <p:nvPr>
            <p:ph type="sldNum" sz="quarter" idx="12"/>
          </p:nvPr>
        </p:nvSpPr>
        <p:spPr bwMode="auto">
          <a:noFill/>
          <a:ln>
            <a:miter lim="800000"/>
            <a:headEnd/>
            <a:tailEnd/>
          </a:ln>
        </p:spPr>
        <p:txBody>
          <a:bodyPr/>
          <a:lstStyle/>
          <a:p>
            <a:fld id="{F095FF5D-DACF-42A7-B18F-564227105BB3}" type="slidenum">
              <a:rPr lang="en-US" smtClean="0">
                <a:solidFill>
                  <a:schemeClr val="tx1"/>
                </a:solidFill>
                <a:latin typeface="Arial" charset="0"/>
                <a:cs typeface="Arial" charset="0"/>
              </a:rPr>
              <a:pPr/>
              <a:t>20</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idx="4294967295"/>
          </p:nvPr>
        </p:nvSpPr>
        <p:spPr>
          <a:xfrm>
            <a:off x="990600" y="304800"/>
            <a:ext cx="8153400" cy="1295400"/>
          </a:xfrm>
        </p:spPr>
        <p:txBody>
          <a:bodyPr>
            <a:noAutofit/>
          </a:bodyPr>
          <a:lstStyle/>
          <a:p>
            <a:pPr algn="ctr" eaLnBrk="1" fontAlgn="auto" hangingPunct="1">
              <a:spcAft>
                <a:spcPts val="0"/>
              </a:spcAft>
              <a:defRPr/>
            </a:pPr>
            <a:r>
              <a:rPr lang="en-US" sz="4000" dirty="0" smtClean="0">
                <a:solidFill>
                  <a:schemeClr val="tx1"/>
                </a:solidFill>
                <a:ea typeface="+mj-ea"/>
                <a:cs typeface="+mj-cs"/>
              </a:rPr>
              <a:t>How To Respond To Your  Teen About a Conflict/Bullying</a:t>
            </a:r>
          </a:p>
        </p:txBody>
      </p:sp>
      <p:sp>
        <p:nvSpPr>
          <p:cNvPr id="29699" name="Rectangle 5"/>
          <p:cNvSpPr>
            <a:spLocks noGrp="1" noChangeArrowheads="1"/>
          </p:cNvSpPr>
          <p:nvPr>
            <p:ph type="body" sz="half" idx="4294967295"/>
          </p:nvPr>
        </p:nvSpPr>
        <p:spPr>
          <a:xfrm>
            <a:off x="990600" y="2590800"/>
            <a:ext cx="7848600" cy="2895600"/>
          </a:xfrm>
        </p:spPr>
        <p:txBody>
          <a:bodyPr/>
          <a:lstStyle/>
          <a:p>
            <a:pPr eaLnBrk="1" hangingPunct="1"/>
            <a:r>
              <a:rPr lang="en-US" sz="2800" smtClean="0"/>
              <a:t>Respond calmly if they report a conflict.</a:t>
            </a:r>
          </a:p>
          <a:p>
            <a:pPr eaLnBrk="1" hangingPunct="1"/>
            <a:r>
              <a:rPr lang="en-US" sz="2800" smtClean="0"/>
              <a:t>Help them calm down and question them to find out if it is a conflict or has increased to bullying.</a:t>
            </a:r>
          </a:p>
          <a:p>
            <a:pPr eaLnBrk="1" hangingPunct="1"/>
            <a:r>
              <a:rPr lang="en-US" sz="2800" smtClean="0"/>
              <a:t>If it is teen dating violence, report to law enforcement immediately.</a:t>
            </a:r>
          </a:p>
          <a:p>
            <a:pPr eaLnBrk="1" hangingPunct="1"/>
            <a:endParaRPr lang="en-US" smtClean="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990600" y="0"/>
            <a:ext cx="7543800" cy="1295400"/>
          </a:xfrm>
        </p:spPr>
        <p:txBody>
          <a:bodyPr/>
          <a:lstStyle/>
          <a:p>
            <a:pPr eaLnBrk="1" fontAlgn="auto" hangingPunct="1">
              <a:spcAft>
                <a:spcPts val="0"/>
              </a:spcAft>
              <a:defRPr/>
            </a:pPr>
            <a:r>
              <a:rPr lang="en-US" sz="4000" dirty="0" smtClean="0">
                <a:solidFill>
                  <a:schemeClr val="tx1"/>
                </a:solidFill>
                <a:ea typeface="+mj-ea"/>
                <a:cs typeface="+mj-cs"/>
              </a:rPr>
              <a:t>   When Your Child Reports To You</a:t>
            </a:r>
          </a:p>
        </p:txBody>
      </p:sp>
      <p:sp>
        <p:nvSpPr>
          <p:cNvPr id="30723" name="Rectangle 3"/>
          <p:cNvSpPr>
            <a:spLocks noGrp="1" noChangeArrowheads="1"/>
          </p:cNvSpPr>
          <p:nvPr>
            <p:ph type="subTitle" idx="1"/>
          </p:nvPr>
        </p:nvSpPr>
        <p:spPr>
          <a:xfrm>
            <a:off x="990600" y="1981200"/>
            <a:ext cx="7924800" cy="3429000"/>
          </a:xfrm>
        </p:spPr>
        <p:txBody>
          <a:bodyPr/>
          <a:lstStyle/>
          <a:p>
            <a:pPr marL="26988" eaLnBrk="1" hangingPunct="1">
              <a:lnSpc>
                <a:spcPct val="90000"/>
              </a:lnSpc>
              <a:buFont typeface="Wingdings" charset="2"/>
              <a:buNone/>
            </a:pPr>
            <a:r>
              <a:rPr lang="en-US" sz="2200" smtClean="0">
                <a:solidFill>
                  <a:srgbClr val="0D0D0D"/>
                </a:solidFill>
              </a:rPr>
              <a:t>Tell them you are glad they came to you and get the details of the incident.</a:t>
            </a:r>
          </a:p>
          <a:p>
            <a:pPr marL="26988" eaLnBrk="1" hangingPunct="1">
              <a:lnSpc>
                <a:spcPct val="90000"/>
              </a:lnSpc>
              <a:buFont typeface="Wingdings" charset="2"/>
              <a:buNone/>
            </a:pPr>
            <a:endParaRPr lang="en-US" sz="2200" smtClean="0">
              <a:solidFill>
                <a:srgbClr val="0D0D0D"/>
              </a:solidFill>
            </a:endParaRPr>
          </a:p>
          <a:p>
            <a:pPr marL="26988" eaLnBrk="1" hangingPunct="1">
              <a:lnSpc>
                <a:spcPct val="90000"/>
              </a:lnSpc>
              <a:buFont typeface="Wingdings" charset="2"/>
              <a:buNone/>
            </a:pPr>
            <a:r>
              <a:rPr lang="en-US" sz="2200" b="1" smtClean="0">
                <a:solidFill>
                  <a:srgbClr val="0D0D0D"/>
                </a:solidFill>
              </a:rPr>
              <a:t>What happened first?</a:t>
            </a:r>
          </a:p>
          <a:p>
            <a:pPr marL="26988" eaLnBrk="1" hangingPunct="1">
              <a:lnSpc>
                <a:spcPct val="90000"/>
              </a:lnSpc>
              <a:buFont typeface="Wingdings" charset="2"/>
              <a:buNone/>
            </a:pPr>
            <a:r>
              <a:rPr lang="en-US" sz="2200" b="1" smtClean="0">
                <a:solidFill>
                  <a:srgbClr val="0D0D0D"/>
                </a:solidFill>
              </a:rPr>
              <a:t>What happened next?</a:t>
            </a:r>
          </a:p>
          <a:p>
            <a:pPr marL="26988" eaLnBrk="1" hangingPunct="1">
              <a:lnSpc>
                <a:spcPct val="90000"/>
              </a:lnSpc>
              <a:buFont typeface="Wingdings" charset="2"/>
              <a:buNone/>
            </a:pPr>
            <a:r>
              <a:rPr lang="en-US" sz="2200" b="1" smtClean="0">
                <a:solidFill>
                  <a:srgbClr val="0D0D0D"/>
                </a:solidFill>
              </a:rPr>
              <a:t>Who else was there?</a:t>
            </a:r>
          </a:p>
          <a:p>
            <a:pPr marL="26988" eaLnBrk="1" hangingPunct="1">
              <a:lnSpc>
                <a:spcPct val="90000"/>
              </a:lnSpc>
              <a:buFont typeface="Wingdings" charset="2"/>
              <a:buNone/>
            </a:pPr>
            <a:r>
              <a:rPr lang="en-US" sz="2200" b="1" smtClean="0">
                <a:solidFill>
                  <a:srgbClr val="0D0D0D"/>
                </a:solidFill>
              </a:rPr>
              <a:t>What did they do?</a:t>
            </a:r>
          </a:p>
          <a:p>
            <a:pPr marL="26988" eaLnBrk="1" hangingPunct="1">
              <a:lnSpc>
                <a:spcPct val="90000"/>
              </a:lnSpc>
              <a:buFont typeface="Wingdings" charset="2"/>
              <a:buNone/>
            </a:pPr>
            <a:r>
              <a:rPr lang="en-US" sz="2200" b="1" smtClean="0">
                <a:solidFill>
                  <a:srgbClr val="0D0D0D"/>
                </a:solidFill>
              </a:rPr>
              <a:t>Where did it happen?</a:t>
            </a:r>
          </a:p>
          <a:p>
            <a:pPr marL="26988" eaLnBrk="1" hangingPunct="1">
              <a:lnSpc>
                <a:spcPct val="90000"/>
              </a:lnSpc>
              <a:buFont typeface="Wingdings" charset="2"/>
              <a:buNone/>
            </a:pPr>
            <a:r>
              <a:rPr lang="en-US" sz="2200" b="1" smtClean="0">
                <a:solidFill>
                  <a:srgbClr val="0D0D0D"/>
                </a:solidFill>
              </a:rPr>
              <a:t>When did it happen?</a:t>
            </a:r>
          </a:p>
          <a:p>
            <a:pPr marL="26988" eaLnBrk="1" hangingPunct="1">
              <a:lnSpc>
                <a:spcPct val="90000"/>
              </a:lnSpc>
              <a:buFont typeface="Wingdings" charset="2"/>
              <a:buNone/>
            </a:pPr>
            <a:endParaRPr lang="en-US" sz="2400" smtClean="0">
              <a:solidFill>
                <a:srgbClr val="2C3340"/>
              </a:solidFill>
            </a:endParaRPr>
          </a:p>
          <a:p>
            <a:pPr marL="26988" eaLnBrk="1" hangingPunct="1">
              <a:lnSpc>
                <a:spcPct val="90000"/>
              </a:lnSpc>
              <a:buFont typeface="Wingdings" charset="2"/>
              <a:buNone/>
            </a:pPr>
            <a:endParaRPr lang="en-US" sz="2400" smtClean="0">
              <a:solidFill>
                <a:srgbClr val="2C334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0" compatLnSpc="1">
            <a:prstTxWarp prst="textNoShape">
              <a:avLst/>
            </a:prstTxWarp>
          </a:bodyPr>
          <a:lstStyle/>
          <a:p>
            <a:pPr>
              <a:defRPr/>
            </a:pPr>
            <a:r>
              <a:rPr lang="en-US" sz="4000" smtClean="0">
                <a:effectLst>
                  <a:outerShdw blurRad="38100" dist="38100" dir="2700000" algn="tl">
                    <a:srgbClr val="C0C0C0"/>
                  </a:outerShdw>
                </a:effectLst>
              </a:rPr>
              <a:t>Your Child’s Report Continued…</a:t>
            </a:r>
            <a:endParaRPr lang="en-US" sz="3900" smtClean="0">
              <a:effectLst>
                <a:outerShdw blurRad="38100" dist="38100" dir="2700000" algn="tl">
                  <a:srgbClr val="C0C0C0"/>
                </a:outerShdw>
              </a:effectLst>
            </a:endParaRPr>
          </a:p>
        </p:txBody>
      </p:sp>
      <p:sp>
        <p:nvSpPr>
          <p:cNvPr id="31747" name="Content Placeholder 2"/>
          <p:cNvSpPr>
            <a:spLocks noGrp="1"/>
          </p:cNvSpPr>
          <p:nvPr>
            <p:ph idx="1"/>
          </p:nvPr>
        </p:nvSpPr>
        <p:spPr/>
        <p:txBody>
          <a:bodyPr/>
          <a:lstStyle/>
          <a:p>
            <a:pPr marL="26988" eaLnBrk="1" hangingPunct="1">
              <a:buFont typeface="Wingdings" charset="2"/>
              <a:buNone/>
            </a:pPr>
            <a:r>
              <a:rPr lang="en-US" smtClean="0">
                <a:solidFill>
                  <a:srgbClr val="090E2A"/>
                </a:solidFill>
              </a:rPr>
              <a:t>If you think bullying has occurred, complete a parent or have your teen complete the student reporting form found on the BPS website parent portal.</a:t>
            </a:r>
          </a:p>
          <a:p>
            <a:pPr marL="26988" eaLnBrk="1" hangingPunct="1"/>
            <a:r>
              <a:rPr lang="en-US" u="sng" smtClean="0">
                <a:solidFill>
                  <a:srgbClr val="002060"/>
                </a:solidFill>
                <a:hlinkClick r:id="rId2"/>
              </a:rPr>
              <a:t>http://www.brevard.k12.fl.us/portals/parents/pdf/ParentsBullying.pdf</a:t>
            </a:r>
            <a:endParaRPr lang="en-US" smtClean="0">
              <a:solidFill>
                <a:srgbClr val="002060"/>
              </a:solidFill>
            </a:endParaRPr>
          </a:p>
          <a:p>
            <a:pPr marL="26988" eaLnBrk="1" hangingPunct="1">
              <a:buFont typeface="Wingdings" charset="2"/>
              <a:buNone/>
            </a:pPr>
            <a:r>
              <a:rPr lang="en-US" smtClean="0">
                <a:solidFill>
                  <a:srgbClr val="090E2A"/>
                </a:solidFill>
              </a:rPr>
              <a:t>Whether the situation is or is not bullying, the critical issue is to resolve the problem and empower your teen.</a:t>
            </a:r>
          </a:p>
          <a:p>
            <a:pPr marL="26988"/>
            <a:endParaRPr lang="en-US" smtClean="0"/>
          </a:p>
        </p:txBody>
      </p:sp>
      <p:sp>
        <p:nvSpPr>
          <p:cNvPr id="31748" name="Slide Number Placeholder 3"/>
          <p:cNvSpPr>
            <a:spLocks noGrp="1"/>
          </p:cNvSpPr>
          <p:nvPr>
            <p:ph type="sldNum" sz="quarter" idx="12"/>
          </p:nvPr>
        </p:nvSpPr>
        <p:spPr bwMode="auto">
          <a:noFill/>
          <a:ln>
            <a:miter lim="800000"/>
            <a:headEnd/>
            <a:tailEnd/>
          </a:ln>
        </p:spPr>
        <p:txBody>
          <a:bodyPr/>
          <a:lstStyle/>
          <a:p>
            <a:fld id="{5D068183-D23B-442C-B1D6-6D843256C8DE}" type="slidenum">
              <a:rPr lang="en-US" smtClean="0"/>
              <a:pPr/>
              <a:t>23</a:t>
            </a:fld>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ctrTitle"/>
          </p:nvPr>
        </p:nvSpPr>
        <p:spPr>
          <a:xfrm>
            <a:off x="1371600" y="228600"/>
            <a:ext cx="7254875" cy="1471613"/>
          </a:xfrm>
        </p:spPr>
        <p:txBody>
          <a:bodyPr/>
          <a:lstStyle/>
          <a:p>
            <a:pPr eaLnBrk="1" fontAlgn="auto" hangingPunct="1">
              <a:spcAft>
                <a:spcPts val="0"/>
              </a:spcAft>
              <a:defRPr/>
            </a:pPr>
            <a:r>
              <a:rPr lang="en-US" sz="4000" dirty="0" smtClean="0">
                <a:solidFill>
                  <a:schemeClr val="tx1"/>
                </a:solidFill>
                <a:ea typeface="+mj-ea"/>
                <a:cs typeface="+mj-cs"/>
              </a:rPr>
              <a:t>How to Approach the School</a:t>
            </a:r>
            <a:r>
              <a:rPr lang="en-US" sz="4000" dirty="0" smtClean="0">
                <a:solidFill>
                  <a:schemeClr val="tx2">
                    <a:satMod val="130000"/>
                  </a:schemeClr>
                </a:solidFill>
                <a:ea typeface="+mj-ea"/>
                <a:cs typeface="+mj-cs"/>
              </a:rPr>
              <a:t/>
            </a:r>
            <a:br>
              <a:rPr lang="en-US" sz="4000" dirty="0" smtClean="0">
                <a:solidFill>
                  <a:schemeClr val="tx2">
                    <a:satMod val="130000"/>
                  </a:schemeClr>
                </a:solidFill>
                <a:ea typeface="+mj-ea"/>
                <a:cs typeface="+mj-cs"/>
              </a:rPr>
            </a:br>
            <a:endParaRPr lang="en-US" sz="4000" dirty="0" smtClean="0">
              <a:solidFill>
                <a:schemeClr val="tx2">
                  <a:satMod val="130000"/>
                </a:schemeClr>
              </a:solidFill>
              <a:ea typeface="+mj-ea"/>
              <a:cs typeface="+mj-cs"/>
            </a:endParaRPr>
          </a:p>
        </p:txBody>
      </p:sp>
      <p:sp>
        <p:nvSpPr>
          <p:cNvPr id="32771" name="Rectangle 3"/>
          <p:cNvSpPr>
            <a:spLocks noGrp="1" noChangeArrowheads="1"/>
          </p:cNvSpPr>
          <p:nvPr>
            <p:ph type="subTitle" idx="1"/>
          </p:nvPr>
        </p:nvSpPr>
        <p:spPr>
          <a:xfrm>
            <a:off x="990600" y="2286000"/>
            <a:ext cx="7483475" cy="2667000"/>
          </a:xfrm>
        </p:spPr>
        <p:txBody>
          <a:bodyPr/>
          <a:lstStyle/>
          <a:p>
            <a:pPr marL="26988" eaLnBrk="1" hangingPunct="1">
              <a:lnSpc>
                <a:spcPct val="80000"/>
              </a:lnSpc>
            </a:pPr>
            <a:r>
              <a:rPr lang="en-US" smtClean="0">
                <a:solidFill>
                  <a:srgbClr val="0D0D0D"/>
                </a:solidFill>
              </a:rPr>
              <a:t>Call the school and make an appointment with the appropriate person.</a:t>
            </a:r>
          </a:p>
          <a:p>
            <a:pPr marL="26988" eaLnBrk="1" hangingPunct="1">
              <a:lnSpc>
                <a:spcPct val="80000"/>
              </a:lnSpc>
            </a:pPr>
            <a:endParaRPr lang="en-US" smtClean="0">
              <a:solidFill>
                <a:srgbClr val="0D0D0D"/>
              </a:solidFill>
            </a:endParaRPr>
          </a:p>
          <a:p>
            <a:pPr marL="26988" eaLnBrk="1" hangingPunct="1">
              <a:lnSpc>
                <a:spcPct val="80000"/>
              </a:lnSpc>
            </a:pPr>
            <a:r>
              <a:rPr lang="en-US" smtClean="0">
                <a:solidFill>
                  <a:srgbClr val="0D0D0D"/>
                </a:solidFill>
              </a:rPr>
              <a:t>Remain Calm.</a:t>
            </a:r>
          </a:p>
          <a:p>
            <a:pPr marL="26988" eaLnBrk="1" hangingPunct="1">
              <a:lnSpc>
                <a:spcPct val="80000"/>
              </a:lnSpc>
            </a:pPr>
            <a:endParaRPr lang="en-US" smtClean="0">
              <a:solidFill>
                <a:srgbClr val="0D0D0D"/>
              </a:solidFill>
            </a:endParaRPr>
          </a:p>
          <a:p>
            <a:pPr marL="26988" eaLnBrk="1" hangingPunct="1">
              <a:lnSpc>
                <a:spcPct val="80000"/>
              </a:lnSpc>
            </a:pPr>
            <a:r>
              <a:rPr lang="en-US" smtClean="0">
                <a:solidFill>
                  <a:srgbClr val="0D0D0D"/>
                </a:solidFill>
              </a:rPr>
              <a:t>Have as many facts as possible and a completed bully report form, if appropriate.</a:t>
            </a:r>
          </a:p>
          <a:p>
            <a:pPr marL="26988" eaLnBrk="1" hangingPunct="1">
              <a:lnSpc>
                <a:spcPct val="80000"/>
              </a:lnSpc>
            </a:pPr>
            <a:endParaRPr lang="en-US" sz="2800" smtClean="0">
              <a:solidFill>
                <a:srgbClr val="2C3340"/>
              </a:solidFill>
            </a:endParaRPr>
          </a:p>
          <a:p>
            <a:pPr marL="26988" eaLnBrk="1" hangingPunct="1">
              <a:lnSpc>
                <a:spcPct val="80000"/>
              </a:lnSpc>
            </a:pPr>
            <a:endParaRPr lang="en-US" sz="2200" smtClean="0">
              <a:solidFill>
                <a:srgbClr val="2C334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ctrTitle"/>
          </p:nvPr>
        </p:nvSpPr>
        <p:spPr>
          <a:xfrm>
            <a:off x="1066800" y="360363"/>
            <a:ext cx="7772400" cy="1087437"/>
          </a:xfrm>
        </p:spPr>
        <p:txBody>
          <a:bodyPr/>
          <a:lstStyle/>
          <a:p>
            <a:pPr eaLnBrk="1" fontAlgn="auto" hangingPunct="1">
              <a:spcAft>
                <a:spcPts val="0"/>
              </a:spcAft>
              <a:defRPr/>
            </a:pPr>
            <a:r>
              <a:rPr lang="en-US" dirty="0" smtClean="0">
                <a:solidFill>
                  <a:schemeClr val="tx1"/>
                </a:solidFill>
                <a:ea typeface="+mj-ea"/>
                <a:cs typeface="+mj-cs"/>
              </a:rPr>
              <a:t>    </a:t>
            </a:r>
            <a:r>
              <a:rPr lang="en-US" sz="4000" dirty="0" smtClean="0">
                <a:solidFill>
                  <a:schemeClr val="tx1"/>
                </a:solidFill>
                <a:ea typeface="+mj-ea"/>
                <a:cs typeface="+mj-cs"/>
              </a:rPr>
              <a:t>School Response to Bullying</a:t>
            </a:r>
          </a:p>
        </p:txBody>
      </p:sp>
      <p:sp>
        <p:nvSpPr>
          <p:cNvPr id="33795" name="Rectangle 3"/>
          <p:cNvSpPr>
            <a:spLocks noGrp="1" noChangeArrowheads="1"/>
          </p:cNvSpPr>
          <p:nvPr>
            <p:ph type="subTitle" idx="1"/>
          </p:nvPr>
        </p:nvSpPr>
        <p:spPr>
          <a:xfrm>
            <a:off x="1447800" y="2590800"/>
            <a:ext cx="6781800" cy="2590800"/>
          </a:xfrm>
        </p:spPr>
        <p:txBody>
          <a:bodyPr/>
          <a:lstStyle/>
          <a:p>
            <a:pPr marL="26988" eaLnBrk="1" hangingPunct="1">
              <a:lnSpc>
                <a:spcPct val="90000"/>
              </a:lnSpc>
            </a:pPr>
            <a:r>
              <a:rPr lang="en-US" sz="2800" smtClean="0">
                <a:solidFill>
                  <a:srgbClr val="0D0D0D"/>
                </a:solidFill>
              </a:rPr>
              <a:t>Once the parent’s/student’s reporting form has been submitted, school staff have 15 school days to complete the investigation.</a:t>
            </a:r>
          </a:p>
          <a:p>
            <a:pPr marL="26988" eaLnBrk="1" hangingPunct="1">
              <a:lnSpc>
                <a:spcPct val="90000"/>
              </a:lnSpc>
            </a:pPr>
            <a:endParaRPr lang="en-US" sz="2800" smtClean="0">
              <a:solidFill>
                <a:srgbClr val="0D0D0D"/>
              </a:solidFill>
            </a:endParaRPr>
          </a:p>
          <a:p>
            <a:pPr marL="26988" eaLnBrk="1" hangingPunct="1">
              <a:lnSpc>
                <a:spcPct val="90000"/>
              </a:lnSpc>
            </a:pPr>
            <a:r>
              <a:rPr lang="en-US" sz="2800" smtClean="0">
                <a:solidFill>
                  <a:srgbClr val="0D0D0D"/>
                </a:solidFill>
              </a:rPr>
              <a:t>Schools will address the issue of safety with you and your child. </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pPr eaLnBrk="1" fontAlgn="auto" hangingPunct="1">
              <a:spcAft>
                <a:spcPts val="0"/>
              </a:spcAft>
              <a:defRPr/>
            </a:pPr>
            <a:r>
              <a:rPr lang="en-US" sz="4000" dirty="0" smtClean="0">
                <a:solidFill>
                  <a:schemeClr val="tx1"/>
                </a:solidFill>
                <a:ea typeface="+mj-ea"/>
                <a:cs typeface="+mj-cs"/>
              </a:rPr>
              <a:t>       Anti-Bully Strategies</a:t>
            </a:r>
          </a:p>
        </p:txBody>
      </p:sp>
      <p:sp>
        <p:nvSpPr>
          <p:cNvPr id="34819" name="Rectangle 3"/>
          <p:cNvSpPr>
            <a:spLocks noGrp="1" noChangeArrowheads="1"/>
          </p:cNvSpPr>
          <p:nvPr>
            <p:ph type="body" idx="4294967295"/>
          </p:nvPr>
        </p:nvSpPr>
        <p:spPr>
          <a:xfrm>
            <a:off x="1066800" y="1905000"/>
            <a:ext cx="7499350" cy="4267200"/>
          </a:xfrm>
        </p:spPr>
        <p:txBody>
          <a:bodyPr/>
          <a:lstStyle/>
          <a:p>
            <a:pPr eaLnBrk="1" hangingPunct="1">
              <a:lnSpc>
                <a:spcPct val="90000"/>
              </a:lnSpc>
            </a:pPr>
            <a:r>
              <a:rPr lang="en-US" sz="2800" smtClean="0"/>
              <a:t>Help develop talents and positive attributes in your child.</a:t>
            </a:r>
          </a:p>
          <a:p>
            <a:pPr eaLnBrk="1" hangingPunct="1">
              <a:lnSpc>
                <a:spcPct val="90000"/>
              </a:lnSpc>
            </a:pPr>
            <a:r>
              <a:rPr lang="en-US" sz="2800" smtClean="0"/>
              <a:t>Encourage your child to make contact with friendly students.</a:t>
            </a:r>
          </a:p>
          <a:p>
            <a:pPr eaLnBrk="1" hangingPunct="1">
              <a:lnSpc>
                <a:spcPct val="90000"/>
              </a:lnSpc>
            </a:pPr>
            <a:r>
              <a:rPr lang="en-US" sz="2800" smtClean="0"/>
              <a:t>Help your child put the conflict in perspective and not take it personally.</a:t>
            </a:r>
          </a:p>
          <a:p>
            <a:pPr eaLnBrk="1" hangingPunct="1">
              <a:lnSpc>
                <a:spcPct val="90000"/>
              </a:lnSpc>
            </a:pPr>
            <a:r>
              <a:rPr lang="en-US" sz="2800" smtClean="0"/>
              <a:t>Teach your child safety strategies.</a:t>
            </a:r>
          </a:p>
          <a:p>
            <a:pPr eaLnBrk="1" hangingPunct="1">
              <a:lnSpc>
                <a:spcPct val="90000"/>
              </a:lnSpc>
            </a:pPr>
            <a:r>
              <a:rPr lang="en-US" sz="2800" smtClean="0"/>
              <a:t>Nurture a positive self view.</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90600" y="304800"/>
            <a:ext cx="7924800" cy="1447800"/>
          </a:xfrm>
        </p:spPr>
        <p:txBody>
          <a:bodyPr>
            <a:noAutofit/>
          </a:bodyPr>
          <a:lstStyle/>
          <a:p>
            <a:pPr algn="ctr" eaLnBrk="1" fontAlgn="auto" hangingPunct="1">
              <a:spcAft>
                <a:spcPts val="0"/>
              </a:spcAft>
              <a:defRPr/>
            </a:pPr>
            <a:r>
              <a:rPr lang="en-US" sz="4000" dirty="0" smtClean="0">
                <a:solidFill>
                  <a:schemeClr val="tx1"/>
                </a:solidFill>
                <a:ea typeface="+mj-ea"/>
                <a:cs typeface="+mj-cs"/>
              </a:rPr>
              <a:t>Teach Your Child How To Be a Positive Bystander</a:t>
            </a:r>
          </a:p>
        </p:txBody>
      </p:sp>
      <p:sp>
        <p:nvSpPr>
          <p:cNvPr id="35843" name="Rectangle 3"/>
          <p:cNvSpPr>
            <a:spLocks noGrp="1" noChangeArrowheads="1"/>
          </p:cNvSpPr>
          <p:nvPr>
            <p:ph sz="half" idx="1"/>
          </p:nvPr>
        </p:nvSpPr>
        <p:spPr>
          <a:xfrm>
            <a:off x="990600" y="2438400"/>
            <a:ext cx="3136900" cy="4054475"/>
          </a:xfrm>
        </p:spPr>
        <p:txBody>
          <a:bodyPr/>
          <a:lstStyle/>
          <a:p>
            <a:pPr eaLnBrk="1" hangingPunct="1"/>
            <a:r>
              <a:rPr lang="en-US" smtClean="0"/>
              <a:t>Help solve the conflict</a:t>
            </a:r>
          </a:p>
          <a:p>
            <a:pPr eaLnBrk="1" hangingPunct="1"/>
            <a:r>
              <a:rPr lang="en-US" smtClean="0"/>
              <a:t>Get adult help</a:t>
            </a:r>
          </a:p>
          <a:p>
            <a:pPr eaLnBrk="1" hangingPunct="1"/>
            <a:r>
              <a:rPr lang="en-US" smtClean="0"/>
              <a:t>Call the victim over</a:t>
            </a:r>
          </a:p>
          <a:p>
            <a:pPr eaLnBrk="1" hangingPunct="1">
              <a:buFont typeface="Wingdings" charset="2"/>
              <a:buNone/>
            </a:pPr>
            <a:endParaRPr lang="en-US" smtClean="0"/>
          </a:p>
        </p:txBody>
      </p:sp>
      <p:sp>
        <p:nvSpPr>
          <p:cNvPr id="35844" name="Rectangle 4"/>
          <p:cNvSpPr>
            <a:spLocks noGrp="1" noChangeArrowheads="1"/>
          </p:cNvSpPr>
          <p:nvPr>
            <p:ph sz="half" idx="2"/>
          </p:nvPr>
        </p:nvSpPr>
        <p:spPr>
          <a:xfrm>
            <a:off x="4876800" y="2362200"/>
            <a:ext cx="3409950" cy="4206875"/>
          </a:xfrm>
        </p:spPr>
        <p:txBody>
          <a:bodyPr/>
          <a:lstStyle/>
          <a:p>
            <a:pPr eaLnBrk="1" hangingPunct="1"/>
            <a:r>
              <a:rPr lang="en-US" smtClean="0"/>
              <a:t>Show disapproval</a:t>
            </a:r>
          </a:p>
          <a:p>
            <a:pPr eaLnBrk="1" hangingPunct="1"/>
            <a:r>
              <a:rPr lang="en-US" smtClean="0"/>
              <a:t>Show empathy</a:t>
            </a:r>
          </a:p>
          <a:p>
            <a:pPr eaLnBrk="1" hangingPunct="1"/>
            <a:r>
              <a:rPr lang="en-US" smtClean="0"/>
              <a:t>Stand up and speak out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bwMode="auto">
          <a:noFill/>
          <a:ln>
            <a:miter lim="800000"/>
            <a:headEnd/>
            <a:tailEnd/>
          </a:ln>
        </p:spPr>
        <p:txBody>
          <a:bodyPr/>
          <a:lstStyle/>
          <a:p>
            <a:fld id="{7B4416E1-A370-47B7-BEE8-F08D7982E9E7}" type="slidenum">
              <a:rPr lang="en-US" smtClean="0">
                <a:solidFill>
                  <a:schemeClr val="tx1"/>
                </a:solidFill>
                <a:latin typeface="Arial" charset="0"/>
                <a:cs typeface="Arial" charset="0"/>
              </a:rPr>
              <a:pPr/>
              <a:t>28</a:t>
            </a:fld>
            <a:endParaRPr lang="en-US" smtClean="0">
              <a:solidFill>
                <a:schemeClr val="tx1"/>
              </a:solidFill>
              <a:latin typeface="Arial" charset="0"/>
              <a:cs typeface="Arial" charset="0"/>
            </a:endParaRPr>
          </a:p>
        </p:txBody>
      </p:sp>
      <p:sp>
        <p:nvSpPr>
          <p:cNvPr id="31747" name="Rectangle 2"/>
          <p:cNvSpPr>
            <a:spLocks noGrp="1"/>
          </p:cNvSpPr>
          <p:nvPr>
            <p:ph type="title" idx="4294967295"/>
          </p:nvPr>
        </p:nvSpPr>
        <p:spPr>
          <a:xfrm>
            <a:off x="914400" y="152400"/>
            <a:ext cx="8229600" cy="1139825"/>
          </a:xfrm>
        </p:spPr>
        <p:txBody>
          <a:bodyPr/>
          <a:lstStyle/>
          <a:p>
            <a:pPr eaLnBrk="1" fontAlgn="auto" hangingPunct="1">
              <a:spcAft>
                <a:spcPts val="0"/>
              </a:spcAft>
              <a:defRPr/>
            </a:pPr>
            <a:r>
              <a:rPr lang="en-US" sz="4400" dirty="0" smtClean="0">
                <a:solidFill>
                  <a:schemeClr val="tx1"/>
                </a:solidFill>
                <a:ea typeface="+mj-ea"/>
                <a:cs typeface="+mj-cs"/>
              </a:rPr>
              <a:t>        </a:t>
            </a:r>
            <a:r>
              <a:rPr lang="en-US" sz="4000" dirty="0" smtClean="0">
                <a:solidFill>
                  <a:schemeClr val="tx1"/>
                </a:solidFill>
                <a:ea typeface="+mj-ea"/>
                <a:cs typeface="+mj-cs"/>
              </a:rPr>
              <a:t>How Students Report</a:t>
            </a:r>
          </a:p>
        </p:txBody>
      </p:sp>
      <p:sp>
        <p:nvSpPr>
          <p:cNvPr id="36868" name="Rectangle 3"/>
          <p:cNvSpPr>
            <a:spLocks noGrp="1"/>
          </p:cNvSpPr>
          <p:nvPr>
            <p:ph type="body" idx="4294967295"/>
          </p:nvPr>
        </p:nvSpPr>
        <p:spPr>
          <a:xfrm>
            <a:off x="990600" y="1371600"/>
            <a:ext cx="8001000" cy="4724400"/>
          </a:xfrm>
        </p:spPr>
        <p:txBody>
          <a:bodyPr/>
          <a:lstStyle/>
          <a:p>
            <a:pPr marL="0" indent="0" eaLnBrk="1" hangingPunct="1">
              <a:buFontTx/>
              <a:buNone/>
            </a:pPr>
            <a:r>
              <a:rPr lang="en-US" sz="2800" b="1" smtClean="0"/>
              <a:t>   </a:t>
            </a:r>
          </a:p>
          <a:p>
            <a:pPr marL="0" indent="0" eaLnBrk="1" hangingPunct="1"/>
            <a:r>
              <a:rPr lang="en-US" sz="2800" b="1" smtClean="0"/>
              <a:t> </a:t>
            </a:r>
            <a:r>
              <a:rPr lang="en-US" sz="2800" b="1" u="sng" smtClean="0"/>
              <a:t>Verbal:</a:t>
            </a:r>
            <a:r>
              <a:rPr lang="en-US" sz="2800" smtClean="0"/>
              <a:t>  In-person reporting</a:t>
            </a:r>
          </a:p>
          <a:p>
            <a:pPr marL="0" indent="0" eaLnBrk="1" hangingPunct="1"/>
            <a:r>
              <a:rPr lang="en-US" sz="2800" b="1" u="sng" smtClean="0"/>
              <a:t>Written:</a:t>
            </a:r>
            <a:r>
              <a:rPr lang="en-US" sz="2800" smtClean="0"/>
              <a:t> BPS Bullying/Harassment/Teen Dating Violence and Abuse Reporting Form -  Secondary/Adult located on the Brevard Public Schools Website Parent Portal</a:t>
            </a:r>
          </a:p>
          <a:p>
            <a:pPr marL="0" indent="0" eaLnBrk="1" hangingPunct="1"/>
            <a:r>
              <a:rPr lang="en-US" sz="2800" b="1" u="sng" smtClean="0"/>
              <a:t>Anonymous:</a:t>
            </a:r>
            <a:r>
              <a:rPr lang="en-US" sz="2800" smtClean="0"/>
              <a:t> Bully Box, Speak Out Hotline </a:t>
            </a:r>
          </a:p>
          <a:p>
            <a:pPr marL="0" indent="0" eaLnBrk="1" hangingPunct="1">
              <a:buFont typeface="Wingdings" charset="2"/>
              <a:buNone/>
            </a:pPr>
            <a:r>
              <a:rPr lang="en-US" sz="2800" smtClean="0"/>
              <a:t>(1.800.226.7733), school-based website if applicable</a:t>
            </a:r>
            <a:endParaRPr lang="en-US" sz="2800" b="1" smtClean="0"/>
          </a:p>
        </p:txBody>
      </p:sp>
      <p:sp>
        <p:nvSpPr>
          <p:cNvPr id="36869" name="Text Box 5"/>
          <p:cNvSpPr txBox="1">
            <a:spLocks noChangeArrowheads="1"/>
          </p:cNvSpPr>
          <p:nvPr/>
        </p:nvSpPr>
        <p:spPr bwMode="auto">
          <a:xfrm>
            <a:off x="7924800" y="4800600"/>
            <a:ext cx="685800" cy="366713"/>
          </a:xfrm>
          <a:prstGeom prst="rect">
            <a:avLst/>
          </a:prstGeom>
          <a:noFill/>
          <a:ln w="9525">
            <a:noFill/>
            <a:miter lim="800000"/>
            <a:headEnd/>
            <a:tailEnd/>
          </a:ln>
        </p:spPr>
        <p:txBody>
          <a:bodyPr>
            <a:spAutoFit/>
          </a:bodyPr>
          <a:lstStyle/>
          <a:p>
            <a:pPr algn="ctr">
              <a:spcBef>
                <a:spcPct val="50000"/>
              </a:spcBef>
            </a:pPr>
            <a:endParaRPr lang="en-US">
              <a:cs typeface="Arial" charset="0"/>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2"/>
          </p:nvPr>
        </p:nvSpPr>
        <p:spPr bwMode="auto">
          <a:noFill/>
          <a:ln>
            <a:miter lim="800000"/>
            <a:headEnd/>
            <a:tailEnd/>
          </a:ln>
        </p:spPr>
        <p:txBody>
          <a:bodyPr/>
          <a:lstStyle/>
          <a:p>
            <a:fld id="{91CFF467-6214-4095-9550-07A6E1D04829}" type="slidenum">
              <a:rPr lang="en-US" smtClean="0">
                <a:solidFill>
                  <a:schemeClr val="tx1"/>
                </a:solidFill>
                <a:latin typeface="Arial" charset="0"/>
                <a:cs typeface="Arial" charset="0"/>
              </a:rPr>
              <a:pPr/>
              <a:t>29</a:t>
            </a:fld>
            <a:endParaRPr lang="en-US" smtClean="0">
              <a:solidFill>
                <a:schemeClr val="tx1"/>
              </a:solidFill>
              <a:latin typeface="Arial" charset="0"/>
              <a:cs typeface="Arial" charset="0"/>
            </a:endParaRPr>
          </a:p>
        </p:txBody>
      </p:sp>
      <p:sp>
        <p:nvSpPr>
          <p:cNvPr id="20482" name="Rectangle 2"/>
          <p:cNvSpPr>
            <a:spLocks noGrp="1"/>
          </p:cNvSpPr>
          <p:nvPr>
            <p:ph type="title" idx="4294967295"/>
          </p:nvPr>
        </p:nvSpPr>
        <p:spPr>
          <a:xfrm>
            <a:off x="1066800" y="304800"/>
            <a:ext cx="7848600" cy="1066800"/>
          </a:xfrm>
          <a:ln>
            <a:miter lim="800000"/>
            <a:headEnd/>
            <a:tailEnd/>
          </a:ln>
        </p:spPr>
        <p:txBody>
          <a:bodyPr/>
          <a:lstStyle/>
          <a:p>
            <a:pPr eaLnBrk="1" fontAlgn="auto" hangingPunct="1">
              <a:spcAft>
                <a:spcPts val="0"/>
              </a:spcAft>
              <a:defRPr/>
            </a:pPr>
            <a:r>
              <a:rPr lang="en-US" sz="4000" dirty="0" smtClean="0">
                <a:solidFill>
                  <a:schemeClr val="tx1"/>
                </a:solidFill>
                <a:ea typeface="+mj-ea"/>
                <a:cs typeface="+mj-cs"/>
              </a:rPr>
              <a:t>  Incident Reporting and Immunity</a:t>
            </a:r>
          </a:p>
        </p:txBody>
      </p:sp>
      <p:sp>
        <p:nvSpPr>
          <p:cNvPr id="37892" name="Rectangle 3"/>
          <p:cNvSpPr>
            <a:spLocks noGrp="1"/>
          </p:cNvSpPr>
          <p:nvPr>
            <p:ph type="body" idx="4294967295"/>
          </p:nvPr>
        </p:nvSpPr>
        <p:spPr>
          <a:xfrm>
            <a:off x="990600" y="1752600"/>
            <a:ext cx="8001000" cy="3581400"/>
          </a:xfrm>
        </p:spPr>
        <p:txBody>
          <a:bodyPr/>
          <a:lstStyle/>
          <a:p>
            <a:pPr eaLnBrk="1" hangingPunct="1"/>
            <a:endParaRPr lang="en-US" sz="2800" b="1" u="sng" smtClean="0"/>
          </a:p>
          <a:p>
            <a:pPr eaLnBrk="1" hangingPunct="1"/>
            <a:r>
              <a:rPr lang="en-US" sz="2800" b="1" u="sng" smtClean="0"/>
              <a:t>GOOD FAITH</a:t>
            </a:r>
            <a:r>
              <a:rPr lang="en-US" sz="2800" smtClean="0"/>
              <a:t> – Anyone making a report in good faith is immune from cause of action/damages. It will NOT affect employment, grades, learning/working environment or assignments.</a:t>
            </a:r>
          </a:p>
          <a:p>
            <a:pPr eaLnBrk="1" hangingPunct="1"/>
            <a:r>
              <a:rPr lang="en-US" sz="2800" b="1" u="sng" smtClean="0"/>
              <a:t>False Reporting</a:t>
            </a:r>
            <a:r>
              <a:rPr lang="en-US" sz="2800" smtClean="0"/>
              <a:t> </a:t>
            </a:r>
            <a:r>
              <a:rPr lang="en-US" sz="2800" b="1" smtClean="0"/>
              <a:t>will result in </a:t>
            </a:r>
            <a:r>
              <a:rPr lang="en-US" sz="2800" smtClean="0"/>
              <a:t>consequences, and appropriate remedial action will apply.</a:t>
            </a: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xfrm>
            <a:off x="1066800" y="228600"/>
            <a:ext cx="8229600" cy="1295400"/>
          </a:xfrm>
        </p:spPr>
        <p:txBody>
          <a:bodyPr/>
          <a:lstStyle/>
          <a:p>
            <a:pPr eaLnBrk="1" fontAlgn="auto" hangingPunct="1">
              <a:spcAft>
                <a:spcPts val="0"/>
              </a:spcAft>
              <a:defRPr/>
            </a:pPr>
            <a:r>
              <a:rPr lang="en-US" sz="4400" dirty="0" smtClean="0">
                <a:solidFill>
                  <a:schemeClr val="tx1"/>
                </a:solidFill>
                <a:ea typeface="+mj-ea"/>
                <a:cs typeface="+mj-cs"/>
              </a:rPr>
              <a:t>    </a:t>
            </a:r>
            <a:r>
              <a:rPr lang="en-US" sz="4000" dirty="0" smtClean="0">
                <a:solidFill>
                  <a:schemeClr val="tx1"/>
                </a:solidFill>
                <a:ea typeface="+mj-ea"/>
                <a:cs typeface="+mj-cs"/>
              </a:rPr>
              <a:t>Florida State Statute 1006.147</a:t>
            </a:r>
          </a:p>
        </p:txBody>
      </p:sp>
      <p:sp>
        <p:nvSpPr>
          <p:cNvPr id="11267" name="Rectangle 3"/>
          <p:cNvSpPr>
            <a:spLocks noGrp="1" noChangeArrowheads="1"/>
          </p:cNvSpPr>
          <p:nvPr>
            <p:ph idx="1"/>
          </p:nvPr>
        </p:nvSpPr>
        <p:spPr>
          <a:xfrm>
            <a:off x="914400" y="2209800"/>
            <a:ext cx="7575550" cy="3810000"/>
          </a:xfrm>
        </p:spPr>
        <p:txBody>
          <a:bodyPr/>
          <a:lstStyle/>
          <a:p>
            <a:pPr eaLnBrk="1" hangingPunct="1">
              <a:buFont typeface="Wingdings" charset="2"/>
              <a:buNone/>
            </a:pPr>
            <a:r>
              <a:rPr lang="en-US" sz="2800" smtClean="0"/>
              <a:t>               Also called The Jeffrey Johnston </a:t>
            </a:r>
          </a:p>
          <a:p>
            <a:pPr eaLnBrk="1" hangingPunct="1">
              <a:buFont typeface="Wingdings" charset="2"/>
              <a:buNone/>
            </a:pPr>
            <a:r>
              <a:rPr lang="en-US" sz="2800" smtClean="0"/>
              <a:t>                “Stand Up for all Students Act”</a:t>
            </a:r>
          </a:p>
          <a:p>
            <a:pPr algn="just" eaLnBrk="1" hangingPunct="1">
              <a:buFont typeface="Wingdings" charset="2"/>
              <a:buNone/>
            </a:pPr>
            <a:endParaRPr lang="en-US" sz="2800" b="1" smtClean="0"/>
          </a:p>
          <a:p>
            <a:pPr eaLnBrk="1" hangingPunct="1">
              <a:buFont typeface="Wingdings" charset="2"/>
              <a:buNone/>
            </a:pPr>
            <a:r>
              <a:rPr lang="en-US" sz="2800" smtClean="0"/>
              <a:t>   Prohibits bullying or harassment to any student, school employee, volunteer, parent and/or school visitor.</a:t>
            </a:r>
          </a:p>
        </p:txBody>
      </p:sp>
      <p:sp>
        <p:nvSpPr>
          <p:cNvPr id="11268" name="Slide Number Placeholder 1"/>
          <p:cNvSpPr>
            <a:spLocks noGrp="1"/>
          </p:cNvSpPr>
          <p:nvPr>
            <p:ph type="sldNum" sz="quarter" idx="12"/>
          </p:nvPr>
        </p:nvSpPr>
        <p:spPr bwMode="auto">
          <a:noFill/>
          <a:ln>
            <a:miter lim="800000"/>
            <a:headEnd/>
            <a:tailEnd/>
          </a:ln>
        </p:spPr>
        <p:txBody>
          <a:bodyPr/>
          <a:lstStyle/>
          <a:p>
            <a:fld id="{63EE2C9C-FBCF-4733-912B-16F72A9E8552}" type="slidenum">
              <a:rPr lang="en-US" smtClean="0"/>
              <a:pPr/>
              <a:t>3</a:t>
            </a:fld>
            <a:endParaRPr lang="en-US" smtClean="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bwMode="auto">
          <a:noFill/>
          <a:ln>
            <a:miter lim="800000"/>
            <a:headEnd/>
            <a:tailEnd/>
          </a:ln>
        </p:spPr>
        <p:txBody>
          <a:bodyPr/>
          <a:lstStyle/>
          <a:p>
            <a:fld id="{6E6FB61A-BC0C-4EA6-8972-7B139394C082}" type="slidenum">
              <a:rPr lang="en-US" smtClean="0">
                <a:solidFill>
                  <a:schemeClr val="tx1"/>
                </a:solidFill>
                <a:latin typeface="Arial" charset="0"/>
                <a:cs typeface="Arial" charset="0"/>
              </a:rPr>
              <a:pPr/>
              <a:t>30</a:t>
            </a:fld>
            <a:endParaRPr lang="en-US" smtClean="0">
              <a:solidFill>
                <a:schemeClr val="tx1"/>
              </a:solidFill>
              <a:latin typeface="Arial" charset="0"/>
              <a:cs typeface="Arial" charset="0"/>
            </a:endParaRPr>
          </a:p>
        </p:txBody>
      </p:sp>
      <p:sp>
        <p:nvSpPr>
          <p:cNvPr id="30722" name="Title 1"/>
          <p:cNvSpPr>
            <a:spLocks noGrp="1"/>
          </p:cNvSpPr>
          <p:nvPr>
            <p:ph type="title" idx="4294967295"/>
          </p:nvPr>
        </p:nvSpPr>
        <p:spPr>
          <a:xfrm>
            <a:off x="1981200" y="152400"/>
            <a:ext cx="6629400" cy="1143000"/>
          </a:xfrm>
          <a:ln>
            <a:miter lim="800000"/>
            <a:headEnd/>
            <a:tailEnd/>
          </a:ln>
        </p:spPr>
        <p:txBody>
          <a:bodyPr>
            <a:noAutofit/>
          </a:bodyPr>
          <a:lstStyle/>
          <a:p>
            <a:pPr eaLnBrk="1" fontAlgn="auto" hangingPunct="1">
              <a:spcAft>
                <a:spcPts val="0"/>
              </a:spcAft>
              <a:defRPr/>
            </a:pPr>
            <a:r>
              <a:rPr lang="en-US" sz="4000" dirty="0" smtClean="0">
                <a:solidFill>
                  <a:schemeClr val="tx1"/>
                </a:solidFill>
                <a:ea typeface="+mj-ea"/>
                <a:cs typeface="+mj-cs"/>
              </a:rPr>
              <a:t>Actions Taken for Students Who Violate the Bully Policy</a:t>
            </a:r>
          </a:p>
        </p:txBody>
      </p:sp>
      <p:sp>
        <p:nvSpPr>
          <p:cNvPr id="38916" name="Content Placeholder 2"/>
          <p:cNvSpPr>
            <a:spLocks noGrp="1"/>
          </p:cNvSpPr>
          <p:nvPr>
            <p:ph idx="4294967295"/>
          </p:nvPr>
        </p:nvSpPr>
        <p:spPr>
          <a:xfrm>
            <a:off x="990600" y="1981200"/>
            <a:ext cx="7620000" cy="3810000"/>
          </a:xfrm>
        </p:spPr>
        <p:txBody>
          <a:bodyPr/>
          <a:lstStyle/>
          <a:p>
            <a:pPr lvl="1" eaLnBrk="1" hangingPunct="1">
              <a:lnSpc>
                <a:spcPct val="90000"/>
              </a:lnSpc>
              <a:buFont typeface="Arial" charset="0"/>
              <a:buChar char="•"/>
            </a:pPr>
            <a:r>
              <a:rPr lang="en-US" smtClean="0"/>
              <a:t>Counseling</a:t>
            </a:r>
          </a:p>
          <a:p>
            <a:pPr lvl="1" eaLnBrk="1" hangingPunct="1">
              <a:lnSpc>
                <a:spcPct val="90000"/>
              </a:lnSpc>
              <a:buFont typeface="Arial" charset="0"/>
              <a:buChar char="•"/>
            </a:pPr>
            <a:r>
              <a:rPr lang="en-US" smtClean="0"/>
              <a:t>Safety Plan</a:t>
            </a:r>
          </a:p>
          <a:p>
            <a:pPr lvl="1" eaLnBrk="1" hangingPunct="1">
              <a:lnSpc>
                <a:spcPct val="90000"/>
              </a:lnSpc>
              <a:buFont typeface="Arial" charset="0"/>
              <a:buChar char="•"/>
            </a:pPr>
            <a:r>
              <a:rPr lang="en-US" smtClean="0"/>
              <a:t>Stay Away Plan</a:t>
            </a:r>
          </a:p>
          <a:p>
            <a:pPr lvl="1" eaLnBrk="1" hangingPunct="1">
              <a:lnSpc>
                <a:spcPct val="90000"/>
              </a:lnSpc>
              <a:buFont typeface="Arial" charset="0"/>
              <a:buChar char="•"/>
            </a:pPr>
            <a:r>
              <a:rPr lang="en-US" smtClean="0"/>
              <a:t>Letters / phone calls to parents of both the offender and the victim</a:t>
            </a:r>
          </a:p>
          <a:p>
            <a:pPr lvl="1" eaLnBrk="1" hangingPunct="1">
              <a:lnSpc>
                <a:spcPct val="90000"/>
              </a:lnSpc>
              <a:buFont typeface="Arial" charset="0"/>
              <a:buChar char="•"/>
            </a:pPr>
            <a:r>
              <a:rPr lang="en-US" smtClean="0"/>
              <a:t>Suspension</a:t>
            </a:r>
          </a:p>
          <a:p>
            <a:pPr lvl="1" eaLnBrk="1" hangingPunct="1">
              <a:lnSpc>
                <a:spcPct val="90000"/>
              </a:lnSpc>
              <a:buFont typeface="Arial" charset="0"/>
              <a:buChar char="•"/>
            </a:pPr>
            <a:r>
              <a:rPr lang="en-US" smtClean="0"/>
              <a:t>Expulsion</a:t>
            </a:r>
          </a:p>
          <a:p>
            <a:pPr lvl="1" eaLnBrk="1" hangingPunct="1">
              <a:lnSpc>
                <a:spcPct val="90000"/>
              </a:lnSpc>
              <a:buFont typeface="Arial" charset="0"/>
              <a:buChar char="•"/>
            </a:pPr>
            <a:r>
              <a:rPr lang="en-US" smtClean="0"/>
              <a:t>Reported to law enforcement</a:t>
            </a: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itle 2"/>
          <p:cNvSpPr>
            <a:spLocks noGrp="1"/>
          </p:cNvSpPr>
          <p:nvPr>
            <p:ph type="ctrTitle"/>
          </p:nvPr>
        </p:nvSpPr>
        <p:spPr>
          <a:xfrm>
            <a:off x="1219200" y="304800"/>
            <a:ext cx="7696200" cy="1471613"/>
          </a:xfrm>
        </p:spPr>
        <p:txBody>
          <a:bodyPr/>
          <a:lstStyle/>
          <a:p>
            <a:pPr algn="ctr" eaLnBrk="1" fontAlgn="auto" hangingPunct="1">
              <a:spcAft>
                <a:spcPts val="0"/>
              </a:spcAft>
              <a:defRPr/>
            </a:pPr>
            <a:r>
              <a:rPr lang="en-US" sz="4000" dirty="0" smtClean="0">
                <a:solidFill>
                  <a:schemeClr val="tx1"/>
                </a:solidFill>
                <a:ea typeface="+mj-ea"/>
                <a:cs typeface="+mj-cs"/>
              </a:rPr>
              <a:t>Support Available for Students Who are Targets of Bullying</a:t>
            </a:r>
          </a:p>
        </p:txBody>
      </p:sp>
      <p:sp>
        <p:nvSpPr>
          <p:cNvPr id="39939" name="Subtitle 1"/>
          <p:cNvSpPr>
            <a:spLocks noGrp="1"/>
          </p:cNvSpPr>
          <p:nvPr>
            <p:ph type="subTitle" idx="1"/>
          </p:nvPr>
        </p:nvSpPr>
        <p:spPr>
          <a:xfrm>
            <a:off x="990600" y="2743200"/>
            <a:ext cx="7315200" cy="2590800"/>
          </a:xfrm>
        </p:spPr>
        <p:txBody>
          <a:bodyPr/>
          <a:lstStyle/>
          <a:p>
            <a:pPr marL="598488" indent="-257175" eaLnBrk="1" hangingPunct="1">
              <a:buFont typeface="Arial" charset="0"/>
              <a:buChar char="•"/>
            </a:pPr>
            <a:r>
              <a:rPr lang="en-US" sz="2800" smtClean="0">
                <a:solidFill>
                  <a:srgbClr val="2C3340"/>
                </a:solidFill>
              </a:rPr>
              <a:t>Counseling</a:t>
            </a:r>
          </a:p>
          <a:p>
            <a:pPr marL="598488" indent="-257175" eaLnBrk="1" hangingPunct="1">
              <a:buFont typeface="Arial" charset="0"/>
              <a:buChar char="•"/>
            </a:pPr>
            <a:r>
              <a:rPr lang="en-US" sz="2800" smtClean="0">
                <a:solidFill>
                  <a:srgbClr val="2C3340"/>
                </a:solidFill>
              </a:rPr>
              <a:t>Safety Plan</a:t>
            </a:r>
          </a:p>
          <a:p>
            <a:pPr marL="598488" indent="-257175" eaLnBrk="1" hangingPunct="1">
              <a:buFont typeface="Arial" charset="0"/>
              <a:buChar char="•"/>
            </a:pPr>
            <a:r>
              <a:rPr lang="en-US" sz="2800" smtClean="0">
                <a:solidFill>
                  <a:srgbClr val="2C3340"/>
                </a:solidFill>
              </a:rPr>
              <a:t>Social Skills Training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990600" y="228600"/>
            <a:ext cx="8153400" cy="1371600"/>
          </a:xfrm>
          <a:ln>
            <a:miter lim="800000"/>
            <a:headEnd/>
            <a:tailEnd/>
          </a:ln>
        </p:spPr>
        <p:txBody>
          <a:bodyPr>
            <a:noAutofit/>
          </a:bodyPr>
          <a:lstStyle/>
          <a:p>
            <a:pPr algn="ctr" eaLnBrk="1" fontAlgn="auto" hangingPunct="1">
              <a:spcAft>
                <a:spcPts val="0"/>
              </a:spcAft>
              <a:defRPr/>
            </a:pPr>
            <a:r>
              <a:rPr lang="en-US" sz="3200" dirty="0" smtClean="0">
                <a:solidFill>
                  <a:schemeClr val="tx1"/>
                </a:solidFill>
                <a:ea typeface="+mj-ea"/>
                <a:cs typeface="+mj-cs"/>
              </a:rPr>
              <a:t>Consequences for Parents, Visitors/Volunteers Who Violate the Bully Policy</a:t>
            </a:r>
          </a:p>
        </p:txBody>
      </p:sp>
      <p:sp>
        <p:nvSpPr>
          <p:cNvPr id="40963" name="Rectangle 3"/>
          <p:cNvSpPr>
            <a:spLocks noGrp="1" noChangeArrowheads="1"/>
          </p:cNvSpPr>
          <p:nvPr>
            <p:ph idx="1"/>
          </p:nvPr>
        </p:nvSpPr>
        <p:spPr>
          <a:xfrm>
            <a:off x="990600" y="2209800"/>
            <a:ext cx="7693025" cy="3733800"/>
          </a:xfrm>
        </p:spPr>
        <p:txBody>
          <a:bodyPr/>
          <a:lstStyle/>
          <a:p>
            <a:pPr eaLnBrk="1" hangingPunct="1"/>
            <a:r>
              <a:rPr lang="en-US" sz="2800" smtClean="0"/>
              <a:t>Determined by the school administrator</a:t>
            </a:r>
          </a:p>
          <a:p>
            <a:pPr eaLnBrk="1" hangingPunct="1"/>
            <a:r>
              <a:rPr lang="en-US" sz="2800" smtClean="0"/>
              <a:t>Trespassed</a:t>
            </a:r>
          </a:p>
          <a:p>
            <a:pPr eaLnBrk="1" hangingPunct="1"/>
            <a:r>
              <a:rPr lang="en-US" sz="2800" smtClean="0"/>
              <a:t>If applicable, reported to appropriate law enforcement agency</a:t>
            </a:r>
          </a:p>
        </p:txBody>
      </p:sp>
      <p:sp>
        <p:nvSpPr>
          <p:cNvPr id="40964" name="Slide Number Placeholder 5"/>
          <p:cNvSpPr>
            <a:spLocks noGrp="1"/>
          </p:cNvSpPr>
          <p:nvPr>
            <p:ph type="sldNum" sz="quarter" idx="12"/>
          </p:nvPr>
        </p:nvSpPr>
        <p:spPr bwMode="auto">
          <a:noFill/>
          <a:ln>
            <a:miter lim="800000"/>
            <a:headEnd/>
            <a:tailEnd/>
          </a:ln>
        </p:spPr>
        <p:txBody>
          <a:bodyPr/>
          <a:lstStyle/>
          <a:p>
            <a:fld id="{C8B0B2E5-9DA9-45E6-A98C-471B2097750C}" type="slidenum">
              <a:rPr lang="en-US" smtClean="0">
                <a:solidFill>
                  <a:schemeClr val="tx1"/>
                </a:solidFill>
                <a:latin typeface="Arial" charset="0"/>
                <a:cs typeface="Arial" charset="0"/>
              </a:rPr>
              <a:pPr/>
              <a:t>32</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1066800" y="304800"/>
            <a:ext cx="7772400" cy="1066800"/>
          </a:xfrm>
          <a:ln>
            <a:miter lim="800000"/>
            <a:headEnd/>
            <a:tailEnd/>
          </a:ln>
        </p:spPr>
        <p:txBody>
          <a:bodyPr>
            <a:normAutofit fontScale="90000"/>
          </a:bodyPr>
          <a:lstStyle/>
          <a:p>
            <a:pPr algn="ctr" eaLnBrk="1" fontAlgn="auto" hangingPunct="1">
              <a:spcAft>
                <a:spcPts val="0"/>
              </a:spcAft>
              <a:defRPr/>
            </a:pPr>
            <a:r>
              <a:rPr lang="en-US" sz="4000" dirty="0" smtClean="0">
                <a:solidFill>
                  <a:schemeClr val="tx1"/>
                </a:solidFill>
                <a:ea typeface="+mj-ea"/>
                <a:cs typeface="+mj-cs"/>
              </a:rPr>
              <a:t>Ways Parents of Secondary Students Can Help</a:t>
            </a:r>
          </a:p>
        </p:txBody>
      </p:sp>
      <p:sp>
        <p:nvSpPr>
          <p:cNvPr id="41987" name="Rectangle 3"/>
          <p:cNvSpPr>
            <a:spLocks noGrp="1" noChangeArrowheads="1"/>
          </p:cNvSpPr>
          <p:nvPr>
            <p:ph idx="1"/>
          </p:nvPr>
        </p:nvSpPr>
        <p:spPr>
          <a:xfrm>
            <a:off x="990600" y="1981200"/>
            <a:ext cx="7696200" cy="4038600"/>
          </a:xfrm>
        </p:spPr>
        <p:txBody>
          <a:bodyPr/>
          <a:lstStyle/>
          <a:p>
            <a:pPr eaLnBrk="1" hangingPunct="1"/>
            <a:r>
              <a:rPr lang="en-US" sz="2800" smtClean="0"/>
              <a:t>Remain proactive and reinforce respectful behavior.</a:t>
            </a:r>
          </a:p>
          <a:p>
            <a:pPr eaLnBrk="1" hangingPunct="1"/>
            <a:r>
              <a:rPr lang="en-US" sz="2800" smtClean="0"/>
              <a:t>Let them know that bullying/harassment and teen dating violence and abuse is disrespectful, unacceptable, and can be dangerous.</a:t>
            </a:r>
          </a:p>
          <a:p>
            <a:pPr eaLnBrk="1" hangingPunct="1"/>
            <a:r>
              <a:rPr lang="en-US" sz="2800" smtClean="0"/>
              <a:t>Tell them hazing is illegal, humiliating, and can be life threatening.</a:t>
            </a:r>
          </a:p>
          <a:p>
            <a:pPr eaLnBrk="1" hangingPunct="1"/>
            <a:r>
              <a:rPr lang="en-US" sz="2800" smtClean="0"/>
              <a:t>Tell them sexual harassment is illegal.</a:t>
            </a:r>
          </a:p>
        </p:txBody>
      </p:sp>
      <p:sp>
        <p:nvSpPr>
          <p:cNvPr id="41988" name="Slide Number Placeholder 5"/>
          <p:cNvSpPr>
            <a:spLocks noGrp="1"/>
          </p:cNvSpPr>
          <p:nvPr>
            <p:ph type="sldNum" sz="quarter" idx="12"/>
          </p:nvPr>
        </p:nvSpPr>
        <p:spPr bwMode="auto">
          <a:noFill/>
          <a:ln>
            <a:miter lim="800000"/>
            <a:headEnd/>
            <a:tailEnd/>
          </a:ln>
        </p:spPr>
        <p:txBody>
          <a:bodyPr/>
          <a:lstStyle/>
          <a:p>
            <a:fld id="{11D8BDD1-938B-4962-A39E-3A417566367B}" type="slidenum">
              <a:rPr lang="en-US" smtClean="0">
                <a:solidFill>
                  <a:schemeClr val="tx1"/>
                </a:solidFill>
                <a:latin typeface="Arial" charset="0"/>
                <a:cs typeface="Arial" charset="0"/>
              </a:rPr>
              <a:pPr/>
              <a:t>33</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938213" y="152400"/>
            <a:ext cx="8229600" cy="1143000"/>
          </a:xfrm>
        </p:spPr>
        <p:txBody>
          <a:bodyPr/>
          <a:lstStyle/>
          <a:p>
            <a:pPr eaLnBrk="1" fontAlgn="auto" hangingPunct="1">
              <a:spcAft>
                <a:spcPts val="0"/>
              </a:spcAft>
              <a:defRPr/>
            </a:pPr>
            <a:r>
              <a:rPr lang="en-US" sz="4000" dirty="0" smtClean="0">
                <a:solidFill>
                  <a:schemeClr val="tx1"/>
                </a:solidFill>
                <a:ea typeface="+mj-ea"/>
                <a:cs typeface="+mj-cs"/>
              </a:rPr>
              <a:t>   More Information to Tell Your Teen</a:t>
            </a:r>
          </a:p>
        </p:txBody>
      </p:sp>
      <p:sp>
        <p:nvSpPr>
          <p:cNvPr id="43011" name="Rectangle 3"/>
          <p:cNvSpPr>
            <a:spLocks noGrp="1" noChangeArrowheads="1"/>
          </p:cNvSpPr>
          <p:nvPr>
            <p:ph idx="1"/>
          </p:nvPr>
        </p:nvSpPr>
        <p:spPr>
          <a:xfrm>
            <a:off x="990600" y="1981200"/>
            <a:ext cx="7921625" cy="3952875"/>
          </a:xfrm>
        </p:spPr>
        <p:txBody>
          <a:bodyPr/>
          <a:lstStyle/>
          <a:p>
            <a:pPr eaLnBrk="1" hangingPunct="1"/>
            <a:r>
              <a:rPr lang="en-US" sz="2800" smtClean="0"/>
              <a:t>Misbehavior on the basis of race, ethnicity, religion, disability or sexual orientation is a form of bias or hate and cannot be dismissed as teasing.</a:t>
            </a:r>
          </a:p>
          <a:p>
            <a:pPr eaLnBrk="1" hangingPunct="1"/>
            <a:r>
              <a:rPr lang="en-US" sz="2800" smtClean="0"/>
              <a:t>Hate-motivated behavior often leads to hate crimes and are punishable by law.</a:t>
            </a:r>
          </a:p>
        </p:txBody>
      </p:sp>
      <p:sp>
        <p:nvSpPr>
          <p:cNvPr id="43012" name="Slide Number Placeholder 5"/>
          <p:cNvSpPr>
            <a:spLocks noGrp="1"/>
          </p:cNvSpPr>
          <p:nvPr>
            <p:ph type="sldNum" sz="quarter" idx="12"/>
          </p:nvPr>
        </p:nvSpPr>
        <p:spPr bwMode="auto">
          <a:noFill/>
          <a:ln>
            <a:miter lim="800000"/>
            <a:headEnd/>
            <a:tailEnd/>
          </a:ln>
        </p:spPr>
        <p:txBody>
          <a:bodyPr/>
          <a:lstStyle/>
          <a:p>
            <a:fld id="{BEEC98EF-5856-4E0F-87F9-409D95C486C3}" type="slidenum">
              <a:rPr lang="en-US" smtClean="0">
                <a:solidFill>
                  <a:schemeClr val="tx1"/>
                </a:solidFill>
                <a:latin typeface="Arial" charset="0"/>
                <a:cs typeface="Arial" charset="0"/>
              </a:rPr>
              <a:pPr/>
              <a:t>34</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431925" y="360363"/>
            <a:ext cx="7407275" cy="1471612"/>
          </a:xfrm>
        </p:spPr>
        <p:txBody>
          <a:bodyPr vert="horz" wrap="square" lIns="91440" tIns="45720" rIns="91440" bIns="45720" numCol="1" anchorCtr="0" compatLnSpc="1">
            <a:prstTxWarp prst="textNoShape">
              <a:avLst/>
            </a:prstTxWarp>
          </a:bodyPr>
          <a:lstStyle/>
          <a:p>
            <a:pPr algn="ctr" eaLnBrk="1" hangingPunct="1">
              <a:defRPr/>
            </a:pPr>
            <a:r>
              <a:rPr lang="en-US" sz="4000">
                <a:solidFill>
                  <a:schemeClr val="tx1"/>
                </a:solidFill>
                <a:effectLst>
                  <a:outerShdw blurRad="38100" dist="38100" dir="2700000" algn="tl">
                    <a:srgbClr val="DDDDDD"/>
                  </a:outerShdw>
                </a:effectLst>
              </a:rPr>
              <a:t>How Can Parents of Secondary Students Prevent Bullying?</a:t>
            </a:r>
          </a:p>
        </p:txBody>
      </p:sp>
      <p:sp>
        <p:nvSpPr>
          <p:cNvPr id="44035" name="Subtitle 5"/>
          <p:cNvSpPr>
            <a:spLocks noGrp="1"/>
          </p:cNvSpPr>
          <p:nvPr>
            <p:ph type="subTitle" idx="1"/>
          </p:nvPr>
        </p:nvSpPr>
        <p:spPr>
          <a:xfrm>
            <a:off x="990600" y="2514600"/>
            <a:ext cx="7483475" cy="3103563"/>
          </a:xfrm>
        </p:spPr>
        <p:txBody>
          <a:bodyPr/>
          <a:lstStyle/>
          <a:p>
            <a:pPr marL="233363" lvl="1" indent="-233363" algn="l" eaLnBrk="1" hangingPunct="1">
              <a:lnSpc>
                <a:spcPct val="60000"/>
              </a:lnSpc>
              <a:buFont typeface="Arial" charset="0"/>
              <a:buChar char="•"/>
            </a:pPr>
            <a:r>
              <a:rPr lang="en-US" sz="2100" smtClean="0">
                <a:solidFill>
                  <a:srgbClr val="0D0D0D"/>
                </a:solidFill>
              </a:rPr>
              <a:t>Model speaking and acting in respectful ways to solve </a:t>
            </a:r>
          </a:p>
          <a:p>
            <a:pPr marL="233363" lvl="1" indent="-233363" algn="l" eaLnBrk="1" hangingPunct="1">
              <a:lnSpc>
                <a:spcPct val="60000"/>
              </a:lnSpc>
            </a:pPr>
            <a:r>
              <a:rPr lang="en-US" sz="2100" smtClean="0">
                <a:solidFill>
                  <a:srgbClr val="0D0D0D"/>
                </a:solidFill>
              </a:rPr>
              <a:t>   problems.</a:t>
            </a:r>
          </a:p>
          <a:p>
            <a:pPr marL="233363" indent="-233363" eaLnBrk="1" hangingPunct="1">
              <a:lnSpc>
                <a:spcPct val="60000"/>
              </a:lnSpc>
            </a:pPr>
            <a:endParaRPr lang="en-US" sz="2100" smtClean="0">
              <a:solidFill>
                <a:srgbClr val="0D0D0D"/>
              </a:solidFill>
            </a:endParaRPr>
          </a:p>
          <a:p>
            <a:pPr marL="233363" indent="-233363" eaLnBrk="1" hangingPunct="1">
              <a:lnSpc>
                <a:spcPct val="60000"/>
              </a:lnSpc>
              <a:buFont typeface="Arial" charset="0"/>
              <a:buChar char="•"/>
            </a:pPr>
            <a:r>
              <a:rPr lang="en-US" sz="2100" smtClean="0">
                <a:solidFill>
                  <a:srgbClr val="0D0D0D"/>
                </a:solidFill>
              </a:rPr>
              <a:t>Discuss bullying behaviors and how hurtful it can be.</a:t>
            </a:r>
          </a:p>
          <a:p>
            <a:pPr marL="233363" indent="-233363" eaLnBrk="1" hangingPunct="1">
              <a:lnSpc>
                <a:spcPct val="60000"/>
              </a:lnSpc>
            </a:pPr>
            <a:endParaRPr lang="en-US" sz="2100" smtClean="0">
              <a:solidFill>
                <a:srgbClr val="0D0D0D"/>
              </a:solidFill>
            </a:endParaRPr>
          </a:p>
          <a:p>
            <a:pPr marL="233363" indent="-233363" eaLnBrk="1" hangingPunct="1">
              <a:lnSpc>
                <a:spcPct val="60000"/>
              </a:lnSpc>
              <a:buFont typeface="Arial" charset="0"/>
              <a:buChar char="•"/>
            </a:pPr>
            <a:r>
              <a:rPr lang="en-US" sz="2100" smtClean="0">
                <a:solidFill>
                  <a:srgbClr val="0D0D0D"/>
                </a:solidFill>
              </a:rPr>
              <a:t>Make behavioral expectations clear and consistent when </a:t>
            </a:r>
          </a:p>
          <a:p>
            <a:pPr marL="233363" indent="-233363" eaLnBrk="1" hangingPunct="1">
              <a:lnSpc>
                <a:spcPct val="60000"/>
              </a:lnSpc>
            </a:pPr>
            <a:r>
              <a:rPr lang="en-US" sz="2100" smtClean="0">
                <a:solidFill>
                  <a:srgbClr val="0D0D0D"/>
                </a:solidFill>
              </a:rPr>
              <a:t>   siblings/peers engage in hurtful teasing and bullying.</a:t>
            </a:r>
          </a:p>
          <a:p>
            <a:pPr marL="233363" indent="-233363" eaLnBrk="1" hangingPunct="1">
              <a:lnSpc>
                <a:spcPct val="60000"/>
              </a:lnSpc>
            </a:pPr>
            <a:endParaRPr lang="en-US" sz="2100" smtClean="0">
              <a:solidFill>
                <a:srgbClr val="0D0D0D"/>
              </a:solidFill>
            </a:endParaRPr>
          </a:p>
          <a:p>
            <a:pPr marL="233363" indent="-233363" eaLnBrk="1" hangingPunct="1">
              <a:lnSpc>
                <a:spcPct val="60000"/>
              </a:lnSpc>
              <a:buFont typeface="Arial" charset="0"/>
              <a:buChar char="•"/>
            </a:pPr>
            <a:r>
              <a:rPr lang="en-US" sz="2100" smtClean="0">
                <a:solidFill>
                  <a:srgbClr val="0D0D0D"/>
                </a:solidFill>
              </a:rPr>
              <a:t>Help teens understand the meaning of friendship.</a:t>
            </a:r>
          </a:p>
          <a:p>
            <a:pPr marL="233363" indent="-233363" eaLnBrk="1" hangingPunct="1">
              <a:lnSpc>
                <a:spcPct val="60000"/>
              </a:lnSpc>
            </a:pPr>
            <a:endParaRPr lang="en-US" sz="2100" smtClean="0">
              <a:solidFill>
                <a:srgbClr val="0D0D0D"/>
              </a:solidFill>
            </a:endParaRPr>
          </a:p>
          <a:p>
            <a:pPr marL="233363" indent="-233363" eaLnBrk="1" hangingPunct="1">
              <a:lnSpc>
                <a:spcPct val="60000"/>
              </a:lnSpc>
              <a:buFont typeface="Arial" charset="0"/>
              <a:buChar char="•"/>
            </a:pPr>
            <a:r>
              <a:rPr lang="en-US" sz="2100" smtClean="0">
                <a:solidFill>
                  <a:srgbClr val="0D0D0D"/>
                </a:solidFill>
              </a:rPr>
              <a:t>Urge teens to report bullying.</a:t>
            </a:r>
          </a:p>
          <a:p>
            <a:pPr marL="233363" indent="-233363" eaLnBrk="1" hangingPunct="1">
              <a:lnSpc>
                <a:spcPct val="80000"/>
              </a:lnSpc>
            </a:pPr>
            <a:endParaRPr lang="en-US" sz="1600" smtClean="0">
              <a:solidFill>
                <a:srgbClr val="2C3340"/>
              </a:solidFill>
            </a:endParaRPr>
          </a:p>
        </p:txBody>
      </p:sp>
      <p:sp>
        <p:nvSpPr>
          <p:cNvPr id="44036" name="Slide Number Placeholder 3"/>
          <p:cNvSpPr>
            <a:spLocks noGrp="1"/>
          </p:cNvSpPr>
          <p:nvPr>
            <p:ph type="sldNum" sz="quarter" idx="12"/>
          </p:nvPr>
        </p:nvSpPr>
        <p:spPr bwMode="auto">
          <a:noFill/>
          <a:ln>
            <a:miter lim="800000"/>
            <a:headEnd/>
            <a:tailEnd/>
          </a:ln>
        </p:spPr>
        <p:txBody>
          <a:bodyPr/>
          <a:lstStyle/>
          <a:p>
            <a:fld id="{709E410C-6226-4EC9-9DDE-817DBC34DF44}" type="slidenum">
              <a:rPr lang="en-US" smtClean="0"/>
              <a:pPr/>
              <a:t>35</a:t>
            </a:fld>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274638"/>
            <a:ext cx="7499350" cy="1782762"/>
          </a:xfrm>
        </p:spPr>
        <p:txBody>
          <a:bodyPr vert="horz" wrap="square" lIns="91440" tIns="45720" rIns="91440" bIns="45720" numCol="1" anchorCtr="0" compatLnSpc="1">
            <a:prstTxWarp prst="textNoShape">
              <a:avLst/>
            </a:prstTxWarp>
          </a:bodyPr>
          <a:lstStyle/>
          <a:p>
            <a:pPr>
              <a:defRPr/>
            </a:pPr>
            <a:r>
              <a:rPr lang="en-US" sz="3200" smtClean="0">
                <a:solidFill>
                  <a:schemeClr val="tx1"/>
                </a:solidFill>
                <a:effectLst>
                  <a:outerShdw blurRad="38100" dist="38100" dir="2700000" algn="tl">
                    <a:srgbClr val="C0C0C0"/>
                  </a:outerShdw>
                </a:effectLst>
              </a:rPr>
              <a:t>Talk To Your Teen About Being with Friends and Knowing Which Friends They Can Count On</a:t>
            </a:r>
            <a:endParaRPr lang="en-US" sz="3200" smtClean="0">
              <a:effectLst>
                <a:outerShdw blurRad="38100" dist="38100" dir="2700000" algn="tl">
                  <a:srgbClr val="C0C0C0"/>
                </a:outerShdw>
              </a:effectLst>
            </a:endParaRPr>
          </a:p>
        </p:txBody>
      </p:sp>
      <p:sp>
        <p:nvSpPr>
          <p:cNvPr id="45059" name="Content Placeholder 2"/>
          <p:cNvSpPr>
            <a:spLocks noGrp="1"/>
          </p:cNvSpPr>
          <p:nvPr>
            <p:ph idx="1"/>
          </p:nvPr>
        </p:nvSpPr>
        <p:spPr>
          <a:xfrm>
            <a:off x="1447800" y="2438400"/>
            <a:ext cx="7499350" cy="3810000"/>
          </a:xfrm>
        </p:spPr>
        <p:txBody>
          <a:bodyPr/>
          <a:lstStyle/>
          <a:p>
            <a:r>
              <a:rPr lang="en-US" smtClean="0"/>
              <a:t>Encourage your teen to develop healthy relationships and to not hang out with other teens who make them feel badly about themselves.</a:t>
            </a:r>
          </a:p>
          <a:p>
            <a:endParaRPr lang="en-US" smtClean="0"/>
          </a:p>
        </p:txBody>
      </p:sp>
      <p:sp>
        <p:nvSpPr>
          <p:cNvPr id="45060" name="Slide Number Placeholder 3"/>
          <p:cNvSpPr>
            <a:spLocks noGrp="1"/>
          </p:cNvSpPr>
          <p:nvPr>
            <p:ph type="sldNum" sz="quarter" idx="12"/>
          </p:nvPr>
        </p:nvSpPr>
        <p:spPr bwMode="auto">
          <a:noFill/>
          <a:ln>
            <a:miter lim="800000"/>
            <a:headEnd/>
            <a:tailEnd/>
          </a:ln>
        </p:spPr>
        <p:txBody>
          <a:bodyPr/>
          <a:lstStyle/>
          <a:p>
            <a:fld id="{FD4E9D4B-100C-46AD-8E97-AA0BF24B413B}" type="slidenum">
              <a:rPr lang="en-US" smtClean="0"/>
              <a:pPr/>
              <a:t>36</a:t>
            </a:fld>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7813"/>
            <a:ext cx="8229600" cy="987425"/>
          </a:xfrm>
        </p:spPr>
        <p:txBody>
          <a:bodyPr/>
          <a:lstStyle/>
          <a:p>
            <a:pPr eaLnBrk="1" fontAlgn="auto" hangingPunct="1">
              <a:spcAft>
                <a:spcPts val="0"/>
              </a:spcAft>
              <a:defRPr/>
            </a:pPr>
            <a:r>
              <a:rPr lang="en-US" dirty="0" smtClean="0">
                <a:solidFill>
                  <a:schemeClr val="tx2">
                    <a:satMod val="130000"/>
                  </a:schemeClr>
                </a:solidFill>
                <a:ea typeface="+mj-ea"/>
                <a:cs typeface="+mj-cs"/>
              </a:rPr>
              <a:t>        </a:t>
            </a:r>
            <a:r>
              <a:rPr lang="en-US" dirty="0" smtClean="0">
                <a:solidFill>
                  <a:schemeClr val="tx1"/>
                </a:solidFill>
                <a:ea typeface="+mj-ea"/>
                <a:cs typeface="+mj-cs"/>
              </a:rPr>
              <a:t>We Encourage All Parents To:</a:t>
            </a:r>
          </a:p>
        </p:txBody>
      </p:sp>
      <p:sp>
        <p:nvSpPr>
          <p:cNvPr id="46083" name="Rectangle 3"/>
          <p:cNvSpPr>
            <a:spLocks noGrp="1" noChangeArrowheads="1"/>
          </p:cNvSpPr>
          <p:nvPr>
            <p:ph idx="1"/>
          </p:nvPr>
        </p:nvSpPr>
        <p:spPr>
          <a:xfrm>
            <a:off x="990600" y="1905000"/>
            <a:ext cx="7943850" cy="4343400"/>
          </a:xfrm>
        </p:spPr>
        <p:txBody>
          <a:bodyPr/>
          <a:lstStyle/>
          <a:p>
            <a:pPr eaLnBrk="1" hangingPunct="1">
              <a:lnSpc>
                <a:spcPct val="80000"/>
              </a:lnSpc>
            </a:pPr>
            <a:r>
              <a:rPr lang="en-US" sz="2400" smtClean="0"/>
              <a:t>Know the school rules, expected behaviors and consequences of bullying/harassment/teen dating violence and abuse.</a:t>
            </a:r>
          </a:p>
          <a:p>
            <a:pPr eaLnBrk="1" hangingPunct="1">
              <a:lnSpc>
                <a:spcPct val="80000"/>
              </a:lnSpc>
            </a:pPr>
            <a:r>
              <a:rPr lang="en-US" sz="2400" smtClean="0"/>
              <a:t>Participate  at school, offer services and attend school-sponsored activities.</a:t>
            </a:r>
          </a:p>
          <a:p>
            <a:pPr eaLnBrk="1" hangingPunct="1">
              <a:lnSpc>
                <a:spcPct val="80000"/>
              </a:lnSpc>
            </a:pPr>
            <a:r>
              <a:rPr lang="en-US" sz="2400" smtClean="0"/>
              <a:t>Communicate regularly with teachers.</a:t>
            </a:r>
          </a:p>
          <a:p>
            <a:pPr eaLnBrk="1" hangingPunct="1">
              <a:lnSpc>
                <a:spcPct val="80000"/>
              </a:lnSpc>
            </a:pPr>
            <a:r>
              <a:rPr lang="en-US" sz="2400" smtClean="0"/>
              <a:t>Report bullying/harassment/teen dating violence and  abuse behavior immediately.</a:t>
            </a:r>
          </a:p>
          <a:p>
            <a:pPr eaLnBrk="1" hangingPunct="1">
              <a:lnSpc>
                <a:spcPct val="80000"/>
              </a:lnSpc>
            </a:pPr>
            <a:r>
              <a:rPr lang="en-US" sz="2400" smtClean="0"/>
              <a:t>Ask for and accept the school’s help whether your youth is a target, an offender, or a bystander.</a:t>
            </a:r>
          </a:p>
        </p:txBody>
      </p:sp>
      <p:sp>
        <p:nvSpPr>
          <p:cNvPr id="46084" name="Slide Number Placeholder 5"/>
          <p:cNvSpPr>
            <a:spLocks noGrp="1"/>
          </p:cNvSpPr>
          <p:nvPr>
            <p:ph type="sldNum" sz="quarter" idx="12"/>
          </p:nvPr>
        </p:nvSpPr>
        <p:spPr bwMode="auto">
          <a:noFill/>
          <a:ln>
            <a:miter lim="800000"/>
            <a:headEnd/>
            <a:tailEnd/>
          </a:ln>
        </p:spPr>
        <p:txBody>
          <a:bodyPr/>
          <a:lstStyle/>
          <a:p>
            <a:fld id="{0E0942C7-828E-472F-BF46-427975C5D5D4}" type="slidenum">
              <a:rPr lang="en-US" smtClean="0">
                <a:solidFill>
                  <a:schemeClr val="tx1"/>
                </a:solidFill>
                <a:latin typeface="Arial" charset="0"/>
                <a:cs typeface="Arial" charset="0"/>
              </a:rPr>
              <a:pPr/>
              <a:t>37</a:t>
            </a:fld>
            <a:endParaRPr lang="en-US" smtClean="0">
              <a:solidFill>
                <a:schemeClr val="tx1"/>
              </a:solidFill>
              <a:latin typeface="Arial" charset="0"/>
              <a:cs typeface="Arial" charset="0"/>
            </a:endParaRP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1371600" y="304800"/>
            <a:ext cx="7086600" cy="1066800"/>
          </a:xfrm>
        </p:spPr>
        <p:txBody>
          <a:bodyPr vert="horz" wrap="square" lIns="91440" tIns="45720" rIns="91440" bIns="45720" numCol="1" anchorCtr="0" compatLnSpc="1">
            <a:prstTxWarp prst="textNoShape">
              <a:avLst/>
            </a:prstTxWarp>
          </a:bodyPr>
          <a:lstStyle/>
          <a:p>
            <a:pPr algn="ctr" eaLnBrk="1" hangingPunct="1">
              <a:defRPr/>
            </a:pPr>
            <a:r>
              <a:rPr lang="en-US" sz="4800" smtClean="0">
                <a:solidFill>
                  <a:schemeClr val="tx1"/>
                </a:solidFill>
                <a:effectLst>
                  <a:outerShdw blurRad="38100" dist="38100" dir="2700000" algn="tl">
                    <a:srgbClr val="C0C0C0"/>
                  </a:outerShdw>
                </a:effectLst>
              </a:rPr>
              <a:t>Remember…</a:t>
            </a:r>
          </a:p>
        </p:txBody>
      </p:sp>
      <p:sp>
        <p:nvSpPr>
          <p:cNvPr id="47107" name="Rectangle 4"/>
          <p:cNvSpPr>
            <a:spLocks noGrp="1" noChangeArrowheads="1"/>
          </p:cNvSpPr>
          <p:nvPr>
            <p:ph type="subTitle" idx="1"/>
          </p:nvPr>
        </p:nvSpPr>
        <p:spPr>
          <a:xfrm>
            <a:off x="990600" y="2286000"/>
            <a:ext cx="7467600" cy="1752600"/>
          </a:xfrm>
        </p:spPr>
        <p:txBody>
          <a:bodyPr/>
          <a:lstStyle/>
          <a:p>
            <a:pPr marL="26988" algn="ctr" eaLnBrk="1" hangingPunct="1"/>
            <a:r>
              <a:rPr lang="en-US" sz="4000" smtClean="0">
                <a:solidFill>
                  <a:srgbClr val="0D0D0D"/>
                </a:solidFill>
              </a:rPr>
              <a:t>You Are Your Teen’s Most</a:t>
            </a:r>
          </a:p>
          <a:p>
            <a:pPr marL="26988" algn="ctr" eaLnBrk="1" hangingPunct="1"/>
            <a:r>
              <a:rPr lang="en-US" sz="4000" smtClean="0">
                <a:solidFill>
                  <a:srgbClr val="0D0D0D"/>
                </a:solidFill>
              </a:rPr>
              <a:t>Important Teacher</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1"/>
          <p:cNvSpPr>
            <a:spLocks noGrp="1"/>
          </p:cNvSpPr>
          <p:nvPr>
            <p:ph type="title" idx="4294967295"/>
          </p:nvPr>
        </p:nvSpPr>
        <p:spPr>
          <a:xfrm>
            <a:off x="1981200" y="381000"/>
            <a:ext cx="7696200" cy="1524000"/>
          </a:xfrm>
        </p:spPr>
        <p:txBody>
          <a:bodyPr/>
          <a:lstStyle/>
          <a:p>
            <a:pPr eaLnBrk="1" fontAlgn="auto" hangingPunct="1">
              <a:spcAft>
                <a:spcPts val="0"/>
              </a:spcAft>
              <a:defRPr/>
            </a:pPr>
            <a:r>
              <a:rPr lang="en-US" sz="4000" dirty="0" smtClean="0">
                <a:solidFill>
                  <a:schemeClr val="tx1"/>
                </a:solidFill>
                <a:ea typeface="+mj-ea"/>
                <a:cs typeface="+mj-cs"/>
              </a:rPr>
              <a:t>Brevard Public Schools  Bully/Harassment Policy</a:t>
            </a:r>
          </a:p>
        </p:txBody>
      </p:sp>
      <p:sp>
        <p:nvSpPr>
          <p:cNvPr id="12291" name="Content Placeholder 2"/>
          <p:cNvSpPr>
            <a:spLocks noGrp="1"/>
          </p:cNvSpPr>
          <p:nvPr>
            <p:ph idx="4294967295"/>
          </p:nvPr>
        </p:nvSpPr>
        <p:spPr>
          <a:xfrm>
            <a:off x="990600" y="1905000"/>
            <a:ext cx="7696200" cy="3733800"/>
          </a:xfrm>
        </p:spPr>
        <p:txBody>
          <a:bodyPr/>
          <a:lstStyle/>
          <a:p>
            <a:pPr eaLnBrk="1" hangingPunct="1">
              <a:buFont typeface="Wingdings" charset="2"/>
              <a:buNone/>
            </a:pPr>
            <a:r>
              <a:rPr lang="en-US" smtClean="0"/>
              <a:t>    </a:t>
            </a:r>
          </a:p>
          <a:p>
            <a:pPr algn="just" eaLnBrk="1" hangingPunct="1">
              <a:buFont typeface="Wingdings" charset="2"/>
              <a:buNone/>
            </a:pPr>
            <a:endParaRPr lang="en-US" sz="2400" smtClean="0"/>
          </a:p>
          <a:p>
            <a:pPr eaLnBrk="1" hangingPunct="1">
              <a:buFont typeface="Wingdings" charset="2"/>
              <a:buNone/>
            </a:pPr>
            <a:r>
              <a:rPr lang="en-US" sz="2400" smtClean="0"/>
              <a:t>   </a:t>
            </a:r>
            <a:r>
              <a:rPr lang="en-US" sz="2800" smtClean="0"/>
              <a:t>Our Board is committed to a safe, secure, positive, productive, and nurturing educational environment that is free from bullying or harassment of any kind for all of its students, employees, volunteers, parents and/or school visitors.</a:t>
            </a:r>
          </a:p>
        </p:txBody>
      </p:sp>
      <p:sp>
        <p:nvSpPr>
          <p:cNvPr id="12292" name="Text Box 4"/>
          <p:cNvSpPr txBox="1">
            <a:spLocks noChangeArrowheads="1"/>
          </p:cNvSpPr>
          <p:nvPr/>
        </p:nvSpPr>
        <p:spPr bwMode="auto">
          <a:xfrm>
            <a:off x="7924800" y="6324600"/>
            <a:ext cx="609600" cy="366713"/>
          </a:xfrm>
          <a:prstGeom prst="rect">
            <a:avLst/>
          </a:prstGeom>
          <a:noFill/>
          <a:ln w="9525">
            <a:noFill/>
            <a:miter lim="800000"/>
            <a:headEnd/>
            <a:tailEnd/>
          </a:ln>
        </p:spPr>
        <p:txBody>
          <a:bodyPr>
            <a:spAutoFit/>
          </a:bodyPr>
          <a:lstStyle/>
          <a:p>
            <a:pPr>
              <a:spcBef>
                <a:spcPct val="50000"/>
              </a:spcBef>
            </a:pPr>
            <a:endParaRPr lang="en-US">
              <a:cs typeface="Arial" charset="0"/>
            </a:endParaRPr>
          </a:p>
        </p:txBody>
      </p:sp>
      <p:sp>
        <p:nvSpPr>
          <p:cNvPr id="12293" name="Slide Number Placeholder 1"/>
          <p:cNvSpPr>
            <a:spLocks noGrp="1"/>
          </p:cNvSpPr>
          <p:nvPr>
            <p:ph type="sldNum" sz="quarter" idx="12"/>
          </p:nvPr>
        </p:nvSpPr>
        <p:spPr bwMode="auto">
          <a:noFill/>
          <a:ln>
            <a:miter lim="800000"/>
            <a:headEnd/>
            <a:tailEnd/>
          </a:ln>
        </p:spPr>
        <p:txBody>
          <a:bodyPr/>
          <a:lstStyle/>
          <a:p>
            <a:fld id="{7D921F8C-007E-4FA4-AF9C-A1401915B76C}" type="slidenum">
              <a:rPr lang="en-US" smtClean="0"/>
              <a:pPr/>
              <a:t>4</a:t>
            </a:fld>
            <a:endParaRPr lang="en-US" smtClean="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90600" y="304800"/>
            <a:ext cx="7848600" cy="1143000"/>
          </a:xfrm>
        </p:spPr>
        <p:txBody>
          <a:bodyPr>
            <a:noAutofit/>
          </a:bodyPr>
          <a:lstStyle/>
          <a:p>
            <a:pPr eaLnBrk="1" fontAlgn="auto" hangingPunct="1">
              <a:spcAft>
                <a:spcPts val="0"/>
              </a:spcAft>
              <a:defRPr/>
            </a:pPr>
            <a:r>
              <a:rPr lang="en-US" sz="4400" dirty="0" smtClean="0">
                <a:solidFill>
                  <a:schemeClr val="tx1"/>
                </a:solidFill>
                <a:ea typeface="+mj-ea"/>
                <a:cs typeface="+mj-cs"/>
              </a:rPr>
              <a:t> </a:t>
            </a:r>
            <a:r>
              <a:rPr lang="en-US" sz="4000" dirty="0" smtClean="0">
                <a:solidFill>
                  <a:schemeClr val="tx1"/>
                </a:solidFill>
                <a:ea typeface="+mj-ea"/>
                <a:cs typeface="+mj-cs"/>
              </a:rPr>
              <a:t>Is It Bullying or Normal Conflict?</a:t>
            </a:r>
          </a:p>
        </p:txBody>
      </p:sp>
      <p:sp>
        <p:nvSpPr>
          <p:cNvPr id="13315" name="Rectangle 3"/>
          <p:cNvSpPr>
            <a:spLocks noGrp="1" noChangeArrowheads="1"/>
          </p:cNvSpPr>
          <p:nvPr>
            <p:ph idx="1"/>
          </p:nvPr>
        </p:nvSpPr>
        <p:spPr>
          <a:xfrm>
            <a:off x="990600" y="2209800"/>
            <a:ext cx="7391400" cy="3429000"/>
          </a:xfrm>
        </p:spPr>
        <p:txBody>
          <a:bodyPr/>
          <a:lstStyle/>
          <a:p>
            <a:pPr marL="169863" indent="-87313" algn="just" eaLnBrk="1" hangingPunct="1">
              <a:buFont typeface="Wingdings" charset="2"/>
              <a:buNone/>
            </a:pPr>
            <a:r>
              <a:rPr lang="en-US" smtClean="0"/>
              <a:t> </a:t>
            </a:r>
            <a:r>
              <a:rPr lang="en-US" sz="2800" smtClean="0"/>
              <a:t>The word bullying is overused to describe many situations, so we must first determine if the problem is  bullying.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wrap="square" lIns="91440" tIns="45720" rIns="91440" bIns="45720" numCol="1" anchorCtr="0" compatLnSpc="1">
            <a:prstTxWarp prst="textNoShape">
              <a:avLst/>
            </a:prstTxWarp>
          </a:bodyPr>
          <a:lstStyle/>
          <a:p>
            <a:pPr>
              <a:defRPr/>
            </a:pPr>
            <a:r>
              <a:rPr lang="en-US" smtClean="0">
                <a:effectLst>
                  <a:outerShdw blurRad="38100" dist="38100" dir="2700000" algn="tl">
                    <a:srgbClr val="C0C0C0"/>
                  </a:outerShdw>
                </a:effectLst>
              </a:rPr>
              <a:t>What is Normal Conflict?</a:t>
            </a:r>
          </a:p>
        </p:txBody>
      </p:sp>
      <p:sp>
        <p:nvSpPr>
          <p:cNvPr id="14339" name="Content Placeholder 2"/>
          <p:cNvSpPr>
            <a:spLocks noGrp="1"/>
          </p:cNvSpPr>
          <p:nvPr>
            <p:ph idx="1"/>
          </p:nvPr>
        </p:nvSpPr>
        <p:spPr/>
        <p:txBody>
          <a:bodyPr/>
          <a:lstStyle/>
          <a:p>
            <a:r>
              <a:rPr lang="en-US" smtClean="0"/>
              <a:t>Conflict happens every now and then and are accidental or unplanned.</a:t>
            </a:r>
          </a:p>
          <a:p>
            <a:r>
              <a:rPr lang="en-US" smtClean="0"/>
              <a:t>Behaviors are not attention-seeking or about power and control.</a:t>
            </a:r>
          </a:p>
          <a:p>
            <a:pPr>
              <a:buFont typeface="Wingdings 2" charset="2"/>
              <a:buNone/>
            </a:pPr>
            <a:endParaRPr lang="en-US" smtClean="0"/>
          </a:p>
          <a:p>
            <a:endParaRPr lang="en-US" smtClean="0"/>
          </a:p>
        </p:txBody>
      </p:sp>
      <p:sp>
        <p:nvSpPr>
          <p:cNvPr id="14340" name="Slide Number Placeholder 3"/>
          <p:cNvSpPr>
            <a:spLocks noGrp="1"/>
          </p:cNvSpPr>
          <p:nvPr>
            <p:ph type="sldNum" sz="quarter" idx="12"/>
          </p:nvPr>
        </p:nvSpPr>
        <p:spPr bwMode="auto">
          <a:noFill/>
          <a:ln>
            <a:miter lim="800000"/>
            <a:headEnd/>
            <a:tailEnd/>
          </a:ln>
        </p:spPr>
        <p:txBody>
          <a:bodyPr/>
          <a:lstStyle/>
          <a:p>
            <a:fld id="{ACD856F1-1E91-452C-9334-95F0DD5AB41C}" type="slidenum">
              <a:rPr lang="en-US" smtClean="0"/>
              <a:pPr/>
              <a:t>6</a:t>
            </a:fld>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2"/>
          <p:cNvSpPr>
            <a:spLocks/>
          </p:cNvSpPr>
          <p:nvPr/>
        </p:nvSpPr>
        <p:spPr bwMode="auto">
          <a:xfrm>
            <a:off x="914400" y="0"/>
            <a:ext cx="7924800" cy="1143000"/>
          </a:xfrm>
          <a:prstGeom prst="roundRect">
            <a:avLst>
              <a:gd name="adj" fmla="val 21667"/>
            </a:avLst>
          </a:prstGeom>
          <a:noFill/>
          <a:ln w="9525">
            <a:noFill/>
            <a:round/>
            <a:headEnd/>
            <a:tailEnd/>
          </a:ln>
        </p:spPr>
        <p:txBody>
          <a:bodyPr anchor="b"/>
          <a:lstStyle/>
          <a:p>
            <a:pPr algn="ctr" fontAlgn="auto">
              <a:spcBef>
                <a:spcPts val="0"/>
              </a:spcBef>
              <a:spcAft>
                <a:spcPts val="0"/>
              </a:spcAft>
              <a:defRPr/>
            </a:pPr>
            <a:r>
              <a:rPr lang="en-US" sz="4000" dirty="0">
                <a:effectLst>
                  <a:outerShdw blurRad="38100" dist="38100" dir="2700000" algn="tl">
                    <a:srgbClr val="000000">
                      <a:alpha val="43137"/>
                    </a:srgbClr>
                  </a:outerShdw>
                </a:effectLst>
                <a:latin typeface="+mj-lt"/>
                <a:ea typeface="+mn-ea"/>
              </a:rPr>
              <a:t>What is Bullying?</a:t>
            </a:r>
          </a:p>
        </p:txBody>
      </p:sp>
      <p:sp>
        <p:nvSpPr>
          <p:cNvPr id="15363" name="Rectangle 3"/>
          <p:cNvSpPr>
            <a:spLocks noChangeArrowheads="1"/>
          </p:cNvSpPr>
          <p:nvPr/>
        </p:nvSpPr>
        <p:spPr bwMode="auto">
          <a:xfrm>
            <a:off x="228600" y="2362200"/>
            <a:ext cx="8489950" cy="457200"/>
          </a:xfrm>
          <a:prstGeom prst="rect">
            <a:avLst/>
          </a:prstGeom>
          <a:noFill/>
          <a:ln w="9525">
            <a:noFill/>
            <a:miter lim="800000"/>
            <a:headEnd/>
            <a:tailEnd/>
          </a:ln>
        </p:spPr>
        <p:txBody>
          <a:bodyPr>
            <a:spAutoFit/>
          </a:bodyPr>
          <a:lstStyle/>
          <a:p>
            <a:endParaRPr lang="en-US">
              <a:latin typeface="Gill Sans MT" charset="0"/>
            </a:endParaRPr>
          </a:p>
        </p:txBody>
      </p:sp>
      <p:sp>
        <p:nvSpPr>
          <p:cNvPr id="15364" name="Rectangle 4"/>
          <p:cNvSpPr>
            <a:spLocks noChangeArrowheads="1"/>
          </p:cNvSpPr>
          <p:nvPr/>
        </p:nvSpPr>
        <p:spPr bwMode="auto">
          <a:xfrm>
            <a:off x="906463" y="2189163"/>
            <a:ext cx="184150" cy="457200"/>
          </a:xfrm>
          <a:prstGeom prst="rect">
            <a:avLst/>
          </a:prstGeom>
          <a:noFill/>
          <a:ln w="9525">
            <a:noFill/>
            <a:miter lim="800000"/>
            <a:headEnd/>
            <a:tailEnd/>
          </a:ln>
        </p:spPr>
        <p:txBody>
          <a:bodyPr wrap="none">
            <a:spAutoFit/>
          </a:bodyPr>
          <a:lstStyle/>
          <a:p>
            <a:endParaRPr lang="en-US">
              <a:latin typeface="Gill Sans MT" charset="0"/>
            </a:endParaRPr>
          </a:p>
        </p:txBody>
      </p:sp>
      <p:sp>
        <p:nvSpPr>
          <p:cNvPr id="15365" name="Rectangle 5"/>
          <p:cNvSpPr>
            <a:spLocks noChangeArrowheads="1"/>
          </p:cNvSpPr>
          <p:nvPr/>
        </p:nvSpPr>
        <p:spPr bwMode="auto">
          <a:xfrm>
            <a:off x="990600" y="1676400"/>
            <a:ext cx="8020050" cy="4246563"/>
          </a:xfrm>
          <a:prstGeom prst="rect">
            <a:avLst/>
          </a:prstGeom>
          <a:noFill/>
          <a:ln w="9525">
            <a:noFill/>
            <a:miter lim="800000"/>
            <a:headEnd/>
            <a:tailEnd/>
          </a:ln>
        </p:spPr>
        <p:txBody>
          <a:bodyPr>
            <a:spAutoFit/>
          </a:bodyPr>
          <a:lstStyle/>
          <a:p>
            <a:pPr>
              <a:lnSpc>
                <a:spcPct val="80000"/>
              </a:lnSpc>
              <a:spcBef>
                <a:spcPct val="20000"/>
              </a:spcBef>
              <a:buClr>
                <a:schemeClr val="tx1"/>
              </a:buClr>
              <a:buSzPct val="75000"/>
              <a:buFont typeface="Arial" charset="0"/>
              <a:buChar char="•"/>
            </a:pPr>
            <a:r>
              <a:rPr lang="en-US" sz="2000">
                <a:latin typeface="Gill Sans MT" charset="0"/>
              </a:rPr>
              <a:t>Harm occurs as the result of an intentional act, rather than the result of an accident.</a:t>
            </a:r>
          </a:p>
          <a:p>
            <a:pPr>
              <a:lnSpc>
                <a:spcPct val="80000"/>
              </a:lnSpc>
              <a:spcBef>
                <a:spcPct val="20000"/>
              </a:spcBef>
              <a:buClr>
                <a:schemeClr val="tx1"/>
              </a:buClr>
              <a:buSzPct val="75000"/>
              <a:buFont typeface="Arial" charset="0"/>
              <a:buChar char="•"/>
            </a:pPr>
            <a:endParaRPr lang="en-US" sz="2000">
              <a:latin typeface="Gill Sans MT" charset="0"/>
            </a:endParaRPr>
          </a:p>
          <a:p>
            <a:pPr>
              <a:lnSpc>
                <a:spcPct val="80000"/>
              </a:lnSpc>
              <a:spcBef>
                <a:spcPct val="20000"/>
              </a:spcBef>
              <a:buClr>
                <a:schemeClr val="tx1"/>
              </a:buClr>
              <a:buSzPct val="75000"/>
              <a:buFont typeface="Arial" charset="0"/>
              <a:buChar char="•"/>
            </a:pPr>
            <a:r>
              <a:rPr lang="en-US" sz="2000">
                <a:latin typeface="Gill Sans MT" charset="0"/>
              </a:rPr>
              <a:t>A power imbalance exists between the target and the bully.</a:t>
            </a:r>
          </a:p>
          <a:p>
            <a:pPr>
              <a:lnSpc>
                <a:spcPct val="80000"/>
              </a:lnSpc>
              <a:spcBef>
                <a:spcPct val="20000"/>
              </a:spcBef>
              <a:buClr>
                <a:schemeClr val="tx1"/>
              </a:buClr>
              <a:buSzPct val="75000"/>
            </a:pPr>
            <a:r>
              <a:rPr lang="en-US" sz="2000">
                <a:latin typeface="Gill Sans MT" charset="0"/>
              </a:rPr>
              <a:t>(Real or imagined by the target)</a:t>
            </a:r>
          </a:p>
          <a:p>
            <a:pPr>
              <a:lnSpc>
                <a:spcPct val="80000"/>
              </a:lnSpc>
              <a:spcBef>
                <a:spcPct val="20000"/>
              </a:spcBef>
              <a:buClr>
                <a:schemeClr val="tx1"/>
              </a:buClr>
              <a:buSzPct val="75000"/>
              <a:buFont typeface="Arial" charset="0"/>
              <a:buChar char="•"/>
            </a:pPr>
            <a:endParaRPr lang="en-US" sz="2000">
              <a:latin typeface="Gill Sans MT" charset="0"/>
            </a:endParaRPr>
          </a:p>
          <a:p>
            <a:pPr>
              <a:lnSpc>
                <a:spcPct val="80000"/>
              </a:lnSpc>
              <a:spcBef>
                <a:spcPct val="20000"/>
              </a:spcBef>
              <a:buClr>
                <a:schemeClr val="tx1"/>
              </a:buClr>
              <a:buSzPct val="75000"/>
              <a:buFont typeface="Arial" charset="0"/>
              <a:buChar char="•"/>
            </a:pPr>
            <a:r>
              <a:rPr lang="en-US" sz="2000">
                <a:latin typeface="Gill Sans MT" charset="0"/>
              </a:rPr>
              <a:t>The bully enjoys carrying out the action.</a:t>
            </a:r>
          </a:p>
          <a:p>
            <a:pPr>
              <a:lnSpc>
                <a:spcPct val="80000"/>
              </a:lnSpc>
              <a:spcBef>
                <a:spcPct val="20000"/>
              </a:spcBef>
              <a:buClr>
                <a:schemeClr val="tx1"/>
              </a:buClr>
              <a:buSzPct val="75000"/>
              <a:buFont typeface="Arial" charset="0"/>
              <a:buChar char="•"/>
            </a:pPr>
            <a:endParaRPr lang="en-US" sz="2000">
              <a:latin typeface="Gill Sans MT" charset="0"/>
            </a:endParaRPr>
          </a:p>
          <a:p>
            <a:pPr>
              <a:lnSpc>
                <a:spcPct val="80000"/>
              </a:lnSpc>
              <a:spcBef>
                <a:spcPct val="20000"/>
              </a:spcBef>
              <a:buClr>
                <a:schemeClr val="tx1"/>
              </a:buClr>
              <a:buSzPct val="75000"/>
              <a:buFont typeface="Arial" charset="0"/>
              <a:buChar char="•"/>
            </a:pPr>
            <a:r>
              <a:rPr lang="en-US" sz="2000">
                <a:latin typeface="Gill Sans MT" charset="0"/>
              </a:rPr>
              <a:t>The bully repeats the behavior, often (if given a chance), in a systematic way.</a:t>
            </a:r>
          </a:p>
          <a:p>
            <a:pPr>
              <a:lnSpc>
                <a:spcPct val="80000"/>
              </a:lnSpc>
              <a:spcBef>
                <a:spcPct val="20000"/>
              </a:spcBef>
              <a:buClr>
                <a:schemeClr val="tx1"/>
              </a:buClr>
              <a:buSzPct val="75000"/>
              <a:buFont typeface="Wingdings" charset="2"/>
              <a:buChar char="l"/>
            </a:pPr>
            <a:endParaRPr lang="en-US" sz="2000">
              <a:latin typeface="Gill Sans MT" charset="0"/>
            </a:endParaRPr>
          </a:p>
          <a:p>
            <a:pPr>
              <a:lnSpc>
                <a:spcPct val="80000"/>
              </a:lnSpc>
              <a:spcBef>
                <a:spcPct val="20000"/>
              </a:spcBef>
              <a:buClr>
                <a:schemeClr val="tx1"/>
              </a:buClr>
              <a:buSzPct val="75000"/>
              <a:buFont typeface="Arial" charset="0"/>
              <a:buChar char="•"/>
            </a:pPr>
            <a:r>
              <a:rPr lang="en-US" sz="2000">
                <a:latin typeface="Gill Sans MT" charset="0"/>
              </a:rPr>
              <a:t>The target is hurt physically or psychologically and has a sense of being persecuted or oppressed.</a:t>
            </a:r>
          </a:p>
          <a:p>
            <a:pPr>
              <a:lnSpc>
                <a:spcPct val="80000"/>
              </a:lnSpc>
              <a:spcBef>
                <a:spcPct val="20000"/>
              </a:spcBef>
              <a:buClr>
                <a:schemeClr val="tx1"/>
              </a:buClr>
              <a:buSzPct val="75000"/>
              <a:buFont typeface="Wingdings" charset="2"/>
              <a:buNone/>
            </a:pPr>
            <a:r>
              <a:rPr lang="en-US" sz="2000">
                <a:latin typeface="Gill Sans MT" charset="0"/>
              </a:rPr>
              <a:t>			</a:t>
            </a:r>
            <a:r>
              <a:rPr lang="en-US" sz="2400">
                <a:latin typeface="Gill Sans MT" charset="0"/>
              </a:rPr>
              <a:t>		</a:t>
            </a:r>
            <a:r>
              <a:rPr lang="en-US" sz="2400" i="1">
                <a:latin typeface="Gill Sans MT" charset="0"/>
              </a:rPr>
              <a:t>-Source Olweus </a:t>
            </a:r>
            <a:endParaRPr lang="en-US" sz="2400">
              <a:latin typeface="Gill Sans MT" charset="0"/>
            </a:endParaRPr>
          </a:p>
          <a:p>
            <a:endParaRPr lang="en-US">
              <a:latin typeface="Gill Sans MT" charset="0"/>
            </a:endParaRPr>
          </a:p>
        </p:txBody>
      </p:sp>
      <p:sp>
        <p:nvSpPr>
          <p:cNvPr id="15366" name="Slide Number Placeholder 4"/>
          <p:cNvSpPr>
            <a:spLocks noGrp="1"/>
          </p:cNvSpPr>
          <p:nvPr>
            <p:ph type="sldNum" sz="quarter" idx="12"/>
          </p:nvPr>
        </p:nvSpPr>
        <p:spPr bwMode="auto">
          <a:noFill/>
          <a:ln>
            <a:miter lim="800000"/>
            <a:headEnd/>
            <a:tailEnd/>
          </a:ln>
        </p:spPr>
        <p:txBody>
          <a:bodyPr/>
          <a:lstStyle/>
          <a:p>
            <a:fld id="{F50E9411-F5A7-4BEC-888C-9CA096ABD2DA}"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p:cNvSpPr>
            <a:spLocks noGrp="1"/>
          </p:cNvSpPr>
          <p:nvPr>
            <p:ph type="sldNum" sz="quarter" idx="12"/>
          </p:nvPr>
        </p:nvSpPr>
        <p:spPr bwMode="auto">
          <a:noFill/>
          <a:ln>
            <a:miter lim="800000"/>
            <a:headEnd/>
            <a:tailEnd/>
          </a:ln>
        </p:spPr>
        <p:txBody>
          <a:bodyPr/>
          <a:lstStyle/>
          <a:p>
            <a:fld id="{821E2930-01F5-45A0-85FE-AB880CFCB3C7}" type="slidenum">
              <a:rPr lang="en-US" smtClean="0"/>
              <a:pPr/>
              <a:t>8</a:t>
            </a:fld>
            <a:endParaRPr lang="en-US" smtClean="0"/>
          </a:p>
        </p:txBody>
      </p:sp>
      <p:sp>
        <p:nvSpPr>
          <p:cNvPr id="15363" name="Title 1"/>
          <p:cNvSpPr>
            <a:spLocks noGrp="1"/>
          </p:cNvSpPr>
          <p:nvPr>
            <p:ph type="title" idx="4294967295"/>
          </p:nvPr>
        </p:nvSpPr>
        <p:spPr bwMode="auto">
          <a:xfrm>
            <a:off x="1042988" y="381000"/>
            <a:ext cx="7772400" cy="1524000"/>
          </a:xfrm>
        </p:spPr>
        <p:txBody>
          <a:bodyPr vert="horz" wrap="square" lIns="91440" tIns="45720" rIns="91440" bIns="45720" numCol="1" anchorCtr="0" compatLnSpc="1">
            <a:prstTxWarp prst="textNoShape">
              <a:avLst/>
            </a:prstTxWarp>
          </a:bodyPr>
          <a:lstStyle/>
          <a:p>
            <a:pPr algn="ctr" eaLnBrk="1" hangingPunct="1">
              <a:defRPr/>
            </a:pPr>
            <a:r>
              <a:rPr lang="en-US" sz="4000" dirty="0" smtClean="0">
                <a:solidFill>
                  <a:schemeClr val="tx1"/>
                </a:solidFill>
                <a:effectLst>
                  <a:outerShdw blurRad="38100" dist="38100" dir="2700000" algn="tl">
                    <a:srgbClr val="000000">
                      <a:alpha val="43137"/>
                    </a:srgbClr>
                  </a:outerShdw>
                </a:effectLst>
                <a:ea typeface="+mj-ea"/>
                <a:cs typeface="+mj-cs"/>
              </a:rPr>
              <a:t>Florida State Statute Definition of Bullying</a:t>
            </a:r>
          </a:p>
        </p:txBody>
      </p:sp>
      <p:sp>
        <p:nvSpPr>
          <p:cNvPr id="16388" name="Content Placeholder 2"/>
          <p:cNvSpPr>
            <a:spLocks noGrp="1"/>
          </p:cNvSpPr>
          <p:nvPr>
            <p:ph idx="4294967295"/>
          </p:nvPr>
        </p:nvSpPr>
        <p:spPr>
          <a:xfrm>
            <a:off x="1066800" y="2514600"/>
            <a:ext cx="7458075" cy="3406775"/>
          </a:xfrm>
        </p:spPr>
        <p:txBody>
          <a:bodyPr/>
          <a:lstStyle/>
          <a:p>
            <a:pPr algn="just" eaLnBrk="1" hangingPunct="1">
              <a:buFont typeface="Wingdings" charset="2"/>
              <a:buNone/>
            </a:pPr>
            <a:r>
              <a:rPr lang="en-US" sz="3600" smtClean="0"/>
              <a:t>  </a:t>
            </a:r>
            <a:r>
              <a:rPr lang="en-US" sz="2800" smtClean="0"/>
              <a:t>Bullying means systematically and chronically inflicting physical hurt or psychological distress on one or more students or employees.  It is further defined as unwanted repeated written, verbal, or physical behavior, including any threatening, insulting,…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noFill/>
          <a:ln>
            <a:miter lim="800000"/>
            <a:headEnd/>
            <a:tailEnd/>
          </a:ln>
        </p:spPr>
        <p:txBody>
          <a:bodyPr/>
          <a:lstStyle/>
          <a:p>
            <a:fld id="{C826B40C-2785-4874-AC5B-EDFC091F1AC3}" type="slidenum">
              <a:rPr lang="en-US" smtClean="0"/>
              <a:pPr/>
              <a:t>9</a:t>
            </a:fld>
            <a:endParaRPr lang="en-US" smtClean="0"/>
          </a:p>
        </p:txBody>
      </p:sp>
      <p:sp>
        <p:nvSpPr>
          <p:cNvPr id="17411" name="Content Placeholder 2"/>
          <p:cNvSpPr>
            <a:spLocks noGrp="1"/>
          </p:cNvSpPr>
          <p:nvPr>
            <p:ph idx="4294967295"/>
          </p:nvPr>
        </p:nvSpPr>
        <p:spPr>
          <a:xfrm>
            <a:off x="1219200" y="1412875"/>
            <a:ext cx="7924800" cy="4038600"/>
          </a:xfrm>
        </p:spPr>
        <p:txBody>
          <a:bodyPr/>
          <a:lstStyle/>
          <a:p>
            <a:pPr eaLnBrk="1" hangingPunct="1">
              <a:buFont typeface="Wingdings" charset="2"/>
              <a:buNone/>
            </a:pPr>
            <a:endParaRPr lang="en-US" sz="3600" smtClean="0"/>
          </a:p>
          <a:p>
            <a:pPr algn="just" eaLnBrk="1" hangingPunct="1">
              <a:buFont typeface="Wingdings" charset="2"/>
              <a:buNone/>
            </a:pPr>
            <a:r>
              <a:rPr lang="en-US" sz="2800" smtClean="0"/>
              <a:t>…or dehumanizing gesture, by an adult or a student, that is severe or pervasive enough to create an intimidating, hostile, or offensive educational environment; to cause discomfort or humiliation; or unreasonably interfere with the individual’s school performance or participation.</a:t>
            </a:r>
          </a:p>
        </p:txBody>
      </p:sp>
      <p:sp>
        <p:nvSpPr>
          <p:cNvPr id="4" name="TextBox 3"/>
          <p:cNvSpPr txBox="1"/>
          <p:nvPr/>
        </p:nvSpPr>
        <p:spPr>
          <a:xfrm>
            <a:off x="1273175" y="404813"/>
            <a:ext cx="7381875" cy="1384300"/>
          </a:xfrm>
          <a:prstGeom prst="rect">
            <a:avLst/>
          </a:prstGeom>
          <a:noFill/>
        </p:spPr>
        <p:txBody>
          <a:bodyPr wrap="none">
            <a:spAutoFit/>
          </a:bodyPr>
          <a:lstStyle/>
          <a:p>
            <a:pPr algn="ctr">
              <a:defRPr/>
            </a:pPr>
            <a:r>
              <a:rPr lang="en-US" sz="4000">
                <a:latin typeface="Gill Sans MT" charset="0"/>
              </a:rPr>
              <a:t> </a:t>
            </a:r>
            <a:r>
              <a:rPr lang="en-US" sz="4000">
                <a:effectLst>
                  <a:outerShdw blurRad="38100" dist="38100" dir="2700000" algn="tl">
                    <a:srgbClr val="C0C0C0"/>
                  </a:outerShdw>
                </a:effectLst>
                <a:latin typeface="Gill Sans MT" charset="0"/>
              </a:rPr>
              <a:t>Definition of Bullying continued…</a:t>
            </a:r>
          </a:p>
          <a:p>
            <a:pPr algn="ctr">
              <a:defRPr/>
            </a:pPr>
            <a:endParaRPr lang="en-US" sz="4400">
              <a:latin typeface="Gill Sans MT"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94EEF38410834195B79E8CCA9DB098" ma:contentTypeVersion="0" ma:contentTypeDescription="Create a new document." ma:contentTypeScope="" ma:versionID="64da056510d3dca87294f69d7e2c50a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4E24F613-40FA-478D-A2AB-50AF9C7EF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FBD327B-E6F1-494B-8178-7A9378A4FE8E}">
  <ds:schemaRefs>
    <ds:schemaRef ds:uri="http://schemas.microsoft.com/sharepoint/v3/contenttype/forms"/>
  </ds:schemaRefs>
</ds:datastoreItem>
</file>

<file path=customXml/itemProps3.xml><?xml version="1.0" encoding="utf-8"?>
<ds:datastoreItem xmlns:ds="http://schemas.openxmlformats.org/officeDocument/2006/customXml" ds:itemID="{535033E3-9855-493B-9271-DC34ACBCF3A1}">
  <ds:schemaRefs>
    <ds:schemaRef ds:uri="http://schemas.openxmlformats.org/package/2006/metadata/core-properties"/>
    <ds:schemaRef ds:uri="http://schemas.microsoft.com/office/2006/metadata/properties"/>
    <ds:schemaRef ds:uri="http://purl.org/dc/dcmitype/"/>
    <ds:schemaRef ds:uri="http://www.w3.org/XML/1998/namespace"/>
    <ds:schemaRef ds:uri="http://schemas.microsoft.com/office/2006/documentManagement/typ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Solstice</Template>
  <TotalTime>324</TotalTime>
  <Words>1618</Words>
  <Application>Microsoft Office PowerPoint</Application>
  <PresentationFormat>On-screen Show (4:3)</PresentationFormat>
  <Paragraphs>231</Paragraphs>
  <Slides>38</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ＭＳ Ｐゴシック</vt:lpstr>
      <vt:lpstr>Arial</vt:lpstr>
      <vt:lpstr>Calibri</vt:lpstr>
      <vt:lpstr>Gill Sans MT</vt:lpstr>
      <vt:lpstr>Verdana</vt:lpstr>
      <vt:lpstr>Wingdings</vt:lpstr>
      <vt:lpstr>Wingdings 2</vt:lpstr>
      <vt:lpstr>Solstice</vt:lpstr>
      <vt:lpstr>PowerPoint Presentation</vt:lpstr>
      <vt:lpstr>      </vt:lpstr>
      <vt:lpstr>    Florida State Statute 1006.147</vt:lpstr>
      <vt:lpstr>Brevard Public Schools  Bully/Harassment Policy</vt:lpstr>
      <vt:lpstr> Is It Bullying or Normal Conflict?</vt:lpstr>
      <vt:lpstr>What is Normal Conflict?</vt:lpstr>
      <vt:lpstr>PowerPoint Presentation</vt:lpstr>
      <vt:lpstr>Florida State Statute Definition of Bullying</vt:lpstr>
      <vt:lpstr>PowerPoint Presentation</vt:lpstr>
      <vt:lpstr>Bullying may involve, but not limited to:</vt:lpstr>
      <vt:lpstr>  Characteristics of Bullying/Harassment </vt:lpstr>
      <vt:lpstr>         What is Harassment?</vt:lpstr>
      <vt:lpstr>PowerPoint Presentation</vt:lpstr>
      <vt:lpstr>       What is Cyber-bullying?</vt:lpstr>
      <vt:lpstr>    Cyber-bullying also includes:</vt:lpstr>
      <vt:lpstr>    Tools for Cyber-bullying:</vt:lpstr>
      <vt:lpstr>*NEW* Addition Regarding  Cyber-bullying</vt:lpstr>
      <vt:lpstr>Definition of  Teen Dating Violence and Abuse</vt:lpstr>
      <vt:lpstr>PowerPoint Presentation</vt:lpstr>
      <vt:lpstr>What To Tell Your Teen To Do if He/She is Being Bullied/Harassed or Abused</vt:lpstr>
      <vt:lpstr>How To Respond To Your  Teen About a Conflict/Bullying</vt:lpstr>
      <vt:lpstr>   When Your Child Reports To You</vt:lpstr>
      <vt:lpstr>Your Child’s Report Continued…</vt:lpstr>
      <vt:lpstr>How to Approach the School </vt:lpstr>
      <vt:lpstr>    School Response to Bullying</vt:lpstr>
      <vt:lpstr>       Anti-Bully Strategies</vt:lpstr>
      <vt:lpstr>Teach Your Child How To Be a Positive Bystander</vt:lpstr>
      <vt:lpstr>        How Students Report</vt:lpstr>
      <vt:lpstr>  Incident Reporting and Immunity</vt:lpstr>
      <vt:lpstr>Actions Taken for Students Who Violate the Bully Policy</vt:lpstr>
      <vt:lpstr>Support Available for Students Who are Targets of Bullying</vt:lpstr>
      <vt:lpstr>Consequences for Parents, Visitors/Volunteers Who Violate the Bully Policy</vt:lpstr>
      <vt:lpstr>Ways Parents of Secondary Students Can Help</vt:lpstr>
      <vt:lpstr>   More Information to Tell Your Teen</vt:lpstr>
      <vt:lpstr>How Can Parents of Secondary Students Prevent Bullying?</vt:lpstr>
      <vt:lpstr>Talk To Your Teen About Being with Friends and Knowing Which Friends They Can Count On</vt:lpstr>
      <vt:lpstr>        We Encourage All Parents To:</vt:lpstr>
      <vt:lpstr>Remember…</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Knight, Janean@Viera</dc:creator>
  <cp:lastModifiedBy>Duchaine, Sharon@West Shore</cp:lastModifiedBy>
  <cp:revision>80</cp:revision>
  <dcterms:created xsi:type="dcterms:W3CDTF">2013-06-25T11:47:39Z</dcterms:created>
  <dcterms:modified xsi:type="dcterms:W3CDTF">2015-10-07T13:21:05Z</dcterms:modified>
</cp:coreProperties>
</file>