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648" r:id="rId2"/>
    <p:sldMasterId id="2147483659" r:id="rId3"/>
    <p:sldMasterId id="2147483669" r:id="rId4"/>
  </p:sldMasterIdLst>
  <p:notesMasterIdLst>
    <p:notesMasterId r:id="rId50"/>
  </p:notesMasterIdLst>
  <p:sldIdLst>
    <p:sldId id="713" r:id="rId5"/>
    <p:sldId id="714" r:id="rId6"/>
    <p:sldId id="938" r:id="rId7"/>
    <p:sldId id="937" r:id="rId8"/>
    <p:sldId id="716" r:id="rId9"/>
    <p:sldId id="717" r:id="rId10"/>
    <p:sldId id="719" r:id="rId11"/>
    <p:sldId id="720" r:id="rId12"/>
    <p:sldId id="721" r:id="rId13"/>
    <p:sldId id="722" r:id="rId14"/>
    <p:sldId id="723" r:id="rId15"/>
    <p:sldId id="724" r:id="rId16"/>
    <p:sldId id="725" r:id="rId17"/>
    <p:sldId id="726" r:id="rId18"/>
    <p:sldId id="727" r:id="rId19"/>
    <p:sldId id="728" r:id="rId20"/>
    <p:sldId id="729" r:id="rId21"/>
    <p:sldId id="730" r:id="rId22"/>
    <p:sldId id="731" r:id="rId23"/>
    <p:sldId id="732" r:id="rId24"/>
    <p:sldId id="733" r:id="rId25"/>
    <p:sldId id="734" r:id="rId26"/>
    <p:sldId id="940" r:id="rId27"/>
    <p:sldId id="736" r:id="rId28"/>
    <p:sldId id="939" r:id="rId29"/>
    <p:sldId id="738" r:id="rId30"/>
    <p:sldId id="739" r:id="rId31"/>
    <p:sldId id="740" r:id="rId32"/>
    <p:sldId id="741" r:id="rId33"/>
    <p:sldId id="742" r:id="rId34"/>
    <p:sldId id="743" r:id="rId35"/>
    <p:sldId id="744" r:id="rId36"/>
    <p:sldId id="870" r:id="rId37"/>
    <p:sldId id="929" r:id="rId38"/>
    <p:sldId id="871" r:id="rId39"/>
    <p:sldId id="931" r:id="rId40"/>
    <p:sldId id="745" r:id="rId41"/>
    <p:sldId id="932" r:id="rId42"/>
    <p:sldId id="933" r:id="rId43"/>
    <p:sldId id="934" r:id="rId44"/>
    <p:sldId id="935" r:id="rId45"/>
    <p:sldId id="936" r:id="rId46"/>
    <p:sldId id="874" r:id="rId47"/>
    <p:sldId id="914" r:id="rId48"/>
    <p:sldId id="917" r:id="rId49"/>
  </p:sldIdLst>
  <p:sldSz cx="9144000" cy="5143500" type="screen16x9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Master Slide" id="{3540F3E4-3A56-594D-A98C-62123F4F527F}">
          <p14:sldIdLst>
            <p14:sldId id="713"/>
            <p14:sldId id="714"/>
            <p14:sldId id="938"/>
            <p14:sldId id="937"/>
            <p14:sldId id="716"/>
            <p14:sldId id="717"/>
            <p14:sldId id="719"/>
            <p14:sldId id="720"/>
            <p14:sldId id="721"/>
            <p14:sldId id="722"/>
            <p14:sldId id="723"/>
            <p14:sldId id="724"/>
            <p14:sldId id="725"/>
            <p14:sldId id="726"/>
            <p14:sldId id="727"/>
            <p14:sldId id="728"/>
            <p14:sldId id="729"/>
            <p14:sldId id="730"/>
            <p14:sldId id="731"/>
            <p14:sldId id="732"/>
            <p14:sldId id="733"/>
            <p14:sldId id="734"/>
            <p14:sldId id="940"/>
            <p14:sldId id="736"/>
            <p14:sldId id="939"/>
            <p14:sldId id="738"/>
            <p14:sldId id="739"/>
            <p14:sldId id="740"/>
            <p14:sldId id="741"/>
            <p14:sldId id="742"/>
            <p14:sldId id="743"/>
            <p14:sldId id="744"/>
            <p14:sldId id="870"/>
            <p14:sldId id="929"/>
            <p14:sldId id="871"/>
            <p14:sldId id="931"/>
            <p14:sldId id="745"/>
            <p14:sldId id="932"/>
            <p14:sldId id="933"/>
            <p14:sldId id="934"/>
            <p14:sldId id="935"/>
            <p14:sldId id="936"/>
            <p14:sldId id="874"/>
            <p14:sldId id="914"/>
            <p14:sldId id="9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09A"/>
    <a:srgbClr val="EFD01E"/>
    <a:srgbClr val="081739"/>
    <a:srgbClr val="768693"/>
    <a:srgbClr val="BF5700"/>
    <a:srgbClr val="C6531F"/>
    <a:srgbClr val="C01338"/>
    <a:srgbClr val="C00000"/>
    <a:srgbClr val="79C82A"/>
    <a:srgbClr val="DE7E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3DB096-BDB0-0042-A339-88CE5696ED5F}" v="11" dt="2026-08-18T14:45:00.714"/>
    <p1510:client id="{59C1C382-3E61-4341-99C0-7B314F8301D0}" v="4" dt="2026-08-18T14:11:28.531"/>
    <p1510:client id="{7EB2919A-4E55-57A7-97B3-F74BF108D9FA}" v="6" dt="2026-08-18T14:18:08.703"/>
    <p1510:client id="{BD0BEB01-92F4-830B-5553-67DBD6BBAD67}" v="399" dt="2026-08-18T14:18:42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F6FD56A5-6355-4B13-B783-7CC5477550B3}" type="datetimeFigureOut">
              <a:rPr lang="en-US"/>
              <a:pPr>
                <a:defRPr/>
              </a:pPr>
              <a:t>8/18/2026</a:t>
            </a:fld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" y="700088"/>
            <a:ext cx="62039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085"/>
            <a:ext cx="54864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6E074355-CE0D-4C68-A6CB-C364ED71B3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pisdorg-my.sharepoint.com/:w:/g/personal/lmsalas2_episd_org/EX74EdPGcKxDqrbATiW4Q6YB33YsesJQnsjFKEW3r-Z5-g?e=bEklhM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pisdorg-my.sharepoint.com/:w:/g/personal/lmsalas2_episd_org/EX74EdPGcKxDqrbATiW4Q6YB33YsesJQnsjFKEW3r-Z5-g?e=bEklhM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Make sure you have everyone sign-in.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04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Make sure you have everyone sign-in.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11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conducting a virtual meeting, share the following agenda’s link in the chat:</a:t>
            </a:r>
          </a:p>
          <a:p>
            <a:endParaRPr lang="en-US"/>
          </a:p>
          <a:p>
            <a:r>
              <a:rPr lang="en-US">
                <a:hlinkClick r:id="rId3"/>
              </a:rPr>
              <a:t>Annual Title I, Part A Meeting Agenda.docx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49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conducting a virtual meeting, share the following agenda’s link in the chat:</a:t>
            </a:r>
          </a:p>
          <a:p>
            <a:endParaRPr lang="en-US"/>
          </a:p>
          <a:p>
            <a:r>
              <a:rPr lang="en-US">
                <a:hlinkClick r:id="rId3"/>
              </a:rPr>
              <a:t>Annual Title I, Part A Meeting Agenda.docx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9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30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You can access your school’s Title I Budget on your school’s CIP. Let the families know where they can find the CIP on your school website.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07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6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Distribute a copy of the 2025-2026 Family Engagement Policy and let the families know where they can locate it (ex. website, front office)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861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Distribute a copy of the 2025-2026 Family Engagement Policy and let the families know where they can locate it (ex. website, front office)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34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Distribute your school’s 2025-2026 Family Engagement Policy and inform families where they can find it on your school website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29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Inform families they can find the district’s family engagement policy on the district’s website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45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Distribute your school’s 2025-2026 School-Parent Compact and inform families where they can find it on your school website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16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11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E7B70-C553-483D-B166-C42F8E3AEF0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E7B70-C553-483D-B166-C42F8E3AEF0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22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E7B70-C553-483D-B166-C42F8E3AEF0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435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E7B70-C553-483D-B166-C42F8E3AEF0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79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E7B70-C553-483D-B166-C42F8E3AEF0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446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E7B70-C553-483D-B166-C42F8E3AEF0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790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Make sure you get an 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E7B70-C553-483D-B166-C42F8E3AEF0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46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09486-D294-A5EC-055E-D24E8682D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A91CF1-2EA0-3C65-EB56-452031C02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208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13474-4C84-7242-C872-BD4C0ABCB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5C64E-0530-5C30-94E4-9B80FF850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76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7724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247774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33550"/>
            <a:ext cx="40386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3550"/>
            <a:ext cx="40386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91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91440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1"/>
            <a:ext cx="5111750" cy="39433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853804"/>
            <a:ext cx="3008313" cy="30039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9052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43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330304"/>
            <a:ext cx="5486400" cy="603647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4036618" y="-131364"/>
            <a:ext cx="2571750" cy="68349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191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343"/>
            <a:ext cx="7772400" cy="110299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331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29489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783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88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750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964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138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90858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914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75015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158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043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217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8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3F71B8A-FF51-2F45-B886-E436E0D75EF6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3BFB47B-9587-3540-98AB-FF6D8E8EB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1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9530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/>
              <a:t>Insert your</a:t>
            </a:r>
            <a:br>
              <a:rPr lang="en-US"/>
            </a:br>
            <a:r>
              <a:rPr lang="en-US"/>
              <a:t>headline here</a:t>
            </a:r>
            <a:br>
              <a:rPr lang="en-US"/>
            </a:br>
            <a:r>
              <a:rPr lang="en-US"/>
              <a:t>up to 3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5300" y="33337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Insert your subtitle or any additional description text here up to</a:t>
            </a:r>
            <a:br>
              <a:rPr lang="en-US"/>
            </a:br>
            <a:r>
              <a:rPr lang="en-US"/>
              <a:t>two lines of text or you can delete this text box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rgbClr val="EFD0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90384" y="41719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>
                <a:latin typeface="Arial Black" charset="0"/>
              </a:rPr>
              <a:t>Presenter or speaker name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/>
              <a:t>Position/Role,</a:t>
            </a:r>
            <a:r>
              <a:rPr lang="en-US" sz="1050" baseline="0"/>
              <a:t> El Paso Independent School District</a:t>
            </a:r>
            <a:endParaRPr lang="en-US" sz="1050"/>
          </a:p>
        </p:txBody>
      </p:sp>
      <p:sp>
        <p:nvSpPr>
          <p:cNvPr id="16" name="Text Placeholder 9"/>
          <p:cNvSpPr txBox="1">
            <a:spLocks/>
          </p:cNvSpPr>
          <p:nvPr userDrawn="1"/>
        </p:nvSpPr>
        <p:spPr>
          <a:xfrm>
            <a:off x="548640" y="457200"/>
            <a:ext cx="3794760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>
                <a:latin typeface="Arial Black" charset="0"/>
              </a:rPr>
              <a:t>date, 20xx </a:t>
            </a:r>
            <a:r>
              <a:rPr lang="en-US" sz="1200" b="0" i="0" cap="all" baseline="0">
                <a:solidFill>
                  <a:srgbClr val="EFD01E"/>
                </a:solidFill>
                <a:latin typeface="Arial Black" charset="0"/>
              </a:rPr>
              <a:t>|</a:t>
            </a:r>
            <a:r>
              <a:rPr lang="en-US" sz="1200" b="0" i="0" cap="all" baseline="0">
                <a:latin typeface="Arial Black" charset="0"/>
              </a:rPr>
              <a:t> time</a:t>
            </a:r>
            <a:endParaRPr lang="en-US" sz="1200" b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1A34B2-6431-4C32-7B8E-736C0CABCE2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26964" y="434030"/>
            <a:ext cx="2450120" cy="61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2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800" b="1" i="0" kern="800" cap="all" normalizeH="0" baseline="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 baseline="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191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53778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  <p:sldLayoutId id="2147483658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286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0210"/>
            <a:ext cx="82296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82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7" r:id="rId5"/>
    <p:sldLayoutId id="214748366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16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7" r:id="rId5"/>
    <p:sldLayoutId id="2147483678" r:id="rId6"/>
    <p:sldLayoutId id="2147483680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5" Type="http://schemas.openxmlformats.org/officeDocument/2006/relationships/hyperlink" Target="https://www.waterford.org/education/how-parent-involvment-leads-to-student-success/" TargetMode="Externa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ford.org/education/how-parent-involvment-leads-to-student-succes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548640" y="3867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48640" y="4114800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cap="all">
                <a:latin typeface="Arial Black" charset="0"/>
              </a:rPr>
              <a:t>Family and community engagement</a:t>
            </a:r>
            <a:endParaRPr lang="en-US" sz="1050" b="0" i="0" cap="all" baseline="0">
              <a:latin typeface="Arial Black" charset="0"/>
            </a:endParaRP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baseline="0"/>
              <a:t>El Paso Independent School District</a:t>
            </a:r>
            <a:endParaRPr lang="en-US" sz="1050"/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48640" y="457200"/>
            <a:ext cx="2270760" cy="361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cap="all">
                <a:latin typeface="Arial Black" charset="0"/>
              </a:rPr>
              <a:t>2025-2026</a:t>
            </a:r>
            <a:endParaRPr lang="en-US" sz="1200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0980F3-A9F0-CFA8-37DB-652EEBD8E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964" y="434030"/>
            <a:ext cx="2450120" cy="613719"/>
          </a:xfrm>
          <a:prstGeom prst="rect">
            <a:avLst/>
          </a:prstGeom>
        </p:spPr>
      </p:pic>
      <p:sp>
        <p:nvSpPr>
          <p:cNvPr id="4" name="Title Placeholder 7">
            <a:extLst>
              <a:ext uri="{FF2B5EF4-FFF2-40B4-BE49-F238E27FC236}">
                <a16:creationId xmlns:a16="http://schemas.microsoft.com/office/drawing/2014/main" id="{4C7069C1-5CD6-34F9-2B60-FF9D744F27BA}"/>
              </a:ext>
            </a:extLst>
          </p:cNvPr>
          <p:cNvSpPr txBox="1">
            <a:spLocks/>
          </p:cNvSpPr>
          <p:nvPr/>
        </p:nvSpPr>
        <p:spPr>
          <a:xfrm>
            <a:off x="548640" y="1924343"/>
            <a:ext cx="6977216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400" cap="none"/>
              <a:t>Annual Title I, Part A</a:t>
            </a:r>
          </a:p>
          <a:p>
            <a:pPr fontAlgn="auto">
              <a:spcAft>
                <a:spcPts val="0"/>
              </a:spcAft>
            </a:pPr>
            <a:r>
              <a:rPr lang="en-US" sz="4400" cap="none"/>
              <a:t>Meeting and </a:t>
            </a:r>
          </a:p>
          <a:p>
            <a:pPr fontAlgn="auto">
              <a:spcAft>
                <a:spcPts val="0"/>
              </a:spcAft>
            </a:pPr>
            <a:r>
              <a:rPr lang="en-US" sz="4400" cap="none"/>
              <a:t>Benefits of</a:t>
            </a:r>
          </a:p>
          <a:p>
            <a:pPr fontAlgn="auto">
              <a:spcAft>
                <a:spcPts val="0"/>
              </a:spcAft>
            </a:pPr>
            <a:r>
              <a:rPr lang="en-US" sz="4400" cap="none"/>
              <a:t>Family Engagement</a:t>
            </a:r>
          </a:p>
        </p:txBody>
      </p:sp>
    </p:spTree>
    <p:extLst>
      <p:ext uri="{BB962C8B-B14F-4D97-AF65-F5344CB8AC3E}">
        <p14:creationId xmlns:p14="http://schemas.microsoft.com/office/powerpoint/2010/main" val="779105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548640" y="3943350"/>
            <a:ext cx="5619750" cy="0"/>
          </a:xfrm>
          <a:prstGeom prst="line">
            <a:avLst/>
          </a:prstGeom>
          <a:ln w="19050">
            <a:solidFill>
              <a:srgbClr val="EFD0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48640" y="4114800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>
                <a:solidFill>
                  <a:srgbClr val="768693"/>
                </a:solidFill>
                <a:latin typeface="Arial Black" charset="0"/>
              </a:rPr>
              <a:t>Family and community engagement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baseline="0">
                <a:solidFill>
                  <a:srgbClr val="768693"/>
                </a:solidFill>
              </a:rPr>
              <a:t>El Paso Independent School District</a:t>
            </a:r>
            <a:endParaRPr lang="en-US" sz="1050">
              <a:solidFill>
                <a:srgbClr val="768693"/>
              </a:solidFill>
            </a:endParaRPr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>
                <a:solidFill>
                  <a:srgbClr val="768693"/>
                </a:solidFill>
                <a:latin typeface="Arial Black" charset="0"/>
              </a:rPr>
              <a:t>2025-2026</a:t>
            </a:r>
            <a:endParaRPr lang="en-US" sz="1200" b="0">
              <a:solidFill>
                <a:srgbClr val="768693"/>
              </a:solidFill>
            </a:endParaRPr>
          </a:p>
        </p:txBody>
      </p:sp>
      <p:sp>
        <p:nvSpPr>
          <p:cNvPr id="2" name="Title Placeholder 7">
            <a:extLst>
              <a:ext uri="{FF2B5EF4-FFF2-40B4-BE49-F238E27FC236}">
                <a16:creationId xmlns:a16="http://schemas.microsoft.com/office/drawing/2014/main" id="{0FE143EB-D5EF-9BFC-70F8-77D451C8A7B6}"/>
              </a:ext>
            </a:extLst>
          </p:cNvPr>
          <p:cNvSpPr txBox="1">
            <a:spLocks/>
          </p:cNvSpPr>
          <p:nvPr/>
        </p:nvSpPr>
        <p:spPr>
          <a:xfrm>
            <a:off x="490384" y="2705954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sz="4400" cap="none">
                <a:solidFill>
                  <a:srgbClr val="081739"/>
                </a:solidFill>
              </a:rPr>
              <a:t>Título I, </a:t>
            </a:r>
            <a:r>
              <a:rPr lang="en-US" sz="4400" cap="none" err="1">
                <a:solidFill>
                  <a:srgbClr val="081739"/>
                </a:solidFill>
              </a:rPr>
              <a:t>Parte</a:t>
            </a:r>
            <a:r>
              <a:rPr lang="en-US" sz="4400" cap="none">
                <a:solidFill>
                  <a:srgbClr val="081739"/>
                </a:solidFill>
              </a:rPr>
              <a:t> A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sz="4400" cap="none" err="1">
                <a:solidFill>
                  <a:srgbClr val="081739"/>
                </a:solidFill>
              </a:rPr>
              <a:t>Reunión</a:t>
            </a:r>
            <a:r>
              <a:rPr lang="en-US" sz="4400" cap="none">
                <a:solidFill>
                  <a:srgbClr val="081739"/>
                </a:solidFill>
              </a:rPr>
              <a:t> </a:t>
            </a:r>
            <a:r>
              <a:rPr lang="en-US" sz="4400" cap="none" err="1">
                <a:solidFill>
                  <a:srgbClr val="081739"/>
                </a:solidFill>
              </a:rPr>
              <a:t>anual</a:t>
            </a:r>
            <a:r>
              <a:rPr lang="en-US" sz="4400" cap="none">
                <a:solidFill>
                  <a:srgbClr val="081739"/>
                </a:solidFill>
              </a:rPr>
              <a:t> y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sz="4400" cap="none" err="1">
                <a:solidFill>
                  <a:srgbClr val="081739"/>
                </a:solidFill>
              </a:rPr>
              <a:t>Beneficios</a:t>
            </a:r>
            <a:r>
              <a:rPr lang="en-US" sz="4400" cap="none">
                <a:solidFill>
                  <a:srgbClr val="081739"/>
                </a:solidFill>
              </a:rPr>
              <a:t> de  </a:t>
            </a:r>
            <a:r>
              <a:rPr lang="en-US" sz="4400" cap="none" err="1">
                <a:solidFill>
                  <a:srgbClr val="081739"/>
                </a:solidFill>
              </a:rPr>
              <a:t>Participación</a:t>
            </a:r>
            <a:r>
              <a:rPr lang="en-US" sz="4400" cap="none">
                <a:solidFill>
                  <a:srgbClr val="081739"/>
                </a:solidFill>
              </a:rPr>
              <a:t> Familiar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</a:pPr>
            <a:endParaRPr lang="en-US" cap="none">
              <a:solidFill>
                <a:srgbClr val="08173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E0E6D4-6C5C-ED93-64C9-180D65B94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964" y="415856"/>
            <a:ext cx="2462656" cy="65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0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67EBCD-8AA4-3A37-90AF-B827FDC6D72E}"/>
              </a:ext>
            </a:extLst>
          </p:cNvPr>
          <p:cNvSpPr txBox="1"/>
          <p:nvPr/>
        </p:nvSpPr>
        <p:spPr>
          <a:xfrm>
            <a:off x="0" y="149526"/>
            <a:ext cx="9144000" cy="447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Annual Title I, Part A Meeting Agenda</a:t>
            </a:r>
          </a:p>
          <a:p>
            <a:endParaRPr lang="en-US">
              <a:latin typeface="Helvetica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Title I, Part A Program Participation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Explanation of the Title I program and its purpose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Explanation of the Title I, Part A requirements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Right of families to be involved and how they can support their child’s learning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School and District Family Engagement Policy and School-Parent Compact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Curriculum and Assessment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Title I, Part A Program Evaluation</a:t>
            </a:r>
          </a:p>
        </p:txBody>
      </p:sp>
    </p:spTree>
    <p:extLst>
      <p:ext uri="{BB962C8B-B14F-4D97-AF65-F5344CB8AC3E}">
        <p14:creationId xmlns:p14="http://schemas.microsoft.com/office/powerpoint/2010/main" val="3063923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600BA-BFD8-46FC-44FD-18ED885587B9}"/>
              </a:ext>
            </a:extLst>
          </p:cNvPr>
          <p:cNvSpPr txBox="1"/>
          <p:nvPr/>
        </p:nvSpPr>
        <p:spPr>
          <a:xfrm>
            <a:off x="0" y="133350"/>
            <a:ext cx="9144000" cy="447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>
                <a:latin typeface="Helvetica" pitchFamily="2" charset="0"/>
              </a:rPr>
              <a:t>Orden del día de la Reunión Anual del Título I, Parte A</a:t>
            </a:r>
          </a:p>
          <a:p>
            <a:pPr algn="ctr"/>
            <a:endParaRPr lang="es-ES" b="1">
              <a:latin typeface="Helvetica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>
                <a:latin typeface="Helvetica" pitchFamily="2" charset="0"/>
              </a:rPr>
              <a:t>Título I, Parte A Participación en el Programa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>
                <a:latin typeface="Helvetica" pitchFamily="2" charset="0"/>
              </a:rPr>
              <a:t>Explicación del programa Título I y su propósito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>
                <a:latin typeface="Helvetica" pitchFamily="2" charset="0"/>
              </a:rPr>
              <a:t>Explicación de los requisitos del Título I, Parte 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>
                <a:latin typeface="Helvetica" pitchFamily="2" charset="0"/>
              </a:rPr>
              <a:t>Derecho de las familias a participar y cómo pueden apoyar el aprendizaje de sus hijos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>
                <a:latin typeface="Helvetica" pitchFamily="2" charset="0"/>
              </a:rPr>
              <a:t>Política de participación familiar de la escuela y el distrito y pacto entre la escuela y los padres Plan de estudios y evaluación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>
                <a:latin typeface="Helvetica" pitchFamily="2" charset="0"/>
              </a:rPr>
              <a:t>Título I, Parte A Evaluación del programa</a:t>
            </a:r>
          </a:p>
        </p:txBody>
      </p:sp>
    </p:spTree>
    <p:extLst>
      <p:ext uri="{BB962C8B-B14F-4D97-AF65-F5344CB8AC3E}">
        <p14:creationId xmlns:p14="http://schemas.microsoft.com/office/powerpoint/2010/main" val="3267172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F48702-C83D-F4D8-D6E4-F36E1A43D8E7}"/>
              </a:ext>
            </a:extLst>
          </p:cNvPr>
          <p:cNvSpPr txBox="1"/>
          <p:nvPr/>
        </p:nvSpPr>
        <p:spPr>
          <a:xfrm>
            <a:off x="476250" y="514350"/>
            <a:ext cx="81915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latin typeface="Helvetica" pitchFamily="2" charset="0"/>
              </a:rPr>
              <a:t>Annual Title I Parent Meeting</a:t>
            </a:r>
          </a:p>
          <a:p>
            <a:pPr algn="ctr"/>
            <a:endParaRPr lang="en-US" sz="2000" b="1">
              <a:latin typeface="Helvetica" pitchFamily="2" charset="0"/>
            </a:endParaRPr>
          </a:p>
          <a:p>
            <a:pPr fontAlgn="base"/>
            <a:r>
              <a:rPr lang="en-US" sz="2000">
                <a:latin typeface="Helvetica" pitchFamily="2" charset="0"/>
              </a:rPr>
              <a:t>Schools participating in Title I, Part A programs aim to improve student academic achievement ​</a:t>
            </a:r>
          </a:p>
          <a:p>
            <a:pPr fontAlgn="base"/>
            <a:endParaRPr lang="en-US" sz="1000">
              <a:latin typeface="Helvetica" pitchFamily="2" charset="0"/>
            </a:endParaRPr>
          </a:p>
          <a:p>
            <a:pPr fontAlgn="base"/>
            <a:r>
              <a:rPr lang="en-US" sz="2000">
                <a:latin typeface="Helvetica" pitchFamily="2" charset="0"/>
              </a:rPr>
              <a:t>All schools receiving Title I, Part A funds are required to convene for an annual Title I, Part A  parent meeting to:​</a:t>
            </a:r>
          </a:p>
          <a:p>
            <a:pPr fontAlgn="base"/>
            <a:endParaRPr lang="en-US" sz="1000">
              <a:latin typeface="Helvetica" pitchFamily="2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Inform parents and families of the school’s participation 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Explain the requirements of the Title I, Part A program​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Explain the right of parents to be involved​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07FF98-1E26-C349-D9B3-C3F9B26E4BC2}"/>
              </a:ext>
            </a:extLst>
          </p:cNvPr>
          <p:cNvSpPr txBox="1"/>
          <p:nvPr/>
        </p:nvSpPr>
        <p:spPr>
          <a:xfrm>
            <a:off x="6781800" y="4290596"/>
            <a:ext cx="2552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Helvetica" pitchFamily="2" charset="0"/>
              </a:rPr>
              <a:t>ESSA Section 1116(c)</a:t>
            </a:r>
          </a:p>
        </p:txBody>
      </p:sp>
    </p:spTree>
    <p:extLst>
      <p:ext uri="{BB962C8B-B14F-4D97-AF65-F5344CB8AC3E}">
        <p14:creationId xmlns:p14="http://schemas.microsoft.com/office/powerpoint/2010/main" val="2842087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67A8E9-3878-5FDE-31F0-4C0A1C016943}"/>
              </a:ext>
            </a:extLst>
          </p:cNvPr>
          <p:cNvSpPr txBox="1"/>
          <p:nvPr/>
        </p:nvSpPr>
        <p:spPr>
          <a:xfrm>
            <a:off x="266699" y="480596"/>
            <a:ext cx="86106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err="1">
                <a:latin typeface="Helvetica" pitchFamily="2" charset="0"/>
              </a:rPr>
              <a:t>Reunión</a:t>
            </a:r>
            <a:r>
              <a:rPr lang="en-US" b="1">
                <a:latin typeface="Helvetica" pitchFamily="2" charset="0"/>
              </a:rPr>
              <a:t> </a:t>
            </a:r>
            <a:r>
              <a:rPr lang="en-US" b="1" err="1">
                <a:latin typeface="Helvetica" pitchFamily="2" charset="0"/>
              </a:rPr>
              <a:t>Anual</a:t>
            </a:r>
            <a:r>
              <a:rPr lang="en-US" b="1">
                <a:latin typeface="Helvetica" pitchFamily="2" charset="0"/>
              </a:rPr>
              <a:t> de Padres de </a:t>
            </a:r>
            <a:r>
              <a:rPr lang="en-US" b="1" err="1">
                <a:latin typeface="Helvetica" pitchFamily="2" charset="0"/>
              </a:rPr>
              <a:t>el</a:t>
            </a:r>
            <a:r>
              <a:rPr lang="en-US" b="1">
                <a:latin typeface="Helvetica" pitchFamily="2" charset="0"/>
              </a:rPr>
              <a:t> Título I</a:t>
            </a:r>
          </a:p>
          <a:p>
            <a:pPr fontAlgn="base"/>
            <a:endParaRPr lang="en-US" sz="2000">
              <a:latin typeface="Helvetica" pitchFamily="2" charset="0"/>
            </a:endParaRPr>
          </a:p>
          <a:p>
            <a:pPr fontAlgn="base"/>
            <a:r>
              <a:rPr lang="en-US" sz="2000">
                <a:latin typeface="Helvetica" pitchFamily="2" charset="0"/>
              </a:rPr>
              <a:t>Las escuelas que participan en los programas de Título I, Parte A tienen como objetivo mejorar el logro académico de </a:t>
            </a:r>
            <a:r>
              <a:rPr lang="en-US" sz="2000" err="1">
                <a:latin typeface="Helvetica" pitchFamily="2" charset="0"/>
              </a:rPr>
              <a:t>los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estudiantes</a:t>
            </a:r>
            <a:endParaRPr lang="en-US" sz="2000">
              <a:latin typeface="Helvetica" pitchFamily="2" charset="0"/>
            </a:endParaRPr>
          </a:p>
          <a:p>
            <a:pPr fontAlgn="base"/>
            <a:endParaRPr lang="en-US" sz="1000">
              <a:latin typeface="Helvetica" pitchFamily="2" charset="0"/>
            </a:endParaRPr>
          </a:p>
          <a:p>
            <a:pPr fontAlgn="base"/>
            <a:r>
              <a:rPr lang="en-US" sz="2000">
                <a:latin typeface="Helvetica" pitchFamily="2" charset="0"/>
              </a:rPr>
              <a:t>Todas las escuelas que reciben fondos del Título I, Parte A deben convocar una reunión anual de padres del Título I, Parte A para :​</a:t>
            </a:r>
          </a:p>
          <a:p>
            <a:pPr fontAlgn="base"/>
            <a:endParaRPr lang="en-US" sz="1000">
              <a:latin typeface="Helvetica" pitchFamily="2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Informar a los padres y familias de la participación de la </a:t>
            </a:r>
            <a:r>
              <a:rPr lang="en-US" sz="2000" err="1">
                <a:latin typeface="Helvetica" pitchFamily="2" charset="0"/>
              </a:rPr>
              <a:t>escuela</a:t>
            </a:r>
            <a:endParaRPr lang="en-US" sz="2000">
              <a:latin typeface="Helvetica" pitchFamily="2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Explicar los requisitos del programa Título I, </a:t>
            </a:r>
            <a:r>
              <a:rPr lang="en-US" sz="2000" err="1">
                <a:latin typeface="Helvetica" pitchFamily="2" charset="0"/>
              </a:rPr>
              <a:t>Parte</a:t>
            </a:r>
            <a:r>
              <a:rPr lang="en-US" sz="2000">
                <a:latin typeface="Helvetica" pitchFamily="2" charset="0"/>
              </a:rPr>
              <a:t> 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Explicar el derecho de los padres a </a:t>
            </a:r>
            <a:r>
              <a:rPr lang="en-US" sz="2000" err="1">
                <a:latin typeface="Helvetica" pitchFamily="2" charset="0"/>
              </a:rPr>
              <a:t>participar</a:t>
            </a:r>
            <a:endParaRPr lang="en-US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2D8A0-3A23-729B-5B26-8494170AC0EA}"/>
              </a:ext>
            </a:extLst>
          </p:cNvPr>
          <p:cNvSpPr txBox="1"/>
          <p:nvPr/>
        </p:nvSpPr>
        <p:spPr>
          <a:xfrm>
            <a:off x="6781800" y="432435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Helvetica" pitchFamily="2" charset="0"/>
              </a:rPr>
              <a:t>ESSA Sección 1116 (c)​</a:t>
            </a:r>
          </a:p>
        </p:txBody>
      </p:sp>
    </p:spTree>
    <p:extLst>
      <p:ext uri="{BB962C8B-B14F-4D97-AF65-F5344CB8AC3E}">
        <p14:creationId xmlns:p14="http://schemas.microsoft.com/office/powerpoint/2010/main" val="2610332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AF92A83-6E90-9BC6-6361-E6442C03A8BF}"/>
              </a:ext>
            </a:extLst>
          </p:cNvPr>
          <p:cNvSpPr txBox="1"/>
          <p:nvPr/>
        </p:nvSpPr>
        <p:spPr>
          <a:xfrm>
            <a:off x="270456" y="324743"/>
            <a:ext cx="86030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Helvetica" pitchFamily="2" charset="0"/>
              </a:rPr>
              <a:t>Parental Rights</a:t>
            </a:r>
            <a:endParaRPr lang="en-US" sz="2400">
              <a:latin typeface="Helvetica" pitchFamily="2" charset="0"/>
              <a:cs typeface="Arial" panose="020B0604020202020204" pitchFamily="34" charset="0"/>
            </a:endParaRPr>
          </a:p>
          <a:p>
            <a:pPr lvl="1"/>
            <a:endParaRPr lang="en-US" sz="2000">
              <a:latin typeface="Helvetica" pitchFamily="2" charset="0"/>
              <a:cs typeface="Arial" panose="020B0604020202020204" pitchFamily="34" charset="0"/>
            </a:endParaRPr>
          </a:p>
          <a:p>
            <a:pPr lvl="1"/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To be involved in the school’s programs and participate in opportunities such as:  </a:t>
            </a:r>
          </a:p>
          <a:p>
            <a:pPr lvl="1"/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Volunteering in their child’s classroom/school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Observations of classroom activities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Decisions relating to the education of their children</a:t>
            </a:r>
          </a:p>
          <a:p>
            <a:pPr lvl="1"/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lvl="1"/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To assist in the review and revision of the school’s Family Engagement Policy, School-Parent Compact and Campus Improvement Plan (CIP)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DFE47A-966B-10AC-333A-BE3E5EE5B9B9}"/>
              </a:ext>
            </a:extLst>
          </p:cNvPr>
          <p:cNvSpPr txBox="1"/>
          <p:nvPr/>
        </p:nvSpPr>
        <p:spPr>
          <a:xfrm>
            <a:off x="6781800" y="4290596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ESSA Section 1116 (c)</a:t>
            </a:r>
          </a:p>
        </p:txBody>
      </p:sp>
    </p:spTree>
    <p:extLst>
      <p:ext uri="{BB962C8B-B14F-4D97-AF65-F5344CB8AC3E}">
        <p14:creationId xmlns:p14="http://schemas.microsoft.com/office/powerpoint/2010/main" val="2952182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5E3724-787A-F3D7-C6FB-A157FCD6064E}"/>
              </a:ext>
            </a:extLst>
          </p:cNvPr>
          <p:cNvSpPr txBox="1"/>
          <p:nvPr/>
        </p:nvSpPr>
        <p:spPr>
          <a:xfrm>
            <a:off x="304800" y="227201"/>
            <a:ext cx="85344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Derechos de </a:t>
            </a:r>
            <a:r>
              <a:rPr lang="en-US" b="1" err="1">
                <a:latin typeface="Helvetica" pitchFamily="2" charset="0"/>
              </a:rPr>
              <a:t>los</a:t>
            </a:r>
            <a:r>
              <a:rPr lang="en-US" b="1">
                <a:latin typeface="Helvetica" pitchFamily="2" charset="0"/>
              </a:rPr>
              <a:t> padres</a:t>
            </a:r>
          </a:p>
          <a:p>
            <a:endParaRPr lang="en-US" sz="2000" b="1">
              <a:latin typeface="Helvetica" pitchFamily="2" charset="0"/>
            </a:endParaRPr>
          </a:p>
          <a:p>
            <a:pPr lvl="1"/>
            <a:r>
              <a:rPr lang="es-ES" sz="2000"/>
              <a:t>Estar involucrado en los programas de la escuela y participar en oportunidades tales como:</a:t>
            </a:r>
          </a:p>
          <a:p>
            <a:pPr lvl="1"/>
            <a:endParaRPr lang="es-ES" sz="100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/>
              <a:t>Voluntariado en el aula/escuela de su hijo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s-ES" sz="100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/>
              <a:t>Observaciones de actividades en el aula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s-ES" sz="100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000"/>
              <a:t>Decisiones relativas a la educación de sus hijos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s-ES" sz="1000"/>
          </a:p>
          <a:p>
            <a:pPr lvl="1"/>
            <a:r>
              <a:rPr lang="es-ES" sz="2000"/>
              <a:t>Para ayudar en la revisión de la Política de Participación Familiar, el Convenio entre la Escuela y los Padres y el Plan de Mejora del Campus (CIP) de la escuela.</a:t>
            </a:r>
            <a:endParaRPr lang="en-US" sz="200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CE3AE6-31EB-E60E-477B-60E85C6CA19C}"/>
              </a:ext>
            </a:extLst>
          </p:cNvPr>
          <p:cNvSpPr txBox="1"/>
          <p:nvPr/>
        </p:nvSpPr>
        <p:spPr>
          <a:xfrm>
            <a:off x="6813993" y="4366796"/>
            <a:ext cx="2406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Helvetica" pitchFamily="2" charset="0"/>
              </a:rPr>
              <a:t>ESSA Sección 1116 (c)​</a:t>
            </a:r>
          </a:p>
        </p:txBody>
      </p:sp>
    </p:spTree>
    <p:extLst>
      <p:ext uri="{BB962C8B-B14F-4D97-AF65-F5344CB8AC3E}">
        <p14:creationId xmlns:p14="http://schemas.microsoft.com/office/powerpoint/2010/main" val="287051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90D838-3711-FA86-C441-CD670F48A2DD}"/>
              </a:ext>
            </a:extLst>
          </p:cNvPr>
          <p:cNvSpPr txBox="1"/>
          <p:nvPr/>
        </p:nvSpPr>
        <p:spPr>
          <a:xfrm>
            <a:off x="381000" y="200144"/>
            <a:ext cx="8382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Parental Rights</a:t>
            </a:r>
          </a:p>
          <a:p>
            <a:endParaRPr lang="en-US" sz="2000" b="1">
              <a:latin typeface="Helvetica" pitchFamily="2" charset="0"/>
            </a:endParaRPr>
          </a:p>
          <a:p>
            <a:pPr lvl="1"/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To be informed that they may request information regarding the professional qualifications of the student’s classroom teacher(s) including (at a minimum)</a:t>
            </a:r>
          </a:p>
          <a:p>
            <a:pPr lvl="1"/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If the teacher: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has met State qualifications and licensing for the grade level/subject area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is under an emergency or other provisional status that has been waived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If the child is provided services by paraprofessionals and their qualifications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3EEBF2-1581-BCBE-3D48-63592F3D9DC6}"/>
              </a:ext>
            </a:extLst>
          </p:cNvPr>
          <p:cNvSpPr txBox="1"/>
          <p:nvPr/>
        </p:nvSpPr>
        <p:spPr>
          <a:xfrm>
            <a:off x="6324600" y="4324350"/>
            <a:ext cx="3021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Helvetica" pitchFamily="2" charset="0"/>
              </a:rPr>
              <a:t>ESSA Section 1112 (e)(1)(A)</a:t>
            </a:r>
          </a:p>
        </p:txBody>
      </p:sp>
    </p:spTree>
    <p:extLst>
      <p:ext uri="{BB962C8B-B14F-4D97-AF65-F5344CB8AC3E}">
        <p14:creationId xmlns:p14="http://schemas.microsoft.com/office/powerpoint/2010/main" val="522679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9951EA-9F00-7650-DAB1-1A393C4404E4}"/>
              </a:ext>
            </a:extLst>
          </p:cNvPr>
          <p:cNvSpPr txBox="1"/>
          <p:nvPr/>
        </p:nvSpPr>
        <p:spPr>
          <a:xfrm>
            <a:off x="360567" y="237395"/>
            <a:ext cx="842286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Derechos de </a:t>
            </a:r>
            <a:r>
              <a:rPr lang="en-US" b="1" err="1">
                <a:latin typeface="Helvetica" pitchFamily="2" charset="0"/>
              </a:rPr>
              <a:t>los</a:t>
            </a:r>
            <a:r>
              <a:rPr lang="en-US" b="1">
                <a:latin typeface="Helvetica" pitchFamily="2" charset="0"/>
              </a:rPr>
              <a:t> padres</a:t>
            </a:r>
          </a:p>
          <a:p>
            <a:endParaRPr lang="en-US" sz="2000" b="1">
              <a:latin typeface="Helvetica" pitchFamily="2" charset="0"/>
            </a:endParaRPr>
          </a:p>
          <a:p>
            <a:pPr lvl="1"/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Ser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informado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 que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pueden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solicitar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información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sobre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las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calificaciones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profesionales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del maestro(s) del aula del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estudiante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,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incluyendo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(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como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mínimo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)</a:t>
            </a:r>
          </a:p>
          <a:p>
            <a:pPr lvl="1"/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Si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el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maestro: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ha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cumplido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con las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calificaciones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y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licencias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estatales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para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el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nivel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grado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/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área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temática</a:t>
            </a:r>
            <a:endParaRPr lang="en-US" sz="2000">
              <a:latin typeface="Helvetica" pitchFamily="2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se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encuentra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una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situación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emergencia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u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otro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estado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provisional que se ha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aprovado</a:t>
            </a:r>
            <a:endParaRPr lang="en-US" sz="2000">
              <a:latin typeface="Helvetica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Si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el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estudiante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recibe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servicios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paraprofesionales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y sus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calificaciones</a:t>
            </a:r>
            <a:endParaRPr lang="en-US" sz="200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DE7010-2E60-3E17-DA58-137A057F9973}"/>
              </a:ext>
            </a:extLst>
          </p:cNvPr>
          <p:cNvSpPr txBox="1"/>
          <p:nvPr/>
        </p:nvSpPr>
        <p:spPr>
          <a:xfrm>
            <a:off x="6248400" y="4361601"/>
            <a:ext cx="3057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Helvetica" pitchFamily="2" charset="0"/>
              </a:rPr>
              <a:t>ESSA Sección 1112 (e)(1)(A)</a:t>
            </a:r>
          </a:p>
        </p:txBody>
      </p:sp>
    </p:spTree>
    <p:extLst>
      <p:ext uri="{BB962C8B-B14F-4D97-AF65-F5344CB8AC3E}">
        <p14:creationId xmlns:p14="http://schemas.microsoft.com/office/powerpoint/2010/main" val="3002877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861FCE-E28B-2D4B-CEE2-5D2DB1ECA5B0}"/>
              </a:ext>
            </a:extLst>
          </p:cNvPr>
          <p:cNvSpPr txBox="1"/>
          <p:nvPr/>
        </p:nvSpPr>
        <p:spPr>
          <a:xfrm>
            <a:off x="447674" y="895350"/>
            <a:ext cx="824865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Parental Rights</a:t>
            </a:r>
          </a:p>
          <a:p>
            <a:endParaRPr lang="en-US" sz="2000" b="1">
              <a:latin typeface="Helvetica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Information on the level of achievement and academic growth of the student on State academic assessments</a:t>
            </a:r>
          </a:p>
          <a:p>
            <a:pPr lvl="1"/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Timely notice that the student has been assigned, or has been taught for 4 or more consecutive weeks by, a teacher who does not meet applicable State certification requirements at the grade level and subject area in which the teacher has been assigned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1774D9-8C25-0D7A-614F-60CD82E05580}"/>
              </a:ext>
            </a:extLst>
          </p:cNvPr>
          <p:cNvSpPr txBox="1"/>
          <p:nvPr/>
        </p:nvSpPr>
        <p:spPr>
          <a:xfrm>
            <a:off x="6376116" y="4363045"/>
            <a:ext cx="284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Helvetica" pitchFamily="2" charset="0"/>
              </a:rPr>
              <a:t>ESSA Section 1112 (e)(1)(B)</a:t>
            </a:r>
          </a:p>
        </p:txBody>
      </p:sp>
    </p:spTree>
    <p:extLst>
      <p:ext uri="{BB962C8B-B14F-4D97-AF65-F5344CB8AC3E}">
        <p14:creationId xmlns:p14="http://schemas.microsoft.com/office/powerpoint/2010/main" val="2547451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ED6B9E-5B5F-C560-983C-93AF3446633F}"/>
              </a:ext>
            </a:extLst>
          </p:cNvPr>
          <p:cNvSpPr txBox="1"/>
          <p:nvPr/>
        </p:nvSpPr>
        <p:spPr>
          <a:xfrm>
            <a:off x="342899" y="666750"/>
            <a:ext cx="84582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Derechos de </a:t>
            </a:r>
            <a:r>
              <a:rPr lang="en-US" b="1" err="1">
                <a:latin typeface="Helvetica" pitchFamily="2" charset="0"/>
              </a:rPr>
              <a:t>los</a:t>
            </a:r>
            <a:r>
              <a:rPr lang="en-US" b="1">
                <a:latin typeface="Helvetica" pitchFamily="2" charset="0"/>
              </a:rPr>
              <a:t> padres</a:t>
            </a:r>
          </a:p>
          <a:p>
            <a:endParaRPr lang="en-US" sz="2000" b="1">
              <a:latin typeface="Helvetica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Información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sobre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el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nivel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logro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y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crecimiento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académico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del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estudiante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las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evaluaciones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académicas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estatales</a:t>
            </a:r>
            <a:endParaRPr lang="en-US" sz="2000">
              <a:latin typeface="Helvetica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Notificación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oportuna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 que un maestro que no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cumple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con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los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requisitos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certificación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estatales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correspondientes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al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nivel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de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grado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y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materia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en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la que se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asignó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al maestro le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asignó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al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estudiante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, o le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enseñó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durante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4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semanas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consecutivas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 o </a:t>
            </a:r>
            <a:r>
              <a:rPr lang="en-US" sz="2000" err="1">
                <a:latin typeface="Helvetica" pitchFamily="2" charset="0"/>
                <a:cs typeface="Arial" panose="020B0604020202020204" pitchFamily="34" charset="0"/>
              </a:rPr>
              <a:t>más</a:t>
            </a:r>
            <a:r>
              <a:rPr lang="en-US" sz="2000">
                <a:latin typeface="Helvetica" pitchFamily="2" charset="0"/>
                <a:cs typeface="Arial" panose="020B0604020202020204" pitchFamily="34" charset="0"/>
              </a:rPr>
              <a:t>.</a:t>
            </a:r>
          </a:p>
          <a:p>
            <a:endParaRPr lang="en-US" b="1"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45EEA-D6B6-C419-DBCA-B57FD99B64EF}"/>
              </a:ext>
            </a:extLst>
          </p:cNvPr>
          <p:cNvSpPr txBox="1"/>
          <p:nvPr/>
        </p:nvSpPr>
        <p:spPr>
          <a:xfrm>
            <a:off x="6172200" y="4366796"/>
            <a:ext cx="3148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Helvetica" pitchFamily="2" charset="0"/>
              </a:rPr>
              <a:t>ESSA Sección 1112 (e)(1)(B)</a:t>
            </a:r>
          </a:p>
        </p:txBody>
      </p:sp>
    </p:spTree>
    <p:extLst>
      <p:ext uri="{BB962C8B-B14F-4D97-AF65-F5344CB8AC3E}">
        <p14:creationId xmlns:p14="http://schemas.microsoft.com/office/powerpoint/2010/main" val="3335265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C749A2-46CE-DC65-C281-0A91EF22D783}"/>
              </a:ext>
            </a:extLst>
          </p:cNvPr>
          <p:cNvSpPr txBox="1"/>
          <p:nvPr/>
        </p:nvSpPr>
        <p:spPr>
          <a:xfrm>
            <a:off x="524814" y="361950"/>
            <a:ext cx="809437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Title 1 Highlights and Key Activities</a:t>
            </a:r>
          </a:p>
          <a:p>
            <a:pPr algn="ctr"/>
            <a:endParaRPr lang="en-US" sz="2000" b="1">
              <a:latin typeface="Helvetica" pitchFamily="2" charset="0"/>
            </a:endParaRPr>
          </a:p>
          <a:p>
            <a:r>
              <a:rPr lang="en-US" sz="2000">
                <a:latin typeface="Helvetica" pitchFamily="2" charset="0"/>
              </a:rPr>
              <a:t>The District Educational Improvement Council (DEIC) will have an opportunity to provide input regarding the use of Title I, Part A funds</a:t>
            </a:r>
          </a:p>
          <a:p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Parent representatives on DEIC will have an opportunity to review how Title I funds are utilized</a:t>
            </a:r>
          </a:p>
          <a:p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Title I, Part A parents have the right to be involved in the decisions regarding how these funds will be used for family engagement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r>
              <a:rPr lang="en-US" sz="2000">
                <a:latin typeface="Helvetica" pitchFamily="2" charset="0"/>
              </a:rPr>
              <a:t>The strategies for the Title I, Part A funds are included in the District Improvement Plan (DIP) and Campus Improvement Plan (CIP)</a:t>
            </a:r>
          </a:p>
        </p:txBody>
      </p:sp>
    </p:spTree>
    <p:extLst>
      <p:ext uri="{BB962C8B-B14F-4D97-AF65-F5344CB8AC3E}">
        <p14:creationId xmlns:p14="http://schemas.microsoft.com/office/powerpoint/2010/main" val="1255325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FAEE06-C10E-CADA-82F5-D109180042D2}"/>
              </a:ext>
            </a:extLst>
          </p:cNvPr>
          <p:cNvSpPr txBox="1"/>
          <p:nvPr/>
        </p:nvSpPr>
        <p:spPr>
          <a:xfrm>
            <a:off x="495300" y="590550"/>
            <a:ext cx="81534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Puntos </a:t>
            </a:r>
            <a:r>
              <a:rPr lang="en-US" b="1" err="1">
                <a:latin typeface="Helvetica" pitchFamily="2" charset="0"/>
              </a:rPr>
              <a:t>Importantes</a:t>
            </a:r>
            <a:r>
              <a:rPr lang="en-US" b="1">
                <a:latin typeface="Helvetica" pitchFamily="2" charset="0"/>
              </a:rPr>
              <a:t> del Título 1 y </a:t>
            </a:r>
            <a:r>
              <a:rPr lang="en-US" b="1" err="1">
                <a:latin typeface="Helvetica" pitchFamily="2" charset="0"/>
              </a:rPr>
              <a:t>Actividades</a:t>
            </a:r>
            <a:r>
              <a:rPr lang="en-US" b="1">
                <a:latin typeface="Helvetica" pitchFamily="2" charset="0"/>
              </a:rPr>
              <a:t> Clave</a:t>
            </a:r>
          </a:p>
          <a:p>
            <a:pPr algn="ctr"/>
            <a:endParaRPr lang="en-US" sz="2000" b="1">
              <a:latin typeface="Helvetica" pitchFamily="2" charset="0"/>
            </a:endParaRPr>
          </a:p>
          <a:p>
            <a:r>
              <a:rPr lang="en-US" sz="2000">
                <a:latin typeface="Helvetica" pitchFamily="2" charset="0"/>
              </a:rPr>
              <a:t>La </a:t>
            </a:r>
            <a:r>
              <a:rPr lang="en-US" sz="2000" err="1">
                <a:latin typeface="Helvetica" pitchFamily="2" charset="0"/>
              </a:rPr>
              <a:t>agencia</a:t>
            </a:r>
            <a:r>
              <a:rPr lang="en-US" sz="2000">
                <a:latin typeface="Helvetica" pitchFamily="2" charset="0"/>
              </a:rPr>
              <a:t> de </a:t>
            </a:r>
            <a:r>
              <a:rPr lang="en-US" sz="2000" err="1">
                <a:latin typeface="Helvetica" pitchFamily="2" charset="0"/>
              </a:rPr>
              <a:t>educación</a:t>
            </a:r>
            <a:r>
              <a:rPr lang="en-US" sz="2000">
                <a:latin typeface="Helvetica" pitchFamily="2" charset="0"/>
              </a:rPr>
              <a:t> local (LEA) </a:t>
            </a:r>
            <a:r>
              <a:rPr lang="en-US" sz="2000" err="1">
                <a:latin typeface="Helvetica" pitchFamily="2" charset="0"/>
              </a:rPr>
              <a:t>abordará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cómo</a:t>
            </a:r>
            <a:r>
              <a:rPr lang="en-US" sz="2000">
                <a:latin typeface="Helvetica" pitchFamily="2" charset="0"/>
              </a:rPr>
              <a:t> se </a:t>
            </a:r>
            <a:r>
              <a:rPr lang="en-US" sz="2000" err="1">
                <a:latin typeface="Helvetica" pitchFamily="2" charset="0"/>
              </a:rPr>
              <a:t>utilizarán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los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fondos</a:t>
            </a:r>
            <a:r>
              <a:rPr lang="en-US" sz="2000">
                <a:latin typeface="Helvetica" pitchFamily="2" charset="0"/>
              </a:rPr>
              <a:t> del Título I, </a:t>
            </a:r>
            <a:r>
              <a:rPr lang="en-US" sz="2000" err="1">
                <a:latin typeface="Helvetica" pitchFamily="2" charset="0"/>
              </a:rPr>
              <a:t>Parte</a:t>
            </a:r>
            <a:r>
              <a:rPr lang="en-US" sz="2000">
                <a:latin typeface="Helvetica" pitchFamily="2" charset="0"/>
              </a:rPr>
              <a:t> A </a:t>
            </a:r>
            <a:r>
              <a:rPr lang="en-US" sz="2000" err="1">
                <a:latin typeface="Helvetica" pitchFamily="2" charset="0"/>
              </a:rPr>
              <a:t>dentro</a:t>
            </a:r>
            <a:r>
              <a:rPr lang="en-US" sz="2000">
                <a:latin typeface="Helvetica" pitchFamily="2" charset="0"/>
              </a:rPr>
              <a:t> del </a:t>
            </a:r>
            <a:r>
              <a:rPr lang="en-US" sz="2000" err="1">
                <a:latin typeface="Helvetica" pitchFamily="2" charset="0"/>
              </a:rPr>
              <a:t>distrito</a:t>
            </a:r>
            <a:r>
              <a:rPr lang="en-US" sz="2000">
                <a:latin typeface="Helvetica" pitchFamily="2" charset="0"/>
              </a:rPr>
              <a:t> escolar.</a:t>
            </a:r>
          </a:p>
          <a:p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Los padres del Título I, </a:t>
            </a:r>
            <a:r>
              <a:rPr lang="en-US" sz="2000" err="1">
                <a:latin typeface="Helvetica" pitchFamily="2" charset="0"/>
              </a:rPr>
              <a:t>Parte</a:t>
            </a:r>
            <a:r>
              <a:rPr lang="en-US" sz="2000">
                <a:latin typeface="Helvetica" pitchFamily="2" charset="0"/>
              </a:rPr>
              <a:t> A </a:t>
            </a:r>
            <a:r>
              <a:rPr lang="en-US" sz="2000" err="1">
                <a:latin typeface="Helvetica" pitchFamily="2" charset="0"/>
              </a:rPr>
              <a:t>tienen</a:t>
            </a:r>
            <a:r>
              <a:rPr lang="en-US" sz="2000">
                <a:latin typeface="Helvetica" pitchFamily="2" charset="0"/>
              </a:rPr>
              <a:t> derecho a </a:t>
            </a:r>
            <a:r>
              <a:rPr lang="en-US" sz="2000" err="1">
                <a:latin typeface="Helvetica" pitchFamily="2" charset="0"/>
              </a:rPr>
              <a:t>participar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en</a:t>
            </a:r>
            <a:r>
              <a:rPr lang="en-US" sz="2000">
                <a:latin typeface="Helvetica" pitchFamily="2" charset="0"/>
              </a:rPr>
              <a:t> las </a:t>
            </a:r>
            <a:r>
              <a:rPr lang="en-US" sz="2000" err="1">
                <a:latin typeface="Helvetica" pitchFamily="2" charset="0"/>
              </a:rPr>
              <a:t>decisiones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sobre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cómo</a:t>
            </a:r>
            <a:r>
              <a:rPr lang="en-US" sz="2000">
                <a:latin typeface="Helvetica" pitchFamily="2" charset="0"/>
              </a:rPr>
              <a:t> se </a:t>
            </a:r>
            <a:r>
              <a:rPr lang="en-US" sz="2000" err="1">
                <a:latin typeface="Helvetica" pitchFamily="2" charset="0"/>
              </a:rPr>
              <a:t>utilizarán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estos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fondos</a:t>
            </a:r>
            <a:r>
              <a:rPr lang="en-US" sz="2000">
                <a:latin typeface="Helvetica" pitchFamily="2" charset="0"/>
              </a:rPr>
              <a:t> para las </a:t>
            </a:r>
            <a:r>
              <a:rPr lang="en-US" sz="2000" err="1">
                <a:latin typeface="Helvetica" pitchFamily="2" charset="0"/>
              </a:rPr>
              <a:t>actividades</a:t>
            </a:r>
            <a:r>
              <a:rPr lang="en-US" sz="2000">
                <a:latin typeface="Helvetica" pitchFamily="2" charset="0"/>
              </a:rPr>
              <a:t> de </a:t>
            </a:r>
            <a:r>
              <a:rPr lang="en-US" sz="2000" err="1">
                <a:latin typeface="Helvetica" pitchFamily="2" charset="0"/>
              </a:rPr>
              <a:t>participación</a:t>
            </a:r>
            <a:r>
              <a:rPr lang="en-US" sz="2000">
                <a:latin typeface="Helvetica" pitchFamily="2" charset="0"/>
              </a:rPr>
              <a:t> familiar.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r>
              <a:rPr lang="en-US" sz="2000">
                <a:latin typeface="Helvetica" pitchFamily="2" charset="0"/>
              </a:rPr>
              <a:t>Los </a:t>
            </a:r>
            <a:r>
              <a:rPr lang="en-US" sz="2000" err="1">
                <a:latin typeface="Helvetica" pitchFamily="2" charset="0"/>
              </a:rPr>
              <a:t>requisitos</a:t>
            </a:r>
            <a:r>
              <a:rPr lang="en-US" sz="2000">
                <a:latin typeface="Helvetica" pitchFamily="2" charset="0"/>
              </a:rPr>
              <a:t> del Título I, </a:t>
            </a:r>
            <a:r>
              <a:rPr lang="en-US" sz="2000" err="1">
                <a:latin typeface="Helvetica" pitchFamily="2" charset="0"/>
              </a:rPr>
              <a:t>Parte</a:t>
            </a:r>
            <a:r>
              <a:rPr lang="en-US" sz="2000">
                <a:latin typeface="Helvetica" pitchFamily="2" charset="0"/>
              </a:rPr>
              <a:t> A </a:t>
            </a:r>
            <a:r>
              <a:rPr lang="en-US" sz="2000" err="1">
                <a:latin typeface="Helvetica" pitchFamily="2" charset="0"/>
              </a:rPr>
              <a:t>generalmente</a:t>
            </a:r>
            <a:r>
              <a:rPr lang="en-US" sz="2000">
                <a:latin typeface="Helvetica" pitchFamily="2" charset="0"/>
              </a:rPr>
              <a:t> se </a:t>
            </a:r>
            <a:r>
              <a:rPr lang="en-US" sz="2000" err="1">
                <a:latin typeface="Helvetica" pitchFamily="2" charset="0"/>
              </a:rPr>
              <a:t>incorporan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el</a:t>
            </a:r>
            <a:r>
              <a:rPr lang="en-US" sz="2000">
                <a:latin typeface="Helvetica" pitchFamily="2" charset="0"/>
              </a:rPr>
              <a:t> Plan de </a:t>
            </a:r>
            <a:r>
              <a:rPr lang="en-US" sz="2000" err="1">
                <a:latin typeface="Helvetica" pitchFamily="2" charset="0"/>
              </a:rPr>
              <a:t>mejora</a:t>
            </a:r>
            <a:r>
              <a:rPr lang="en-US" sz="2000">
                <a:latin typeface="Helvetica" pitchFamily="2" charset="0"/>
              </a:rPr>
              <a:t> del campus (CIP) y </a:t>
            </a:r>
            <a:r>
              <a:rPr lang="en-US" sz="2000" err="1">
                <a:latin typeface="Helvetica" pitchFamily="2" charset="0"/>
              </a:rPr>
              <a:t>el</a:t>
            </a:r>
            <a:r>
              <a:rPr lang="en-US" sz="2000">
                <a:latin typeface="Helvetica" pitchFamily="2" charset="0"/>
              </a:rPr>
              <a:t> Plan de </a:t>
            </a:r>
            <a:r>
              <a:rPr lang="en-US" sz="2000" err="1">
                <a:latin typeface="Helvetica" pitchFamily="2" charset="0"/>
              </a:rPr>
              <a:t>mejora</a:t>
            </a:r>
            <a:r>
              <a:rPr lang="en-US" sz="2000">
                <a:latin typeface="Helvetica" pitchFamily="2" charset="0"/>
              </a:rPr>
              <a:t> del </a:t>
            </a:r>
            <a:r>
              <a:rPr lang="en-US" sz="2000" err="1">
                <a:latin typeface="Helvetica" pitchFamily="2" charset="0"/>
              </a:rPr>
              <a:t>distrito</a:t>
            </a:r>
            <a:r>
              <a:rPr lang="en-US" sz="2000">
                <a:latin typeface="Helvetica" pitchFamily="2" charset="0"/>
              </a:rPr>
              <a:t> (DIP)</a:t>
            </a:r>
            <a:endParaRPr lang="en-US" sz="2000"/>
          </a:p>
          <a:p>
            <a:pPr algn="ctr"/>
            <a:endParaRPr lang="en-US" sz="2000" b="1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97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88C39A-3CC5-A9D2-8444-0E7734E74783}"/>
              </a:ext>
            </a:extLst>
          </p:cNvPr>
          <p:cNvSpPr txBox="1">
            <a:spLocks/>
          </p:cNvSpPr>
          <p:nvPr/>
        </p:nvSpPr>
        <p:spPr>
          <a:xfrm>
            <a:off x="304800" y="361950"/>
            <a:ext cx="8534400" cy="396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Helvetica" pitchFamily="2" charset="0"/>
              </a:rPr>
              <a:t>Reservations of Funds, 1% Set Aside</a:t>
            </a:r>
          </a:p>
          <a:p>
            <a:pPr algn="ctr"/>
            <a:endParaRPr lang="en-US" sz="2400" b="1">
              <a:solidFill>
                <a:schemeClr val="tx1"/>
              </a:solidFill>
              <a:latin typeface="Helvetica" pitchFamily="2" charset="0"/>
            </a:endParaRPr>
          </a:p>
          <a:p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Any local education area (LEA) with a Title I, Part A allocation exceeding $500,000 is required by statute to set-aside 1% of its Title I, Part A allocation for parent and family engagement.</a:t>
            </a:r>
          </a:p>
          <a:p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Of that 1%, 10% may be reserved at the LEA for system-wide initiatives and administrative expenses related to parent and family engagement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Of the 1%, 90% must be allocated to the Title I schools in the LEA to implement school-level parent and family engagement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Title I, Part A parents have the right to be involved in the decisions regarding how these funds will be used for parent and family engagement activities</a:t>
            </a:r>
          </a:p>
        </p:txBody>
      </p:sp>
    </p:spTree>
    <p:extLst>
      <p:ext uri="{BB962C8B-B14F-4D97-AF65-F5344CB8AC3E}">
        <p14:creationId xmlns:p14="http://schemas.microsoft.com/office/powerpoint/2010/main" val="2268057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DB3A65-B091-C62A-41DA-0ED40412291C}"/>
              </a:ext>
            </a:extLst>
          </p:cNvPr>
          <p:cNvSpPr txBox="1">
            <a:spLocks/>
          </p:cNvSpPr>
          <p:nvPr/>
        </p:nvSpPr>
        <p:spPr>
          <a:xfrm>
            <a:off x="228600" y="88672"/>
            <a:ext cx="8915400" cy="499941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err="1">
                <a:solidFill>
                  <a:schemeClr val="tx1"/>
                </a:solidFill>
                <a:latin typeface="Helvetica" pitchFamily="2" charset="0"/>
              </a:rPr>
              <a:t>Reservas</a:t>
            </a:r>
            <a:r>
              <a:rPr lang="en-US" sz="2400" b="1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400" b="1" err="1">
                <a:solidFill>
                  <a:schemeClr val="tx1"/>
                </a:solidFill>
                <a:latin typeface="Helvetica" pitchFamily="2" charset="0"/>
              </a:rPr>
              <a:t>Fondos</a:t>
            </a:r>
            <a:r>
              <a:rPr lang="en-US" sz="2400" b="1">
                <a:solidFill>
                  <a:schemeClr val="tx1"/>
                </a:solidFill>
                <a:latin typeface="Helvetica" pitchFamily="2" charset="0"/>
              </a:rPr>
              <a:t>, 1% </a:t>
            </a:r>
            <a:r>
              <a:rPr lang="en-US" sz="2400" b="1" err="1">
                <a:solidFill>
                  <a:schemeClr val="tx1"/>
                </a:solidFill>
                <a:latin typeface="Helvetica" pitchFamily="2" charset="0"/>
              </a:rPr>
              <a:t>Reservado</a:t>
            </a:r>
            <a:endParaRPr lang="en-US" sz="2400" b="1">
              <a:solidFill>
                <a:schemeClr val="tx1"/>
              </a:solidFill>
              <a:latin typeface="Helvetica" pitchFamily="2" charset="0"/>
            </a:endParaRPr>
          </a:p>
          <a:p>
            <a:pPr algn="ctr"/>
            <a:endParaRPr lang="en-US" sz="2000" b="1">
              <a:solidFill>
                <a:schemeClr val="tx1"/>
              </a:solidFill>
              <a:latin typeface="Helvetica" pitchFamily="2" charset="0"/>
            </a:endParaRPr>
          </a:p>
          <a:p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Cualquier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área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educación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local (LEA) con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una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asignación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del Título I,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Parte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A que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exceda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los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$ 500,000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está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obligada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por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ley 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reservar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el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1% de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su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asignación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del Título I,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Parte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A para la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participación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los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padres y la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familia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.</a:t>
            </a:r>
          </a:p>
          <a:p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De ese 1%,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el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10%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puede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reservarse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la LEA para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iniciativas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todo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el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sistema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y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gastos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administrativos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relacionados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con la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participación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los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padres y la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familia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Del 1%,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el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90%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debe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asignarse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a las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escuelas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 Título I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la LEA para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implementar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la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participación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los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padres y la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familia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nivel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escolar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Los padres del Título I,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Parte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tienen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derecho 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participar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las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decisiones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sobre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cómo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se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utilizarán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estos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fondos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para las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actividades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participación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los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 padres y la </a:t>
            </a:r>
            <a:r>
              <a:rPr lang="en-US" sz="2000" err="1">
                <a:solidFill>
                  <a:schemeClr val="tx1"/>
                </a:solidFill>
                <a:latin typeface="Helvetica" pitchFamily="2" charset="0"/>
              </a:rPr>
              <a:t>familia</a:t>
            </a: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.</a:t>
            </a:r>
            <a:endParaRPr lang="en-US" sz="2000">
              <a:solidFill>
                <a:schemeClr val="tx1"/>
              </a:solidFill>
            </a:endParaRPr>
          </a:p>
          <a:p>
            <a:pPr algn="ctr"/>
            <a:endParaRPr lang="en-US" sz="2000" b="1">
              <a:solidFill>
                <a:schemeClr val="tx1"/>
              </a:solidFill>
              <a:latin typeface="Helvetica" pitchFamily="2" charset="0"/>
            </a:endParaRPr>
          </a:p>
          <a:p>
            <a:pPr algn="ctr"/>
            <a:endParaRPr lang="en-US" sz="2000" b="1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323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37A996C-D924-80CF-4574-641DFCC6E322}"/>
              </a:ext>
            </a:extLst>
          </p:cNvPr>
          <p:cNvSpPr txBox="1">
            <a:spLocks/>
          </p:cNvSpPr>
          <p:nvPr/>
        </p:nvSpPr>
        <p:spPr>
          <a:xfrm>
            <a:off x="1219199" y="154591"/>
            <a:ext cx="6705600" cy="784447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/>
                <a:cs typeface="Helvetica"/>
              </a:rPr>
              <a:t>Title I, Part A Highlights and Key Activities</a:t>
            </a:r>
            <a:endParaRPr lang="en-US" sz="2400" b="1" err="1">
              <a:latin typeface="Helvetica" pitchFamily="2" charset="0"/>
              <a:cs typeface="Helvetica"/>
            </a:endParaRPr>
          </a:p>
          <a:p>
            <a:pPr algn="ctr"/>
            <a:r>
              <a:rPr lang="en-US" sz="2400" b="1">
                <a:latin typeface="Helvetica"/>
                <a:cs typeface="Helvetica"/>
              </a:rPr>
              <a:t>El Paso High</a:t>
            </a:r>
            <a:endParaRPr lang="en-US" sz="2400" b="1">
              <a:latin typeface="Helvetica" pitchFamily="2" charset="0"/>
              <a:cs typeface="Helvetica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6AF064-8C5D-FD13-5C1A-5D79AAA47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202818"/>
              </p:ext>
            </p:extLst>
          </p:nvPr>
        </p:nvGraphicFramePr>
        <p:xfrm>
          <a:off x="535472" y="1011980"/>
          <a:ext cx="8073056" cy="31195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36528">
                  <a:extLst>
                    <a:ext uri="{9D8B030D-6E8A-4147-A177-3AD203B41FA5}">
                      <a16:colId xmlns:a16="http://schemas.microsoft.com/office/drawing/2014/main" val="3655491724"/>
                    </a:ext>
                  </a:extLst>
                </a:gridCol>
                <a:gridCol w="4036528">
                  <a:extLst>
                    <a:ext uri="{9D8B030D-6E8A-4147-A177-3AD203B41FA5}">
                      <a16:colId xmlns:a16="http://schemas.microsoft.com/office/drawing/2014/main" val="2357295569"/>
                    </a:ext>
                  </a:extLst>
                </a:gridCol>
              </a:tblGrid>
              <a:tr h="452541">
                <a:tc>
                  <a:txBody>
                    <a:bodyPr/>
                    <a:lstStyle/>
                    <a:p>
                      <a:r>
                        <a:rPr lang="en-US"/>
                        <a:t>Amount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Activity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59891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$79,0956.06 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Reading supplies, technology equipment, musical instruments, general 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Supplemental Instructional Materials for Tutoring and Other Academic Interventions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54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$500.00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Supplemental Supplies for Parent Workshops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28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$57,512.00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Tutoring (Teacher Extra Duty)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1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$0.00 Departments pay for this 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Substitutes for Training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9079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Light Hospitality for Parent Meetings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31494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AEF9D6B-E14D-4A1A-6BB3-752FAA44E19C}"/>
              </a:ext>
            </a:extLst>
          </p:cNvPr>
          <p:cNvSpPr txBox="1"/>
          <p:nvPr/>
        </p:nvSpPr>
        <p:spPr>
          <a:xfrm rot="20556486">
            <a:off x="-10828688" y="-696891"/>
            <a:ext cx="76296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3200" b="1">
              <a:solidFill>
                <a:srgbClr val="FF0000"/>
              </a:solidFill>
              <a:latin typeface="Helvetica" pitchFamily="2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2748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52F977-D00B-B2A9-05CE-6038B546CB4B}"/>
              </a:ext>
            </a:extLst>
          </p:cNvPr>
          <p:cNvSpPr txBox="1">
            <a:spLocks/>
          </p:cNvSpPr>
          <p:nvPr/>
        </p:nvSpPr>
        <p:spPr>
          <a:xfrm>
            <a:off x="1104900" y="91295"/>
            <a:ext cx="6934200" cy="4800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Helvetica" pitchFamily="2" charset="0"/>
              </a:rPr>
              <a:t>Title I, Part A Highlights and Key Activities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2884BDE-3297-D656-AA59-125DF0BCF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709879"/>
            <a:ext cx="2801259" cy="37237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C573C1-30F1-7E09-0C38-82BC9787F730}"/>
              </a:ext>
            </a:extLst>
          </p:cNvPr>
          <p:cNvSpPr txBox="1"/>
          <p:nvPr/>
        </p:nvSpPr>
        <p:spPr>
          <a:xfrm>
            <a:off x="4114800" y="1109810"/>
            <a:ext cx="4767941" cy="292387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>
                <a:latin typeface="Helvetica"/>
                <a:cs typeface="Helvetica"/>
              </a:rPr>
              <a:t>Sample Strategies for Effective Parent/Family Engagement</a:t>
            </a:r>
          </a:p>
          <a:p>
            <a:endParaRPr lang="en-US" sz="2000">
              <a:latin typeface="Helvetica" pitchFamily="2" charset="0"/>
              <a:cs typeface="Helvetic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/>
                <a:cs typeface="Helvetica"/>
              </a:rPr>
              <a:t>Reading, Math &amp; Science Night</a:t>
            </a:r>
            <a:endParaRPr lang="en-US" sz="2000">
              <a:latin typeface="Helvetica" pitchFamily="2" charset="0"/>
              <a:cs typeface="Helvetic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English Language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Family Literacy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/>
                <a:cs typeface="Helvetica"/>
              </a:rPr>
              <a:t>Academic Parent-Teacher Teams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/>
                <a:cs typeface="Helvetica"/>
              </a:rPr>
              <a:t>SEL Family Nights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/>
                <a:ea typeface="+mn-lt"/>
                <a:cs typeface="Helvetica"/>
              </a:rPr>
              <a:t>Serve on Committees</a:t>
            </a:r>
          </a:p>
        </p:txBody>
      </p:sp>
    </p:spTree>
    <p:extLst>
      <p:ext uri="{BB962C8B-B14F-4D97-AF65-F5344CB8AC3E}">
        <p14:creationId xmlns:p14="http://schemas.microsoft.com/office/powerpoint/2010/main" val="2631616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140457-734F-08E0-6AEE-992D578ED32B}"/>
              </a:ext>
            </a:extLst>
          </p:cNvPr>
          <p:cNvSpPr txBox="1"/>
          <p:nvPr/>
        </p:nvSpPr>
        <p:spPr>
          <a:xfrm>
            <a:off x="304800" y="103346"/>
            <a:ext cx="853440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latin typeface="Helvetica" pitchFamily="2" charset="0"/>
              </a:rPr>
              <a:t>The Family Engagement Policy</a:t>
            </a:r>
          </a:p>
          <a:p>
            <a:pPr algn="ctr"/>
            <a:r>
              <a:rPr lang="en-US" sz="2400" b="1">
                <a:latin typeface="Helvetica" pitchFamily="2" charset="0"/>
              </a:rPr>
              <a:t>addresses how the school will:</a:t>
            </a:r>
          </a:p>
          <a:p>
            <a:pPr algn="ctr"/>
            <a:endParaRPr lang="en-US" sz="2000" b="1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Convene for an annual meeting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Provide flexible meeting times and 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Involve families in an organized, timely way, in the planning, review, evaluation, and improvement of the Family Engagement Policy and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Provide timely information about family engagement activities and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Provide information to families about the school’s curriculum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1757852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1E3A86B-5A6C-1C6E-2405-3054053143C4}"/>
              </a:ext>
            </a:extLst>
          </p:cNvPr>
          <p:cNvSpPr txBox="1">
            <a:spLocks/>
          </p:cNvSpPr>
          <p:nvPr/>
        </p:nvSpPr>
        <p:spPr>
          <a:xfrm>
            <a:off x="380658" y="285750"/>
            <a:ext cx="8382683" cy="35765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 pitchFamily="2" charset="0"/>
              </a:rPr>
              <a:t>La Poliza de la Asociacion Familiar </a:t>
            </a:r>
          </a:p>
          <a:p>
            <a:pPr algn="ctr"/>
            <a:r>
              <a:rPr lang="en-US" sz="2400" b="1" err="1">
                <a:latin typeface="Helvetica" pitchFamily="2" charset="0"/>
              </a:rPr>
              <a:t>aborda</a:t>
            </a:r>
            <a:r>
              <a:rPr lang="en-US" sz="2400" b="1">
                <a:latin typeface="Helvetica" pitchFamily="2" charset="0"/>
              </a:rPr>
              <a:t> cómo la </a:t>
            </a:r>
            <a:r>
              <a:rPr lang="en-US" sz="2400" b="1" err="1">
                <a:latin typeface="Helvetica" pitchFamily="2" charset="0"/>
              </a:rPr>
              <a:t>escuela</a:t>
            </a:r>
            <a:r>
              <a:rPr lang="en-US" sz="2400" b="1">
                <a:latin typeface="Helvetica" pitchFamily="2" charset="0"/>
              </a:rPr>
              <a:t>:</a:t>
            </a:r>
          </a:p>
          <a:p>
            <a:pPr algn="ctr"/>
            <a:endParaRPr lang="en-US" sz="2000" b="1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Helvetica" pitchFamily="2" charset="0"/>
              </a:rPr>
              <a:t>Convocar</a:t>
            </a:r>
            <a:r>
              <a:rPr lang="en-US" sz="2000">
                <a:latin typeface="Helvetica" pitchFamily="2" charset="0"/>
              </a:rPr>
              <a:t> a </a:t>
            </a:r>
            <a:r>
              <a:rPr lang="en-US" sz="2000" err="1">
                <a:latin typeface="Helvetica" pitchFamily="2" charset="0"/>
              </a:rPr>
              <a:t>una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reunión</a:t>
            </a:r>
            <a:r>
              <a:rPr lang="en-US" sz="2000">
                <a:latin typeface="Helvetica" pitchFamily="2" charset="0"/>
              </a:rPr>
              <a:t> annual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Helvetica" pitchFamily="2" charset="0"/>
              </a:rPr>
              <a:t>Proporcionar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horarios</a:t>
            </a:r>
            <a:r>
              <a:rPr lang="en-US" sz="2000">
                <a:latin typeface="Helvetica" pitchFamily="2" charset="0"/>
              </a:rPr>
              <a:t> y </a:t>
            </a:r>
            <a:r>
              <a:rPr lang="en-US" sz="2000" err="1">
                <a:latin typeface="Helvetica" pitchFamily="2" charset="0"/>
              </a:rPr>
              <a:t>fechas</a:t>
            </a:r>
            <a:r>
              <a:rPr lang="en-US" sz="2000">
                <a:latin typeface="Helvetica" pitchFamily="2" charset="0"/>
              </a:rPr>
              <a:t> de </a:t>
            </a:r>
            <a:r>
              <a:rPr lang="en-US" sz="2000" err="1">
                <a:latin typeface="Helvetica" pitchFamily="2" charset="0"/>
              </a:rPr>
              <a:t>reunión</a:t>
            </a:r>
            <a:r>
              <a:rPr lang="en-US" sz="2000">
                <a:latin typeface="Helvetica" pitchFamily="2" charset="0"/>
              </a:rPr>
              <a:t> flexibles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Helvetica" pitchFamily="2" charset="0"/>
              </a:rPr>
              <a:t>Involucrar</a:t>
            </a:r>
            <a:r>
              <a:rPr lang="en-US" sz="2000">
                <a:latin typeface="Helvetica" pitchFamily="2" charset="0"/>
              </a:rPr>
              <a:t> a las </a:t>
            </a:r>
            <a:r>
              <a:rPr lang="en-US" sz="2000" err="1">
                <a:latin typeface="Helvetica" pitchFamily="2" charset="0"/>
              </a:rPr>
              <a:t>familias</a:t>
            </a:r>
            <a:r>
              <a:rPr lang="en-US" sz="2000">
                <a:latin typeface="Helvetica" pitchFamily="2" charset="0"/>
              </a:rPr>
              <a:t> de </a:t>
            </a:r>
            <a:r>
              <a:rPr lang="en-US" sz="2000" err="1">
                <a:latin typeface="Helvetica" pitchFamily="2" charset="0"/>
              </a:rPr>
              <a:t>manera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organizada</a:t>
            </a:r>
            <a:r>
              <a:rPr lang="en-US" sz="2000">
                <a:latin typeface="Helvetica" pitchFamily="2" charset="0"/>
              </a:rPr>
              <a:t> y </a:t>
            </a:r>
            <a:r>
              <a:rPr lang="en-US" sz="2000" err="1">
                <a:latin typeface="Helvetica" pitchFamily="2" charset="0"/>
              </a:rPr>
              <a:t>oportuna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en</a:t>
            </a:r>
            <a:r>
              <a:rPr lang="en-US" sz="2000">
                <a:latin typeface="Helvetica" pitchFamily="2" charset="0"/>
              </a:rPr>
              <a:t> la </a:t>
            </a:r>
            <a:r>
              <a:rPr lang="en-US" sz="2000" err="1">
                <a:latin typeface="Helvetica" pitchFamily="2" charset="0"/>
              </a:rPr>
              <a:t>planificación</a:t>
            </a:r>
            <a:r>
              <a:rPr lang="en-US" sz="2000">
                <a:latin typeface="Helvetica" pitchFamily="2" charset="0"/>
              </a:rPr>
              <a:t>, </a:t>
            </a:r>
            <a:r>
              <a:rPr lang="en-US" sz="2000" err="1">
                <a:latin typeface="Helvetica" pitchFamily="2" charset="0"/>
              </a:rPr>
              <a:t>revisión</a:t>
            </a:r>
            <a:r>
              <a:rPr lang="en-US" sz="2000">
                <a:latin typeface="Helvetica" pitchFamily="2" charset="0"/>
              </a:rPr>
              <a:t>, </a:t>
            </a:r>
            <a:r>
              <a:rPr lang="en-US" sz="2000" err="1">
                <a:latin typeface="Helvetica" pitchFamily="2" charset="0"/>
              </a:rPr>
              <a:t>evaluación</a:t>
            </a:r>
            <a:r>
              <a:rPr lang="en-US" sz="2000">
                <a:latin typeface="Helvetica" pitchFamily="2" charset="0"/>
              </a:rPr>
              <a:t> y </a:t>
            </a:r>
            <a:r>
              <a:rPr lang="en-US" sz="2000" err="1">
                <a:latin typeface="Helvetica" pitchFamily="2" charset="0"/>
              </a:rPr>
              <a:t>mejorar</a:t>
            </a:r>
            <a:r>
              <a:rPr lang="en-US" sz="2000">
                <a:latin typeface="Helvetica" pitchFamily="2" charset="0"/>
              </a:rPr>
              <a:t> la </a:t>
            </a:r>
            <a:r>
              <a:rPr lang="en-US" sz="2000" err="1">
                <a:latin typeface="Helvetica" pitchFamily="2" charset="0"/>
              </a:rPr>
              <a:t>Poliza</a:t>
            </a:r>
            <a:r>
              <a:rPr lang="en-US" sz="2000">
                <a:latin typeface="Helvetica" pitchFamily="2" charset="0"/>
              </a:rPr>
              <a:t> de la </a:t>
            </a:r>
            <a:r>
              <a:rPr lang="en-US" sz="2000" err="1">
                <a:latin typeface="Helvetica" pitchFamily="2" charset="0"/>
              </a:rPr>
              <a:t>Asociacion</a:t>
            </a:r>
            <a:r>
              <a:rPr lang="en-US" sz="2000">
                <a:latin typeface="Helvetica" pitchFamily="2" charset="0"/>
              </a:rPr>
              <a:t> de Padres y Familia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Helvetica" pitchFamily="2" charset="0"/>
              </a:rPr>
              <a:t>Brindar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información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oportuna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sobre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actividades</a:t>
            </a:r>
            <a:r>
              <a:rPr lang="en-US" sz="2000">
                <a:latin typeface="Helvetica" pitchFamily="2" charset="0"/>
              </a:rPr>
              <a:t> y </a:t>
            </a:r>
            <a:r>
              <a:rPr lang="en-US" sz="2000" err="1">
                <a:latin typeface="Helvetica" pitchFamily="2" charset="0"/>
              </a:rPr>
              <a:t>eventos</a:t>
            </a:r>
            <a:r>
              <a:rPr lang="en-US" sz="2000">
                <a:latin typeface="Helvetica" pitchFamily="2" charset="0"/>
              </a:rPr>
              <a:t> de </a:t>
            </a:r>
            <a:r>
              <a:rPr lang="en-US" sz="2000" err="1">
                <a:latin typeface="Helvetica" pitchFamily="2" charset="0"/>
              </a:rPr>
              <a:t>participación</a:t>
            </a:r>
            <a:r>
              <a:rPr lang="en-US" sz="2000">
                <a:latin typeface="Helvetica" pitchFamily="2" charset="0"/>
              </a:rPr>
              <a:t> familiar.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err="1">
                <a:latin typeface="Helvetica" pitchFamily="2" charset="0"/>
              </a:rPr>
              <a:t>Brindar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información</a:t>
            </a:r>
            <a:r>
              <a:rPr lang="en-US" sz="2000">
                <a:latin typeface="Helvetica" pitchFamily="2" charset="0"/>
              </a:rPr>
              <a:t> a las </a:t>
            </a:r>
            <a:r>
              <a:rPr lang="en-US" sz="2000" err="1">
                <a:latin typeface="Helvetica" pitchFamily="2" charset="0"/>
              </a:rPr>
              <a:t>familias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sobre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el</a:t>
            </a:r>
            <a:r>
              <a:rPr lang="en-US" sz="2000">
                <a:latin typeface="Helvetica" pitchFamily="2" charset="0"/>
              </a:rPr>
              <a:t> plan de </a:t>
            </a:r>
            <a:r>
              <a:rPr lang="en-US" sz="2000" err="1">
                <a:latin typeface="Helvetica" pitchFamily="2" charset="0"/>
              </a:rPr>
              <a:t>estudios</a:t>
            </a:r>
            <a:r>
              <a:rPr lang="en-US" sz="2000">
                <a:latin typeface="Helvetica" pitchFamily="2" charset="0"/>
              </a:rPr>
              <a:t> y la </a:t>
            </a:r>
            <a:r>
              <a:rPr lang="en-US" sz="2000" err="1">
                <a:latin typeface="Helvetica" pitchFamily="2" charset="0"/>
              </a:rPr>
              <a:t>evaluación</a:t>
            </a:r>
            <a:r>
              <a:rPr lang="en-US" sz="2000">
                <a:latin typeface="Helvetica" pitchFamily="2" charset="0"/>
              </a:rPr>
              <a:t> de la </a:t>
            </a:r>
            <a:r>
              <a:rPr lang="en-US" sz="2000" err="1">
                <a:latin typeface="Helvetica" pitchFamily="2" charset="0"/>
              </a:rPr>
              <a:t>escuela</a:t>
            </a:r>
            <a:r>
              <a:rPr lang="en-US" sz="2000">
                <a:latin typeface="Helvetica" pitchFamily="2" charset="0"/>
              </a:rPr>
              <a:t>.</a:t>
            </a:r>
          </a:p>
          <a:p>
            <a:pPr algn="ctr"/>
            <a:endParaRPr lang="en-US" sz="2400" b="1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004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69F36BD-98D8-5601-5816-07C7192E2A4F}"/>
              </a:ext>
            </a:extLst>
          </p:cNvPr>
          <p:cNvSpPr txBox="1">
            <a:spLocks/>
          </p:cNvSpPr>
          <p:nvPr/>
        </p:nvSpPr>
        <p:spPr>
          <a:xfrm>
            <a:off x="339436" y="431483"/>
            <a:ext cx="8465127" cy="1295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 pitchFamily="2" charset="0"/>
              </a:rPr>
              <a:t>Curriculum</a:t>
            </a:r>
          </a:p>
          <a:p>
            <a:pPr algn="ctr"/>
            <a:endParaRPr lang="en-US" sz="2000" b="1">
              <a:latin typeface="Helvetica" pitchFamily="2" charset="0"/>
            </a:endParaRPr>
          </a:p>
          <a:p>
            <a:pPr algn="ctr"/>
            <a:r>
              <a:rPr lang="en-US" sz="2000">
                <a:latin typeface="Helvetica" pitchFamily="2" charset="0"/>
              </a:rPr>
              <a:t>Explain how the school utilizes the Texas Education Resource System</a:t>
            </a:r>
          </a:p>
          <a:p>
            <a:pPr algn="ctr"/>
            <a:r>
              <a:rPr lang="en-US" sz="2000">
                <a:latin typeface="Helvetica" pitchFamily="2" charset="0"/>
              </a:rPr>
              <a:t>in order to design and implement curriculum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66B09F1-3E58-D35D-DC90-EBA76F554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862" y="2190750"/>
            <a:ext cx="6792274" cy="163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19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1DF74F8-5A60-9B12-05F1-BF240C69B26F}"/>
              </a:ext>
            </a:extLst>
          </p:cNvPr>
          <p:cNvSpPr txBox="1">
            <a:spLocks/>
          </p:cNvSpPr>
          <p:nvPr/>
        </p:nvSpPr>
        <p:spPr>
          <a:xfrm>
            <a:off x="533400" y="666750"/>
            <a:ext cx="8077200" cy="1295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 pitchFamily="2" charset="0"/>
              </a:rPr>
              <a:t>Plan de </a:t>
            </a:r>
            <a:r>
              <a:rPr lang="en-US" sz="2400" b="1" err="1">
                <a:latin typeface="Helvetica" pitchFamily="2" charset="0"/>
              </a:rPr>
              <a:t>estudios</a:t>
            </a:r>
            <a:endParaRPr lang="en-US" sz="2400" b="1">
              <a:latin typeface="Helvetica" pitchFamily="2" charset="0"/>
            </a:endParaRPr>
          </a:p>
          <a:p>
            <a:pPr algn="ctr"/>
            <a:endParaRPr lang="en-US" sz="2000" b="1">
              <a:latin typeface="Helvetica" pitchFamily="2" charset="0"/>
            </a:endParaRPr>
          </a:p>
          <a:p>
            <a:pPr algn="ctr"/>
            <a:r>
              <a:rPr lang="en-US" sz="2000" err="1">
                <a:latin typeface="Helvetica" pitchFamily="2" charset="0"/>
              </a:rPr>
              <a:t>Explicar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cómo</a:t>
            </a:r>
            <a:r>
              <a:rPr lang="en-US" sz="2000">
                <a:latin typeface="Helvetica" pitchFamily="2" charset="0"/>
              </a:rPr>
              <a:t> la </a:t>
            </a:r>
            <a:r>
              <a:rPr lang="en-US" sz="2000" err="1">
                <a:latin typeface="Helvetica" pitchFamily="2" charset="0"/>
              </a:rPr>
              <a:t>escuela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utiliza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el</a:t>
            </a:r>
            <a:r>
              <a:rPr lang="en-US" sz="2000">
                <a:latin typeface="Helvetica" pitchFamily="2" charset="0"/>
              </a:rPr>
              <a:t> Sistema de </a:t>
            </a:r>
            <a:r>
              <a:rPr lang="en-US" sz="2000" err="1">
                <a:latin typeface="Helvetica" pitchFamily="2" charset="0"/>
              </a:rPr>
              <a:t>Recursos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Educativos</a:t>
            </a:r>
            <a:r>
              <a:rPr lang="en-US" sz="2000">
                <a:latin typeface="Helvetica" pitchFamily="2" charset="0"/>
              </a:rPr>
              <a:t> de Texas para </a:t>
            </a:r>
            <a:r>
              <a:rPr lang="en-US" sz="2000" err="1">
                <a:latin typeface="Helvetica" pitchFamily="2" charset="0"/>
              </a:rPr>
              <a:t>diseñar</a:t>
            </a:r>
            <a:r>
              <a:rPr lang="en-US" sz="2000">
                <a:latin typeface="Helvetica" pitchFamily="2" charset="0"/>
              </a:rPr>
              <a:t> e </a:t>
            </a:r>
            <a:r>
              <a:rPr lang="en-US" sz="2000" err="1">
                <a:latin typeface="Helvetica" pitchFamily="2" charset="0"/>
              </a:rPr>
              <a:t>implementar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el</a:t>
            </a:r>
            <a:r>
              <a:rPr lang="en-US" sz="2000">
                <a:latin typeface="Helvetica" pitchFamily="2" charset="0"/>
              </a:rPr>
              <a:t> plan de </a:t>
            </a:r>
            <a:r>
              <a:rPr lang="en-US" sz="2000" err="1">
                <a:latin typeface="Helvetica" pitchFamily="2" charset="0"/>
              </a:rPr>
              <a:t>estudios</a:t>
            </a:r>
            <a:r>
              <a:rPr lang="en-US" sz="2000">
                <a:latin typeface="Helvetica" pitchFamily="2" charset="0"/>
              </a:rPr>
              <a:t>.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6447018-103B-3FCF-42CE-1BFAEBFC6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863" y="2425925"/>
            <a:ext cx="6792274" cy="163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03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02CD2-65B4-0CBB-20A5-ED00A65108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136" y="1199559"/>
            <a:ext cx="2156885" cy="33416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E7EFB3-5A41-A3B3-638B-1FFF474A4B9F}"/>
              </a:ext>
            </a:extLst>
          </p:cNvPr>
          <p:cNvSpPr txBox="1"/>
          <p:nvPr/>
        </p:nvSpPr>
        <p:spPr>
          <a:xfrm>
            <a:off x="736169" y="1588576"/>
            <a:ext cx="1675754" cy="8039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7C4C3-2541-095C-32E3-3821806994DC}"/>
              </a:ext>
            </a:extLst>
          </p:cNvPr>
          <p:cNvSpPr txBox="1"/>
          <p:nvPr/>
        </p:nvSpPr>
        <p:spPr>
          <a:xfrm>
            <a:off x="505589" y="0"/>
            <a:ext cx="81328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Helvetica" pitchFamily="2" charset="0"/>
              </a:rPr>
              <a:t>Curriculum</a:t>
            </a:r>
          </a:p>
          <a:p>
            <a:pPr algn="ctr"/>
            <a:endParaRPr lang="en-US" sz="1600" b="1" dirty="0">
              <a:latin typeface="Helvetica" pitchFamily="2" charset="0"/>
            </a:endParaRPr>
          </a:p>
          <a:p>
            <a:pPr algn="ctr"/>
            <a:r>
              <a:rPr lang="en-US" sz="1600" dirty="0">
                <a:latin typeface="Helvetica" pitchFamily="2" charset="0"/>
              </a:rPr>
              <a:t>Identify and explain this year’s school’s academic goal(s) based on STAAR data and other campus/district assessments. </a:t>
            </a:r>
          </a:p>
        </p:txBody>
      </p:sp>
    </p:spTree>
    <p:extLst>
      <p:ext uri="{BB962C8B-B14F-4D97-AF65-F5344CB8AC3E}">
        <p14:creationId xmlns:p14="http://schemas.microsoft.com/office/powerpoint/2010/main" val="731998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CEA4A4-066B-E382-BC53-7A877EDAC362}"/>
              </a:ext>
            </a:extLst>
          </p:cNvPr>
          <p:cNvSpPr txBox="1">
            <a:spLocks/>
          </p:cNvSpPr>
          <p:nvPr/>
        </p:nvSpPr>
        <p:spPr>
          <a:xfrm>
            <a:off x="1020348" y="137415"/>
            <a:ext cx="7103302" cy="11254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latin typeface="Helvetica" pitchFamily="2" charset="0"/>
              </a:rPr>
              <a:t>School Family Engagement Policy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F9AB6E-02C1-0863-93FD-E3386E116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757055"/>
            <a:ext cx="5410200" cy="362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33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CEA4A4-066B-E382-BC53-7A877EDAC362}"/>
              </a:ext>
            </a:extLst>
          </p:cNvPr>
          <p:cNvSpPr txBox="1">
            <a:spLocks/>
          </p:cNvSpPr>
          <p:nvPr/>
        </p:nvSpPr>
        <p:spPr>
          <a:xfrm>
            <a:off x="1020348" y="137415"/>
            <a:ext cx="7103302" cy="11254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latin typeface="Helvetica" pitchFamily="2" charset="0"/>
              </a:rPr>
              <a:t>District Family Engagement Policy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CCDCB-ECE7-CD78-0BE0-AA6E0A184A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49" y="819150"/>
            <a:ext cx="5219701" cy="379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34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099D27-77DF-3817-EA2D-63B59B020A20}"/>
              </a:ext>
            </a:extLst>
          </p:cNvPr>
          <p:cNvSpPr txBox="1">
            <a:spLocks/>
          </p:cNvSpPr>
          <p:nvPr/>
        </p:nvSpPr>
        <p:spPr>
          <a:xfrm>
            <a:off x="259772" y="8659"/>
            <a:ext cx="8624455" cy="39648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 pitchFamily="2" charset="0"/>
              </a:rPr>
              <a:t>The School-Parent Compact </a:t>
            </a:r>
          </a:p>
          <a:p>
            <a:pPr algn="ctr"/>
            <a:r>
              <a:rPr lang="en-US" sz="2400" b="1">
                <a:latin typeface="Helvetica" pitchFamily="2" charset="0"/>
              </a:rPr>
              <a:t>is a written agreement that:</a:t>
            </a:r>
          </a:p>
          <a:p>
            <a:pPr algn="ctr"/>
            <a:endParaRPr lang="en-US" sz="2000" b="1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Describes how families, school staff, and students share the responsibility for improved student academic achievement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Addresses high-quality curriculum and instruction to meet State academic standards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Shows ways in which parents will support their child’s learning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Stresses the importance of frequent communication between school and home, and the value of parent-teacher conferences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Affirms the importance of parents and families in decisions relating to the education of their children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Title I, Part A parents have the right to be involved in developing</a:t>
            </a:r>
          </a:p>
          <a:p>
            <a:pPr algn="ctr"/>
            <a:endParaRPr lang="en-US" sz="3200" b="1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988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9788CA-FB4B-208D-0F0C-1E8487C407F6}"/>
              </a:ext>
            </a:extLst>
          </p:cNvPr>
          <p:cNvSpPr txBox="1"/>
          <p:nvPr/>
        </p:nvSpPr>
        <p:spPr>
          <a:xfrm>
            <a:off x="0" y="0"/>
            <a:ext cx="914400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>
                <a:latin typeface="Helvetica" pitchFamily="2" charset="0"/>
              </a:rPr>
              <a:t>El pacto entre la escuela y los padres</a:t>
            </a:r>
          </a:p>
          <a:p>
            <a:pPr algn="ctr"/>
            <a:r>
              <a:rPr lang="es-ES" b="1">
                <a:latin typeface="Helvetica" pitchFamily="2" charset="0"/>
              </a:rPr>
              <a:t>es un acuerdo escrito que:</a:t>
            </a:r>
            <a:endParaRPr lang="en-US" sz="2000" b="1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>
                <a:latin typeface="Helvetica" pitchFamily="2" charset="0"/>
              </a:rPr>
              <a:t>Describe </a:t>
            </a:r>
            <a:r>
              <a:rPr lang="en-US" sz="1600" err="1">
                <a:latin typeface="Helvetica" pitchFamily="2" charset="0"/>
              </a:rPr>
              <a:t>cómo</a:t>
            </a:r>
            <a:r>
              <a:rPr lang="en-US" sz="1600">
                <a:latin typeface="Helvetica" pitchFamily="2" charset="0"/>
              </a:rPr>
              <a:t> las </a:t>
            </a:r>
            <a:r>
              <a:rPr lang="en-US" sz="1600" err="1">
                <a:latin typeface="Helvetica" pitchFamily="2" charset="0"/>
              </a:rPr>
              <a:t>familias</a:t>
            </a:r>
            <a:r>
              <a:rPr lang="en-US" sz="1600">
                <a:latin typeface="Helvetica" pitchFamily="2" charset="0"/>
              </a:rPr>
              <a:t>, </a:t>
            </a:r>
            <a:r>
              <a:rPr lang="en-US" sz="1600" err="1">
                <a:latin typeface="Helvetica" pitchFamily="2" charset="0"/>
              </a:rPr>
              <a:t>el</a:t>
            </a:r>
            <a:r>
              <a:rPr lang="en-US" sz="1600">
                <a:latin typeface="Helvetica" pitchFamily="2" charset="0"/>
              </a:rPr>
              <a:t> personal escolar y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estudiantes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comparten</a:t>
            </a:r>
            <a:r>
              <a:rPr lang="en-US" sz="1600">
                <a:latin typeface="Helvetica" pitchFamily="2" charset="0"/>
              </a:rPr>
              <a:t> la </a:t>
            </a:r>
            <a:r>
              <a:rPr lang="en-US" sz="1600" err="1">
                <a:latin typeface="Helvetica" pitchFamily="2" charset="0"/>
              </a:rPr>
              <a:t>responsabilidad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mejorar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el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logro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académico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estudiantes</a:t>
            </a:r>
            <a:r>
              <a:rPr lang="en-US" sz="1600">
                <a:latin typeface="Helvetica" pitchFamily="2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err="1">
                <a:latin typeface="Helvetica" pitchFamily="2" charset="0"/>
              </a:rPr>
              <a:t>Aborda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el</a:t>
            </a:r>
            <a:r>
              <a:rPr lang="en-US" sz="1600">
                <a:latin typeface="Helvetica" pitchFamily="2" charset="0"/>
              </a:rPr>
              <a:t> plan de </a:t>
            </a:r>
            <a:r>
              <a:rPr lang="en-US" sz="1600" err="1">
                <a:latin typeface="Helvetica" pitchFamily="2" charset="0"/>
              </a:rPr>
              <a:t>estudios</a:t>
            </a:r>
            <a:r>
              <a:rPr lang="en-US" sz="1600">
                <a:latin typeface="Helvetica" pitchFamily="2" charset="0"/>
              </a:rPr>
              <a:t> y la </a:t>
            </a:r>
            <a:r>
              <a:rPr lang="en-US" sz="1600" err="1">
                <a:latin typeface="Helvetica" pitchFamily="2" charset="0"/>
              </a:rPr>
              <a:t>instrucción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alta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calidad</a:t>
            </a:r>
            <a:r>
              <a:rPr lang="en-US" sz="1600">
                <a:latin typeface="Helvetica" pitchFamily="2" charset="0"/>
              </a:rPr>
              <a:t> para </a:t>
            </a:r>
            <a:r>
              <a:rPr lang="en-US" sz="1600" err="1">
                <a:latin typeface="Helvetica" pitchFamily="2" charset="0"/>
              </a:rPr>
              <a:t>cumplir</a:t>
            </a:r>
            <a:r>
              <a:rPr lang="en-US" sz="1600">
                <a:latin typeface="Helvetica" pitchFamily="2" charset="0"/>
              </a:rPr>
              <a:t> con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estándares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académicos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estatales</a:t>
            </a:r>
            <a:endParaRPr lang="en-US" sz="16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err="1">
                <a:latin typeface="Helvetica" pitchFamily="2" charset="0"/>
              </a:rPr>
              <a:t>Muestra</a:t>
            </a:r>
            <a:r>
              <a:rPr lang="en-US" sz="1600">
                <a:latin typeface="Helvetica" pitchFamily="2" charset="0"/>
              </a:rPr>
              <a:t> las </a:t>
            </a:r>
            <a:r>
              <a:rPr lang="en-US" sz="1600" err="1">
                <a:latin typeface="Helvetica" pitchFamily="2" charset="0"/>
              </a:rPr>
              <a:t>formas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en</a:t>
            </a:r>
            <a:r>
              <a:rPr lang="en-US" sz="1600">
                <a:latin typeface="Helvetica" pitchFamily="2" charset="0"/>
              </a:rPr>
              <a:t> que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padres </a:t>
            </a:r>
            <a:r>
              <a:rPr lang="en-US" sz="1600" err="1">
                <a:latin typeface="Helvetica" pitchFamily="2" charset="0"/>
              </a:rPr>
              <a:t>apoyarán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el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aprendizaje</a:t>
            </a:r>
            <a:r>
              <a:rPr lang="en-US" sz="1600">
                <a:latin typeface="Helvetica" pitchFamily="2" charset="0"/>
              </a:rPr>
              <a:t> de sus </a:t>
            </a:r>
            <a:r>
              <a:rPr lang="en-US" sz="1600" err="1">
                <a:latin typeface="Helvetica" pitchFamily="2" charset="0"/>
              </a:rPr>
              <a:t>hijos</a:t>
            </a:r>
            <a:r>
              <a:rPr lang="en-US" sz="1600">
                <a:latin typeface="Helvetica" pitchFamily="2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err="1">
                <a:latin typeface="Helvetica" pitchFamily="2" charset="0"/>
              </a:rPr>
              <a:t>Enfatiza</a:t>
            </a:r>
            <a:r>
              <a:rPr lang="en-US" sz="1600">
                <a:latin typeface="Helvetica" pitchFamily="2" charset="0"/>
              </a:rPr>
              <a:t> la </a:t>
            </a:r>
            <a:r>
              <a:rPr lang="en-US" sz="1600" err="1">
                <a:latin typeface="Helvetica" pitchFamily="2" charset="0"/>
              </a:rPr>
              <a:t>importancia</a:t>
            </a:r>
            <a:r>
              <a:rPr lang="en-US" sz="1600">
                <a:latin typeface="Helvetica" pitchFamily="2" charset="0"/>
              </a:rPr>
              <a:t> de la </a:t>
            </a:r>
            <a:r>
              <a:rPr lang="en-US" sz="1600" err="1">
                <a:latin typeface="Helvetica" pitchFamily="2" charset="0"/>
              </a:rPr>
              <a:t>comunicación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frecuente</a:t>
            </a:r>
            <a:r>
              <a:rPr lang="en-US" sz="1600">
                <a:latin typeface="Helvetica" pitchFamily="2" charset="0"/>
              </a:rPr>
              <a:t> entre la </a:t>
            </a:r>
            <a:r>
              <a:rPr lang="en-US" sz="1600" err="1">
                <a:latin typeface="Helvetica" pitchFamily="2" charset="0"/>
              </a:rPr>
              <a:t>escuela</a:t>
            </a:r>
            <a:r>
              <a:rPr lang="en-US" sz="1600">
                <a:latin typeface="Helvetica" pitchFamily="2" charset="0"/>
              </a:rPr>
              <a:t> y </a:t>
            </a:r>
            <a:r>
              <a:rPr lang="en-US" sz="1600" err="1">
                <a:latin typeface="Helvetica" pitchFamily="2" charset="0"/>
              </a:rPr>
              <a:t>el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hogar</a:t>
            </a:r>
            <a:r>
              <a:rPr lang="en-US" sz="1600">
                <a:latin typeface="Helvetica" pitchFamily="2" charset="0"/>
              </a:rPr>
              <a:t>, y </a:t>
            </a:r>
            <a:r>
              <a:rPr lang="en-US" sz="1600" err="1">
                <a:latin typeface="Helvetica" pitchFamily="2" charset="0"/>
              </a:rPr>
              <a:t>el</a:t>
            </a:r>
            <a:r>
              <a:rPr lang="en-US" sz="1600">
                <a:latin typeface="Helvetica" pitchFamily="2" charset="0"/>
              </a:rPr>
              <a:t> valor de las juntas de padres y maestros.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err="1">
                <a:latin typeface="Helvetica" pitchFamily="2" charset="0"/>
              </a:rPr>
              <a:t>Afirma</a:t>
            </a:r>
            <a:r>
              <a:rPr lang="en-US" sz="1600">
                <a:latin typeface="Helvetica" pitchFamily="2" charset="0"/>
              </a:rPr>
              <a:t> la </a:t>
            </a:r>
            <a:r>
              <a:rPr lang="en-US" sz="1600" err="1">
                <a:latin typeface="Helvetica" pitchFamily="2" charset="0"/>
              </a:rPr>
              <a:t>importancia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padres y las </a:t>
            </a:r>
            <a:r>
              <a:rPr lang="en-US" sz="1600" err="1">
                <a:latin typeface="Helvetica" pitchFamily="2" charset="0"/>
              </a:rPr>
              <a:t>familias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en</a:t>
            </a:r>
            <a:r>
              <a:rPr lang="en-US" sz="1600">
                <a:latin typeface="Helvetica" pitchFamily="2" charset="0"/>
              </a:rPr>
              <a:t> las </a:t>
            </a:r>
            <a:r>
              <a:rPr lang="en-US" sz="1600" err="1">
                <a:latin typeface="Helvetica" pitchFamily="2" charset="0"/>
              </a:rPr>
              <a:t>decisiones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relacionadas</a:t>
            </a:r>
            <a:r>
              <a:rPr lang="en-US" sz="1600">
                <a:latin typeface="Helvetica" pitchFamily="2" charset="0"/>
              </a:rPr>
              <a:t> con la </a:t>
            </a:r>
            <a:r>
              <a:rPr lang="en-US" sz="1600" err="1">
                <a:latin typeface="Helvetica" pitchFamily="2" charset="0"/>
              </a:rPr>
              <a:t>educación</a:t>
            </a:r>
            <a:r>
              <a:rPr lang="en-US" sz="1600">
                <a:latin typeface="Helvetica" pitchFamily="2" charset="0"/>
              </a:rPr>
              <a:t> de sus </a:t>
            </a:r>
            <a:r>
              <a:rPr lang="en-US" sz="1600" err="1">
                <a:latin typeface="Helvetica" pitchFamily="2" charset="0"/>
              </a:rPr>
              <a:t>hijos</a:t>
            </a:r>
            <a:r>
              <a:rPr lang="en-US" sz="1600">
                <a:latin typeface="Helvetica" pitchFamily="2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>
                <a:latin typeface="Helvetica" pitchFamily="2" charset="0"/>
              </a:rPr>
              <a:t>Título I, Parte A, los padres tienen derecho a participar en el desarrollo</a:t>
            </a:r>
            <a:endParaRPr lang="en-US" sz="160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18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EBF3DA1-F5B6-B9DE-1386-19AA06C323FF}"/>
              </a:ext>
            </a:extLst>
          </p:cNvPr>
          <p:cNvSpPr txBox="1">
            <a:spLocks/>
          </p:cNvSpPr>
          <p:nvPr/>
        </p:nvSpPr>
        <p:spPr>
          <a:xfrm>
            <a:off x="1714979" y="183703"/>
            <a:ext cx="5656461" cy="477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 pitchFamily="2" charset="0"/>
              </a:rPr>
              <a:t>School-Parent Compact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60A3FE-2BFE-887F-84A8-DE05A8A33E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818" y="661234"/>
            <a:ext cx="6142364" cy="372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27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42F0308-4E3B-5BE4-0F5B-E0053BB61214}"/>
              </a:ext>
            </a:extLst>
          </p:cNvPr>
          <p:cNvSpPr txBox="1">
            <a:spLocks/>
          </p:cNvSpPr>
          <p:nvPr/>
        </p:nvSpPr>
        <p:spPr>
          <a:xfrm>
            <a:off x="304800" y="666750"/>
            <a:ext cx="8534400" cy="3217338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/>
              <a:t>Additional Meetings</a:t>
            </a:r>
          </a:p>
          <a:p>
            <a:pPr algn="ctr"/>
            <a:endParaRPr lang="en-US" sz="20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Provide opportunities for additional meetings and flexible meeting times, morning or evening, and if available, the funding to assist with transportation and childcare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Provide family engagement training session, dates and times when scheduled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If available, provide and distribute materials for home learning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If requested by parents, provide additional meetings to discuss decisions about the education of their child</a:t>
            </a:r>
          </a:p>
          <a:p>
            <a:pPr algn="ctr"/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2160253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D18B69-3D11-297B-D2D7-984D7CBF9114}"/>
              </a:ext>
            </a:extLst>
          </p:cNvPr>
          <p:cNvSpPr txBox="1"/>
          <p:nvPr/>
        </p:nvSpPr>
        <p:spPr>
          <a:xfrm>
            <a:off x="476250" y="155704"/>
            <a:ext cx="819150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err="1"/>
              <a:t>Posibilidades</a:t>
            </a:r>
            <a:r>
              <a:rPr lang="en-US" b="1"/>
              <a:t> de </a:t>
            </a:r>
            <a:r>
              <a:rPr lang="en-US" b="1" err="1"/>
              <a:t>temas</a:t>
            </a:r>
            <a:r>
              <a:rPr lang="en-US" b="1"/>
              <a:t> para </a:t>
            </a:r>
            <a:r>
              <a:rPr lang="en-US" b="1" err="1"/>
              <a:t>reuniónes</a:t>
            </a:r>
            <a:r>
              <a:rPr lang="en-US" b="1"/>
              <a:t> </a:t>
            </a:r>
            <a:r>
              <a:rPr lang="en-US" b="1" err="1"/>
              <a:t>adicionales</a:t>
            </a:r>
            <a:endParaRPr lang="en-US" b="1"/>
          </a:p>
          <a:p>
            <a:pPr algn="ctr"/>
            <a:endParaRPr lang="en-US" sz="20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/>
              <a:t>Proporcionar oportunidades para reuniones adicionales y horarios de reunión flexibles, por la mañana o por la noche y, si están disponibles, fondos para ayudar con el transporte y el cuidado de los niños.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/>
              <a:t>Proporcionar sesiones de capacitación sobre participación familiar, fechas y horarios programados.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/>
              <a:t>Si está disponible, proporcione y distribuya materiales para el aprendizaje en el hogar.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/>
              <a:t>Si lo solicitan los padres, proporcionar reuniones adicionales para discutir decisiones sobre la educación de sus hijos.</a:t>
            </a:r>
            <a:endParaRPr lang="en-US" sz="200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320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D5086E-F92B-B7B0-41BF-7B41124709D8}"/>
              </a:ext>
            </a:extLst>
          </p:cNvPr>
          <p:cNvSpPr txBox="1">
            <a:spLocks/>
          </p:cNvSpPr>
          <p:nvPr/>
        </p:nvSpPr>
        <p:spPr>
          <a:xfrm>
            <a:off x="114300" y="0"/>
            <a:ext cx="8915400" cy="464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Helvetica" pitchFamily="2" charset="0"/>
              </a:rPr>
              <a:t>Family Engagement Evaluation</a:t>
            </a:r>
          </a:p>
          <a:p>
            <a:pPr algn="ctr"/>
            <a:endParaRPr lang="en-US" sz="2000" b="1">
              <a:solidFill>
                <a:schemeClr val="tx1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Annually evaluate the Family Engagement Policy and program for effectiveness and content.  </a:t>
            </a:r>
          </a:p>
          <a:p>
            <a:pPr marL="0" indent="0">
              <a:buNone/>
            </a:pPr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Identify: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Barriers affecting participation in parent engagement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The needs of parents to assist with the learning of their children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Strategies to support successful school-family interactions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000"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Data and input might include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Parent questionnaires and surveys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Focus groups or other face to face meetings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Parent advisory committee input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Helvetica" pitchFamily="2" charset="0"/>
              </a:rPr>
              <a:t>Provide electronic evaluation tools, if available</a:t>
            </a: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Report findings to parents and families and use those results to revise the parental involvement policy and school-parent compact</a:t>
            </a:r>
          </a:p>
          <a:p>
            <a:pPr algn="ctr"/>
            <a:endParaRPr lang="en-US" sz="3200" b="1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35BF2-7B2D-2054-B570-5CAE2ACA5D9D}"/>
              </a:ext>
            </a:extLst>
          </p:cNvPr>
          <p:cNvSpPr txBox="1"/>
          <p:nvPr/>
        </p:nvSpPr>
        <p:spPr>
          <a:xfrm rot="1117053">
            <a:off x="7521744" y="110736"/>
            <a:ext cx="1873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>
                <a:solidFill>
                  <a:srgbClr val="00B050"/>
                </a:solidFill>
              </a:rPr>
              <a:t>Join Us!</a:t>
            </a:r>
          </a:p>
          <a:p>
            <a:pPr algn="ctr"/>
            <a:r>
              <a:rPr lang="en-US" sz="1800" b="1">
                <a:solidFill>
                  <a:srgbClr val="00B050"/>
                </a:solidFill>
              </a:rPr>
              <a:t>Spring 2026</a:t>
            </a:r>
          </a:p>
        </p:txBody>
      </p:sp>
    </p:spTree>
    <p:extLst>
      <p:ext uri="{BB962C8B-B14F-4D97-AF65-F5344CB8AC3E}">
        <p14:creationId xmlns:p14="http://schemas.microsoft.com/office/powerpoint/2010/main" val="1406898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940992-98EF-2D75-E2FD-F34B96080BCD}"/>
              </a:ext>
            </a:extLst>
          </p:cNvPr>
          <p:cNvSpPr txBox="1">
            <a:spLocks/>
          </p:cNvSpPr>
          <p:nvPr/>
        </p:nvSpPr>
        <p:spPr>
          <a:xfrm>
            <a:off x="381000" y="126248"/>
            <a:ext cx="8305800" cy="44267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err="1">
                <a:solidFill>
                  <a:schemeClr val="tx1"/>
                </a:solidFill>
                <a:latin typeface="Helvetica" pitchFamily="2" charset="0"/>
              </a:rPr>
              <a:t>Evaluación</a:t>
            </a:r>
            <a:r>
              <a:rPr lang="en-US" sz="2400" b="1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2400" b="1" err="1">
                <a:solidFill>
                  <a:schemeClr val="tx1"/>
                </a:solidFill>
                <a:latin typeface="Helvetica" pitchFamily="2" charset="0"/>
              </a:rPr>
              <a:t>participación</a:t>
            </a:r>
            <a:r>
              <a:rPr lang="en-US" sz="2400" b="1">
                <a:solidFill>
                  <a:schemeClr val="tx1"/>
                </a:solidFill>
                <a:latin typeface="Helvetica" pitchFamily="2" charset="0"/>
              </a:rPr>
              <a:t> familiar</a:t>
            </a:r>
          </a:p>
          <a:p>
            <a:pPr algn="ctr"/>
            <a:endParaRPr lang="en-US" sz="2000" b="1">
              <a:solidFill>
                <a:schemeClr val="tx1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Evaluar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anualmente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la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política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y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el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programa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de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participación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familiar para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comprobar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su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eficacia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y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contenido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.</a:t>
            </a:r>
          </a:p>
          <a:p>
            <a:pPr marL="0" indent="0">
              <a:buNone/>
            </a:pPr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Identificar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:</a:t>
            </a:r>
          </a:p>
          <a:p>
            <a:pPr lvl="1"/>
            <a:r>
              <a:rPr lang="en-US" sz="1600">
                <a:latin typeface="Helvetica" pitchFamily="2" charset="0"/>
              </a:rPr>
              <a:t>Barreras que </a:t>
            </a:r>
            <a:r>
              <a:rPr lang="en-US" sz="1600" err="1">
                <a:latin typeface="Helvetica" pitchFamily="2" charset="0"/>
              </a:rPr>
              <a:t>afectan</a:t>
            </a:r>
            <a:r>
              <a:rPr lang="en-US" sz="1600">
                <a:latin typeface="Helvetica" pitchFamily="2" charset="0"/>
              </a:rPr>
              <a:t> la </a:t>
            </a:r>
            <a:r>
              <a:rPr lang="en-US" sz="1600" err="1">
                <a:latin typeface="Helvetica" pitchFamily="2" charset="0"/>
              </a:rPr>
              <a:t>participación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en</a:t>
            </a:r>
            <a:r>
              <a:rPr lang="en-US" sz="1600">
                <a:latin typeface="Helvetica" pitchFamily="2" charset="0"/>
              </a:rPr>
              <a:t> la </a:t>
            </a:r>
            <a:r>
              <a:rPr lang="en-US" sz="1600" err="1">
                <a:latin typeface="Helvetica" pitchFamily="2" charset="0"/>
              </a:rPr>
              <a:t>participación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padres</a:t>
            </a:r>
          </a:p>
          <a:p>
            <a:pPr lvl="1"/>
            <a:r>
              <a:rPr lang="en-US" sz="1600">
                <a:latin typeface="Helvetica" pitchFamily="2" charset="0"/>
              </a:rPr>
              <a:t>Las </a:t>
            </a:r>
            <a:r>
              <a:rPr lang="en-US" sz="1600" err="1">
                <a:latin typeface="Helvetica" pitchFamily="2" charset="0"/>
              </a:rPr>
              <a:t>necesidades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padres para </a:t>
            </a:r>
            <a:r>
              <a:rPr lang="en-US" sz="1600" err="1">
                <a:latin typeface="Helvetica" pitchFamily="2" charset="0"/>
              </a:rPr>
              <a:t>ayudar</a:t>
            </a:r>
            <a:r>
              <a:rPr lang="en-US" sz="1600">
                <a:latin typeface="Helvetica" pitchFamily="2" charset="0"/>
              </a:rPr>
              <a:t> con </a:t>
            </a:r>
            <a:r>
              <a:rPr lang="en-US" sz="1600" err="1">
                <a:latin typeface="Helvetica" pitchFamily="2" charset="0"/>
              </a:rPr>
              <a:t>el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aprendizaje</a:t>
            </a:r>
            <a:r>
              <a:rPr lang="en-US" sz="1600">
                <a:latin typeface="Helvetica" pitchFamily="2" charset="0"/>
              </a:rPr>
              <a:t> de sus </a:t>
            </a:r>
            <a:r>
              <a:rPr lang="en-US" sz="1600" err="1">
                <a:latin typeface="Helvetica" pitchFamily="2" charset="0"/>
              </a:rPr>
              <a:t>hijos</a:t>
            </a:r>
            <a:r>
              <a:rPr lang="en-US" sz="1600">
                <a:latin typeface="Helvetica" pitchFamily="2" charset="0"/>
              </a:rPr>
              <a:t>.</a:t>
            </a:r>
          </a:p>
          <a:p>
            <a:pPr lvl="1"/>
            <a:r>
              <a:rPr lang="en-US" sz="1600" err="1">
                <a:latin typeface="Helvetica" pitchFamily="2" charset="0"/>
              </a:rPr>
              <a:t>Estrategias</a:t>
            </a:r>
            <a:r>
              <a:rPr lang="en-US" sz="1600">
                <a:latin typeface="Helvetica" pitchFamily="2" charset="0"/>
              </a:rPr>
              <a:t> para </a:t>
            </a:r>
            <a:r>
              <a:rPr lang="en-US" sz="1600" err="1">
                <a:latin typeface="Helvetica" pitchFamily="2" charset="0"/>
              </a:rPr>
              <a:t>apoyar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interacciones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exitosas</a:t>
            </a:r>
            <a:r>
              <a:rPr lang="en-US" sz="1600">
                <a:latin typeface="Helvetica" pitchFamily="2" charset="0"/>
              </a:rPr>
              <a:t> entre la </a:t>
            </a:r>
            <a:r>
              <a:rPr lang="en-US" sz="1600" err="1">
                <a:latin typeface="Helvetica" pitchFamily="2" charset="0"/>
              </a:rPr>
              <a:t>escuela</a:t>
            </a:r>
            <a:r>
              <a:rPr lang="en-US" sz="1600">
                <a:latin typeface="Helvetica" pitchFamily="2" charset="0"/>
              </a:rPr>
              <a:t> y la </a:t>
            </a:r>
            <a:r>
              <a:rPr lang="en-US" sz="1600" err="1">
                <a:latin typeface="Helvetica" pitchFamily="2" charset="0"/>
              </a:rPr>
              <a:t>familia</a:t>
            </a:r>
            <a:endParaRPr lang="en-US" sz="1600">
              <a:latin typeface="Helvetica" pitchFamily="2" charset="0"/>
            </a:endParaRPr>
          </a:p>
          <a:p>
            <a:pPr marL="0" indent="0">
              <a:buNone/>
            </a:pPr>
            <a:endParaRPr lang="en-US" sz="1000">
              <a:solidFill>
                <a:schemeClr val="tx1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Los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datos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y la entrada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pueden</a:t>
            </a:r>
            <a:r>
              <a:rPr lang="en-US" sz="160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Helvetica" pitchFamily="2" charset="0"/>
              </a:rPr>
              <a:t>incluir</a:t>
            </a:r>
            <a:endParaRPr lang="en-US" sz="1600">
              <a:solidFill>
                <a:schemeClr val="tx1"/>
              </a:solidFill>
              <a:latin typeface="Helvetica" pitchFamily="2" charset="0"/>
            </a:endParaRPr>
          </a:p>
          <a:p>
            <a:pPr lvl="1"/>
            <a:r>
              <a:rPr lang="en-US" sz="1600" err="1">
                <a:latin typeface="Helvetica" pitchFamily="2" charset="0"/>
              </a:rPr>
              <a:t>Cuestionarios</a:t>
            </a:r>
            <a:r>
              <a:rPr lang="en-US" sz="1600">
                <a:latin typeface="Helvetica" pitchFamily="2" charset="0"/>
              </a:rPr>
              <a:t> y </a:t>
            </a:r>
            <a:r>
              <a:rPr lang="en-US" sz="1600" err="1">
                <a:latin typeface="Helvetica" pitchFamily="2" charset="0"/>
              </a:rPr>
              <a:t>encuestas</a:t>
            </a:r>
            <a:r>
              <a:rPr lang="en-US" sz="1600">
                <a:latin typeface="Helvetica" pitchFamily="2" charset="0"/>
              </a:rPr>
              <a:t> para padres</a:t>
            </a:r>
          </a:p>
          <a:p>
            <a:pPr lvl="1"/>
            <a:r>
              <a:rPr lang="en-US" sz="1600" err="1">
                <a:latin typeface="Helvetica" pitchFamily="2" charset="0"/>
              </a:rPr>
              <a:t>Grupos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focales</a:t>
            </a:r>
            <a:r>
              <a:rPr lang="en-US" sz="1600">
                <a:latin typeface="Helvetica" pitchFamily="2" charset="0"/>
              </a:rPr>
              <a:t> u </a:t>
            </a:r>
            <a:r>
              <a:rPr lang="en-US" sz="1600" err="1">
                <a:latin typeface="Helvetica" pitchFamily="2" charset="0"/>
              </a:rPr>
              <a:t>otras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reuniones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cara</a:t>
            </a:r>
            <a:r>
              <a:rPr lang="en-US" sz="1600">
                <a:latin typeface="Helvetica" pitchFamily="2" charset="0"/>
              </a:rPr>
              <a:t> a </a:t>
            </a:r>
            <a:r>
              <a:rPr lang="en-US" sz="1600" err="1">
                <a:latin typeface="Helvetica" pitchFamily="2" charset="0"/>
              </a:rPr>
              <a:t>cara</a:t>
            </a:r>
            <a:endParaRPr lang="en-US" sz="1600">
              <a:latin typeface="Helvetica" pitchFamily="2" charset="0"/>
            </a:endParaRPr>
          </a:p>
          <a:p>
            <a:pPr lvl="1"/>
            <a:r>
              <a:rPr lang="en-US" sz="1600" err="1">
                <a:latin typeface="Helvetica" pitchFamily="2" charset="0"/>
              </a:rPr>
              <a:t>Aportes</a:t>
            </a:r>
            <a:r>
              <a:rPr lang="en-US" sz="1600">
                <a:latin typeface="Helvetica" pitchFamily="2" charset="0"/>
              </a:rPr>
              <a:t> del </a:t>
            </a:r>
            <a:r>
              <a:rPr lang="en-US" sz="1600" err="1">
                <a:latin typeface="Helvetica" pitchFamily="2" charset="0"/>
              </a:rPr>
              <a:t>comité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asesor</a:t>
            </a:r>
            <a:r>
              <a:rPr lang="en-US" sz="1600">
                <a:latin typeface="Helvetica" pitchFamily="2" charset="0"/>
              </a:rPr>
              <a:t> de padres</a:t>
            </a:r>
          </a:p>
          <a:p>
            <a:pPr lvl="1"/>
            <a:r>
              <a:rPr lang="en-US" sz="1600" err="1">
                <a:latin typeface="Helvetica" pitchFamily="2" charset="0"/>
              </a:rPr>
              <a:t>Proporcionar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herramientas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evaluación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electrónica</a:t>
            </a:r>
            <a:r>
              <a:rPr lang="en-US" sz="1600">
                <a:latin typeface="Helvetica" pitchFamily="2" charset="0"/>
              </a:rPr>
              <a:t>, </a:t>
            </a:r>
            <a:r>
              <a:rPr lang="en-US" sz="1600" err="1">
                <a:latin typeface="Helvetica" pitchFamily="2" charset="0"/>
              </a:rPr>
              <a:t>si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están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disponibles</a:t>
            </a:r>
            <a:r>
              <a:rPr lang="en-US" sz="1600">
                <a:latin typeface="Helvetica" pitchFamily="2" charset="0"/>
              </a:rPr>
              <a:t>.</a:t>
            </a:r>
          </a:p>
          <a:p>
            <a:pPr lvl="1"/>
            <a:endParaRPr lang="en-US" sz="1000">
              <a:latin typeface="Helvetica" pitchFamily="2" charset="0"/>
            </a:endParaRPr>
          </a:p>
          <a:p>
            <a:pPr marL="0" lvl="1" indent="0">
              <a:buNone/>
            </a:pPr>
            <a:r>
              <a:rPr lang="en-US" sz="1600" err="1">
                <a:latin typeface="Helvetica" pitchFamily="2" charset="0"/>
              </a:rPr>
              <a:t>Informar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hallazgos</a:t>
            </a:r>
            <a:r>
              <a:rPr lang="en-US" sz="1600">
                <a:latin typeface="Helvetica" pitchFamily="2" charset="0"/>
              </a:rPr>
              <a:t> a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padres y las </a:t>
            </a:r>
            <a:r>
              <a:rPr lang="en-US" sz="1600" err="1">
                <a:latin typeface="Helvetica" pitchFamily="2" charset="0"/>
              </a:rPr>
              <a:t>familias</a:t>
            </a:r>
            <a:r>
              <a:rPr lang="en-US" sz="1600">
                <a:latin typeface="Helvetica" pitchFamily="2" charset="0"/>
              </a:rPr>
              <a:t> y </a:t>
            </a:r>
            <a:r>
              <a:rPr lang="en-US" sz="1600" err="1">
                <a:latin typeface="Helvetica" pitchFamily="2" charset="0"/>
              </a:rPr>
              <a:t>utilizar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esos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resultados</a:t>
            </a:r>
            <a:r>
              <a:rPr lang="en-US" sz="1600">
                <a:latin typeface="Helvetica" pitchFamily="2" charset="0"/>
              </a:rPr>
              <a:t> para </a:t>
            </a:r>
            <a:r>
              <a:rPr lang="en-US" sz="1600" err="1">
                <a:latin typeface="Helvetica" pitchFamily="2" charset="0"/>
              </a:rPr>
              <a:t>revisar</a:t>
            </a:r>
            <a:r>
              <a:rPr lang="en-US" sz="1600">
                <a:latin typeface="Helvetica" pitchFamily="2" charset="0"/>
              </a:rPr>
              <a:t> la </a:t>
            </a:r>
            <a:r>
              <a:rPr lang="en-US" sz="1600" err="1">
                <a:latin typeface="Helvetica" pitchFamily="2" charset="0"/>
              </a:rPr>
              <a:t>política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participación</a:t>
            </a:r>
            <a:r>
              <a:rPr lang="en-US" sz="1600">
                <a:latin typeface="Helvetica" pitchFamily="2" charset="0"/>
              </a:rPr>
              <a:t> de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padres y </a:t>
            </a:r>
            <a:r>
              <a:rPr lang="en-US" sz="1600" err="1">
                <a:latin typeface="Helvetica" pitchFamily="2" charset="0"/>
              </a:rPr>
              <a:t>el</a:t>
            </a:r>
            <a:r>
              <a:rPr lang="en-US" sz="1600">
                <a:latin typeface="Helvetica" pitchFamily="2" charset="0"/>
              </a:rPr>
              <a:t> </a:t>
            </a:r>
            <a:r>
              <a:rPr lang="en-US" sz="1600" err="1">
                <a:latin typeface="Helvetica" pitchFamily="2" charset="0"/>
              </a:rPr>
              <a:t>pacto</a:t>
            </a:r>
            <a:r>
              <a:rPr lang="en-US" sz="1600">
                <a:latin typeface="Helvetica" pitchFamily="2" charset="0"/>
              </a:rPr>
              <a:t> entre la </a:t>
            </a:r>
            <a:r>
              <a:rPr lang="en-US" sz="1600" err="1">
                <a:latin typeface="Helvetica" pitchFamily="2" charset="0"/>
              </a:rPr>
              <a:t>escuela</a:t>
            </a:r>
            <a:r>
              <a:rPr lang="en-US" sz="1600">
                <a:latin typeface="Helvetica" pitchFamily="2" charset="0"/>
              </a:rPr>
              <a:t> y </a:t>
            </a:r>
            <a:r>
              <a:rPr lang="en-US" sz="1600" err="1">
                <a:latin typeface="Helvetica" pitchFamily="2" charset="0"/>
              </a:rPr>
              <a:t>los</a:t>
            </a:r>
            <a:r>
              <a:rPr lang="en-US" sz="1600">
                <a:latin typeface="Helvetica" pitchFamily="2" charset="0"/>
              </a:rPr>
              <a:t> padres.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85A378-2182-C927-C7C0-C55645BFB594}"/>
              </a:ext>
            </a:extLst>
          </p:cNvPr>
          <p:cNvSpPr txBox="1"/>
          <p:nvPr/>
        </p:nvSpPr>
        <p:spPr>
          <a:xfrm rot="1361826">
            <a:off x="7752556" y="162136"/>
            <a:ext cx="1764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>
                <a:solidFill>
                  <a:srgbClr val="00B050"/>
                </a:solidFill>
              </a:rPr>
              <a:t>Únese a nosotros!</a:t>
            </a:r>
          </a:p>
        </p:txBody>
      </p:sp>
    </p:spTree>
    <p:extLst>
      <p:ext uri="{BB962C8B-B14F-4D97-AF65-F5344CB8AC3E}">
        <p14:creationId xmlns:p14="http://schemas.microsoft.com/office/powerpoint/2010/main" val="4065162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C94ACBA1-4CEB-0C45-9BB4-A620AB8FF6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b="11726"/>
          <a:stretch/>
        </p:blipFill>
        <p:spPr>
          <a:xfrm>
            <a:off x="0" y="0"/>
            <a:ext cx="9144000" cy="46343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4E9546-BF31-8845-90CC-18AEE8B8B3A2}"/>
              </a:ext>
            </a:extLst>
          </p:cNvPr>
          <p:cNvSpPr txBox="1"/>
          <p:nvPr/>
        </p:nvSpPr>
        <p:spPr>
          <a:xfrm>
            <a:off x="438150" y="509155"/>
            <a:ext cx="82677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Benefits of Family Engagement</a:t>
            </a:r>
          </a:p>
          <a:p>
            <a:pPr algn="ctr"/>
            <a:endParaRPr lang="en-US" sz="2000" b="1">
              <a:latin typeface="Helvetica" pitchFamily="2" charset="0"/>
            </a:endParaRPr>
          </a:p>
          <a:p>
            <a:pPr algn="ctr"/>
            <a:r>
              <a:rPr lang="en-US" sz="2000">
                <a:latin typeface="Helvetica" pitchFamily="2" charset="0"/>
              </a:rPr>
              <a:t>Through effective communication with parents, teachers can have the greatest impact on their day-to-day success with students. With parents on their side, teachers can more effectively manage most academic and behavioral issues that arise. When the most important adults in a child’s life are working together, students benefit enormously.</a:t>
            </a:r>
          </a:p>
          <a:p>
            <a:pPr algn="ctr"/>
            <a:r>
              <a:rPr lang="en-US" sz="2000">
                <a:latin typeface="Helvetica" pitchFamily="2" charset="0"/>
              </a:rPr>
              <a:t>                       </a:t>
            </a:r>
          </a:p>
          <a:p>
            <a:pPr algn="ctr"/>
            <a:r>
              <a:rPr lang="en-US" sz="2000">
                <a:latin typeface="Helvetica" pitchFamily="2" charset="0"/>
              </a:rPr>
              <a:t>                                     -Lee and Marlen Canter</a:t>
            </a:r>
          </a:p>
        </p:txBody>
      </p:sp>
    </p:spTree>
    <p:extLst>
      <p:ext uri="{BB962C8B-B14F-4D97-AF65-F5344CB8AC3E}">
        <p14:creationId xmlns:p14="http://schemas.microsoft.com/office/powerpoint/2010/main" val="4090314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C94ACBA1-4CEB-0C45-9BB4-A620AB8FF6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b="11726"/>
          <a:stretch/>
        </p:blipFill>
        <p:spPr>
          <a:xfrm>
            <a:off x="-13856" y="-10044"/>
            <a:ext cx="9157855" cy="46391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4E9546-BF31-8845-90CC-18AEE8B8B3A2}"/>
              </a:ext>
            </a:extLst>
          </p:cNvPr>
          <p:cNvSpPr txBox="1"/>
          <p:nvPr/>
        </p:nvSpPr>
        <p:spPr>
          <a:xfrm>
            <a:off x="297871" y="640773"/>
            <a:ext cx="8534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>
                <a:latin typeface="Helvetica" pitchFamily="2" charset="0"/>
              </a:rPr>
              <a:t>Beneficios de la Asociación de Padres y Familia</a:t>
            </a:r>
            <a:endParaRPr lang="en-US" b="1">
              <a:latin typeface="Helvetica" pitchFamily="2" charset="0"/>
            </a:endParaRPr>
          </a:p>
          <a:p>
            <a:pPr algn="ctr"/>
            <a:endParaRPr lang="en-US" sz="2000">
              <a:latin typeface="Helvetica" pitchFamily="2" charset="0"/>
            </a:endParaRPr>
          </a:p>
          <a:p>
            <a:pPr algn="ctr"/>
            <a:r>
              <a:rPr lang="en-US" sz="2000">
                <a:latin typeface="Helvetica" pitchFamily="2" charset="0"/>
              </a:rPr>
              <a:t>A </a:t>
            </a:r>
            <a:r>
              <a:rPr lang="en-US" sz="2000" err="1">
                <a:latin typeface="Helvetica" pitchFamily="2" charset="0"/>
              </a:rPr>
              <a:t>través</a:t>
            </a:r>
            <a:r>
              <a:rPr lang="en-US" sz="2000">
                <a:latin typeface="Helvetica" pitchFamily="2" charset="0"/>
              </a:rPr>
              <a:t> de una </a:t>
            </a:r>
            <a:r>
              <a:rPr lang="en-US" sz="2000" err="1">
                <a:latin typeface="Helvetica" pitchFamily="2" charset="0"/>
              </a:rPr>
              <a:t>comunicación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efectiva</a:t>
            </a:r>
            <a:r>
              <a:rPr lang="en-US" sz="2000">
                <a:latin typeface="Helvetica" pitchFamily="2" charset="0"/>
              </a:rPr>
              <a:t> con los padres, los maestros </a:t>
            </a:r>
            <a:r>
              <a:rPr lang="en-US" sz="2000" err="1">
                <a:latin typeface="Helvetica" pitchFamily="2" charset="0"/>
              </a:rPr>
              <a:t>pueden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tener</a:t>
            </a:r>
            <a:r>
              <a:rPr lang="en-US" sz="2000">
                <a:latin typeface="Helvetica" pitchFamily="2" charset="0"/>
              </a:rPr>
              <a:t> el mayor </a:t>
            </a:r>
            <a:r>
              <a:rPr lang="en-US" sz="2000" err="1">
                <a:latin typeface="Helvetica" pitchFamily="2" charset="0"/>
              </a:rPr>
              <a:t>impacto</a:t>
            </a:r>
            <a:r>
              <a:rPr lang="en-US" sz="2000">
                <a:latin typeface="Helvetica" pitchFamily="2" charset="0"/>
              </a:rPr>
              <a:t> en su </a:t>
            </a:r>
            <a:r>
              <a:rPr lang="en-US" sz="2000" err="1">
                <a:latin typeface="Helvetica" pitchFamily="2" charset="0"/>
              </a:rPr>
              <a:t>éxito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diario</a:t>
            </a:r>
            <a:r>
              <a:rPr lang="en-US" sz="2000">
                <a:latin typeface="Helvetica" pitchFamily="2" charset="0"/>
              </a:rPr>
              <a:t> con los estudiantes. Con los padres de su </a:t>
            </a:r>
            <a:r>
              <a:rPr lang="en-US" sz="2000" err="1">
                <a:latin typeface="Helvetica" pitchFamily="2" charset="0"/>
              </a:rPr>
              <a:t>lado</a:t>
            </a:r>
            <a:r>
              <a:rPr lang="en-US" sz="2000">
                <a:latin typeface="Helvetica" pitchFamily="2" charset="0"/>
              </a:rPr>
              <a:t>, los maestros </a:t>
            </a:r>
            <a:r>
              <a:rPr lang="en-US" sz="2000" err="1">
                <a:latin typeface="Helvetica" pitchFamily="2" charset="0"/>
              </a:rPr>
              <a:t>pueden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manejar</a:t>
            </a:r>
            <a:r>
              <a:rPr lang="en-US" sz="2000">
                <a:latin typeface="Helvetica" pitchFamily="2" charset="0"/>
              </a:rPr>
              <a:t> de </a:t>
            </a:r>
            <a:r>
              <a:rPr lang="en-US" sz="2000" err="1">
                <a:latin typeface="Helvetica" pitchFamily="2" charset="0"/>
              </a:rPr>
              <a:t>manera</a:t>
            </a:r>
            <a:r>
              <a:rPr lang="en-US" sz="2000">
                <a:latin typeface="Helvetica" pitchFamily="2" charset="0"/>
              </a:rPr>
              <a:t> más </a:t>
            </a:r>
            <a:r>
              <a:rPr lang="en-US" sz="2000" err="1">
                <a:latin typeface="Helvetica" pitchFamily="2" charset="0"/>
              </a:rPr>
              <a:t>efectiva</a:t>
            </a:r>
            <a:r>
              <a:rPr lang="en-US" sz="2000">
                <a:latin typeface="Helvetica" pitchFamily="2" charset="0"/>
              </a:rPr>
              <a:t> la </a:t>
            </a:r>
            <a:r>
              <a:rPr lang="en-US" sz="2000" err="1">
                <a:latin typeface="Helvetica" pitchFamily="2" charset="0"/>
              </a:rPr>
              <a:t>mayoría</a:t>
            </a:r>
            <a:r>
              <a:rPr lang="en-US" sz="2000">
                <a:latin typeface="Helvetica" pitchFamily="2" charset="0"/>
              </a:rPr>
              <a:t> de los problemas </a:t>
            </a:r>
            <a:r>
              <a:rPr lang="en-US" sz="2000" err="1">
                <a:latin typeface="Helvetica" pitchFamily="2" charset="0"/>
              </a:rPr>
              <a:t>académicos</a:t>
            </a:r>
            <a:r>
              <a:rPr lang="en-US" sz="2000">
                <a:latin typeface="Helvetica" pitchFamily="2" charset="0"/>
              </a:rPr>
              <a:t> y de comportamiento que </a:t>
            </a:r>
            <a:r>
              <a:rPr lang="en-US" sz="2000" err="1">
                <a:latin typeface="Helvetica" pitchFamily="2" charset="0"/>
              </a:rPr>
              <a:t>surjan</a:t>
            </a:r>
            <a:r>
              <a:rPr lang="en-US" sz="2000">
                <a:latin typeface="Helvetica" pitchFamily="2" charset="0"/>
              </a:rPr>
              <a:t>. </a:t>
            </a:r>
            <a:r>
              <a:rPr lang="en-US" sz="2000" err="1">
                <a:latin typeface="Helvetica" pitchFamily="2" charset="0"/>
              </a:rPr>
              <a:t>Cuando</a:t>
            </a:r>
            <a:r>
              <a:rPr lang="en-US" sz="2000">
                <a:latin typeface="Helvetica" pitchFamily="2" charset="0"/>
              </a:rPr>
              <a:t> los </a:t>
            </a:r>
            <a:r>
              <a:rPr lang="en-US" sz="2000" err="1">
                <a:latin typeface="Helvetica" pitchFamily="2" charset="0"/>
              </a:rPr>
              <a:t>adultos</a:t>
            </a:r>
            <a:r>
              <a:rPr lang="en-US" sz="2000">
                <a:latin typeface="Helvetica" pitchFamily="2" charset="0"/>
              </a:rPr>
              <a:t> más </a:t>
            </a:r>
            <a:r>
              <a:rPr lang="en-US" sz="2000" err="1">
                <a:latin typeface="Helvetica" pitchFamily="2" charset="0"/>
              </a:rPr>
              <a:t>importantes</a:t>
            </a:r>
            <a:r>
              <a:rPr lang="en-US" sz="2000">
                <a:latin typeface="Helvetica" pitchFamily="2" charset="0"/>
              </a:rPr>
              <a:t> en la </a:t>
            </a:r>
            <a:r>
              <a:rPr lang="en-US" sz="2000" err="1">
                <a:latin typeface="Helvetica" pitchFamily="2" charset="0"/>
              </a:rPr>
              <a:t>vida</a:t>
            </a:r>
            <a:r>
              <a:rPr lang="en-US" sz="2000">
                <a:latin typeface="Helvetica" pitchFamily="2" charset="0"/>
              </a:rPr>
              <a:t> de un niño </a:t>
            </a:r>
            <a:r>
              <a:rPr lang="en-US" sz="2000" err="1">
                <a:latin typeface="Helvetica" pitchFamily="2" charset="0"/>
              </a:rPr>
              <a:t>trabajan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juntos</a:t>
            </a:r>
            <a:r>
              <a:rPr lang="en-US" sz="2000">
                <a:latin typeface="Helvetica" pitchFamily="2" charset="0"/>
              </a:rPr>
              <a:t>, los estudiantes se </a:t>
            </a:r>
            <a:r>
              <a:rPr lang="en-US" sz="2000" err="1">
                <a:latin typeface="Helvetica" pitchFamily="2" charset="0"/>
              </a:rPr>
              <a:t>benefician</a:t>
            </a:r>
            <a:r>
              <a:rPr lang="en-US" sz="2000">
                <a:latin typeface="Helvetica" pitchFamily="2" charset="0"/>
              </a:rPr>
              <a:t> </a:t>
            </a:r>
            <a:r>
              <a:rPr lang="en-US" sz="2000" err="1">
                <a:latin typeface="Helvetica" pitchFamily="2" charset="0"/>
              </a:rPr>
              <a:t>enormemente</a:t>
            </a:r>
            <a:r>
              <a:rPr lang="en-US" sz="2000">
                <a:latin typeface="Helvetica" pitchFamily="2" charset="0"/>
              </a:rPr>
              <a:t>.                       </a:t>
            </a:r>
          </a:p>
          <a:p>
            <a:pPr algn="ctr"/>
            <a:r>
              <a:rPr lang="en-US" sz="2000">
                <a:latin typeface="Helvetica" pitchFamily="2" charset="0"/>
              </a:rPr>
              <a:t>                                   </a:t>
            </a:r>
          </a:p>
          <a:p>
            <a:pPr algn="r"/>
            <a:r>
              <a:rPr lang="en-US" sz="2000">
                <a:latin typeface="Helvetica" pitchFamily="2" charset="0"/>
              </a:rPr>
              <a:t>  -Lee and Marlen Canter</a:t>
            </a:r>
          </a:p>
        </p:txBody>
      </p:sp>
    </p:spTree>
    <p:extLst>
      <p:ext uri="{BB962C8B-B14F-4D97-AF65-F5344CB8AC3E}">
        <p14:creationId xmlns:p14="http://schemas.microsoft.com/office/powerpoint/2010/main" val="747635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F98147D-B153-8A4A-9ECF-87F0A7B2F3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752" t="36210" r="5048" b="7825"/>
          <a:stretch/>
        </p:blipFill>
        <p:spPr>
          <a:xfrm>
            <a:off x="1496901" y="590550"/>
            <a:ext cx="6150198" cy="3537185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52F8ED-AF14-C84A-92B3-E2934C42C79C}"/>
              </a:ext>
            </a:extLst>
          </p:cNvPr>
          <p:cNvSpPr txBox="1"/>
          <p:nvPr/>
        </p:nvSpPr>
        <p:spPr>
          <a:xfrm>
            <a:off x="3264590" y="105772"/>
            <a:ext cx="261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2060"/>
                </a:solidFill>
                <a:latin typeface="Helvetica" pitchFamily="2" charset="0"/>
              </a:rPr>
              <a:t>Research shows</a:t>
            </a:r>
          </a:p>
        </p:txBody>
      </p:sp>
      <p:pic>
        <p:nvPicPr>
          <p:cNvPr id="6" name="Picture 5" descr="A screenshot of a cell phone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99BC8C94-01F2-B848-9492-6A2CB16E1B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42" t="1022" r="48798" b="87004"/>
          <a:stretch/>
        </p:blipFill>
        <p:spPr>
          <a:xfrm>
            <a:off x="3429424" y="4168578"/>
            <a:ext cx="2285150" cy="46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07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52F8ED-AF14-C84A-92B3-E2934C42C79C}"/>
              </a:ext>
            </a:extLst>
          </p:cNvPr>
          <p:cNvSpPr txBox="1"/>
          <p:nvPr/>
        </p:nvSpPr>
        <p:spPr>
          <a:xfrm>
            <a:off x="3094671" y="179704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2060"/>
                </a:solidFill>
                <a:latin typeface="Helvetica" pitchFamily="2" charset="0"/>
              </a:rPr>
              <a:t>Estudios muestran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AF1B55-8D9A-B245-BFE6-5717C7068D2E}"/>
              </a:ext>
            </a:extLst>
          </p:cNvPr>
          <p:cNvSpPr txBox="1"/>
          <p:nvPr/>
        </p:nvSpPr>
        <p:spPr>
          <a:xfrm>
            <a:off x="1480279" y="641369"/>
            <a:ext cx="6183441" cy="3393237"/>
          </a:xfrm>
          <a:prstGeom prst="rect">
            <a:avLst/>
          </a:prstGeom>
          <a:solidFill>
            <a:srgbClr val="FAF09A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>
                <a:solidFill>
                  <a:srgbClr val="6E9C2B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 </a:t>
            </a: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Los niños con padres comprometidos son más propensos a:</a:t>
            </a:r>
          </a:p>
          <a:p>
            <a:endParaRPr lang="en-US" sz="1650">
              <a:solidFill>
                <a:srgbClr val="569D3A"/>
              </a:solidFill>
              <a:latin typeface="Avenir Book" panose="02000503020000020003" pitchFamily="2" charset="0"/>
              <a:ea typeface="Geneva" panose="020B0503030404040204" pitchFamily="34" charset="0"/>
              <a:cs typeface="Cordia New" panose="020B0304020202020204" pitchFamily="34" charset="-3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Obtenga calificaciones más altas o puntajes de exámenes(8)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Graduarse de la escuela secundaria y asistir a la educación postsecundaria (9)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Desarrollar la autoconfianza y la motivación en el aula (10)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Tener mejores </a:t>
            </a:r>
            <a:r>
              <a:rPr lang="en-US" sz="1650">
                <a:solidFill>
                  <a:srgbClr val="00B050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habilidades sociales </a:t>
            </a: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y comportamiento en </a:t>
            </a:r>
            <a:r>
              <a:rPr lang="en-US" sz="1650" err="1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el</a:t>
            </a: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 aula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50">
              <a:solidFill>
                <a:srgbClr val="569D3A"/>
              </a:solidFill>
              <a:latin typeface="Avenir Book" panose="02000503020000020003" pitchFamily="2" charset="0"/>
              <a:ea typeface="Geneva" panose="020B0503030404040204" pitchFamily="34" charset="0"/>
              <a:cs typeface="Cordia New" panose="020B0304020202020204" pitchFamily="34" charset="-34"/>
            </a:endParaRPr>
          </a:p>
          <a:p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Ellos tambien son probables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Tiene baja autoestima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Necesita redireccion en el aula (11)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569D3A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Desarrollar </a:t>
            </a:r>
            <a:r>
              <a:rPr lang="en-US" sz="1650">
                <a:solidFill>
                  <a:srgbClr val="00B050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problemas de </a:t>
            </a:r>
            <a:r>
              <a:rPr lang="en-US" sz="1650" err="1">
                <a:solidFill>
                  <a:srgbClr val="00B050"/>
                </a:solidFill>
                <a:latin typeface="Avenir Book" panose="02000503020000020003" pitchFamily="2" charset="0"/>
                <a:ea typeface="Geneva" panose="020B0503030404040204" pitchFamily="34" charset="0"/>
                <a:cs typeface="Cordia New" panose="020B0304020202020204" pitchFamily="34" charset="-34"/>
              </a:rPr>
              <a:t>comportamiento</a:t>
            </a:r>
            <a:endParaRPr lang="en-US" sz="1650">
              <a:solidFill>
                <a:srgbClr val="00B050"/>
              </a:solidFill>
              <a:latin typeface="Avenir Book" panose="02000503020000020003" pitchFamily="2" charset="0"/>
              <a:ea typeface="Geneva" panose="020B0503030404040204" pitchFamily="34" charset="0"/>
              <a:cs typeface="Cordia New" panose="020B0304020202020204" pitchFamily="34" charset="-34"/>
            </a:endParaRPr>
          </a:p>
        </p:txBody>
      </p:sp>
      <p:pic>
        <p:nvPicPr>
          <p:cNvPr id="6" name="Picture 5" descr="A screenshot of a cell phon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99BC8C94-01F2-B848-9492-6A2CB16E1B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2" t="1022" r="48798" b="87004"/>
          <a:stretch/>
        </p:blipFill>
        <p:spPr>
          <a:xfrm>
            <a:off x="3429424" y="4057145"/>
            <a:ext cx="2285150" cy="46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19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979CFB6-7E90-2E93-B8D5-E333185ADB05}"/>
              </a:ext>
            </a:extLst>
          </p:cNvPr>
          <p:cNvSpPr txBox="1">
            <a:spLocks/>
          </p:cNvSpPr>
          <p:nvPr/>
        </p:nvSpPr>
        <p:spPr>
          <a:xfrm>
            <a:off x="2025541" y="202286"/>
            <a:ext cx="5092918" cy="6192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Helvetica" pitchFamily="2" charset="0"/>
              </a:rPr>
              <a:t>Student Benefits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2752207-6982-B3D2-46BD-46014474778A}"/>
              </a:ext>
            </a:extLst>
          </p:cNvPr>
          <p:cNvSpPr txBox="1">
            <a:spLocks/>
          </p:cNvSpPr>
          <p:nvPr/>
        </p:nvSpPr>
        <p:spPr>
          <a:xfrm>
            <a:off x="304800" y="821555"/>
            <a:ext cx="5092917" cy="35003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Higher grades and test scores</a:t>
            </a:r>
          </a:p>
          <a:p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More likely to complete homework</a:t>
            </a:r>
          </a:p>
          <a:p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Better attendance</a:t>
            </a:r>
          </a:p>
          <a:p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Fewer placements in special education</a:t>
            </a:r>
          </a:p>
          <a:p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More positive attitudes and better behavior</a:t>
            </a:r>
          </a:p>
          <a:p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Higher graduation rates</a:t>
            </a:r>
          </a:p>
          <a:p>
            <a:r>
              <a:rPr lang="en-US" sz="2000">
                <a:solidFill>
                  <a:schemeClr val="tx1"/>
                </a:solidFill>
                <a:latin typeface="Helvetica" pitchFamily="2" charset="0"/>
              </a:rPr>
              <a:t>Greater enrollment in postsecondary education</a:t>
            </a:r>
          </a:p>
        </p:txBody>
      </p:sp>
      <p:pic>
        <p:nvPicPr>
          <p:cNvPr id="3" name="Picture 2" descr="A group of people throwing caps in the air&#10;&#10;Description automatically generated">
            <a:extLst>
              <a:ext uri="{FF2B5EF4-FFF2-40B4-BE49-F238E27FC236}">
                <a16:creationId xmlns:a16="http://schemas.microsoft.com/office/drawing/2014/main" id="{0E384D83-812E-F609-CE3C-EC6763699A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159" y="1311275"/>
            <a:ext cx="3784600" cy="25209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17840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8208-BC16-9723-A25F-35C6DF718ABA}"/>
              </a:ext>
            </a:extLst>
          </p:cNvPr>
          <p:cNvSpPr txBox="1">
            <a:spLocks/>
          </p:cNvSpPr>
          <p:nvPr/>
        </p:nvSpPr>
        <p:spPr>
          <a:xfrm>
            <a:off x="1051664" y="119445"/>
            <a:ext cx="7040671" cy="762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 pitchFamily="2" charset="0"/>
              </a:rPr>
              <a:t>Beneficios para estudiantes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1309B-8F14-3176-565F-8F5657774B1A}"/>
              </a:ext>
            </a:extLst>
          </p:cNvPr>
          <p:cNvSpPr txBox="1">
            <a:spLocks/>
          </p:cNvSpPr>
          <p:nvPr/>
        </p:nvSpPr>
        <p:spPr>
          <a:xfrm>
            <a:off x="224852" y="638339"/>
            <a:ext cx="5158517" cy="38668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Helvetica" pitchFamily="2" charset="0"/>
              </a:rPr>
              <a:t>Calificaciones más altas y puntajes de exámenes</a:t>
            </a:r>
          </a:p>
          <a:p>
            <a:r>
              <a:rPr lang="en-US" sz="2000">
                <a:latin typeface="Helvetica" pitchFamily="2" charset="0"/>
              </a:rPr>
              <a:t>Más probabilidades de completar la tarea</a:t>
            </a:r>
          </a:p>
          <a:p>
            <a:r>
              <a:rPr lang="en-US" sz="2000">
                <a:latin typeface="Helvetica" pitchFamily="2" charset="0"/>
              </a:rPr>
              <a:t>Mejor asistencia</a:t>
            </a:r>
          </a:p>
          <a:p>
            <a:r>
              <a:rPr lang="en-US" sz="2000">
                <a:latin typeface="Helvetica" pitchFamily="2" charset="0"/>
              </a:rPr>
              <a:t>Menos colocaciones en educación especial</a:t>
            </a:r>
          </a:p>
          <a:p>
            <a:r>
              <a:rPr lang="en-US" sz="2000">
                <a:latin typeface="Helvetica" pitchFamily="2" charset="0"/>
              </a:rPr>
              <a:t>Actitudes más positivas y mejor comportamiento</a:t>
            </a:r>
          </a:p>
          <a:p>
            <a:r>
              <a:rPr lang="en-US" sz="2000">
                <a:latin typeface="Helvetica" pitchFamily="2" charset="0"/>
              </a:rPr>
              <a:t>Tasas de graduación más altas</a:t>
            </a:r>
          </a:p>
          <a:p>
            <a:r>
              <a:rPr lang="en-US" sz="2000">
                <a:latin typeface="Helvetica" pitchFamily="2" charset="0"/>
              </a:rPr>
              <a:t>Mayor matriculación en educación postsecundaria</a:t>
            </a:r>
          </a:p>
        </p:txBody>
      </p:sp>
      <p:pic>
        <p:nvPicPr>
          <p:cNvPr id="6" name="Picture 5" descr="A group of people throwing caps in the air&#10;&#10;Description automatically generated">
            <a:extLst>
              <a:ext uri="{FF2B5EF4-FFF2-40B4-BE49-F238E27FC236}">
                <a16:creationId xmlns:a16="http://schemas.microsoft.com/office/drawing/2014/main" id="{D021C55F-242E-2A11-226E-3DCF83BE7C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712" y="1443552"/>
            <a:ext cx="3387436" cy="22563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30587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ACAB98-0923-34E3-41D7-515D062FB5A1}"/>
              </a:ext>
            </a:extLst>
          </p:cNvPr>
          <p:cNvSpPr txBox="1">
            <a:spLocks/>
          </p:cNvSpPr>
          <p:nvPr/>
        </p:nvSpPr>
        <p:spPr>
          <a:xfrm>
            <a:off x="2727590" y="325647"/>
            <a:ext cx="3674882" cy="762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 pitchFamily="2" charset="0"/>
              </a:rPr>
              <a:t>Family Benefits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F37E62B-9C79-677F-CFCD-9E8B640EB4A7}"/>
              </a:ext>
            </a:extLst>
          </p:cNvPr>
          <p:cNvSpPr txBox="1">
            <a:spLocks/>
          </p:cNvSpPr>
          <p:nvPr/>
        </p:nvSpPr>
        <p:spPr>
          <a:xfrm>
            <a:off x="4572000" y="1216964"/>
            <a:ext cx="4038600" cy="27095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Helvetica" pitchFamily="2" charset="0"/>
              </a:rPr>
              <a:t>More confidence in the school</a:t>
            </a:r>
          </a:p>
          <a:p>
            <a:r>
              <a:rPr lang="en-US" sz="2000">
                <a:latin typeface="Helvetica" pitchFamily="2" charset="0"/>
              </a:rPr>
              <a:t>Increased confidence in their parenting skills</a:t>
            </a:r>
          </a:p>
          <a:p>
            <a:r>
              <a:rPr lang="en-US" sz="2000">
                <a:latin typeface="Helvetica" pitchFamily="2" charset="0"/>
              </a:rPr>
              <a:t>Creates a home environment that encourages learning</a:t>
            </a:r>
          </a:p>
          <a:p>
            <a:r>
              <a:rPr lang="en-US" sz="2000">
                <a:latin typeface="Helvetica" pitchFamily="2" charset="0"/>
              </a:rPr>
              <a:t>Encourages parents to advance their own education and skills in the workplace</a:t>
            </a:r>
          </a:p>
        </p:txBody>
      </p:sp>
      <p:pic>
        <p:nvPicPr>
          <p:cNvPr id="3" name="Picture 2" descr="A person and a child reading a book&#10;&#10;Description automatically generated">
            <a:extLst>
              <a:ext uri="{FF2B5EF4-FFF2-40B4-BE49-F238E27FC236}">
                <a16:creationId xmlns:a16="http://schemas.microsoft.com/office/drawing/2014/main" id="{47A7FD22-0C81-24E0-E881-80AF60A17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6964"/>
            <a:ext cx="4084885" cy="270957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553688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66A0C-1F13-F98B-7D99-34E248D9A4D9}"/>
              </a:ext>
            </a:extLst>
          </p:cNvPr>
          <p:cNvSpPr txBox="1">
            <a:spLocks/>
          </p:cNvSpPr>
          <p:nvPr/>
        </p:nvSpPr>
        <p:spPr>
          <a:xfrm>
            <a:off x="2074612" y="102869"/>
            <a:ext cx="4994775" cy="3527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Helvetica" pitchFamily="2" charset="0"/>
              </a:rPr>
              <a:t>Beneficios para las Familias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C22A20-312D-3412-3518-D97FCAC5C70C}"/>
              </a:ext>
            </a:extLst>
          </p:cNvPr>
          <p:cNvSpPr txBox="1">
            <a:spLocks/>
          </p:cNvSpPr>
          <p:nvPr/>
        </p:nvSpPr>
        <p:spPr>
          <a:xfrm>
            <a:off x="4578927" y="1300435"/>
            <a:ext cx="4142510" cy="27147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Helvetica" pitchFamily="2" charset="0"/>
              </a:rPr>
              <a:t>Más confianza en la escuela</a:t>
            </a:r>
          </a:p>
          <a:p>
            <a:r>
              <a:rPr lang="en-US" sz="2000">
                <a:latin typeface="Helvetica" pitchFamily="2" charset="0"/>
              </a:rPr>
              <a:t>Mayor confianza en sus habilidades de crianza</a:t>
            </a:r>
          </a:p>
          <a:p>
            <a:r>
              <a:rPr lang="en-US" sz="2000">
                <a:latin typeface="Helvetica" pitchFamily="2" charset="0"/>
              </a:rPr>
              <a:t>Crea un ambiente hogareño que fomenta el aprendizaje.</a:t>
            </a:r>
          </a:p>
          <a:p>
            <a:r>
              <a:rPr lang="en-US" sz="2000">
                <a:latin typeface="Helvetica" pitchFamily="2" charset="0"/>
              </a:rPr>
              <a:t>Alienta a los padres a mejorar su propia educación y habilidades en el lugar de trabajo.</a:t>
            </a:r>
          </a:p>
        </p:txBody>
      </p:sp>
      <p:pic>
        <p:nvPicPr>
          <p:cNvPr id="7" name="Picture 6" descr="A person and a child reading a book&#10;&#10;Description automatically generated">
            <a:extLst>
              <a:ext uri="{FF2B5EF4-FFF2-40B4-BE49-F238E27FC236}">
                <a16:creationId xmlns:a16="http://schemas.microsoft.com/office/drawing/2014/main" id="{4B7D81C4-8FE6-9D2C-E0AC-5A9EBCBB10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9" y="1300435"/>
            <a:ext cx="4092622" cy="271470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24395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8362F78-90BA-2434-99B2-04C1D1B428E6}"/>
              </a:ext>
            </a:extLst>
          </p:cNvPr>
          <p:cNvSpPr txBox="1">
            <a:spLocks/>
          </p:cNvSpPr>
          <p:nvPr/>
        </p:nvSpPr>
        <p:spPr>
          <a:xfrm>
            <a:off x="2939571" y="209550"/>
            <a:ext cx="3264857" cy="3809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/>
              <a:t>School Benefits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29FBF2-9196-6481-57B0-897972A81533}"/>
              </a:ext>
            </a:extLst>
          </p:cNvPr>
          <p:cNvSpPr txBox="1">
            <a:spLocks/>
          </p:cNvSpPr>
          <p:nvPr/>
        </p:nvSpPr>
        <p:spPr>
          <a:xfrm>
            <a:off x="454802" y="1222545"/>
            <a:ext cx="4117197" cy="25470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Helvetica" pitchFamily="2" charset="0"/>
              </a:rPr>
              <a:t>Improved teacher morale </a:t>
            </a:r>
          </a:p>
          <a:p>
            <a:r>
              <a:rPr lang="en-US" sz="2000">
                <a:latin typeface="Helvetica" pitchFamily="2" charset="0"/>
              </a:rPr>
              <a:t>Higher ratings of teachers by parents</a:t>
            </a:r>
          </a:p>
          <a:p>
            <a:r>
              <a:rPr lang="en-US" sz="2000">
                <a:latin typeface="Helvetica" pitchFamily="2" charset="0"/>
              </a:rPr>
              <a:t>More support from families</a:t>
            </a:r>
          </a:p>
          <a:p>
            <a:r>
              <a:rPr lang="en-US" sz="2000">
                <a:latin typeface="Helvetica" pitchFamily="2" charset="0"/>
              </a:rPr>
              <a:t>Higher student achievement </a:t>
            </a:r>
          </a:p>
          <a:p>
            <a:r>
              <a:rPr lang="en-US" sz="2000">
                <a:latin typeface="Helvetica" pitchFamily="2" charset="0"/>
              </a:rPr>
              <a:t>Better reputation in the community</a:t>
            </a:r>
          </a:p>
        </p:txBody>
      </p:sp>
      <p:pic>
        <p:nvPicPr>
          <p:cNvPr id="3" name="Picture 2" descr="A group of children sitting in a classroom&#10;&#10;Description automatically generated">
            <a:extLst>
              <a:ext uri="{FF2B5EF4-FFF2-40B4-BE49-F238E27FC236}">
                <a16:creationId xmlns:a16="http://schemas.microsoft.com/office/drawing/2014/main" id="{BFF59853-3058-9897-ACFC-553ABA9699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036" y="1222545"/>
            <a:ext cx="3817307" cy="25470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02050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71D8C-B431-6855-3072-EB7DA7CA9713}"/>
              </a:ext>
            </a:extLst>
          </p:cNvPr>
          <p:cNvSpPr txBox="1">
            <a:spLocks/>
          </p:cNvSpPr>
          <p:nvPr/>
        </p:nvSpPr>
        <p:spPr>
          <a:xfrm>
            <a:off x="2024392" y="15586"/>
            <a:ext cx="4777113" cy="4409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/>
              <a:t>Beneficios escolares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8F97A-CC75-AEE9-E7E9-76331FB9BFD4}"/>
              </a:ext>
            </a:extLst>
          </p:cNvPr>
          <p:cNvSpPr txBox="1">
            <a:spLocks/>
          </p:cNvSpPr>
          <p:nvPr/>
        </p:nvSpPr>
        <p:spPr>
          <a:xfrm>
            <a:off x="323460" y="1244488"/>
            <a:ext cx="4117197" cy="26545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Helvetica" pitchFamily="2" charset="0"/>
              </a:rPr>
              <a:t>Mejora de la moral del professor</a:t>
            </a:r>
          </a:p>
          <a:p>
            <a:r>
              <a:rPr lang="en-US" sz="2000">
                <a:latin typeface="Helvetica" pitchFamily="2" charset="0"/>
              </a:rPr>
              <a:t>Calificaciones más altas de maestros por padres</a:t>
            </a:r>
          </a:p>
          <a:p>
            <a:r>
              <a:rPr lang="en-US" sz="2000">
                <a:latin typeface="Helvetica" pitchFamily="2" charset="0"/>
              </a:rPr>
              <a:t>Más apoyo de las familias</a:t>
            </a:r>
          </a:p>
          <a:p>
            <a:r>
              <a:rPr lang="en-US" sz="2000">
                <a:latin typeface="Helvetica" pitchFamily="2" charset="0"/>
              </a:rPr>
              <a:t>Mayor logro estudiantil</a:t>
            </a:r>
          </a:p>
          <a:p>
            <a:r>
              <a:rPr lang="en-US" sz="2000">
                <a:latin typeface="Helvetica" pitchFamily="2" charset="0"/>
              </a:rPr>
              <a:t>Mejor reputación en la comunidad</a:t>
            </a:r>
          </a:p>
        </p:txBody>
      </p:sp>
      <p:pic>
        <p:nvPicPr>
          <p:cNvPr id="6" name="Picture 5" descr="A group of children sitting in a classroom&#10;&#10;Description automatically generated">
            <a:extLst>
              <a:ext uri="{FF2B5EF4-FFF2-40B4-BE49-F238E27FC236}">
                <a16:creationId xmlns:a16="http://schemas.microsoft.com/office/drawing/2014/main" id="{0574B54E-2D1B-4A71-FE32-E1BA67DED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088" y="1327094"/>
            <a:ext cx="3730833" cy="248931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01208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835A52A-8CDE-044E-B3F3-24DB7CFC5514}"/>
              </a:ext>
            </a:extLst>
          </p:cNvPr>
          <p:cNvSpPr txBox="1"/>
          <p:nvPr/>
        </p:nvSpPr>
        <p:spPr>
          <a:xfrm>
            <a:off x="1404747" y="285750"/>
            <a:ext cx="6334505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/>
                <a:cs typeface="Helvetica"/>
              </a:rPr>
              <a:t>Contact Information</a:t>
            </a:r>
          </a:p>
          <a:p>
            <a:pPr algn="ctr"/>
            <a:endParaRPr lang="en-US" b="1">
              <a:latin typeface="Helvetica"/>
              <a:cs typeface="Helvetica"/>
            </a:endParaRPr>
          </a:p>
          <a:p>
            <a:pPr algn="ctr"/>
            <a:r>
              <a:rPr lang="en-US" sz="2100">
                <a:solidFill>
                  <a:srgbClr val="FF0000"/>
                </a:solidFill>
                <a:latin typeface="Helvetica"/>
                <a:cs typeface="Helvetica"/>
              </a:rPr>
              <a:t>Principal Dr. Sandra Rocha, (915) 236-2505</a:t>
            </a:r>
          </a:p>
          <a:p>
            <a:pPr algn="ctr"/>
            <a:endParaRPr lang="en-US" sz="600">
              <a:solidFill>
                <a:srgbClr val="FF0000"/>
              </a:solidFill>
              <a:latin typeface="Helvetica"/>
              <a:cs typeface="Helvetica"/>
            </a:endParaRPr>
          </a:p>
          <a:p>
            <a:pPr algn="ctr"/>
            <a:r>
              <a:rPr lang="en-US" sz="1800">
                <a:solidFill>
                  <a:srgbClr val="FF0000"/>
                </a:solidFill>
                <a:latin typeface="Helvetica"/>
              </a:rPr>
              <a:t>Head Counselor, Cecilia Aguilar-Espinoza (915) </a:t>
            </a:r>
            <a:r>
              <a:rPr lang="en-US" sz="2100">
                <a:solidFill>
                  <a:srgbClr val="FF0000"/>
                </a:solidFill>
                <a:latin typeface="Helvetica"/>
              </a:rPr>
              <a:t>236-2519 </a:t>
            </a:r>
          </a:p>
          <a:p>
            <a:pPr algn="ctr"/>
            <a:endParaRPr lang="en-US" sz="600">
              <a:solidFill>
                <a:srgbClr val="FF0000"/>
              </a:solidFill>
              <a:latin typeface="Helvetica"/>
            </a:endParaRPr>
          </a:p>
          <a:p>
            <a:pPr algn="ctr"/>
            <a:r>
              <a:rPr lang="en-US" sz="1800">
                <a:solidFill>
                  <a:srgbClr val="FF0000"/>
                </a:solidFill>
                <a:latin typeface="Helvetica"/>
                <a:cs typeface="Helvetica"/>
              </a:rPr>
              <a:t>Parent and Family Liaison Elena Martinez, (915) 236-2606</a:t>
            </a:r>
          </a:p>
          <a:p>
            <a:endParaRPr lang="en-US" sz="2100">
              <a:latin typeface="Helvetica" pitchFamily="2" charset="0"/>
              <a:cs typeface="Helvetica"/>
            </a:endParaRPr>
          </a:p>
          <a:p>
            <a:pPr algn="ctr"/>
            <a:r>
              <a:rPr lang="en-US" sz="2100" b="1">
                <a:latin typeface="Helvetica" pitchFamily="2" charset="0"/>
              </a:rPr>
              <a:t>District Family Engagement Office</a:t>
            </a:r>
          </a:p>
          <a:p>
            <a:pPr algn="ctr"/>
            <a:r>
              <a:rPr lang="es-ES" sz="2100" b="1">
                <a:latin typeface="Helvetica" pitchFamily="2" charset="0"/>
              </a:rPr>
              <a:t>Oficina de la asociación de padres y familia</a:t>
            </a:r>
          </a:p>
          <a:p>
            <a:pPr algn="ctr"/>
            <a:endParaRPr lang="en-US" sz="2100" b="1">
              <a:latin typeface="Helvetica" pitchFamily="2" charset="0"/>
            </a:endParaRPr>
          </a:p>
          <a:p>
            <a:pPr algn="ctr"/>
            <a:r>
              <a:rPr lang="en-US" sz="2100">
                <a:latin typeface="Helvetica" pitchFamily="2" charset="0"/>
              </a:rPr>
              <a:t>915-230-3014 or 915-230-3019</a:t>
            </a:r>
            <a:endParaRPr lang="en-US" sz="2100">
              <a:latin typeface="Helvetica" pitchFamily="2" charset="0"/>
              <a:cs typeface="Helvetica"/>
            </a:endParaRP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89397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C3C3965-4137-7D4E-8FF7-1CE18D9CEAF7}"/>
              </a:ext>
            </a:extLst>
          </p:cNvPr>
          <p:cNvSpPr txBox="1"/>
          <p:nvPr/>
        </p:nvSpPr>
        <p:spPr>
          <a:xfrm>
            <a:off x="3649260" y="438150"/>
            <a:ext cx="1845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Helvetica" pitchFamily="2" charset="0"/>
              </a:rPr>
              <a:t>Resources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3ACA0DE-14EC-F044-9095-447EA11C1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657348"/>
            <a:ext cx="3579705" cy="15180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F5FB05-951F-8C1D-0D2A-831EC27F0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00431"/>
            <a:ext cx="2594060" cy="24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73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card with colorful text&#10;&#10;Description automatically generated">
            <a:extLst>
              <a:ext uri="{FF2B5EF4-FFF2-40B4-BE49-F238E27FC236}">
                <a16:creationId xmlns:a16="http://schemas.microsoft.com/office/drawing/2014/main" id="{AF7A2C72-1CDD-CAEA-944D-BC7A2BFEB4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4" t="21347" r="9901" b="21973"/>
          <a:stretch/>
        </p:blipFill>
        <p:spPr>
          <a:xfrm>
            <a:off x="1184366" y="590550"/>
            <a:ext cx="6775268" cy="333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20899"/>
      </p:ext>
    </p:extLst>
  </p:cSld>
  <p:clrMapOvr>
    <a:masterClrMapping/>
  </p:clrMapOvr>
</p:sld>
</file>

<file path=ppt/theme/theme1.xml><?xml version="1.0" encoding="utf-8"?>
<a:theme xmlns:a="http://schemas.openxmlformats.org/drawingml/2006/main" name="16-9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9-17-V01-WSH_PowerPoint_16-9_TEMPLATE" id="{4757CEF5-A230-5E4A-A0F1-9E50AE0EF111}" vid="{C2E52BFA-6BD5-DC4B-A648-A28D4C4186F5}"/>
    </a:ext>
  </a:extLst>
</a:theme>
</file>

<file path=ppt/theme/theme2.xml><?xml version="1.0" encoding="utf-8"?>
<a:theme xmlns:a="http://schemas.openxmlformats.org/drawingml/2006/main" name="16-9 Dark Background">
  <a:themeElements>
    <a:clrScheme name="Custom 1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0403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09-17-V01-WSH_PowerPoint_16-9_TEMPLATE" id="{4757CEF5-A230-5E4A-A0F1-9E50AE0EF111}" vid="{720AE32C-2DF4-1D4C-87DB-18C0BEAB6BEF}"/>
    </a:ext>
  </a:extLst>
</a:theme>
</file>

<file path=ppt/theme/theme3.xml><?xml version="1.0" encoding="utf-8"?>
<a:theme xmlns:a="http://schemas.openxmlformats.org/drawingml/2006/main" name="16-9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09-17-V01-WSH_PowerPoint_16-9_TEMPLATE" id="{4757CEF5-A230-5E4A-A0F1-9E50AE0EF111}" vid="{7C296199-6992-F742-8C97-C36B780350F3}"/>
    </a:ext>
  </a:extLst>
</a:theme>
</file>

<file path=ppt/theme/theme4.xml><?xml version="1.0" encoding="utf-8"?>
<a:theme xmlns:a="http://schemas.openxmlformats.org/drawingml/2006/main" name="16-9 White Backgrou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09-17-V01-WSH_PowerPoint_16-9_TEMPLATE" id="{4757CEF5-A230-5E4A-A0F1-9E50AE0EF111}" vid="{66CAC118-ACD9-C142-86B5-3FADCF8BF219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Moody-College</Template>
  <TotalTime>1</TotalTime>
  <Words>2929</Words>
  <Application>Microsoft Office PowerPoint</Application>
  <PresentationFormat>On-screen Show (16:9)</PresentationFormat>
  <Paragraphs>395</Paragraphs>
  <Slides>45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Arial Black</vt:lpstr>
      <vt:lpstr>Avenir Book</vt:lpstr>
      <vt:lpstr>Calibri</vt:lpstr>
      <vt:lpstr>Helvetica</vt:lpstr>
      <vt:lpstr>16-9 Cover</vt:lpstr>
      <vt:lpstr>16-9 Dark Background</vt:lpstr>
      <vt:lpstr>16-9 Light Background</vt:lpstr>
      <vt:lpstr>16-9 White Backgroud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Elena Martinez</cp:lastModifiedBy>
  <cp:revision>3</cp:revision>
  <cp:lastPrinted>2023-08-01T15:27:49Z</cp:lastPrinted>
  <dcterms:created xsi:type="dcterms:W3CDTF">2017-11-29T15:43:31Z</dcterms:created>
  <dcterms:modified xsi:type="dcterms:W3CDTF">2026-08-18T19:17:50Z</dcterms:modified>
  <cp:category/>
</cp:coreProperties>
</file>