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1" r:id="rId4"/>
  </p:sldMasterIdLst>
  <p:notesMasterIdLst>
    <p:notesMasterId r:id="rId18"/>
  </p:notesMasterIdLst>
  <p:handoutMasterIdLst>
    <p:handoutMasterId r:id="rId19"/>
  </p:handoutMasterIdLst>
  <p:sldIdLst>
    <p:sldId id="4838" r:id="rId5"/>
    <p:sldId id="4771" r:id="rId6"/>
    <p:sldId id="4835" r:id="rId7"/>
    <p:sldId id="4849" r:id="rId8"/>
    <p:sldId id="4842" r:id="rId9"/>
    <p:sldId id="4843" r:id="rId10"/>
    <p:sldId id="4844" r:id="rId11"/>
    <p:sldId id="4853" r:id="rId12"/>
    <p:sldId id="4851" r:id="rId13"/>
    <p:sldId id="4852" r:id="rId14"/>
    <p:sldId id="4847" r:id="rId15"/>
    <p:sldId id="4848" r:id="rId16"/>
    <p:sldId id="4812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7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C1C9C19-3A13-3916-D678-3C4B0B02B04C}" name="Erin Kane" initials="EK" userId="S::Erin.Kane@ApexCos.com::1bbc6ddc-4e3e-4525-a985-75c7669beaf1" providerId="AD"/>
  <p188:author id="{95AD3659-FE58-E048-97BA-8C7AAFB61A39}" name="Lauren Krag" initials="LK" userId="S::Lauren.Krag@ApexCos.com::deb0b6b0-8194-40b1-b3a1-7de447376801" providerId="AD"/>
  <p188:author id="{3F610965-525F-C60F-1801-3B82EE3B8A82}" name="Jimmy Monaco" initials="JM" userId="S::James.Monaco@ApexCos.com::213db1aa-a231-445d-befb-e721d8395a5f" providerId="AD"/>
  <p188:author id="{5617AB82-AA02-2177-ECE3-A3EB5B421F37}" name="Linda Kay (LK) Norris" initials="LN" userId="S::LindaKay.Norris@ApexCos.com::c8615d6b-97a4-4882-9d9d-d15bee12c769" providerId="AD"/>
  <p188:author id="{AB7C82D4-C7E8-48A6-009A-93CD3F3AD171}" name="Mary Clark" initials="MC" userId="S::mary.clark@apexcos.com::9de9a8f3-c05c-41be-9ff2-49a2268d12d9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aren Whitney" initials="KW" lastIdx="12" clrIdx="0">
    <p:extLst>
      <p:ext uri="{19B8F6BF-5375-455C-9EA6-DF929625EA0E}">
        <p15:presenceInfo xmlns:p15="http://schemas.microsoft.com/office/powerpoint/2012/main" userId="S::Karen.Whitney@ApexCos.com::2cd9dff3-a620-43bf-95c8-b08e5a55098b" providerId="AD"/>
      </p:ext>
    </p:extLst>
  </p:cmAuthor>
  <p:cmAuthor id="2" name="John Stangline" initials="JS" lastIdx="10" clrIdx="1">
    <p:extLst>
      <p:ext uri="{19B8F6BF-5375-455C-9EA6-DF929625EA0E}">
        <p15:presenceInfo xmlns:p15="http://schemas.microsoft.com/office/powerpoint/2012/main" userId="S::John.Stangline@ApexCos.com::59743c83-9689-4148-9bdf-17ef805cb1b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99"/>
    <a:srgbClr val="E7F6EF"/>
    <a:srgbClr val="CBECDE"/>
    <a:srgbClr val="66685F"/>
    <a:srgbClr val="00263F"/>
    <a:srgbClr val="DAE3EA"/>
    <a:srgbClr val="E7E8E9"/>
    <a:srgbClr val="B4B5B4"/>
    <a:srgbClr val="F7941D"/>
    <a:srgbClr val="6A24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352" autoAdjust="0"/>
    <p:restoredTop sz="94660"/>
  </p:normalViewPr>
  <p:slideViewPr>
    <p:cSldViewPr snapToGrid="0">
      <p:cViewPr varScale="1">
        <p:scale>
          <a:sx n="75" d="100"/>
          <a:sy n="75" d="100"/>
        </p:scale>
        <p:origin x="1162" y="43"/>
      </p:cViewPr>
      <p:guideLst>
        <p:guide orient="horz" pos="237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26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yan Allgrove" userId="512.apexcos.egnyte.com_tp_egnyte_plus" providerId="OAuth2" clId="{5049F843-6571-4D47-952A-4C5123F43538}"/>
    <pc:docChg chg="undo redo custSel addSld delSld modSld sldOrd">
      <pc:chgData name="Ryan Allgrove" userId="512.apexcos.egnyte.com_tp_egnyte_plus" providerId="OAuth2" clId="{5049F843-6571-4D47-952A-4C5123F43538}" dt="2026-10-18T21:12:30.271" v="1628" actId="20577"/>
      <pc:docMkLst>
        <pc:docMk/>
      </pc:docMkLst>
      <pc:sldChg chg="modSp mod">
        <pc:chgData name="Ryan Allgrove" userId="512.apexcos.egnyte.com_tp_egnyte_plus" providerId="OAuth2" clId="{5049F843-6571-4D47-952A-4C5123F43538}" dt="2026-10-18T21:12:30.271" v="1628" actId="20577"/>
        <pc:sldMkLst>
          <pc:docMk/>
          <pc:sldMk cId="810532930" sldId="4838"/>
        </pc:sldMkLst>
        <pc:spChg chg="mod">
          <ac:chgData name="Ryan Allgrove" userId="512.apexcos.egnyte.com_tp_egnyte_plus" providerId="OAuth2" clId="{5049F843-6571-4D47-952A-4C5123F43538}" dt="2026-10-18T21:12:30.271" v="1628" actId="20577"/>
          <ac:spMkLst>
            <pc:docMk/>
            <pc:sldMk cId="810532930" sldId="4838"/>
            <ac:spMk id="4" creationId="{56B1DD34-D758-B953-DE09-89D763335B79}"/>
          </ac:spMkLst>
        </pc:spChg>
        <pc:spChg chg="mod">
          <ac:chgData name="Ryan Allgrove" userId="512.apexcos.egnyte.com_tp_egnyte_plus" providerId="OAuth2" clId="{5049F843-6571-4D47-952A-4C5123F43538}" dt="2026-10-18T21:09:37.486" v="1618" actId="20577"/>
          <ac:spMkLst>
            <pc:docMk/>
            <pc:sldMk cId="810532930" sldId="4838"/>
            <ac:spMk id="5" creationId="{5E31B6B3-72D6-B72E-E67E-11C6FBF21FE1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F60C821-B583-C03B-D370-A4E5DDC6755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6FE57F-250E-EA40-DA0F-48CF1DB3E10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FA71F7-822A-4B25-A59B-1420CDEB6C70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209A884-82C4-83AE-7B5E-3D7FAE1D2AD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93756F-7326-492C-1A04-FF5A4BED628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D9D25E-C3C7-4A1E-8E65-A84E61C35F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2811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Myriad Pro Regular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Myriad Pro Regular" charset="0"/>
              </a:defRPr>
            </a:lvl1pPr>
          </a:lstStyle>
          <a:p>
            <a:fld id="{EE978221-3CAC-4764-B1B8-0AD506193ECE}" type="datetimeFigureOut">
              <a:rPr lang="en-US" smtClean="0"/>
              <a:pPr/>
              <a:t>10/18/2026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Myriad Pro Regular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Myriad Pro Regular" charset="0"/>
              </a:defRPr>
            </a:lvl1pPr>
          </a:lstStyle>
          <a:p>
            <a:fld id="{6800E156-6F32-4BC0-BB5A-DFF7152ACF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8828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Myriad Pro Regular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Myriad Pro Regular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Myriad Pro Regular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Myriad Pro Regular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Myriad Pro Regular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MWRA available margin – 51 MGD available, :</a:t>
            </a:r>
          </a:p>
          <a:p>
            <a:pPr marL="571500" lvl="1" indent="-114300"/>
            <a:r>
              <a:rPr lang="en-US" dirty="0"/>
              <a:t>Due to d</a:t>
            </a:r>
            <a:r>
              <a:rPr lang="en-US" baseline="0" dirty="0"/>
              <a:t>emand management, rising cost of W/WWT &amp; energy, and efficient appliances</a:t>
            </a:r>
          </a:p>
          <a:p>
            <a:pPr lvl="1"/>
            <a:r>
              <a:rPr lang="en-US" dirty="0"/>
              <a:t>20 MGD for communities new to system</a:t>
            </a:r>
          </a:p>
          <a:p>
            <a:r>
              <a:rPr lang="en-US" dirty="0"/>
              <a:t>MWRA entry fee waiver – through 12/27</a:t>
            </a:r>
          </a:p>
          <a:p>
            <a:r>
              <a:rPr lang="en-US" dirty="0"/>
              <a:t>MOU executed</a:t>
            </a:r>
            <a:r>
              <a:rPr lang="en-US" baseline="0" dirty="0"/>
              <a:t> in NOV 2023 to allow Hingham to procure vendor and share costs, using ARPA funds, </a:t>
            </a:r>
          </a:p>
          <a:p>
            <a:r>
              <a:rPr lang="en-US" baseline="0" dirty="0"/>
              <a:t>EPG/Apex contracted in early 2024</a:t>
            </a:r>
          </a:p>
          <a:p>
            <a:r>
              <a:rPr lang="en-US" baseline="0" dirty="0"/>
              <a:t>Study didn’t touch on an important question – who pay for it, and how?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00E156-6F32-4BC0-BB5A-DFF7152ACF3A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8776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77C57A-C21D-574B-0B2A-C83CADEEDA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DEE15B0-5E3C-17CF-7F0B-FC566F59DD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CC2E5EF-A62B-4F27-CDC9-D09C73C0F2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MWRA available margin – 51 MGD available, :</a:t>
            </a:r>
          </a:p>
          <a:p>
            <a:pPr marL="571500" lvl="1" indent="-114300"/>
            <a:r>
              <a:rPr lang="en-US" dirty="0"/>
              <a:t>Due to d</a:t>
            </a:r>
            <a:r>
              <a:rPr lang="en-US" baseline="0" dirty="0"/>
              <a:t>emand management, rising cost of W/WWT &amp; energy, and efficient appliances</a:t>
            </a:r>
          </a:p>
          <a:p>
            <a:pPr lvl="1"/>
            <a:r>
              <a:rPr lang="en-US" dirty="0"/>
              <a:t>20 MGD for communities new to system</a:t>
            </a:r>
          </a:p>
          <a:p>
            <a:r>
              <a:rPr lang="en-US" dirty="0"/>
              <a:t>MWRA entry fee waiver – through 12/27</a:t>
            </a:r>
          </a:p>
          <a:p>
            <a:r>
              <a:rPr lang="en-US" dirty="0"/>
              <a:t>MOU executed</a:t>
            </a:r>
            <a:r>
              <a:rPr lang="en-US" baseline="0" dirty="0"/>
              <a:t> in NOV 2023 to allow Hingham to procure vendor and share costs, using ARPA funds, </a:t>
            </a:r>
          </a:p>
          <a:p>
            <a:r>
              <a:rPr lang="en-US" baseline="0" dirty="0"/>
              <a:t>EPG/Apex contracted in early 2024</a:t>
            </a:r>
          </a:p>
          <a:p>
            <a:r>
              <a:rPr lang="en-US" baseline="0" dirty="0"/>
              <a:t>Study didn’t touch on an important question – who pay for it, and how?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B49681-9265-78B4-0DF6-71A8C63ABC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00E156-6F32-4BC0-BB5A-DFF7152ACF3A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6129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Moving</a:t>
            </a:r>
            <a:r>
              <a:rPr lang="en-US" baseline="0" dirty="0"/>
              <a:t> forward:</a:t>
            </a:r>
          </a:p>
          <a:p>
            <a:pPr lvl="1"/>
            <a:r>
              <a:rPr lang="en-US" baseline="0" dirty="0"/>
              <a:t>Submit application to MWRA Advisory Board and Board of Directors (TM decision to fund)</a:t>
            </a:r>
          </a:p>
          <a:p>
            <a:pPr lvl="1"/>
            <a:r>
              <a:rPr lang="en-US" baseline="0" dirty="0"/>
              <a:t>Obtain regulatory approvals - Mass Envi Policy Act (MEPA), </a:t>
            </a:r>
            <a:r>
              <a:rPr lang="en-US" baseline="0" dirty="0" err="1"/>
              <a:t>Interbasin</a:t>
            </a:r>
            <a:r>
              <a:rPr lang="en-US" baseline="0" dirty="0"/>
              <a:t> Transfer Act (ITA)</a:t>
            </a:r>
          </a:p>
          <a:p>
            <a:pPr lvl="1"/>
            <a:r>
              <a:rPr lang="en-US" baseline="0" dirty="0"/>
              <a:t>TM Vote demonstrating acceptance of admission</a:t>
            </a:r>
          </a:p>
          <a:p>
            <a:pPr lvl="1"/>
            <a:r>
              <a:rPr lang="en-US" baseline="0" dirty="0"/>
              <a:t>Approval of Legislature &amp; Governor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00E156-6F32-4BC0-BB5A-DFF7152ACF3A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6039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* = Opinion of Projected Project Cost – talk about how this is an early projection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00E156-6F32-4BC0-BB5A-DFF7152ACF3A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5600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258471-1246-EE7D-0C7D-0A9F98982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ABD4C4-3319-743C-B2C2-CDC7E23143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A30D5F-E8B9-59B3-8492-D0320B50EC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* = Opinion of Projected Project Cost – talk about how this is an early projection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55C178-7F0E-03B1-D8B9-49912FA8C4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00E156-6F32-4BC0-BB5A-DFF7152ACF3A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9392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45B509-DADB-5527-7C2F-D6F99B87F0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BD7A8AB-2E90-793E-E8F9-ABAE0797CF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CBB548D-D08F-65ED-C076-9865C410F1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* = Opinion of Projected Project Cost – talk about how this is an early projection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ABF36C-2F75-898B-58DB-0E5F5B166F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00E156-6F32-4BC0-BB5A-DFF7152ACF3A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3840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A8A015-414D-D487-6349-FE4D748A69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36A9D85-F186-7ADA-469B-78ED5ED75A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BFE27B-D762-259C-959B-B9C96ACDB5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* = Opinion of Projected Project Cost – talk about how this is an early projection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A9A2A8-3D8B-7588-25CE-FAFA7DF805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00E156-6F32-4BC0-BB5A-DFF7152ACF3A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5636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Weymouth –</a:t>
            </a:r>
            <a:r>
              <a:rPr lang="en-US" baseline="0" dirty="0"/>
              <a:t> critical decisions</a:t>
            </a:r>
          </a:p>
          <a:p>
            <a:pPr lvl="1"/>
            <a:r>
              <a:rPr lang="en-US" dirty="0"/>
              <a:t>How much MWRA</a:t>
            </a:r>
            <a:r>
              <a:rPr lang="en-US" baseline="0" dirty="0"/>
              <a:t> water capacity will Weymouth claim?  Remainder is what’s available to South Shore</a:t>
            </a:r>
            <a:endParaRPr lang="en-US" dirty="0"/>
          </a:p>
          <a:p>
            <a:pPr lvl="1"/>
            <a:r>
              <a:rPr lang="en-US" dirty="0"/>
              <a:t>How will MWRA</a:t>
            </a:r>
            <a:r>
              <a:rPr lang="en-US" baseline="0" dirty="0"/>
              <a:t> water get to Weymouth – North or South?</a:t>
            </a:r>
            <a:endParaRPr lang="en-US" dirty="0"/>
          </a:p>
          <a:p>
            <a:r>
              <a:rPr lang="en-US" dirty="0"/>
              <a:t>Application</a:t>
            </a:r>
            <a:r>
              <a:rPr lang="en-US" baseline="0" dirty="0"/>
              <a:t>:</a:t>
            </a:r>
          </a:p>
          <a:p>
            <a:pPr lvl="1"/>
            <a:r>
              <a:rPr lang="en-US" baseline="0" dirty="0"/>
              <a:t>Submit application to MWRA Advisory Board and Board of Directors (TM decision to fund)</a:t>
            </a:r>
          </a:p>
          <a:p>
            <a:pPr lvl="1"/>
            <a:r>
              <a:rPr lang="en-US" baseline="0" dirty="0"/>
              <a:t>Obtain regulatory approvals - Mass Envi Policy Act (MEPA), </a:t>
            </a:r>
            <a:r>
              <a:rPr lang="en-US" baseline="0" dirty="0" err="1"/>
              <a:t>Interbasin</a:t>
            </a:r>
            <a:r>
              <a:rPr lang="en-US" baseline="0" dirty="0"/>
              <a:t> Transfer Act (ITA)</a:t>
            </a:r>
          </a:p>
          <a:p>
            <a:pPr lvl="1"/>
            <a:r>
              <a:rPr lang="en-US" baseline="0" dirty="0"/>
              <a:t>TM Vote demonstrating acceptance of admission</a:t>
            </a:r>
          </a:p>
          <a:p>
            <a:pPr lvl="1"/>
            <a:r>
              <a:rPr lang="en-US" baseline="0" dirty="0"/>
              <a:t>Approval of Legislature &amp; Governor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00E156-6F32-4BC0-BB5A-DFF7152ACF3A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3699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Weymouth –</a:t>
            </a:r>
            <a:r>
              <a:rPr lang="en-US" baseline="0" dirty="0"/>
              <a:t> critical decisions</a:t>
            </a:r>
          </a:p>
          <a:p>
            <a:pPr lvl="1"/>
            <a:r>
              <a:rPr lang="en-US" dirty="0"/>
              <a:t>How much MWRA</a:t>
            </a:r>
            <a:r>
              <a:rPr lang="en-US" baseline="0" dirty="0"/>
              <a:t> water capacity will Weymouth claim?  Remainder is what’s available to South Shore</a:t>
            </a:r>
            <a:endParaRPr lang="en-US" dirty="0"/>
          </a:p>
          <a:p>
            <a:pPr lvl="1"/>
            <a:r>
              <a:rPr lang="en-US" dirty="0"/>
              <a:t>How will MWRA</a:t>
            </a:r>
            <a:r>
              <a:rPr lang="en-US" baseline="0" dirty="0"/>
              <a:t> water get to Weymouth – North or South?</a:t>
            </a:r>
            <a:endParaRPr lang="en-US" dirty="0"/>
          </a:p>
          <a:p>
            <a:r>
              <a:rPr lang="en-US" dirty="0"/>
              <a:t>Application</a:t>
            </a:r>
            <a:r>
              <a:rPr lang="en-US" baseline="0" dirty="0"/>
              <a:t>:</a:t>
            </a:r>
          </a:p>
          <a:p>
            <a:pPr lvl="1"/>
            <a:r>
              <a:rPr lang="en-US" baseline="0" dirty="0"/>
              <a:t>Submit application to MWRA Advisory Board and Board of Directors (TM decision to fund)</a:t>
            </a:r>
          </a:p>
          <a:p>
            <a:pPr lvl="1"/>
            <a:r>
              <a:rPr lang="en-US" baseline="0" dirty="0"/>
              <a:t>Obtain regulatory approvals - Mass Envi Policy Act (MEPA), </a:t>
            </a:r>
            <a:r>
              <a:rPr lang="en-US" baseline="0" dirty="0" err="1"/>
              <a:t>Interbasin</a:t>
            </a:r>
            <a:r>
              <a:rPr lang="en-US" baseline="0" dirty="0"/>
              <a:t> Transfer Act (ITA)</a:t>
            </a:r>
          </a:p>
          <a:p>
            <a:pPr lvl="1"/>
            <a:r>
              <a:rPr lang="en-US" baseline="0" dirty="0"/>
              <a:t>TM Vote demonstrating acceptance of admission</a:t>
            </a:r>
          </a:p>
          <a:p>
            <a:pPr lvl="1"/>
            <a:r>
              <a:rPr lang="en-US" baseline="0" dirty="0"/>
              <a:t>Approval of Legislature &amp; Governor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00E156-6F32-4BC0-BB5A-DFF7152ACF3A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6649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_Navy_1-Line">
    <p:bg>
      <p:bgPr>
        <a:solidFill>
          <a:srgbClr val="0026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ack and white logo&#10;&#10;AI-generated content may be incorrect.">
            <a:extLst>
              <a:ext uri="{FF2B5EF4-FFF2-40B4-BE49-F238E27FC236}">
                <a16:creationId xmlns:a16="http://schemas.microsoft.com/office/drawing/2014/main" id="{CABE36E7-CEFE-3D85-3EB3-6DEC904EE7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728080" y="3394080"/>
            <a:ext cx="3463920" cy="3463920"/>
          </a:xfrm>
          <a:prstGeom prst="rect">
            <a:avLst/>
          </a:prstGeom>
        </p:spPr>
      </p:pic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7C1831A6-AE8E-0C9F-6688-15B202018E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11680" y="3474720"/>
            <a:ext cx="5881574" cy="215444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4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/>
              <a:t>Event/Meeting Name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FCFF399-2ECA-9540-BA10-33A938F647B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011680" y="1920240"/>
            <a:ext cx="7434263" cy="723275"/>
          </a:xfrm>
        </p:spPr>
        <p:txBody>
          <a:bodyPr bIns="0" anchor="b"/>
          <a:lstStyle>
            <a:lvl1pPr>
              <a:buNone/>
              <a:defRPr sz="44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defRPr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/>
              <a:t>Presentation Title (1 Line)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83904802-247B-624C-E791-FFF75BD8B7D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011680" y="2651760"/>
            <a:ext cx="7434263" cy="415498"/>
          </a:xfrm>
        </p:spPr>
        <p:txBody>
          <a:bodyPr/>
          <a:lstStyle>
            <a:lvl1pPr>
              <a:buNone/>
              <a:defRPr sz="2100">
                <a:solidFill>
                  <a:srgbClr val="B5E3F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33EFB78-4EBE-EA02-1019-C745C3056147}"/>
              </a:ext>
            </a:extLst>
          </p:cNvPr>
          <p:cNvCxnSpPr/>
          <p:nvPr userDrawn="1"/>
        </p:nvCxnSpPr>
        <p:spPr>
          <a:xfrm>
            <a:off x="1645920" y="2094573"/>
            <a:ext cx="0" cy="1920240"/>
          </a:xfrm>
          <a:prstGeom prst="line">
            <a:avLst/>
          </a:prstGeom>
          <a:ln w="50800">
            <a:solidFill>
              <a:srgbClr val="00AEEF"/>
            </a:solidFill>
            <a:tailEnd type="none" w="lg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E3D06440-2D29-1AB7-0A9A-EDDB408CF80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11680" y="3749040"/>
            <a:ext cx="2428875" cy="307777"/>
          </a:xfrm>
        </p:spPr>
        <p:txBody>
          <a:bodyPr/>
          <a:lstStyle>
            <a:lvl1pPr marL="0" indent="0" algn="l">
              <a:buNone/>
              <a:defRPr sz="14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01.01.2026</a:t>
            </a:r>
          </a:p>
        </p:txBody>
      </p:sp>
    </p:spTree>
    <p:extLst>
      <p:ext uri="{BB962C8B-B14F-4D97-AF65-F5344CB8AC3E}">
        <p14:creationId xmlns:p14="http://schemas.microsoft.com/office/powerpoint/2010/main" val="30349802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60">
          <p15:clr>
            <a:srgbClr val="FBAE40"/>
          </p15:clr>
        </p15:guide>
        <p15:guide id="2" pos="727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+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C7B28F-2BA9-1424-59EC-EE6C3DAE8C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161B427-05FE-8A51-DE49-BDAB76DACB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228600" y="6387240"/>
            <a:ext cx="2844800" cy="182880"/>
          </a:xfrm>
        </p:spPr>
        <p:txBody>
          <a:bodyPr/>
          <a:lstStyle/>
          <a:p>
            <a:fld id="{2596F7E8-7269-7E41-B3D9-E4E63DF8E61E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21F4E76-CE6A-F24C-07F7-71EE21F530E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45278" y="6065785"/>
            <a:ext cx="608147" cy="457200"/>
          </a:xfrm>
          <a:prstGeom prst="rect">
            <a:avLst/>
          </a:prstGeom>
        </p:spPr>
      </p:pic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37F4A483-5866-5C78-F3F5-1749BF6C3DD4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40080" y="1524793"/>
            <a:ext cx="10333037" cy="1668149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F828CFE8-74C9-7026-D7A5-4264C3FBD45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6876" y="293975"/>
            <a:ext cx="10912475" cy="338554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57846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_Navy_2-Line">
    <p:bg>
      <p:bgPr>
        <a:solidFill>
          <a:srgbClr val="0026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ack and white logo&#10;&#10;AI-generated content may be incorrect.">
            <a:extLst>
              <a:ext uri="{FF2B5EF4-FFF2-40B4-BE49-F238E27FC236}">
                <a16:creationId xmlns:a16="http://schemas.microsoft.com/office/drawing/2014/main" id="{CABE36E7-CEFE-3D85-3EB3-6DEC904EE7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728080" y="3394080"/>
            <a:ext cx="3463920" cy="3463920"/>
          </a:xfrm>
          <a:prstGeom prst="rect">
            <a:avLst/>
          </a:prstGeom>
        </p:spPr>
      </p:pic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0D5A3BB0-A486-C013-C6B0-AE80B484B7E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011680" y="1966406"/>
            <a:ext cx="7434263" cy="1264962"/>
          </a:xfrm>
        </p:spPr>
        <p:txBody>
          <a:bodyPr bIns="0"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Presentation </a:t>
            </a:r>
            <a:br>
              <a:rPr lang="en-US"/>
            </a:br>
            <a:r>
              <a:rPr lang="en-US"/>
              <a:t>Title (2 Line)</a:t>
            </a:r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8EB45D95-0071-DB76-CF48-B87D1CA4E0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11680" y="4114800"/>
            <a:ext cx="5881574" cy="21544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4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/>
              <a:t>Event/Meeting Name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40C7775D-747A-934D-04F3-484FD66E8FF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11680" y="4389120"/>
            <a:ext cx="2428875" cy="307777"/>
          </a:xfrm>
        </p:spPr>
        <p:txBody>
          <a:bodyPr/>
          <a:lstStyle>
            <a:lvl1pPr marL="0" indent="0" algn="l">
              <a:buNone/>
              <a:defRPr sz="14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01.01.2026</a:t>
            </a: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E0E7429A-F02C-89A5-DA98-0E3C655B423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011680" y="3291840"/>
            <a:ext cx="7434263" cy="369332"/>
          </a:xfrm>
        </p:spPr>
        <p:txBody>
          <a:bodyPr tIns="0"/>
          <a:lstStyle>
            <a:lvl1pPr>
              <a:buNone/>
              <a:defRPr sz="2100">
                <a:solidFill>
                  <a:srgbClr val="B5E3F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3A33135-449F-2F0D-016F-C2D8562B63BF}"/>
              </a:ext>
            </a:extLst>
          </p:cNvPr>
          <p:cNvCxnSpPr/>
          <p:nvPr userDrawn="1"/>
        </p:nvCxnSpPr>
        <p:spPr>
          <a:xfrm>
            <a:off x="1645920" y="2061245"/>
            <a:ext cx="0" cy="2560320"/>
          </a:xfrm>
          <a:prstGeom prst="line">
            <a:avLst/>
          </a:prstGeom>
          <a:ln w="50800">
            <a:solidFill>
              <a:srgbClr val="00AEEF"/>
            </a:solidFill>
            <a:tailEnd type="none" w="lg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86378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60">
          <p15:clr>
            <a:srgbClr val="FBAE40"/>
          </p15:clr>
        </p15:guide>
        <p15:guide id="2" pos="7272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">
    <p:bg>
      <p:bgPr>
        <a:solidFill>
          <a:srgbClr val="005D8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ack and white logo&#10;&#10;AI-generated content may be incorrect.">
            <a:extLst>
              <a:ext uri="{FF2B5EF4-FFF2-40B4-BE49-F238E27FC236}">
                <a16:creationId xmlns:a16="http://schemas.microsoft.com/office/drawing/2014/main" id="{CABE36E7-CEFE-3D85-3EB3-6DEC904EE7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728080" y="3394080"/>
            <a:ext cx="3463920" cy="3463920"/>
          </a:xfrm>
          <a:prstGeom prst="rect">
            <a:avLst/>
          </a:prstGeom>
        </p:spPr>
      </p:pic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06711449-F9C5-2F5C-819C-7EE207AAD57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011680" y="1920240"/>
            <a:ext cx="7434263" cy="769441"/>
          </a:xfrm>
        </p:spPr>
        <p:txBody>
          <a:bodyPr anchor="b"/>
          <a:lstStyle>
            <a:lvl1pPr>
              <a:buNone/>
              <a:defRPr sz="44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defRPr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87FE6CC9-03C4-1708-767E-56B73CFCFA9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011680" y="2739800"/>
            <a:ext cx="7434263" cy="415498"/>
          </a:xfrm>
        </p:spPr>
        <p:txBody>
          <a:bodyPr/>
          <a:lstStyle>
            <a:lvl1pPr>
              <a:buNone/>
              <a:defRPr sz="2100">
                <a:solidFill>
                  <a:srgbClr val="B5E3F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Section Topics</a:t>
            </a:r>
          </a:p>
        </p:txBody>
      </p:sp>
    </p:spTree>
    <p:extLst>
      <p:ext uri="{BB962C8B-B14F-4D97-AF65-F5344CB8AC3E}">
        <p14:creationId xmlns:p14="http://schemas.microsoft.com/office/powerpoint/2010/main" val="27673276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60">
          <p15:clr>
            <a:srgbClr val="FBAE40"/>
          </p15:clr>
        </p15:guide>
        <p15:guide id="2" pos="7272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_Presenters">
    <p:bg>
      <p:bgPr>
        <a:solidFill>
          <a:srgbClr val="005D8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83A24EBD-8ED0-989B-4B61-726DC888618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640318" y="4566116"/>
            <a:ext cx="2651760" cy="338554"/>
          </a:xfrm>
        </p:spPr>
        <p:txBody>
          <a:bodyPr/>
          <a:lstStyle>
            <a:lvl1pPr>
              <a:defRPr sz="1600">
                <a:solidFill>
                  <a:srgbClr val="B5E3F2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DB0FE239-7227-F43D-4920-AFD24822731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17920" y="3840321"/>
            <a:ext cx="1188720" cy="1188720"/>
          </a:xfrm>
          <a:prstGeom prst="flowChartConnector">
            <a:avLst/>
          </a:prstGeom>
          <a:ln w="19050">
            <a:solidFill>
              <a:srgbClr val="DAE3EA"/>
            </a:solidFill>
          </a:ln>
        </p:spPr>
        <p:txBody>
          <a:bodyPr/>
          <a:lstStyle/>
          <a:p>
            <a:endParaRPr lang="en-US"/>
          </a:p>
        </p:txBody>
      </p:sp>
      <p:pic>
        <p:nvPicPr>
          <p:cNvPr id="8" name="Picture 7" descr="A black and white logo&#10;&#10;AI-generated content may be incorrect.">
            <a:extLst>
              <a:ext uri="{FF2B5EF4-FFF2-40B4-BE49-F238E27FC236}">
                <a16:creationId xmlns:a16="http://schemas.microsoft.com/office/drawing/2014/main" id="{CABE36E7-CEFE-3D85-3EB3-6DEC904EE7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728080" y="3394080"/>
            <a:ext cx="3463920" cy="3463920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A239EF2-FCC0-85B1-0F34-152B0CB7AB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011680" y="3840321"/>
            <a:ext cx="1188720" cy="1188720"/>
          </a:xfrm>
          <a:prstGeom prst="flowChartConnector">
            <a:avLst/>
          </a:prstGeom>
          <a:ln w="19050">
            <a:solidFill>
              <a:srgbClr val="DAE3EA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E22ACBCC-B842-9A30-3A77-6D79C5F5B95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40320" y="4199028"/>
            <a:ext cx="2651760" cy="353943"/>
          </a:xfrm>
        </p:spPr>
        <p:txBody>
          <a:bodyPr bIns="0" anchor="b"/>
          <a:lstStyle>
            <a:lvl1pPr>
              <a:defRPr lang="en-US" sz="2000" kern="1200" dirty="0" smtClean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>
              <a:defRPr lang="en-US" sz="2400" kern="1200" dirty="0" smtClean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>
              <a:defRPr lang="en-US" sz="2400" kern="1200" dirty="0" smtClean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3pPr>
            <a:lvl4pPr>
              <a:defRPr lang="en-US" sz="2400" kern="1200" dirty="0" smtClean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4pPr>
            <a:lvl5pPr>
              <a:defRPr lang="en-US" sz="2400" kern="1200" dirty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5pPr>
          </a:lstStyle>
          <a:p>
            <a:pPr lvl="0"/>
            <a:r>
              <a:rPr lang="en-US"/>
              <a:t>First Last, XX</a:t>
            </a:r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BD37C298-1CAE-BE0B-50E9-9F2F81A62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383280" y="4566116"/>
            <a:ext cx="2651760" cy="338554"/>
          </a:xfrm>
        </p:spPr>
        <p:txBody>
          <a:bodyPr/>
          <a:lstStyle>
            <a:lvl1pPr>
              <a:defRPr sz="1600">
                <a:solidFill>
                  <a:srgbClr val="B5E3F2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9" name="Text Placeholder 16">
            <a:extLst>
              <a:ext uri="{FF2B5EF4-FFF2-40B4-BE49-F238E27FC236}">
                <a16:creationId xmlns:a16="http://schemas.microsoft.com/office/drawing/2014/main" id="{6FF06103-1F5A-E9F6-840F-B6453A81BDB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383280" y="4199028"/>
            <a:ext cx="2651760" cy="353943"/>
          </a:xfrm>
        </p:spPr>
        <p:txBody>
          <a:bodyPr bIns="0" anchor="b"/>
          <a:lstStyle>
            <a:lvl1pPr>
              <a:defRPr lang="en-US" sz="2000" kern="1200" dirty="0" smtClean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>
              <a:defRPr lang="en-US" sz="2400" kern="1200" dirty="0" smtClean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>
              <a:defRPr lang="en-US" sz="2400" kern="1200" dirty="0" smtClean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3pPr>
            <a:lvl4pPr>
              <a:defRPr lang="en-US" sz="2400" kern="1200" dirty="0" smtClean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4pPr>
            <a:lvl5pPr>
              <a:defRPr lang="en-US" sz="2400" kern="1200" dirty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5pPr>
          </a:lstStyle>
          <a:p>
            <a:pPr lvl="0"/>
            <a:r>
              <a:rPr lang="en-US"/>
              <a:t>First Last, XX</a:t>
            </a:r>
          </a:p>
        </p:txBody>
      </p:sp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72E7F9DC-BA32-76EE-9386-CCBFD2CFC9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011680" y="1920240"/>
            <a:ext cx="7434263" cy="769441"/>
          </a:xfrm>
        </p:spPr>
        <p:txBody>
          <a:bodyPr anchor="b"/>
          <a:lstStyle>
            <a:lvl1pPr>
              <a:buNone/>
              <a:defRPr sz="44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defRPr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6" name="Text Placeholder 11">
            <a:extLst>
              <a:ext uri="{FF2B5EF4-FFF2-40B4-BE49-F238E27FC236}">
                <a16:creationId xmlns:a16="http://schemas.microsoft.com/office/drawing/2014/main" id="{155D0351-0DFE-0B06-CC9E-04E24E00902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011680" y="2739800"/>
            <a:ext cx="7434263" cy="415498"/>
          </a:xfrm>
        </p:spPr>
        <p:txBody>
          <a:bodyPr/>
          <a:lstStyle>
            <a:lvl1pPr>
              <a:buNone/>
              <a:defRPr sz="2100">
                <a:solidFill>
                  <a:srgbClr val="B5E3F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Section Topics</a:t>
            </a:r>
          </a:p>
        </p:txBody>
      </p:sp>
    </p:spTree>
    <p:extLst>
      <p:ext uri="{BB962C8B-B14F-4D97-AF65-F5344CB8AC3E}">
        <p14:creationId xmlns:p14="http://schemas.microsoft.com/office/powerpoint/2010/main" val="20875827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60">
          <p15:clr>
            <a:srgbClr val="FBAE40"/>
          </p15:clr>
        </p15:guide>
        <p15:guide id="2" pos="7272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_Numbererd">
    <p:bg>
      <p:bgPr>
        <a:solidFill>
          <a:srgbClr val="005D8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ack and white logo&#10;&#10;AI-generated content may be incorrect.">
            <a:extLst>
              <a:ext uri="{FF2B5EF4-FFF2-40B4-BE49-F238E27FC236}">
                <a16:creationId xmlns:a16="http://schemas.microsoft.com/office/drawing/2014/main" id="{CABE36E7-CEFE-3D85-3EB3-6DEC904EE7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728080" y="3394080"/>
            <a:ext cx="3463920" cy="3463920"/>
          </a:xfrm>
          <a:prstGeom prst="rect">
            <a:avLst/>
          </a:prstGeom>
        </p:spPr>
      </p:pic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06711449-F9C5-2F5C-819C-7EE207AAD57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286000" y="2194560"/>
            <a:ext cx="7434263" cy="769441"/>
          </a:xfrm>
        </p:spPr>
        <p:txBody>
          <a:bodyPr anchor="b"/>
          <a:lstStyle>
            <a:lvl1pPr>
              <a:buNone/>
              <a:defRPr sz="44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defRPr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87FE6CC9-03C4-1708-767E-56B73CFCFA9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86000" y="2974790"/>
            <a:ext cx="7434263" cy="415498"/>
          </a:xfrm>
        </p:spPr>
        <p:txBody>
          <a:bodyPr/>
          <a:lstStyle>
            <a:lvl1pPr>
              <a:buNone/>
              <a:defRPr sz="2100">
                <a:solidFill>
                  <a:srgbClr val="B5E3F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Section Topics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96AB331-BA85-98A8-21E6-473935C19D2B}"/>
              </a:ext>
            </a:extLst>
          </p:cNvPr>
          <p:cNvCxnSpPr>
            <a:cxnSpLocks/>
          </p:cNvCxnSpPr>
          <p:nvPr userDrawn="1"/>
        </p:nvCxnSpPr>
        <p:spPr>
          <a:xfrm>
            <a:off x="2103120" y="2305657"/>
            <a:ext cx="0" cy="1025996"/>
          </a:xfrm>
          <a:prstGeom prst="line">
            <a:avLst/>
          </a:prstGeom>
          <a:ln w="50800">
            <a:solidFill>
              <a:srgbClr val="00AEEF"/>
            </a:solidFill>
            <a:tailEnd type="none" w="lg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92247700-93D7-5C13-6DD3-A00AB690C24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1520" y="2194560"/>
            <a:ext cx="1176619" cy="1200329"/>
          </a:xfrm>
        </p:spPr>
        <p:txBody>
          <a:bodyPr anchor="ctr"/>
          <a:lstStyle>
            <a:lvl1pPr algn="r">
              <a:buNone/>
              <a:defRPr sz="720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>
              <a:defRPr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10113121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60">
          <p15:clr>
            <a:srgbClr val="FBAE40"/>
          </p15:clr>
        </p15:guide>
        <p15:guide id="2" pos="7272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+Content_Swo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C7B28F-2BA9-1424-59EC-EE6C3DAE8C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161B427-05FE-8A51-DE49-BDAB76DACB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228600" y="6387240"/>
            <a:ext cx="2844800" cy="182880"/>
          </a:xfrm>
        </p:spPr>
        <p:txBody>
          <a:bodyPr/>
          <a:lstStyle/>
          <a:p>
            <a:fld id="{2596F7E8-7269-7E41-B3D9-E4E63DF8E61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37F4A483-5866-5C78-F3F5-1749BF6C3DD4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40080" y="1524793"/>
            <a:ext cx="10333037" cy="1668149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F828CFE8-74C9-7026-D7A5-4264C3FBD45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6876" y="293975"/>
            <a:ext cx="10912475" cy="338554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4" descr="A black and white logo&#10;&#10;AI-generated content may be incorrect.">
            <a:extLst>
              <a:ext uri="{FF2B5EF4-FFF2-40B4-BE49-F238E27FC236}">
                <a16:creationId xmlns:a16="http://schemas.microsoft.com/office/drawing/2014/main" id="{F13FB3F9-BE20-4331-CF8A-E1D14F640E7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728080" y="3394080"/>
            <a:ext cx="3463920" cy="3463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855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+Content_No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C7B28F-2BA9-1424-59EC-EE6C3DAE8C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161B427-05FE-8A51-DE49-BDAB76DACB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228600" y="6387240"/>
            <a:ext cx="2844800" cy="182880"/>
          </a:xfrm>
        </p:spPr>
        <p:txBody>
          <a:bodyPr/>
          <a:lstStyle/>
          <a:p>
            <a:fld id="{2596F7E8-7269-7E41-B3D9-E4E63DF8E61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37F4A483-5866-5C78-F3F5-1749BF6C3DD4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40080" y="1524793"/>
            <a:ext cx="10333037" cy="1668149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F828CFE8-74C9-7026-D7A5-4264C3FBD45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6876" y="293975"/>
            <a:ext cx="10912475" cy="338554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AD6ECD1-8456-2040-8DA3-F61D8B7EB60A}"/>
              </a:ext>
            </a:extLst>
          </p:cNvPr>
          <p:cNvSpPr txBox="1"/>
          <p:nvPr userDrawn="1"/>
        </p:nvSpPr>
        <p:spPr>
          <a:xfrm>
            <a:off x="10421217" y="6400843"/>
            <a:ext cx="1762277" cy="169277"/>
          </a:xfrm>
          <a:prstGeom prst="rect">
            <a:avLst/>
          </a:prstGeom>
          <a:noFill/>
        </p:spPr>
        <p:txBody>
          <a:bodyPr wrap="none" lIns="91440" tIns="0" rIns="237744" bIns="0" rtlCol="0" anchor="ctr" anchorCtr="0">
            <a:spAutoFit/>
          </a:bodyPr>
          <a:lstStyle/>
          <a:p>
            <a:r>
              <a:rPr lang="en-US" sz="1100" b="0" i="0">
                <a:solidFill>
                  <a:srgbClr val="B4B5B4"/>
                </a:solidFill>
                <a:latin typeface="+mn-lt"/>
              </a:rPr>
              <a:t>APEX COMPANIES, LLC</a:t>
            </a:r>
          </a:p>
        </p:txBody>
      </p:sp>
    </p:spTree>
    <p:extLst>
      <p:ext uri="{BB962C8B-B14F-4D97-AF65-F5344CB8AC3E}">
        <p14:creationId xmlns:p14="http://schemas.microsoft.com/office/powerpoint/2010/main" val="42863645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+Content_2-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C7B28F-2BA9-1424-59EC-EE6C3DAE8C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161B427-05FE-8A51-DE49-BDAB76DACB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228600" y="6387240"/>
            <a:ext cx="2844800" cy="182880"/>
          </a:xfrm>
        </p:spPr>
        <p:txBody>
          <a:bodyPr/>
          <a:lstStyle/>
          <a:p>
            <a:fld id="{2596F7E8-7269-7E41-B3D9-E4E63DF8E61E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21F4E76-CE6A-F24C-07F7-71EE21F530E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45278" y="6065785"/>
            <a:ext cx="608147" cy="457200"/>
          </a:xfrm>
          <a:prstGeom prst="rect">
            <a:avLst/>
          </a:prstGeom>
        </p:spPr>
      </p:pic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FA592C69-E1AB-C9D7-B844-DC5E6986D03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39763" y="1645920"/>
            <a:ext cx="5029200" cy="16681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2" name="Content Placeholder 10">
            <a:extLst>
              <a:ext uri="{FF2B5EF4-FFF2-40B4-BE49-F238E27FC236}">
                <a16:creationId xmlns:a16="http://schemas.microsoft.com/office/drawing/2014/main" id="{696ADEAE-1CC3-ED1E-4523-6D39941048C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943600" y="1645920"/>
            <a:ext cx="5029200" cy="16681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0CF879F-3924-F786-94F6-EB34A1C67DC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6876" y="293975"/>
            <a:ext cx="10912475" cy="338554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241070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+Picture (Fi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C7B28F-2BA9-1424-59EC-EE6C3DAE8C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161B427-05FE-8A51-DE49-BDAB76DACB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228600" y="6387240"/>
            <a:ext cx="2844800" cy="182880"/>
          </a:xfrm>
        </p:spPr>
        <p:txBody>
          <a:bodyPr/>
          <a:lstStyle/>
          <a:p>
            <a:fld id="{2596F7E8-7269-7E41-B3D9-E4E63DF8E61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4E518901-0329-DFBC-DDEE-31B126F7472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39763" y="1460500"/>
            <a:ext cx="10882312" cy="4757738"/>
          </a:xfrm>
        </p:spPr>
        <p:txBody>
          <a:bodyPr/>
          <a:lstStyle/>
          <a:p>
            <a:endParaRPr lang="en-US"/>
          </a:p>
        </p:txBody>
      </p:sp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3FE2B1B7-9CAB-96BE-11CA-259012F57DF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6876" y="293975"/>
            <a:ext cx="10912475" cy="338554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387837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+Caption+Picture (Fi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C7B28F-2BA9-1424-59EC-EE6C3DAE8C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161B427-05FE-8A51-DE49-BDAB76DACB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228600" y="6387240"/>
            <a:ext cx="2844800" cy="182880"/>
          </a:xfrm>
        </p:spPr>
        <p:txBody>
          <a:bodyPr/>
          <a:lstStyle/>
          <a:p>
            <a:fld id="{2596F7E8-7269-7E41-B3D9-E4E63DF8E61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4E518901-0329-DFBC-DDEE-31B126F7472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39763" y="1555422"/>
            <a:ext cx="10882312" cy="466281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Content Placeholder 8">
            <a:extLst>
              <a:ext uri="{FF2B5EF4-FFF2-40B4-BE49-F238E27FC236}">
                <a16:creationId xmlns:a16="http://schemas.microsoft.com/office/drawing/2014/main" id="{38C7689F-B509-7704-F37B-DEC81C72ED6A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39763" y="1215757"/>
            <a:ext cx="10881360" cy="338554"/>
          </a:xfrm>
        </p:spPr>
        <p:txBody>
          <a:bodyPr/>
          <a:lstStyle>
            <a:lvl1pPr>
              <a:buNone/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 sz="1600">
                <a:solidFill>
                  <a:srgbClr val="00263F"/>
                </a:solidFill>
              </a:rPr>
              <a:t>Caption</a:t>
            </a:r>
          </a:p>
        </p:txBody>
      </p:sp>
      <p:sp>
        <p:nvSpPr>
          <p:cNvPr id="4" name="Text Placeholder 14">
            <a:extLst>
              <a:ext uri="{FF2B5EF4-FFF2-40B4-BE49-F238E27FC236}">
                <a16:creationId xmlns:a16="http://schemas.microsoft.com/office/drawing/2014/main" id="{015DD5E4-BA1F-0703-513B-8E9EF90E095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6876" y="293975"/>
            <a:ext cx="10912475" cy="338554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80376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+Caption+Picture (Fi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C7B28F-2BA9-1424-59EC-EE6C3DAE8C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161B427-05FE-8A51-DE49-BDAB76DACB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228600" y="6387240"/>
            <a:ext cx="2844800" cy="182880"/>
          </a:xfrm>
        </p:spPr>
        <p:txBody>
          <a:bodyPr/>
          <a:lstStyle/>
          <a:p>
            <a:fld id="{2596F7E8-7269-7E41-B3D9-E4E63DF8E61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ontent Placeholder 8">
            <a:extLst>
              <a:ext uri="{FF2B5EF4-FFF2-40B4-BE49-F238E27FC236}">
                <a16:creationId xmlns:a16="http://schemas.microsoft.com/office/drawing/2014/main" id="{38C7689F-B509-7704-F37B-DEC81C72ED6A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39763" y="1215757"/>
            <a:ext cx="10881360" cy="338554"/>
          </a:xfrm>
        </p:spPr>
        <p:txBody>
          <a:bodyPr/>
          <a:lstStyle>
            <a:lvl1pPr>
              <a:buNone/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 sz="1600">
                <a:solidFill>
                  <a:srgbClr val="00263F"/>
                </a:solidFill>
              </a:rPr>
              <a:t>Caption</a:t>
            </a:r>
          </a:p>
        </p:txBody>
      </p:sp>
      <p:sp>
        <p:nvSpPr>
          <p:cNvPr id="5" name="Online Image Placeholder 4">
            <a:extLst>
              <a:ext uri="{FF2B5EF4-FFF2-40B4-BE49-F238E27FC236}">
                <a16:creationId xmlns:a16="http://schemas.microsoft.com/office/drawing/2014/main" id="{6A1DC145-191C-3AD5-A252-0B32B5857B3C}"/>
              </a:ext>
            </a:extLst>
          </p:cNvPr>
          <p:cNvSpPr>
            <a:spLocks noGrp="1"/>
          </p:cNvSpPr>
          <p:nvPr>
            <p:ph type="clipArt" sz="quarter" idx="15"/>
          </p:nvPr>
        </p:nvSpPr>
        <p:spPr>
          <a:xfrm>
            <a:off x="639763" y="1554163"/>
            <a:ext cx="10912476" cy="4664075"/>
          </a:xfrm>
        </p:spPr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B5294BF-F468-27CD-44B6-8ED4316D18B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45278" y="6065785"/>
            <a:ext cx="608147" cy="457200"/>
          </a:xfrm>
          <a:prstGeom prst="rect">
            <a:avLst/>
          </a:prstGeom>
        </p:spPr>
      </p:pic>
      <p:sp>
        <p:nvSpPr>
          <p:cNvPr id="6" name="Text Placeholder 14">
            <a:extLst>
              <a:ext uri="{FF2B5EF4-FFF2-40B4-BE49-F238E27FC236}">
                <a16:creationId xmlns:a16="http://schemas.microsoft.com/office/drawing/2014/main" id="{E0F0ED4A-EC50-48DE-1410-2BBBF015D13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6876" y="293975"/>
            <a:ext cx="10912475" cy="338554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391411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Block+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1FFBCB0-7156-E567-1A95-D624B77FD810}"/>
              </a:ext>
            </a:extLst>
          </p:cNvPr>
          <p:cNvSpPr/>
          <p:nvPr userDrawn="1"/>
        </p:nvSpPr>
        <p:spPr>
          <a:xfrm>
            <a:off x="0" y="0"/>
            <a:ext cx="7704056" cy="6858000"/>
          </a:xfrm>
          <a:prstGeom prst="rect">
            <a:avLst/>
          </a:prstGeom>
          <a:solidFill>
            <a:srgbClr val="F0F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5B6FA0-15C8-6F93-B55C-9EC5754FA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640080"/>
            <a:ext cx="6448877" cy="1094271"/>
          </a:xfrm>
        </p:spPr>
        <p:txBody>
          <a:bodyPr anchor="t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804D937-74B4-28A3-A465-DFD9995B8E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315244" y="725864"/>
            <a:ext cx="3017520" cy="210312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175FA1-05DC-867D-635E-1636B4563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9CA69-5C82-4E9F-9060-2B19A0D02624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B16F48C-4F03-C36A-BB68-5A6AAA741D8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45278" y="6065785"/>
            <a:ext cx="608147" cy="457200"/>
          </a:xfrm>
          <a:prstGeom prst="rect">
            <a:avLst/>
          </a:prstGeom>
        </p:spPr>
      </p:pic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E1B6EFB0-4DC4-707D-A2F6-8872D06BBF36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8315244" y="3278172"/>
            <a:ext cx="3017520" cy="219456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995129F5-35A2-D7F7-7CCD-404274D3762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9763" y="2158737"/>
            <a:ext cx="6449194" cy="145886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7F46ADC0-8FAE-786D-2EAA-C29B0582415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6877" y="293975"/>
            <a:ext cx="6448878" cy="338554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692432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ext Call Outs"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7C66D90-DCFF-5ECD-192B-02823EF5311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45278" y="6065785"/>
            <a:ext cx="608147" cy="457200"/>
          </a:xfrm>
          <a:prstGeom prst="rect">
            <a:avLst/>
          </a:prstGeom>
        </p:spPr>
      </p:pic>
      <p:sp>
        <p:nvSpPr>
          <p:cNvPr id="10" name="Title 7">
            <a:extLst>
              <a:ext uri="{FF2B5EF4-FFF2-40B4-BE49-F238E27FC236}">
                <a16:creationId xmlns:a16="http://schemas.microsoft.com/office/drawing/2014/main" id="{F3EB06D3-2EEB-199E-5DA3-C8FBE97E347E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640080" y="640080"/>
            <a:ext cx="10926057" cy="548640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D0B9B1B7-DDD4-7D17-EC13-B9D2310A9B2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40080" y="1689706"/>
            <a:ext cx="10438368" cy="1668149"/>
          </a:xfrm>
        </p:spPr>
        <p:txBody>
          <a:bodyPr/>
          <a:lstStyle>
            <a:lvl1pPr marL="285750" indent="-285750">
              <a:spcBef>
                <a:spcPts val="0"/>
              </a:spcBef>
              <a:spcAft>
                <a:spcPts val="600"/>
              </a:spcAft>
              <a:buClr>
                <a:srgbClr val="00AEEF"/>
              </a:buClr>
              <a:buFont typeface="Arial" panose="020B0604020202020204" pitchFamily="34" charset="0"/>
              <a:buNone/>
              <a:defRPr/>
            </a:lvl1pPr>
            <a:lvl2pPr>
              <a:spcBef>
                <a:spcPts val="0"/>
              </a:spcBef>
              <a:defRPr sz="1800"/>
            </a:lvl2pPr>
            <a:lvl3pPr marL="1200150" indent="-285750">
              <a:spcBef>
                <a:spcPts val="0"/>
              </a:spcBef>
              <a:spcAft>
                <a:spcPts val="600"/>
              </a:spcAft>
              <a:buClr>
                <a:srgbClr val="00AEEF"/>
              </a:buClr>
              <a:buFont typeface="Arial" panose="020B0604020202020204" pitchFamily="34" charset="0"/>
              <a:buChar char="•"/>
              <a:defRPr/>
            </a:lvl3pPr>
            <a:lvl4pPr>
              <a:spcBef>
                <a:spcPts val="0"/>
              </a:spcBef>
              <a:defRPr/>
            </a:lvl4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3699CD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B2D47"/>
                </a:solidFill>
                <a:effectLst/>
                <a:uLnTx/>
                <a:uFillTx/>
                <a:latin typeface="Segoe UI"/>
                <a:ea typeface="+mn-ea"/>
              </a:rPr>
              <a:t>Click to edit Master text styles</a:t>
            </a:r>
          </a:p>
          <a:p>
            <a:pPr marL="695325" marR="0" lvl="1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3699CD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B2D47"/>
                </a:solidFill>
                <a:effectLst/>
                <a:uLnTx/>
                <a:uFillTx/>
                <a:latin typeface="Segoe UI"/>
                <a:ea typeface="+mn-ea"/>
              </a:rPr>
              <a:t>Second level</a:t>
            </a:r>
          </a:p>
          <a:p>
            <a:pPr marL="971550" marR="0" lvl="2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3699CD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B2D47"/>
                </a:solidFill>
                <a:effectLst/>
                <a:uLnTx/>
                <a:uFillTx/>
                <a:latin typeface="Segoe UI"/>
                <a:ea typeface="+mn-ea"/>
              </a:rPr>
              <a:t>Third level</a:t>
            </a:r>
          </a:p>
          <a:p>
            <a:pPr marL="1203325" marR="0" lvl="3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3699CD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B2D47"/>
                </a:solidFill>
                <a:effectLst/>
                <a:uLnTx/>
                <a:uFillTx/>
                <a:latin typeface="Segoe UI"/>
                <a:ea typeface="+mn-ea"/>
              </a:rPr>
              <a:t>Fourth level</a:t>
            </a:r>
          </a:p>
        </p:txBody>
      </p:sp>
      <p:sp>
        <p:nvSpPr>
          <p:cNvPr id="6" name="Text Placeholder 14">
            <a:extLst>
              <a:ext uri="{FF2B5EF4-FFF2-40B4-BE49-F238E27FC236}">
                <a16:creationId xmlns:a16="http://schemas.microsoft.com/office/drawing/2014/main" id="{9DD7E431-BBB7-49BA-F1C9-9B723F4BA5F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6876" y="293975"/>
            <a:ext cx="10912475" cy="338554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41826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60">
          <p15:clr>
            <a:srgbClr val="FBAE40"/>
          </p15:clr>
        </p15:guide>
        <p15:guide id="2" pos="7272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449DFD-61FE-72BF-4C13-3FE2FD5A8D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04B4A1B-E528-FC12-F426-A5E0301C0F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96F7E8-7269-7E41-B3D9-E4E63DF8E61E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C644884-4E2B-B255-FE10-F4141488AD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45278" y="6065785"/>
            <a:ext cx="608147" cy="457200"/>
          </a:xfrm>
          <a:prstGeom prst="rect">
            <a:avLst/>
          </a:prstGeom>
        </p:spPr>
      </p:pic>
      <p:sp>
        <p:nvSpPr>
          <p:cNvPr id="4" name="Text Placeholder 14">
            <a:extLst>
              <a:ext uri="{FF2B5EF4-FFF2-40B4-BE49-F238E27FC236}">
                <a16:creationId xmlns:a16="http://schemas.microsoft.com/office/drawing/2014/main" id="{83112AF5-F9F3-0B8D-BBA5-19048B349B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6876" y="293975"/>
            <a:ext cx="10912475" cy="338554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800321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_Road in Nature">
    <p:bg>
      <p:bgPr>
        <a:solidFill>
          <a:srgbClr val="0B2D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road surrounded by water&#10;&#10;Description automatically generated">
            <a:extLst>
              <a:ext uri="{FF2B5EF4-FFF2-40B4-BE49-F238E27FC236}">
                <a16:creationId xmlns:a16="http://schemas.microsoft.com/office/drawing/2014/main" id="{B48CB609-D338-DA24-8EBB-F4B2D4DF9F3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6A90EFC7-CC9E-CE58-CFB5-9657FB62E865}"/>
              </a:ext>
            </a:extLst>
          </p:cNvPr>
          <p:cNvSpPr/>
          <p:nvPr userDrawn="1"/>
        </p:nvSpPr>
        <p:spPr>
          <a:xfrm>
            <a:off x="-1" y="1"/>
            <a:ext cx="12191999" cy="6858000"/>
          </a:xfrm>
          <a:prstGeom prst="rect">
            <a:avLst/>
          </a:prstGeom>
          <a:gradFill>
            <a:gsLst>
              <a:gs pos="56000">
                <a:srgbClr val="0B2D47">
                  <a:alpha val="50000"/>
                </a:srgbClr>
              </a:gs>
              <a:gs pos="4000">
                <a:srgbClr val="0B2D47"/>
              </a:gs>
              <a:gs pos="88000">
                <a:schemeClr val="bg1">
                  <a:alpha val="0"/>
                </a:schemeClr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6B5E3A70-4744-18C5-7F1A-80437CA51D7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11678" y="3828226"/>
            <a:ext cx="7434263" cy="723275"/>
          </a:xfrm>
        </p:spPr>
        <p:txBody>
          <a:bodyPr bIns="0" anchor="b"/>
          <a:lstStyle>
            <a:lvl1pPr>
              <a:buNone/>
              <a:defRPr sz="44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defRPr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/>
              <a:t>Presentation Title (1 Line)</a:t>
            </a:r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2155F2F0-4DE4-1323-F8F2-0D1FEDC8A68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11678" y="4559746"/>
            <a:ext cx="7434263" cy="415498"/>
          </a:xfrm>
        </p:spPr>
        <p:txBody>
          <a:bodyPr/>
          <a:lstStyle>
            <a:lvl1pPr>
              <a:buNone/>
              <a:defRPr sz="2100">
                <a:solidFill>
                  <a:srgbClr val="B5E3F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94BB2A3-BA85-1D15-F3EA-86E8525A7A8F}"/>
              </a:ext>
            </a:extLst>
          </p:cNvPr>
          <p:cNvCxnSpPr/>
          <p:nvPr userDrawn="1"/>
        </p:nvCxnSpPr>
        <p:spPr>
          <a:xfrm>
            <a:off x="1645918" y="4002559"/>
            <a:ext cx="0" cy="1920240"/>
          </a:xfrm>
          <a:prstGeom prst="line">
            <a:avLst/>
          </a:prstGeom>
          <a:ln w="50800">
            <a:solidFill>
              <a:srgbClr val="00AEEF"/>
            </a:solidFill>
            <a:tailEnd type="none" w="lg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1534E13B-3DFE-E11C-0833-7B470824B6A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011678" y="5571566"/>
            <a:ext cx="2428875" cy="307777"/>
          </a:xfrm>
        </p:spPr>
        <p:txBody>
          <a:bodyPr/>
          <a:lstStyle>
            <a:lvl1pPr marL="0" indent="0" algn="l">
              <a:buNone/>
              <a:defRPr sz="14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01.01.2026</a:t>
            </a:r>
          </a:p>
        </p:txBody>
      </p:sp>
      <p:pic>
        <p:nvPicPr>
          <p:cNvPr id="8" name="Picture 7" descr="A black and white logo&#10;&#10;AI-generated content may be incorrect.">
            <a:extLst>
              <a:ext uri="{FF2B5EF4-FFF2-40B4-BE49-F238E27FC236}">
                <a16:creationId xmlns:a16="http://schemas.microsoft.com/office/drawing/2014/main" id="{CABE36E7-CEFE-3D85-3EB3-6DEC904EE7F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728080" y="3394080"/>
            <a:ext cx="3463920" cy="3463920"/>
          </a:xfrm>
          <a:prstGeom prst="rect">
            <a:avLst/>
          </a:prstGeom>
        </p:spPr>
      </p:pic>
      <p:sp>
        <p:nvSpPr>
          <p:cNvPr id="27" name="Title Placeholder 1">
            <a:extLst>
              <a:ext uri="{FF2B5EF4-FFF2-40B4-BE49-F238E27FC236}">
                <a16:creationId xmlns:a16="http://schemas.microsoft.com/office/drawing/2014/main" id="{D4760A8F-965F-9622-45A4-447823DD3A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11680" y="5317558"/>
            <a:ext cx="5881574" cy="21544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4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/>
              <a:t>Event/Meeting Name</a:t>
            </a:r>
          </a:p>
        </p:txBody>
      </p:sp>
    </p:spTree>
    <p:extLst>
      <p:ext uri="{BB962C8B-B14F-4D97-AF65-F5344CB8AC3E}">
        <p14:creationId xmlns:p14="http://schemas.microsoft.com/office/powerpoint/2010/main" val="14928803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60">
          <p15:clr>
            <a:srgbClr val="FBAE40"/>
          </p15:clr>
        </p15:guide>
        <p15:guide id="2" pos="7272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_Road in Nature_Long Title">
    <p:bg>
      <p:bgPr>
        <a:solidFill>
          <a:srgbClr val="E7E8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road surrounded by water&#10;&#10;Description automatically generated">
            <a:extLst>
              <a:ext uri="{FF2B5EF4-FFF2-40B4-BE49-F238E27FC236}">
                <a16:creationId xmlns:a16="http://schemas.microsoft.com/office/drawing/2014/main" id="{B48CB609-D338-DA24-8EBB-F4B2D4DF9F3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6A90EFC7-CC9E-CE58-CFB5-9657FB62E865}"/>
              </a:ext>
            </a:extLst>
          </p:cNvPr>
          <p:cNvSpPr/>
          <p:nvPr userDrawn="1"/>
        </p:nvSpPr>
        <p:spPr>
          <a:xfrm>
            <a:off x="-1" y="1"/>
            <a:ext cx="12191999" cy="6858000"/>
          </a:xfrm>
          <a:prstGeom prst="rect">
            <a:avLst/>
          </a:prstGeom>
          <a:gradFill>
            <a:gsLst>
              <a:gs pos="56000">
                <a:srgbClr val="0B2D47">
                  <a:alpha val="50000"/>
                </a:srgbClr>
              </a:gs>
              <a:gs pos="4000">
                <a:srgbClr val="0B2D47"/>
              </a:gs>
              <a:gs pos="88000">
                <a:schemeClr val="bg1">
                  <a:alpha val="0"/>
                </a:schemeClr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897D628-126B-C7B6-046D-DD32D495A4E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011680" y="3200400"/>
            <a:ext cx="7434263" cy="1354217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44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Two Line</a:t>
            </a:r>
            <a:br>
              <a:rPr lang="en-US"/>
            </a:br>
            <a:r>
              <a:rPr lang="en-US"/>
              <a:t>Master Title</a:t>
            </a:r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1F449AA6-D2AD-D580-244F-F3D88E876D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11680" y="5317558"/>
            <a:ext cx="5881574" cy="21544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4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/>
              <a:t>Event/Meeting Name</a:t>
            </a:r>
          </a:p>
        </p:txBody>
      </p:sp>
      <p:pic>
        <p:nvPicPr>
          <p:cNvPr id="8" name="Picture 7" descr="A black and white logo&#10;&#10;AI-generated content may be incorrect.">
            <a:extLst>
              <a:ext uri="{FF2B5EF4-FFF2-40B4-BE49-F238E27FC236}">
                <a16:creationId xmlns:a16="http://schemas.microsoft.com/office/drawing/2014/main" id="{CABE36E7-CEFE-3D85-3EB3-6DEC904EE7F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728080" y="3394080"/>
            <a:ext cx="3463920" cy="3463920"/>
          </a:xfrm>
          <a:prstGeom prst="rect">
            <a:avLst/>
          </a:prstGeom>
        </p:spPr>
      </p:pic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B7804463-F24D-728D-1E87-FA02B1DA824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11680" y="5578701"/>
            <a:ext cx="2428875" cy="307777"/>
          </a:xfrm>
        </p:spPr>
        <p:txBody>
          <a:bodyPr lIns="91440"/>
          <a:lstStyle>
            <a:lvl1pPr marL="0" indent="0" algn="l">
              <a:buNone/>
              <a:defRPr sz="14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01.01.2026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FE5D8F8-8E58-DA0B-0230-43035071DEF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011680" y="4625546"/>
            <a:ext cx="7434263" cy="415498"/>
          </a:xfrm>
        </p:spPr>
        <p:txBody>
          <a:bodyPr lIns="91440"/>
          <a:lstStyle>
            <a:lvl1pPr>
              <a:buNone/>
              <a:defRPr sz="2100">
                <a:solidFill>
                  <a:srgbClr val="B5E3F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One Line Subtitle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8BF64CDF-946C-B9FA-2C48-6915639D4F48}"/>
              </a:ext>
            </a:extLst>
          </p:cNvPr>
          <p:cNvCxnSpPr/>
          <p:nvPr userDrawn="1"/>
        </p:nvCxnSpPr>
        <p:spPr>
          <a:xfrm>
            <a:off x="1645920" y="3291840"/>
            <a:ext cx="0" cy="2560320"/>
          </a:xfrm>
          <a:prstGeom prst="line">
            <a:avLst/>
          </a:prstGeom>
          <a:ln w="50800">
            <a:solidFill>
              <a:srgbClr val="00AEEF"/>
            </a:solidFill>
            <a:tailEnd type="none" w="lg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86933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60">
          <p15:clr>
            <a:srgbClr val="FBAE40"/>
          </p15:clr>
        </p15:guide>
        <p15:guide id="2" pos="7272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esenters - 2">
    <p:bg>
      <p:bgPr>
        <a:solidFill>
          <a:srgbClr val="0026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94714795-14CB-A9D6-19B0-96E648F02B0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44543" y="6063458"/>
            <a:ext cx="608147" cy="457200"/>
          </a:xfrm>
          <a:prstGeom prst="rect">
            <a:avLst/>
          </a:prstGeom>
        </p:spPr>
      </p:pic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19A7E8F2-2210-211F-6F22-1F245C12FA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46439" y="680085"/>
            <a:ext cx="8364761" cy="548640"/>
          </a:xfrm>
          <a:prstGeom prst="rect">
            <a:avLst/>
          </a:prstGeom>
          <a:noFill/>
        </p:spPr>
        <p:txBody>
          <a:bodyPr vert="horz" lIns="0" tIns="45720" rIns="91440" bIns="45720" rtlCol="0" anchor="ctr">
            <a:noAutofit/>
          </a:bodyPr>
          <a:lstStyle>
            <a:lvl1pPr>
              <a:defRPr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/>
              <a:t>Presenters</a:t>
            </a:r>
          </a:p>
        </p:txBody>
      </p:sp>
      <p:sp>
        <p:nvSpPr>
          <p:cNvPr id="3" name="Content Placeholder 17">
            <a:extLst>
              <a:ext uri="{FF2B5EF4-FFF2-40B4-BE49-F238E27FC236}">
                <a16:creationId xmlns:a16="http://schemas.microsoft.com/office/drawing/2014/main" id="{E2F3A23C-AB23-8957-73B6-9D36943C7559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2766252" y="4349077"/>
            <a:ext cx="2951546" cy="369332"/>
          </a:xfrm>
        </p:spPr>
        <p:txBody>
          <a:bodyPr/>
          <a:lstStyle>
            <a:lvl1pPr algn="ctr">
              <a:buNone/>
              <a:defRPr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/>
              <a:t>First Last</a:t>
            </a:r>
          </a:p>
        </p:txBody>
      </p:sp>
      <p:sp>
        <p:nvSpPr>
          <p:cNvPr id="4" name="Content Placeholder 18">
            <a:extLst>
              <a:ext uri="{FF2B5EF4-FFF2-40B4-BE49-F238E27FC236}">
                <a16:creationId xmlns:a16="http://schemas.microsoft.com/office/drawing/2014/main" id="{A8BF8E2D-2C36-23C1-BB51-B6D328E9BEC8}"/>
              </a:ext>
            </a:extLst>
          </p:cNvPr>
          <p:cNvSpPr>
            <a:spLocks noGrp="1"/>
          </p:cNvSpPr>
          <p:nvPr>
            <p:ph sz="half" idx="20" hasCustomPrompt="1"/>
          </p:nvPr>
        </p:nvSpPr>
        <p:spPr>
          <a:xfrm>
            <a:off x="2766252" y="4747343"/>
            <a:ext cx="2951546" cy="276999"/>
          </a:xfrm>
        </p:spPr>
        <p:txBody>
          <a:bodyPr/>
          <a:lstStyle>
            <a:lvl1pPr algn="ctr">
              <a:buNone/>
              <a:defRPr sz="1800">
                <a:solidFill>
                  <a:srgbClr val="B3E3F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/>
              <a:t>Title</a:t>
            </a:r>
          </a:p>
        </p:txBody>
      </p:sp>
      <p:sp>
        <p:nvSpPr>
          <p:cNvPr id="9" name="Content Placeholder 17">
            <a:extLst>
              <a:ext uri="{FF2B5EF4-FFF2-40B4-BE49-F238E27FC236}">
                <a16:creationId xmlns:a16="http://schemas.microsoft.com/office/drawing/2014/main" id="{707F0389-DFEF-1239-5812-4FE130F5EF9B}"/>
              </a:ext>
            </a:extLst>
          </p:cNvPr>
          <p:cNvSpPr>
            <a:spLocks noGrp="1"/>
          </p:cNvSpPr>
          <p:nvPr>
            <p:ph sz="half" idx="21" hasCustomPrompt="1"/>
          </p:nvPr>
        </p:nvSpPr>
        <p:spPr>
          <a:xfrm>
            <a:off x="6559654" y="4349077"/>
            <a:ext cx="2951546" cy="369332"/>
          </a:xfrm>
        </p:spPr>
        <p:txBody>
          <a:bodyPr/>
          <a:lstStyle>
            <a:lvl1pPr algn="ctr">
              <a:buNone/>
              <a:defRPr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/>
              <a:t>First Last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B2758D58-3694-DE03-1424-AD30D9BD7658}"/>
              </a:ext>
            </a:extLst>
          </p:cNvPr>
          <p:cNvCxnSpPr>
            <a:cxnSpLocks/>
          </p:cNvCxnSpPr>
          <p:nvPr userDrawn="1"/>
        </p:nvCxnSpPr>
        <p:spPr>
          <a:xfrm>
            <a:off x="875613" y="701635"/>
            <a:ext cx="0" cy="548640"/>
          </a:xfrm>
          <a:prstGeom prst="line">
            <a:avLst/>
          </a:prstGeom>
          <a:ln w="57150">
            <a:solidFill>
              <a:srgbClr val="00AEE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18">
            <a:extLst>
              <a:ext uri="{FF2B5EF4-FFF2-40B4-BE49-F238E27FC236}">
                <a16:creationId xmlns:a16="http://schemas.microsoft.com/office/drawing/2014/main" id="{9E0F4F5B-C459-3AE5-9C6F-69A776053FA9}"/>
              </a:ext>
            </a:extLst>
          </p:cNvPr>
          <p:cNvSpPr>
            <a:spLocks noGrp="1"/>
          </p:cNvSpPr>
          <p:nvPr>
            <p:ph sz="half" idx="25" hasCustomPrompt="1"/>
          </p:nvPr>
        </p:nvSpPr>
        <p:spPr>
          <a:xfrm>
            <a:off x="2766252" y="5053276"/>
            <a:ext cx="2951546" cy="307777"/>
          </a:xfrm>
        </p:spPr>
        <p:txBody>
          <a:bodyPr/>
          <a:lstStyle>
            <a:lvl1pPr algn="ctr">
              <a:buNone/>
              <a:defRPr sz="1400">
                <a:solidFill>
                  <a:srgbClr val="B5E3F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/>
              <a:t>Optional: Email or Company Name</a:t>
            </a:r>
          </a:p>
        </p:txBody>
      </p:sp>
      <p:sp>
        <p:nvSpPr>
          <p:cNvPr id="6" name="Content Placeholder 18">
            <a:extLst>
              <a:ext uri="{FF2B5EF4-FFF2-40B4-BE49-F238E27FC236}">
                <a16:creationId xmlns:a16="http://schemas.microsoft.com/office/drawing/2014/main" id="{D3F067E9-F749-7676-2D59-F340B76FEE03}"/>
              </a:ext>
            </a:extLst>
          </p:cNvPr>
          <p:cNvSpPr>
            <a:spLocks noGrp="1"/>
          </p:cNvSpPr>
          <p:nvPr>
            <p:ph sz="half" idx="26" hasCustomPrompt="1"/>
          </p:nvPr>
        </p:nvSpPr>
        <p:spPr>
          <a:xfrm>
            <a:off x="6559654" y="4747343"/>
            <a:ext cx="2951546" cy="276999"/>
          </a:xfrm>
        </p:spPr>
        <p:txBody>
          <a:bodyPr/>
          <a:lstStyle>
            <a:lvl1pPr algn="ctr">
              <a:buNone/>
              <a:defRPr sz="1800">
                <a:solidFill>
                  <a:srgbClr val="B3E3F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/>
              <a:t>Title</a:t>
            </a:r>
          </a:p>
        </p:txBody>
      </p:sp>
      <p:sp>
        <p:nvSpPr>
          <p:cNvPr id="8" name="Content Placeholder 18">
            <a:extLst>
              <a:ext uri="{FF2B5EF4-FFF2-40B4-BE49-F238E27FC236}">
                <a16:creationId xmlns:a16="http://schemas.microsoft.com/office/drawing/2014/main" id="{7574A5D8-6074-9C7F-33F6-B8007B0F04F3}"/>
              </a:ext>
            </a:extLst>
          </p:cNvPr>
          <p:cNvSpPr>
            <a:spLocks noGrp="1"/>
          </p:cNvSpPr>
          <p:nvPr>
            <p:ph sz="half" idx="27" hasCustomPrompt="1"/>
          </p:nvPr>
        </p:nvSpPr>
        <p:spPr>
          <a:xfrm>
            <a:off x="6559654" y="5053276"/>
            <a:ext cx="2951546" cy="307777"/>
          </a:xfrm>
        </p:spPr>
        <p:txBody>
          <a:bodyPr/>
          <a:lstStyle>
            <a:lvl1pPr algn="ctr">
              <a:buNone/>
              <a:defRPr sz="1400">
                <a:solidFill>
                  <a:srgbClr val="B5E3F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/>
              <a:t>Optional: Email or Company Name</a:t>
            </a:r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3CFEC578-0185-0238-7F8F-FEB1B5963DA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428227" y="2191110"/>
            <a:ext cx="1778515" cy="1778515"/>
          </a:xfrm>
          <a:prstGeom prst="flowChartConnector">
            <a:avLst/>
          </a:prstGeom>
          <a:ln w="19050">
            <a:solidFill>
              <a:srgbClr val="DAE3EA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953C3C04-ACCE-FDD5-07F4-2BD64DD72BE0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7185650" y="2191110"/>
            <a:ext cx="1778515" cy="1778515"/>
          </a:xfrm>
          <a:prstGeom prst="flowChartConnector">
            <a:avLst/>
          </a:prstGeom>
          <a:ln w="19050">
            <a:solidFill>
              <a:srgbClr val="DAE3EA"/>
            </a:solidFill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2712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60">
          <p15:clr>
            <a:srgbClr val="FBAE40"/>
          </p15:clr>
        </p15:guide>
        <p15:guide id="2" pos="7272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esenters - 3">
    <p:bg>
      <p:bgPr>
        <a:solidFill>
          <a:srgbClr val="0026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94714795-14CB-A9D6-19B0-96E648F02B0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44543" y="6063458"/>
            <a:ext cx="608147" cy="457200"/>
          </a:xfrm>
          <a:prstGeom prst="rect">
            <a:avLst/>
          </a:prstGeom>
        </p:spPr>
      </p:pic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19A7E8F2-2210-211F-6F22-1F245C12FA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46439" y="680085"/>
            <a:ext cx="8364761" cy="548640"/>
          </a:xfrm>
          <a:prstGeom prst="rect">
            <a:avLst/>
          </a:prstGeom>
          <a:noFill/>
        </p:spPr>
        <p:txBody>
          <a:bodyPr vert="horz" lIns="0" tIns="45720" rIns="91440" bIns="45720" rtlCol="0" anchor="ctr">
            <a:noAutofit/>
          </a:bodyPr>
          <a:lstStyle>
            <a:lvl1pPr>
              <a:defRPr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/>
              <a:t>Presenters</a:t>
            </a:r>
          </a:p>
        </p:txBody>
      </p:sp>
      <p:sp>
        <p:nvSpPr>
          <p:cNvPr id="3" name="Content Placeholder 17">
            <a:extLst>
              <a:ext uri="{FF2B5EF4-FFF2-40B4-BE49-F238E27FC236}">
                <a16:creationId xmlns:a16="http://schemas.microsoft.com/office/drawing/2014/main" id="{E2F3A23C-AB23-8957-73B6-9D36943C7559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826825" y="4349077"/>
            <a:ext cx="2951546" cy="369332"/>
          </a:xfrm>
        </p:spPr>
        <p:txBody>
          <a:bodyPr/>
          <a:lstStyle>
            <a:lvl1pPr algn="ctr">
              <a:buNone/>
              <a:defRPr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/>
              <a:t>First Last</a:t>
            </a:r>
          </a:p>
        </p:txBody>
      </p:sp>
      <p:sp>
        <p:nvSpPr>
          <p:cNvPr id="4" name="Content Placeholder 18">
            <a:extLst>
              <a:ext uri="{FF2B5EF4-FFF2-40B4-BE49-F238E27FC236}">
                <a16:creationId xmlns:a16="http://schemas.microsoft.com/office/drawing/2014/main" id="{A8BF8E2D-2C36-23C1-BB51-B6D328E9BEC8}"/>
              </a:ext>
            </a:extLst>
          </p:cNvPr>
          <p:cNvSpPr>
            <a:spLocks noGrp="1"/>
          </p:cNvSpPr>
          <p:nvPr>
            <p:ph sz="half" idx="20" hasCustomPrompt="1"/>
          </p:nvPr>
        </p:nvSpPr>
        <p:spPr>
          <a:xfrm>
            <a:off x="826825" y="4747343"/>
            <a:ext cx="2951546" cy="276999"/>
          </a:xfrm>
        </p:spPr>
        <p:txBody>
          <a:bodyPr/>
          <a:lstStyle>
            <a:lvl1pPr algn="ctr">
              <a:buNone/>
              <a:defRPr sz="1800">
                <a:solidFill>
                  <a:srgbClr val="B3E3F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/>
              <a:t>Title</a:t>
            </a:r>
          </a:p>
        </p:txBody>
      </p:sp>
      <p:sp>
        <p:nvSpPr>
          <p:cNvPr id="9" name="Content Placeholder 17">
            <a:extLst>
              <a:ext uri="{FF2B5EF4-FFF2-40B4-BE49-F238E27FC236}">
                <a16:creationId xmlns:a16="http://schemas.microsoft.com/office/drawing/2014/main" id="{707F0389-DFEF-1239-5812-4FE130F5EF9B}"/>
              </a:ext>
            </a:extLst>
          </p:cNvPr>
          <p:cNvSpPr>
            <a:spLocks noGrp="1"/>
          </p:cNvSpPr>
          <p:nvPr>
            <p:ph sz="half" idx="21" hasCustomPrompt="1"/>
          </p:nvPr>
        </p:nvSpPr>
        <p:spPr>
          <a:xfrm>
            <a:off x="4620227" y="4349077"/>
            <a:ext cx="2951546" cy="369332"/>
          </a:xfrm>
        </p:spPr>
        <p:txBody>
          <a:bodyPr/>
          <a:lstStyle>
            <a:lvl1pPr algn="ctr">
              <a:buNone/>
              <a:defRPr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/>
              <a:t>First Last</a:t>
            </a:r>
          </a:p>
        </p:txBody>
      </p:sp>
      <p:sp>
        <p:nvSpPr>
          <p:cNvPr id="12" name="Content Placeholder 17">
            <a:extLst>
              <a:ext uri="{FF2B5EF4-FFF2-40B4-BE49-F238E27FC236}">
                <a16:creationId xmlns:a16="http://schemas.microsoft.com/office/drawing/2014/main" id="{CAFAEC98-2388-33D6-DEF3-BDF5031E8088}"/>
              </a:ext>
            </a:extLst>
          </p:cNvPr>
          <p:cNvSpPr>
            <a:spLocks noGrp="1"/>
          </p:cNvSpPr>
          <p:nvPr>
            <p:ph sz="half" idx="23" hasCustomPrompt="1"/>
          </p:nvPr>
        </p:nvSpPr>
        <p:spPr>
          <a:xfrm>
            <a:off x="8413629" y="4349077"/>
            <a:ext cx="2951546" cy="369332"/>
          </a:xfrm>
        </p:spPr>
        <p:txBody>
          <a:bodyPr/>
          <a:lstStyle>
            <a:lvl1pPr algn="ctr">
              <a:buNone/>
              <a:defRPr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/>
              <a:t>First Last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B2758D58-3694-DE03-1424-AD30D9BD7658}"/>
              </a:ext>
            </a:extLst>
          </p:cNvPr>
          <p:cNvCxnSpPr>
            <a:cxnSpLocks/>
          </p:cNvCxnSpPr>
          <p:nvPr userDrawn="1"/>
        </p:nvCxnSpPr>
        <p:spPr>
          <a:xfrm>
            <a:off x="875613" y="701635"/>
            <a:ext cx="0" cy="548640"/>
          </a:xfrm>
          <a:prstGeom prst="line">
            <a:avLst/>
          </a:prstGeom>
          <a:ln w="57150">
            <a:solidFill>
              <a:srgbClr val="00AEE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18">
            <a:extLst>
              <a:ext uri="{FF2B5EF4-FFF2-40B4-BE49-F238E27FC236}">
                <a16:creationId xmlns:a16="http://schemas.microsoft.com/office/drawing/2014/main" id="{9E0F4F5B-C459-3AE5-9C6F-69A776053FA9}"/>
              </a:ext>
            </a:extLst>
          </p:cNvPr>
          <p:cNvSpPr>
            <a:spLocks noGrp="1"/>
          </p:cNvSpPr>
          <p:nvPr>
            <p:ph sz="half" idx="25" hasCustomPrompt="1"/>
          </p:nvPr>
        </p:nvSpPr>
        <p:spPr>
          <a:xfrm>
            <a:off x="826825" y="5053276"/>
            <a:ext cx="2951546" cy="215444"/>
          </a:xfrm>
        </p:spPr>
        <p:txBody>
          <a:bodyPr/>
          <a:lstStyle>
            <a:lvl1pPr algn="ctr">
              <a:buNone/>
              <a:defRPr sz="1400">
                <a:solidFill>
                  <a:srgbClr val="B3E3F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/>
              <a:t>Optional: Email or Company Name</a:t>
            </a:r>
          </a:p>
        </p:txBody>
      </p:sp>
      <p:sp>
        <p:nvSpPr>
          <p:cNvPr id="6" name="Content Placeholder 18">
            <a:extLst>
              <a:ext uri="{FF2B5EF4-FFF2-40B4-BE49-F238E27FC236}">
                <a16:creationId xmlns:a16="http://schemas.microsoft.com/office/drawing/2014/main" id="{D3F067E9-F749-7676-2D59-F340B76FEE03}"/>
              </a:ext>
            </a:extLst>
          </p:cNvPr>
          <p:cNvSpPr>
            <a:spLocks noGrp="1"/>
          </p:cNvSpPr>
          <p:nvPr>
            <p:ph sz="half" idx="26" hasCustomPrompt="1"/>
          </p:nvPr>
        </p:nvSpPr>
        <p:spPr>
          <a:xfrm>
            <a:off x="4620227" y="4747343"/>
            <a:ext cx="2951546" cy="276999"/>
          </a:xfrm>
        </p:spPr>
        <p:txBody>
          <a:bodyPr/>
          <a:lstStyle>
            <a:lvl1pPr algn="ctr">
              <a:buNone/>
              <a:defRPr sz="1800">
                <a:solidFill>
                  <a:srgbClr val="B3E3F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/>
              <a:t>Title</a:t>
            </a:r>
          </a:p>
        </p:txBody>
      </p:sp>
      <p:sp>
        <p:nvSpPr>
          <p:cNvPr id="8" name="Content Placeholder 18">
            <a:extLst>
              <a:ext uri="{FF2B5EF4-FFF2-40B4-BE49-F238E27FC236}">
                <a16:creationId xmlns:a16="http://schemas.microsoft.com/office/drawing/2014/main" id="{7574A5D8-6074-9C7F-33F6-B8007B0F04F3}"/>
              </a:ext>
            </a:extLst>
          </p:cNvPr>
          <p:cNvSpPr>
            <a:spLocks noGrp="1"/>
          </p:cNvSpPr>
          <p:nvPr>
            <p:ph sz="half" idx="27" hasCustomPrompt="1"/>
          </p:nvPr>
        </p:nvSpPr>
        <p:spPr>
          <a:xfrm>
            <a:off x="4620227" y="5053276"/>
            <a:ext cx="2951546" cy="215444"/>
          </a:xfrm>
        </p:spPr>
        <p:txBody>
          <a:bodyPr/>
          <a:lstStyle>
            <a:lvl1pPr algn="ctr">
              <a:buNone/>
              <a:defRPr sz="1400">
                <a:solidFill>
                  <a:srgbClr val="B3E3F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/>
              <a:t>Optional: Email or Company Name</a:t>
            </a:r>
          </a:p>
        </p:txBody>
      </p:sp>
      <p:sp>
        <p:nvSpPr>
          <p:cNvPr id="11" name="Content Placeholder 18">
            <a:extLst>
              <a:ext uri="{FF2B5EF4-FFF2-40B4-BE49-F238E27FC236}">
                <a16:creationId xmlns:a16="http://schemas.microsoft.com/office/drawing/2014/main" id="{BD064461-C29E-CCA5-30CF-372E272BE162}"/>
              </a:ext>
            </a:extLst>
          </p:cNvPr>
          <p:cNvSpPr>
            <a:spLocks noGrp="1"/>
          </p:cNvSpPr>
          <p:nvPr>
            <p:ph sz="half" idx="28" hasCustomPrompt="1"/>
          </p:nvPr>
        </p:nvSpPr>
        <p:spPr>
          <a:xfrm>
            <a:off x="8413629" y="4763087"/>
            <a:ext cx="2951546" cy="276999"/>
          </a:xfrm>
        </p:spPr>
        <p:txBody>
          <a:bodyPr/>
          <a:lstStyle>
            <a:lvl1pPr algn="ctr">
              <a:buNone/>
              <a:defRPr sz="1800">
                <a:solidFill>
                  <a:srgbClr val="B3E3F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/>
              <a:t>Title</a:t>
            </a:r>
          </a:p>
        </p:txBody>
      </p:sp>
      <p:sp>
        <p:nvSpPr>
          <p:cNvPr id="15" name="Content Placeholder 18">
            <a:extLst>
              <a:ext uri="{FF2B5EF4-FFF2-40B4-BE49-F238E27FC236}">
                <a16:creationId xmlns:a16="http://schemas.microsoft.com/office/drawing/2014/main" id="{85788315-48D2-3F69-6DF3-5DD0DA2FD987}"/>
              </a:ext>
            </a:extLst>
          </p:cNvPr>
          <p:cNvSpPr>
            <a:spLocks noGrp="1"/>
          </p:cNvSpPr>
          <p:nvPr>
            <p:ph sz="half" idx="29" hasCustomPrompt="1"/>
          </p:nvPr>
        </p:nvSpPr>
        <p:spPr>
          <a:xfrm>
            <a:off x="8413629" y="5069020"/>
            <a:ext cx="2951546" cy="215444"/>
          </a:xfrm>
        </p:spPr>
        <p:txBody>
          <a:bodyPr/>
          <a:lstStyle>
            <a:lvl1pPr algn="ctr">
              <a:buNone/>
              <a:defRPr sz="1400">
                <a:solidFill>
                  <a:srgbClr val="B3E3F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/>
              <a:t>Optional: Email or Company Name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DB954AA1-4B93-6634-8720-307603BF1227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9004781" y="2196193"/>
            <a:ext cx="1778515" cy="1778515"/>
          </a:xfrm>
          <a:prstGeom prst="flowChartConnector">
            <a:avLst/>
          </a:prstGeom>
          <a:ln w="19050">
            <a:solidFill>
              <a:srgbClr val="DAE3EA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5FDD30E4-9B1B-70FD-E6EC-0371AE273810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5206742" y="2196193"/>
            <a:ext cx="1778515" cy="1778515"/>
          </a:xfrm>
          <a:prstGeom prst="flowChartConnector">
            <a:avLst/>
          </a:prstGeom>
          <a:ln w="19050">
            <a:solidFill>
              <a:srgbClr val="DAE3EA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FB749F88-7075-D91B-6B23-ECF9F9042F6A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1413340" y="2205575"/>
            <a:ext cx="1778515" cy="1778515"/>
          </a:xfrm>
          <a:prstGeom prst="flowChartConnector">
            <a:avLst/>
          </a:prstGeom>
          <a:ln w="19050">
            <a:solidFill>
              <a:srgbClr val="DAE3EA"/>
            </a:solidFill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4590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60">
          <p15:clr>
            <a:srgbClr val="FBAE40"/>
          </p15:clr>
        </p15:guide>
        <p15:guide id="2" pos="7272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Presenters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19A7E8F2-2210-211F-6F22-1F245C12FA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46439" y="680085"/>
            <a:ext cx="8364761" cy="548640"/>
          </a:xfrm>
          <a:prstGeom prst="rect">
            <a:avLst/>
          </a:prstGeom>
          <a:noFill/>
        </p:spPr>
        <p:txBody>
          <a:bodyPr vert="horz" lIns="0" tIns="45720" rIns="91440" bIns="45720" rtlCol="0" anchor="ctr">
            <a:noAutofit/>
          </a:bodyPr>
          <a:lstStyle>
            <a:lvl1pPr>
              <a:defRPr>
                <a:solidFill>
                  <a:srgbClr val="00263F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/>
              <a:t>Presenters</a:t>
            </a:r>
          </a:p>
        </p:txBody>
      </p:sp>
      <p:sp>
        <p:nvSpPr>
          <p:cNvPr id="3" name="Content Placeholder 17">
            <a:extLst>
              <a:ext uri="{FF2B5EF4-FFF2-40B4-BE49-F238E27FC236}">
                <a16:creationId xmlns:a16="http://schemas.microsoft.com/office/drawing/2014/main" id="{E2F3A23C-AB23-8957-73B6-9D36943C7559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2766252" y="4349077"/>
            <a:ext cx="2951546" cy="523220"/>
          </a:xfrm>
        </p:spPr>
        <p:txBody>
          <a:bodyPr/>
          <a:lstStyle>
            <a:lvl1pPr algn="ctr">
              <a:buNone/>
              <a:defRPr>
                <a:solidFill>
                  <a:srgbClr val="00263F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/>
              <a:t>First Last</a:t>
            </a:r>
          </a:p>
        </p:txBody>
      </p:sp>
      <p:sp>
        <p:nvSpPr>
          <p:cNvPr id="4" name="Content Placeholder 18">
            <a:extLst>
              <a:ext uri="{FF2B5EF4-FFF2-40B4-BE49-F238E27FC236}">
                <a16:creationId xmlns:a16="http://schemas.microsoft.com/office/drawing/2014/main" id="{A8BF8E2D-2C36-23C1-BB51-B6D328E9BEC8}"/>
              </a:ext>
            </a:extLst>
          </p:cNvPr>
          <p:cNvSpPr>
            <a:spLocks noGrp="1"/>
          </p:cNvSpPr>
          <p:nvPr>
            <p:ph sz="half" idx="20" hasCustomPrompt="1"/>
          </p:nvPr>
        </p:nvSpPr>
        <p:spPr>
          <a:xfrm>
            <a:off x="2766252" y="4747343"/>
            <a:ext cx="2951546" cy="369332"/>
          </a:xfrm>
        </p:spPr>
        <p:txBody>
          <a:bodyPr/>
          <a:lstStyle>
            <a:lvl1pPr algn="ctr">
              <a:buNone/>
              <a:defRPr sz="1800">
                <a:solidFill>
                  <a:srgbClr val="00263F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/>
              <a:t>Title</a:t>
            </a:r>
          </a:p>
        </p:txBody>
      </p:sp>
      <p:sp>
        <p:nvSpPr>
          <p:cNvPr id="9" name="Content Placeholder 17">
            <a:extLst>
              <a:ext uri="{FF2B5EF4-FFF2-40B4-BE49-F238E27FC236}">
                <a16:creationId xmlns:a16="http://schemas.microsoft.com/office/drawing/2014/main" id="{707F0389-DFEF-1239-5812-4FE130F5EF9B}"/>
              </a:ext>
            </a:extLst>
          </p:cNvPr>
          <p:cNvSpPr>
            <a:spLocks noGrp="1"/>
          </p:cNvSpPr>
          <p:nvPr>
            <p:ph sz="half" idx="21" hasCustomPrompt="1"/>
          </p:nvPr>
        </p:nvSpPr>
        <p:spPr>
          <a:xfrm>
            <a:off x="6559654" y="4349077"/>
            <a:ext cx="2951546" cy="523220"/>
          </a:xfrm>
        </p:spPr>
        <p:txBody>
          <a:bodyPr/>
          <a:lstStyle>
            <a:lvl1pPr algn="ctr">
              <a:buNone/>
              <a:defRPr>
                <a:solidFill>
                  <a:srgbClr val="00263F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/>
              <a:t>First Last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B2758D58-3694-DE03-1424-AD30D9BD7658}"/>
              </a:ext>
            </a:extLst>
          </p:cNvPr>
          <p:cNvCxnSpPr>
            <a:cxnSpLocks/>
          </p:cNvCxnSpPr>
          <p:nvPr userDrawn="1"/>
        </p:nvCxnSpPr>
        <p:spPr>
          <a:xfrm>
            <a:off x="875613" y="701635"/>
            <a:ext cx="0" cy="548640"/>
          </a:xfrm>
          <a:prstGeom prst="line">
            <a:avLst/>
          </a:prstGeom>
          <a:ln w="57150">
            <a:solidFill>
              <a:srgbClr val="00AEE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18">
            <a:extLst>
              <a:ext uri="{FF2B5EF4-FFF2-40B4-BE49-F238E27FC236}">
                <a16:creationId xmlns:a16="http://schemas.microsoft.com/office/drawing/2014/main" id="{9E0F4F5B-C459-3AE5-9C6F-69A776053FA9}"/>
              </a:ext>
            </a:extLst>
          </p:cNvPr>
          <p:cNvSpPr>
            <a:spLocks noGrp="1"/>
          </p:cNvSpPr>
          <p:nvPr>
            <p:ph sz="half" idx="25" hasCustomPrompt="1"/>
          </p:nvPr>
        </p:nvSpPr>
        <p:spPr>
          <a:xfrm>
            <a:off x="2766252" y="5053276"/>
            <a:ext cx="2951546" cy="307777"/>
          </a:xfrm>
        </p:spPr>
        <p:txBody>
          <a:bodyPr/>
          <a:lstStyle>
            <a:lvl1pPr algn="ctr">
              <a:buNone/>
              <a:defRPr sz="1400">
                <a:solidFill>
                  <a:srgbClr val="00263F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/>
              <a:t>Optional: Email or Company Name</a:t>
            </a:r>
          </a:p>
        </p:txBody>
      </p:sp>
      <p:sp>
        <p:nvSpPr>
          <p:cNvPr id="6" name="Content Placeholder 18">
            <a:extLst>
              <a:ext uri="{FF2B5EF4-FFF2-40B4-BE49-F238E27FC236}">
                <a16:creationId xmlns:a16="http://schemas.microsoft.com/office/drawing/2014/main" id="{D3F067E9-F749-7676-2D59-F340B76FEE03}"/>
              </a:ext>
            </a:extLst>
          </p:cNvPr>
          <p:cNvSpPr>
            <a:spLocks noGrp="1"/>
          </p:cNvSpPr>
          <p:nvPr>
            <p:ph sz="half" idx="26" hasCustomPrompt="1"/>
          </p:nvPr>
        </p:nvSpPr>
        <p:spPr>
          <a:xfrm>
            <a:off x="6559654" y="4747343"/>
            <a:ext cx="2951546" cy="369332"/>
          </a:xfrm>
        </p:spPr>
        <p:txBody>
          <a:bodyPr/>
          <a:lstStyle>
            <a:lvl1pPr algn="ctr">
              <a:buNone/>
              <a:defRPr sz="1800">
                <a:solidFill>
                  <a:srgbClr val="00263F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/>
              <a:t>Title</a:t>
            </a:r>
          </a:p>
        </p:txBody>
      </p:sp>
      <p:sp>
        <p:nvSpPr>
          <p:cNvPr id="8" name="Content Placeholder 18">
            <a:extLst>
              <a:ext uri="{FF2B5EF4-FFF2-40B4-BE49-F238E27FC236}">
                <a16:creationId xmlns:a16="http://schemas.microsoft.com/office/drawing/2014/main" id="{7574A5D8-6074-9C7F-33F6-B8007B0F04F3}"/>
              </a:ext>
            </a:extLst>
          </p:cNvPr>
          <p:cNvSpPr>
            <a:spLocks noGrp="1"/>
          </p:cNvSpPr>
          <p:nvPr>
            <p:ph sz="half" idx="27" hasCustomPrompt="1"/>
          </p:nvPr>
        </p:nvSpPr>
        <p:spPr>
          <a:xfrm>
            <a:off x="6559654" y="5053276"/>
            <a:ext cx="2951546" cy="307777"/>
          </a:xfrm>
        </p:spPr>
        <p:txBody>
          <a:bodyPr/>
          <a:lstStyle>
            <a:lvl1pPr algn="ctr">
              <a:buNone/>
              <a:defRPr sz="1400">
                <a:solidFill>
                  <a:srgbClr val="00263F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/>
              <a:t>Optional: Email or Company Name</a:t>
            </a:r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3CFEC578-0185-0238-7F8F-FEB1B5963DA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428227" y="2191110"/>
            <a:ext cx="1778515" cy="1778515"/>
          </a:xfrm>
          <a:prstGeom prst="flowChartConnector">
            <a:avLst/>
          </a:prstGeom>
          <a:ln w="19050">
            <a:solidFill>
              <a:srgbClr val="DAE3EA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953C3C04-ACCE-FDD5-07F4-2BD64DD72BE0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7185650" y="2191110"/>
            <a:ext cx="1778515" cy="1778515"/>
          </a:xfrm>
          <a:prstGeom prst="flowChartConnector">
            <a:avLst/>
          </a:prstGeom>
          <a:ln w="19050">
            <a:solidFill>
              <a:srgbClr val="DAE3EA"/>
            </a:solidFill>
          </a:ln>
        </p:spPr>
        <p:txBody>
          <a:bodyPr/>
          <a:lstStyle/>
          <a:p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A449A15-03E3-AF15-249D-12836397332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45278" y="6065785"/>
            <a:ext cx="608147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6567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60">
          <p15:clr>
            <a:srgbClr val="FBAE40"/>
          </p15:clr>
        </p15:guide>
        <p15:guide id="2" pos="7272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Presenters -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19A7E8F2-2210-211F-6F22-1F245C12FA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46439" y="680085"/>
            <a:ext cx="8364761" cy="548640"/>
          </a:xfrm>
          <a:prstGeom prst="rect">
            <a:avLst/>
          </a:prstGeom>
          <a:noFill/>
        </p:spPr>
        <p:txBody>
          <a:bodyPr vert="horz" lIns="0" tIns="45720" rIns="91440" bIns="45720" rtlCol="0" anchor="ctr">
            <a:noAutofit/>
          </a:bodyPr>
          <a:lstStyle>
            <a:lvl1pPr>
              <a:defRPr>
                <a:solidFill>
                  <a:srgbClr val="00263F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/>
              <a:t>Presenters</a:t>
            </a:r>
          </a:p>
        </p:txBody>
      </p:sp>
      <p:sp>
        <p:nvSpPr>
          <p:cNvPr id="3" name="Content Placeholder 17">
            <a:extLst>
              <a:ext uri="{FF2B5EF4-FFF2-40B4-BE49-F238E27FC236}">
                <a16:creationId xmlns:a16="http://schemas.microsoft.com/office/drawing/2014/main" id="{E2F3A23C-AB23-8957-73B6-9D36943C7559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826825" y="4349077"/>
            <a:ext cx="2951546" cy="523220"/>
          </a:xfrm>
        </p:spPr>
        <p:txBody>
          <a:bodyPr/>
          <a:lstStyle>
            <a:lvl1pPr algn="ctr">
              <a:buNone/>
              <a:defRPr>
                <a:solidFill>
                  <a:srgbClr val="00263F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/>
              <a:t>First Last</a:t>
            </a:r>
          </a:p>
        </p:txBody>
      </p:sp>
      <p:sp>
        <p:nvSpPr>
          <p:cNvPr id="4" name="Content Placeholder 18">
            <a:extLst>
              <a:ext uri="{FF2B5EF4-FFF2-40B4-BE49-F238E27FC236}">
                <a16:creationId xmlns:a16="http://schemas.microsoft.com/office/drawing/2014/main" id="{A8BF8E2D-2C36-23C1-BB51-B6D328E9BEC8}"/>
              </a:ext>
            </a:extLst>
          </p:cNvPr>
          <p:cNvSpPr>
            <a:spLocks noGrp="1"/>
          </p:cNvSpPr>
          <p:nvPr>
            <p:ph sz="half" idx="20" hasCustomPrompt="1"/>
          </p:nvPr>
        </p:nvSpPr>
        <p:spPr>
          <a:xfrm>
            <a:off x="826825" y="4747343"/>
            <a:ext cx="2951546" cy="369332"/>
          </a:xfrm>
        </p:spPr>
        <p:txBody>
          <a:bodyPr/>
          <a:lstStyle>
            <a:lvl1pPr algn="ctr">
              <a:buNone/>
              <a:defRPr sz="1800">
                <a:solidFill>
                  <a:srgbClr val="00263F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/>
              <a:t>Title</a:t>
            </a:r>
          </a:p>
        </p:txBody>
      </p:sp>
      <p:sp>
        <p:nvSpPr>
          <p:cNvPr id="9" name="Content Placeholder 17">
            <a:extLst>
              <a:ext uri="{FF2B5EF4-FFF2-40B4-BE49-F238E27FC236}">
                <a16:creationId xmlns:a16="http://schemas.microsoft.com/office/drawing/2014/main" id="{707F0389-DFEF-1239-5812-4FE130F5EF9B}"/>
              </a:ext>
            </a:extLst>
          </p:cNvPr>
          <p:cNvSpPr>
            <a:spLocks noGrp="1"/>
          </p:cNvSpPr>
          <p:nvPr>
            <p:ph sz="half" idx="21" hasCustomPrompt="1"/>
          </p:nvPr>
        </p:nvSpPr>
        <p:spPr>
          <a:xfrm>
            <a:off x="4620227" y="4349077"/>
            <a:ext cx="2951546" cy="523220"/>
          </a:xfrm>
        </p:spPr>
        <p:txBody>
          <a:bodyPr/>
          <a:lstStyle>
            <a:lvl1pPr algn="ctr">
              <a:buNone/>
              <a:defRPr>
                <a:solidFill>
                  <a:srgbClr val="00263F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/>
              <a:t>First Last</a:t>
            </a:r>
          </a:p>
        </p:txBody>
      </p:sp>
      <p:sp>
        <p:nvSpPr>
          <p:cNvPr id="12" name="Content Placeholder 17">
            <a:extLst>
              <a:ext uri="{FF2B5EF4-FFF2-40B4-BE49-F238E27FC236}">
                <a16:creationId xmlns:a16="http://schemas.microsoft.com/office/drawing/2014/main" id="{CAFAEC98-2388-33D6-DEF3-BDF5031E8088}"/>
              </a:ext>
            </a:extLst>
          </p:cNvPr>
          <p:cNvSpPr>
            <a:spLocks noGrp="1"/>
          </p:cNvSpPr>
          <p:nvPr>
            <p:ph sz="half" idx="23" hasCustomPrompt="1"/>
          </p:nvPr>
        </p:nvSpPr>
        <p:spPr>
          <a:xfrm>
            <a:off x="8413629" y="4349077"/>
            <a:ext cx="2951546" cy="523220"/>
          </a:xfrm>
        </p:spPr>
        <p:txBody>
          <a:bodyPr/>
          <a:lstStyle>
            <a:lvl1pPr algn="ctr">
              <a:buNone/>
              <a:defRPr>
                <a:solidFill>
                  <a:srgbClr val="00263F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/>
              <a:t>First Last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B2758D58-3694-DE03-1424-AD30D9BD7658}"/>
              </a:ext>
            </a:extLst>
          </p:cNvPr>
          <p:cNvCxnSpPr>
            <a:cxnSpLocks/>
          </p:cNvCxnSpPr>
          <p:nvPr userDrawn="1"/>
        </p:nvCxnSpPr>
        <p:spPr>
          <a:xfrm>
            <a:off x="875613" y="701635"/>
            <a:ext cx="0" cy="548640"/>
          </a:xfrm>
          <a:prstGeom prst="line">
            <a:avLst/>
          </a:prstGeom>
          <a:ln w="57150">
            <a:solidFill>
              <a:srgbClr val="00AEE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18">
            <a:extLst>
              <a:ext uri="{FF2B5EF4-FFF2-40B4-BE49-F238E27FC236}">
                <a16:creationId xmlns:a16="http://schemas.microsoft.com/office/drawing/2014/main" id="{9E0F4F5B-C459-3AE5-9C6F-69A776053FA9}"/>
              </a:ext>
            </a:extLst>
          </p:cNvPr>
          <p:cNvSpPr>
            <a:spLocks noGrp="1"/>
          </p:cNvSpPr>
          <p:nvPr>
            <p:ph sz="half" idx="25" hasCustomPrompt="1"/>
          </p:nvPr>
        </p:nvSpPr>
        <p:spPr>
          <a:xfrm>
            <a:off x="826825" y="5053276"/>
            <a:ext cx="2951546" cy="307777"/>
          </a:xfrm>
        </p:spPr>
        <p:txBody>
          <a:bodyPr/>
          <a:lstStyle>
            <a:lvl1pPr algn="ctr">
              <a:buNone/>
              <a:defRPr sz="1400">
                <a:solidFill>
                  <a:srgbClr val="00263F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/>
              <a:t>Optional: Email or Company Name</a:t>
            </a:r>
          </a:p>
        </p:txBody>
      </p:sp>
      <p:sp>
        <p:nvSpPr>
          <p:cNvPr id="6" name="Content Placeholder 18">
            <a:extLst>
              <a:ext uri="{FF2B5EF4-FFF2-40B4-BE49-F238E27FC236}">
                <a16:creationId xmlns:a16="http://schemas.microsoft.com/office/drawing/2014/main" id="{D3F067E9-F749-7676-2D59-F340B76FEE03}"/>
              </a:ext>
            </a:extLst>
          </p:cNvPr>
          <p:cNvSpPr>
            <a:spLocks noGrp="1"/>
          </p:cNvSpPr>
          <p:nvPr>
            <p:ph sz="half" idx="26" hasCustomPrompt="1"/>
          </p:nvPr>
        </p:nvSpPr>
        <p:spPr>
          <a:xfrm>
            <a:off x="4620227" y="4747343"/>
            <a:ext cx="2951546" cy="369332"/>
          </a:xfrm>
        </p:spPr>
        <p:txBody>
          <a:bodyPr/>
          <a:lstStyle>
            <a:lvl1pPr algn="ctr">
              <a:buNone/>
              <a:defRPr sz="1800">
                <a:solidFill>
                  <a:srgbClr val="00263F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/>
              <a:t>Title</a:t>
            </a:r>
          </a:p>
        </p:txBody>
      </p:sp>
      <p:sp>
        <p:nvSpPr>
          <p:cNvPr id="8" name="Content Placeholder 18">
            <a:extLst>
              <a:ext uri="{FF2B5EF4-FFF2-40B4-BE49-F238E27FC236}">
                <a16:creationId xmlns:a16="http://schemas.microsoft.com/office/drawing/2014/main" id="{7574A5D8-6074-9C7F-33F6-B8007B0F04F3}"/>
              </a:ext>
            </a:extLst>
          </p:cNvPr>
          <p:cNvSpPr>
            <a:spLocks noGrp="1"/>
          </p:cNvSpPr>
          <p:nvPr>
            <p:ph sz="half" idx="27" hasCustomPrompt="1"/>
          </p:nvPr>
        </p:nvSpPr>
        <p:spPr>
          <a:xfrm>
            <a:off x="4620227" y="5053276"/>
            <a:ext cx="2951546" cy="307777"/>
          </a:xfrm>
        </p:spPr>
        <p:txBody>
          <a:bodyPr/>
          <a:lstStyle>
            <a:lvl1pPr algn="ctr">
              <a:buNone/>
              <a:defRPr sz="1400">
                <a:solidFill>
                  <a:srgbClr val="00263F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/>
              <a:t>Optional: Email or Company Name</a:t>
            </a:r>
          </a:p>
        </p:txBody>
      </p:sp>
      <p:sp>
        <p:nvSpPr>
          <p:cNvPr id="11" name="Content Placeholder 18">
            <a:extLst>
              <a:ext uri="{FF2B5EF4-FFF2-40B4-BE49-F238E27FC236}">
                <a16:creationId xmlns:a16="http://schemas.microsoft.com/office/drawing/2014/main" id="{BD064461-C29E-CCA5-30CF-372E272BE162}"/>
              </a:ext>
            </a:extLst>
          </p:cNvPr>
          <p:cNvSpPr>
            <a:spLocks noGrp="1"/>
          </p:cNvSpPr>
          <p:nvPr>
            <p:ph sz="half" idx="28" hasCustomPrompt="1"/>
          </p:nvPr>
        </p:nvSpPr>
        <p:spPr>
          <a:xfrm>
            <a:off x="8413629" y="4763087"/>
            <a:ext cx="2951546" cy="369332"/>
          </a:xfrm>
        </p:spPr>
        <p:txBody>
          <a:bodyPr/>
          <a:lstStyle>
            <a:lvl1pPr algn="ctr">
              <a:buNone/>
              <a:defRPr sz="1800">
                <a:solidFill>
                  <a:srgbClr val="00263F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/>
              <a:t>Title</a:t>
            </a:r>
          </a:p>
        </p:txBody>
      </p:sp>
      <p:sp>
        <p:nvSpPr>
          <p:cNvPr id="15" name="Content Placeholder 18">
            <a:extLst>
              <a:ext uri="{FF2B5EF4-FFF2-40B4-BE49-F238E27FC236}">
                <a16:creationId xmlns:a16="http://schemas.microsoft.com/office/drawing/2014/main" id="{85788315-48D2-3F69-6DF3-5DD0DA2FD987}"/>
              </a:ext>
            </a:extLst>
          </p:cNvPr>
          <p:cNvSpPr>
            <a:spLocks noGrp="1"/>
          </p:cNvSpPr>
          <p:nvPr>
            <p:ph sz="half" idx="29" hasCustomPrompt="1"/>
          </p:nvPr>
        </p:nvSpPr>
        <p:spPr>
          <a:xfrm>
            <a:off x="8413629" y="5069020"/>
            <a:ext cx="2951546" cy="307777"/>
          </a:xfrm>
        </p:spPr>
        <p:txBody>
          <a:bodyPr/>
          <a:lstStyle>
            <a:lvl1pPr algn="ctr">
              <a:buNone/>
              <a:defRPr sz="1400">
                <a:solidFill>
                  <a:srgbClr val="00263F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/>
              <a:t>Optional: Email or Company Name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DB954AA1-4B93-6634-8720-307603BF1227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9004781" y="2196193"/>
            <a:ext cx="1778515" cy="1778515"/>
          </a:xfrm>
          <a:prstGeom prst="flowChartConnector">
            <a:avLst/>
          </a:prstGeom>
          <a:ln w="19050">
            <a:solidFill>
              <a:srgbClr val="DAE3EA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5FDD30E4-9B1B-70FD-E6EC-0371AE273810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5206742" y="2196193"/>
            <a:ext cx="1778515" cy="1778515"/>
          </a:xfrm>
          <a:prstGeom prst="flowChartConnector">
            <a:avLst/>
          </a:prstGeom>
          <a:ln w="19050">
            <a:solidFill>
              <a:srgbClr val="DAE3EA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FB749F88-7075-D91B-6B23-ECF9F9042F6A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1413340" y="2205575"/>
            <a:ext cx="1778515" cy="1778515"/>
          </a:xfrm>
          <a:prstGeom prst="flowChartConnector">
            <a:avLst/>
          </a:prstGeom>
          <a:ln w="19050">
            <a:solidFill>
              <a:srgbClr val="DAE3EA"/>
            </a:solidFill>
          </a:ln>
        </p:spPr>
        <p:txBody>
          <a:bodyPr/>
          <a:lstStyle/>
          <a:p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EC528B0-1FD9-5E66-328D-08E058144A7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45278" y="6065785"/>
            <a:ext cx="608147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5549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60">
          <p15:clr>
            <a:srgbClr val="FBAE40"/>
          </p15:clr>
        </p15:guide>
        <p15:guide id="2" pos="7272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-Dark">
    <p:bg>
      <p:bgPr>
        <a:solidFill>
          <a:srgbClr val="0026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19A7E8F2-2210-211F-6F22-1F245C12F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6439" y="680085"/>
            <a:ext cx="8364761" cy="548640"/>
          </a:xfrm>
          <a:prstGeom prst="rect">
            <a:avLst/>
          </a:prstGeom>
          <a:noFill/>
        </p:spPr>
        <p:txBody>
          <a:bodyPr vert="horz" lIns="0" tIns="45720" rIns="91440" bIns="45720" rtlCol="0" anchor="ctr">
            <a:noAutofit/>
          </a:bodyPr>
          <a:lstStyle>
            <a:lvl1pPr>
              <a:defRPr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ABC397E-FEE4-4404-1E92-911074DAA4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6439" y="1423630"/>
            <a:ext cx="8364761" cy="369332"/>
          </a:xfrm>
        </p:spPr>
        <p:txBody>
          <a:bodyPr wrap="square" lIns="0" tIns="0" rIns="0" bIns="0">
            <a:spAutoFit/>
          </a:bodyPr>
          <a:lstStyle>
            <a:lvl1pPr marL="0" indent="0">
              <a:buFont typeface="Arial" panose="020B0604020202020204" pitchFamily="34" charset="0"/>
              <a:buNone/>
              <a:defRPr sz="24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352425" indent="0">
              <a:buClr>
                <a:srgbClr val="3699CD"/>
              </a:buClr>
              <a:buFont typeface="Arial" panose="020B0604020202020204" pitchFamily="34" charset="0"/>
              <a:buNone/>
              <a:defRPr lang="en-US" sz="2200" kern="1200" dirty="0">
                <a:solidFill>
                  <a:schemeClr val="bg1"/>
                </a:solidFill>
                <a:latin typeface="Myriad Pro"/>
                <a:ea typeface="+mn-ea"/>
                <a:cs typeface="Myriad Pro"/>
              </a:defRPr>
            </a:lvl2pPr>
            <a:lvl3pPr marL="628650" indent="0">
              <a:buClr>
                <a:srgbClr val="3699CD"/>
              </a:buClr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3pPr>
            <a:lvl4pPr marL="860425" indent="0">
              <a:buClr>
                <a:srgbClr val="3699CD"/>
              </a:buClr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4pPr>
            <a:lvl5pPr marL="1147762" indent="0">
              <a:buClr>
                <a:srgbClr val="3699CD"/>
              </a:buClr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FCD464D-5331-D0B7-0AF0-82F2B43DE62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44543" y="6063458"/>
            <a:ext cx="608147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4491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60">
          <p15:clr>
            <a:srgbClr val="FBAE40"/>
          </p15:clr>
        </p15:guide>
        <p15:guide id="2" pos="7272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rgbClr val="0026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9BBDE3A-DBEA-D863-A168-0DD8D76A0192}"/>
              </a:ext>
            </a:extLst>
          </p:cNvPr>
          <p:cNvSpPr txBox="1"/>
          <p:nvPr userDrawn="1"/>
        </p:nvSpPr>
        <p:spPr>
          <a:xfrm>
            <a:off x="4810897" y="1928064"/>
            <a:ext cx="624762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Making a </a:t>
            </a:r>
          </a:p>
          <a:p>
            <a:r>
              <a:rPr lang="en-US" sz="44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Sustainable Impact</a:t>
            </a:r>
          </a:p>
          <a:p>
            <a:r>
              <a:rPr lang="en-US" sz="44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on Our Communities</a:t>
            </a:r>
          </a:p>
          <a:p>
            <a:r>
              <a:rPr lang="en-US" sz="44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Now and Into the Future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9AE7E6A-8BD3-1990-F2CB-3738F92E40F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4730" y="2301435"/>
            <a:ext cx="2694796" cy="2025926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C9D695A-39C5-C54E-64A0-32242D65F3B9}"/>
              </a:ext>
            </a:extLst>
          </p:cNvPr>
          <p:cNvCxnSpPr>
            <a:cxnSpLocks/>
          </p:cNvCxnSpPr>
          <p:nvPr userDrawn="1"/>
        </p:nvCxnSpPr>
        <p:spPr>
          <a:xfrm flipH="1">
            <a:off x="4399863" y="2079958"/>
            <a:ext cx="1470" cy="2468880"/>
          </a:xfrm>
          <a:prstGeom prst="line">
            <a:avLst/>
          </a:prstGeom>
          <a:ln w="63500">
            <a:solidFill>
              <a:srgbClr val="00AEE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903249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solidFill>
          <a:srgbClr val="0026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D9354DBD-DB7D-8898-19D5-A159D1CDC0A2}"/>
              </a:ext>
            </a:extLst>
          </p:cNvPr>
          <p:cNvSpPr txBox="1"/>
          <p:nvPr userDrawn="1"/>
        </p:nvSpPr>
        <p:spPr>
          <a:xfrm>
            <a:off x="1038997" y="2028599"/>
            <a:ext cx="66984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Making a Sustainable Impact on </a:t>
            </a:r>
            <a:br>
              <a:rPr lang="en-US" sz="200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</a:br>
            <a:r>
              <a:rPr lang="en-US" sz="200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Our Communities—Now and Into the Future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EE9993E-EACF-9868-238A-C25C36B81C23}"/>
              </a:ext>
            </a:extLst>
          </p:cNvPr>
          <p:cNvSpPr txBox="1"/>
          <p:nvPr userDrawn="1"/>
        </p:nvSpPr>
        <p:spPr>
          <a:xfrm>
            <a:off x="1038997" y="2771236"/>
            <a:ext cx="6698478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000">
                <a:solidFill>
                  <a:srgbClr val="E0E0E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At Apex, we deliver engineering, consulting, field services, and data solutions that support the evolving needs of businesses and the communities where we live and work.</a:t>
            </a:r>
          </a:p>
          <a:p>
            <a:pPr>
              <a:spcAft>
                <a:spcPts val="1200"/>
              </a:spcAft>
            </a:pPr>
            <a:r>
              <a:rPr lang="en-US" sz="2000">
                <a:solidFill>
                  <a:srgbClr val="E0E0E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We operate in all 50 states and maintain a highly capable and diverse team of scientists, geologists, engineers, technicians, and information management specialists.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1E34527-C600-9B5C-200F-F0EC16798E6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61426" y="598322"/>
            <a:ext cx="1432066" cy="1076616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3054820-EBFE-F909-BD62-11E0C1B4551A}"/>
              </a:ext>
            </a:extLst>
          </p:cNvPr>
          <p:cNvCxnSpPr>
            <a:cxnSpLocks/>
          </p:cNvCxnSpPr>
          <p:nvPr userDrawn="1"/>
        </p:nvCxnSpPr>
        <p:spPr>
          <a:xfrm flipH="1">
            <a:off x="751788" y="2103120"/>
            <a:ext cx="1470" cy="2651760"/>
          </a:xfrm>
          <a:prstGeom prst="line">
            <a:avLst/>
          </a:prstGeom>
          <a:ln w="63500">
            <a:solidFill>
              <a:srgbClr val="00AEE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34B69D1-3794-1B8D-7078-A237F753B8D1}"/>
              </a:ext>
            </a:extLst>
          </p:cNvPr>
          <p:cNvGrpSpPr/>
          <p:nvPr userDrawn="1"/>
        </p:nvGrpSpPr>
        <p:grpSpPr>
          <a:xfrm>
            <a:off x="7955280" y="2103120"/>
            <a:ext cx="3797027" cy="2662136"/>
            <a:chOff x="8077814" y="2103120"/>
            <a:chExt cx="3797027" cy="2662136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E53D221-4CCF-9D3F-8586-92A3D44D906D}"/>
                </a:ext>
              </a:extLst>
            </p:cNvPr>
            <p:cNvSpPr txBox="1"/>
            <p:nvPr userDrawn="1"/>
          </p:nvSpPr>
          <p:spPr>
            <a:xfrm>
              <a:off x="8371112" y="4426702"/>
              <a:ext cx="337292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>
                  <a:solidFill>
                    <a:srgbClr val="00AEEF"/>
                  </a:solidFill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National Presence. Local Expertise.</a:t>
              </a:r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3D6EE95C-21D6-1059-0B8D-329707D7D3B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rcRect l="5796" t="8659" r="7263" b="16639"/>
            <a:stretch>
              <a:fillRect/>
            </a:stretch>
          </p:blipFill>
          <p:spPr>
            <a:xfrm>
              <a:off x="8077814" y="2103120"/>
              <a:ext cx="3797027" cy="1965520"/>
            </a:xfrm>
            <a:prstGeom prst="rect">
              <a:avLst/>
            </a:prstGeom>
          </p:spPr>
        </p:pic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F7FA8C6F-5268-8A50-E997-E6FE815B56E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44543" y="6063458"/>
            <a:ext cx="608147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871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D9354DBD-DB7D-8898-19D5-A159D1CDC0A2}"/>
              </a:ext>
            </a:extLst>
          </p:cNvPr>
          <p:cNvSpPr txBox="1"/>
          <p:nvPr userDrawn="1"/>
        </p:nvSpPr>
        <p:spPr>
          <a:xfrm>
            <a:off x="1038997" y="2028599"/>
            <a:ext cx="66984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rgbClr val="00263F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Making a Sustainable Impact on </a:t>
            </a:r>
            <a:br>
              <a:rPr lang="en-US" sz="2000">
                <a:solidFill>
                  <a:srgbClr val="00263F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</a:br>
            <a:r>
              <a:rPr lang="en-US" sz="2000">
                <a:solidFill>
                  <a:srgbClr val="00263F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Our Communities—Now and Into the Future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EE9993E-EACF-9868-238A-C25C36B81C23}"/>
              </a:ext>
            </a:extLst>
          </p:cNvPr>
          <p:cNvSpPr txBox="1"/>
          <p:nvPr userDrawn="1"/>
        </p:nvSpPr>
        <p:spPr>
          <a:xfrm>
            <a:off x="1038997" y="2771236"/>
            <a:ext cx="6698478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000">
                <a:solidFill>
                  <a:srgbClr val="00263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At Apex, we deliver engineering, consulting, field services, and data solutions that support the evolving needs of businesses and the communities where we live and work.</a:t>
            </a:r>
          </a:p>
          <a:p>
            <a:pPr>
              <a:spcAft>
                <a:spcPts val="1200"/>
              </a:spcAft>
            </a:pPr>
            <a:r>
              <a:rPr lang="en-US" sz="2000">
                <a:solidFill>
                  <a:srgbClr val="00263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We operate in all 50 states and maintain a highly capable and diverse team of scientists, geologists, engineers, technicians, and information management specialists.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1E34527-C600-9B5C-200F-F0EC16798E6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161557" y="598322"/>
            <a:ext cx="1431804" cy="1076616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3054820-EBFE-F909-BD62-11E0C1B4551A}"/>
              </a:ext>
            </a:extLst>
          </p:cNvPr>
          <p:cNvCxnSpPr>
            <a:cxnSpLocks/>
          </p:cNvCxnSpPr>
          <p:nvPr userDrawn="1"/>
        </p:nvCxnSpPr>
        <p:spPr>
          <a:xfrm flipH="1">
            <a:off x="751788" y="2103120"/>
            <a:ext cx="1470" cy="2651760"/>
          </a:xfrm>
          <a:prstGeom prst="line">
            <a:avLst/>
          </a:prstGeom>
          <a:ln w="63500">
            <a:solidFill>
              <a:srgbClr val="00AEE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A83486BD-66E4-8F2D-F6D5-BE676EC33904}"/>
              </a:ext>
            </a:extLst>
          </p:cNvPr>
          <p:cNvGrpSpPr/>
          <p:nvPr userDrawn="1"/>
        </p:nvGrpSpPr>
        <p:grpSpPr>
          <a:xfrm>
            <a:off x="7955280" y="2103120"/>
            <a:ext cx="3797027" cy="2662136"/>
            <a:chOff x="7970234" y="2103120"/>
            <a:chExt cx="3797027" cy="2662136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E53D221-4CCF-9D3F-8586-92A3D44D906D}"/>
                </a:ext>
              </a:extLst>
            </p:cNvPr>
            <p:cNvSpPr txBox="1"/>
            <p:nvPr userDrawn="1"/>
          </p:nvSpPr>
          <p:spPr>
            <a:xfrm>
              <a:off x="8263532" y="4426702"/>
              <a:ext cx="337292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>
                  <a:solidFill>
                    <a:srgbClr val="00AEEF"/>
                  </a:solidFill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National Presence. Local Expertise.</a:t>
              </a:r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3D6EE95C-21D6-1059-0B8D-329707D7D3B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rcRect l="5796" t="8659" r="7263" b="16639"/>
            <a:stretch>
              <a:fillRect/>
            </a:stretch>
          </p:blipFill>
          <p:spPr>
            <a:xfrm>
              <a:off x="7970234" y="2103120"/>
              <a:ext cx="3797027" cy="1965520"/>
            </a:xfrm>
            <a:prstGeom prst="rect">
              <a:avLst/>
            </a:prstGeom>
          </p:spPr>
        </p:pic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43D9A586-CF0D-3112-97B7-0A952E9B191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245278" y="6065785"/>
            <a:ext cx="608147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85422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&amp;A">
    <p:bg>
      <p:bgPr>
        <a:solidFill>
          <a:srgbClr val="0026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ack and white logo&#10;&#10;AI-generated content may be incorrect.">
            <a:extLst>
              <a:ext uri="{FF2B5EF4-FFF2-40B4-BE49-F238E27FC236}">
                <a16:creationId xmlns:a16="http://schemas.microsoft.com/office/drawing/2014/main" id="{CABE36E7-CEFE-3D85-3EB3-6DEC904EE7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728080" y="3394080"/>
            <a:ext cx="3463920" cy="3463920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E425671-A1A8-F2FA-A533-DDF5A334330B}"/>
              </a:ext>
            </a:extLst>
          </p:cNvPr>
          <p:cNvCxnSpPr>
            <a:cxnSpLocks/>
          </p:cNvCxnSpPr>
          <p:nvPr userDrawn="1"/>
        </p:nvCxnSpPr>
        <p:spPr>
          <a:xfrm>
            <a:off x="1645920" y="2011680"/>
            <a:ext cx="0" cy="914400"/>
          </a:xfrm>
          <a:prstGeom prst="line">
            <a:avLst/>
          </a:prstGeom>
          <a:ln w="50800">
            <a:solidFill>
              <a:srgbClr val="00AEEF"/>
            </a:solidFill>
            <a:tailEnd type="none" w="lg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73187AC9-1295-048A-22D2-F1FBFF63EE6C}"/>
              </a:ext>
            </a:extLst>
          </p:cNvPr>
          <p:cNvSpPr txBox="1"/>
          <p:nvPr userDrawn="1"/>
        </p:nvSpPr>
        <p:spPr>
          <a:xfrm>
            <a:off x="2011680" y="2011680"/>
            <a:ext cx="74342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Q&amp;A</a:t>
            </a:r>
          </a:p>
        </p:txBody>
      </p:sp>
    </p:spTree>
    <p:extLst>
      <p:ext uri="{BB962C8B-B14F-4D97-AF65-F5344CB8AC3E}">
        <p14:creationId xmlns:p14="http://schemas.microsoft.com/office/powerpoint/2010/main" val="11870945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60">
          <p15:clr>
            <a:srgbClr val="FBAE40"/>
          </p15:clr>
        </p15:guide>
        <p15:guide id="2" pos="7272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_Blank">
    <p:bg>
      <p:bgPr>
        <a:solidFill>
          <a:srgbClr val="0026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ack and white logo&#10;&#10;AI-generated content may be incorrect.">
            <a:extLst>
              <a:ext uri="{FF2B5EF4-FFF2-40B4-BE49-F238E27FC236}">
                <a16:creationId xmlns:a16="http://schemas.microsoft.com/office/drawing/2014/main" id="{CABE36E7-CEFE-3D85-3EB3-6DEC904EE7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728080" y="3394080"/>
            <a:ext cx="3463920" cy="3463920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78D79E7-D0C7-69E1-E394-FB9A53217417}"/>
              </a:ext>
            </a:extLst>
          </p:cNvPr>
          <p:cNvCxnSpPr>
            <a:cxnSpLocks/>
          </p:cNvCxnSpPr>
          <p:nvPr userDrawn="1"/>
        </p:nvCxnSpPr>
        <p:spPr>
          <a:xfrm>
            <a:off x="1645920" y="2011680"/>
            <a:ext cx="0" cy="914400"/>
          </a:xfrm>
          <a:prstGeom prst="line">
            <a:avLst/>
          </a:prstGeom>
          <a:ln w="50800">
            <a:solidFill>
              <a:srgbClr val="00AEEF"/>
            </a:solidFill>
            <a:tailEnd type="none" w="lg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3B676716-30B2-AEBE-7777-E140A1BB4CCA}"/>
              </a:ext>
            </a:extLst>
          </p:cNvPr>
          <p:cNvSpPr txBox="1"/>
          <p:nvPr userDrawn="1"/>
        </p:nvSpPr>
        <p:spPr>
          <a:xfrm>
            <a:off x="2011680" y="2011680"/>
            <a:ext cx="74342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23195485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60">
          <p15:clr>
            <a:srgbClr val="FBAE40"/>
          </p15:clr>
        </p15:guide>
        <p15:guide id="2" pos="7272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_2 Presenters">
    <p:bg>
      <p:bgPr>
        <a:solidFill>
          <a:srgbClr val="0026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ack and white logo&#10;&#10;AI-generated content may be incorrect.">
            <a:extLst>
              <a:ext uri="{FF2B5EF4-FFF2-40B4-BE49-F238E27FC236}">
                <a16:creationId xmlns:a16="http://schemas.microsoft.com/office/drawing/2014/main" id="{CABE36E7-CEFE-3D85-3EB3-6DEC904EE7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728080" y="3394080"/>
            <a:ext cx="3463920" cy="3463920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80356ED-25A2-E99F-C46F-2F2867965F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45920" y="4533743"/>
            <a:ext cx="4240212" cy="369332"/>
          </a:xfrm>
        </p:spPr>
        <p:txBody>
          <a:bodyPr/>
          <a:lstStyle>
            <a:lvl1pPr algn="ctr">
              <a:buNone/>
              <a:defRPr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First Last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D9546D23-FB0D-183D-0799-1008F885DE5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645920" y="4946476"/>
            <a:ext cx="4240212" cy="369332"/>
          </a:xfrm>
        </p:spPr>
        <p:txBody>
          <a:bodyPr/>
          <a:lstStyle>
            <a:lvl1pPr algn="ctr">
              <a:buNone/>
              <a:defRPr sz="1800">
                <a:solidFill>
                  <a:srgbClr val="B5E3F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7E6D96BC-C693-1701-527F-AF3AF257BD8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645920" y="5261092"/>
            <a:ext cx="4240212" cy="369332"/>
          </a:xfrm>
        </p:spPr>
        <p:txBody>
          <a:bodyPr/>
          <a:lstStyle>
            <a:lvl1pPr algn="ctr">
              <a:buNone/>
              <a:defRPr sz="1800">
                <a:solidFill>
                  <a:srgbClr val="B5E3F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Email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73FF94EA-DDC3-14D7-7027-F5A6377101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4702" y="4533743"/>
            <a:ext cx="4240212" cy="369332"/>
          </a:xfrm>
        </p:spPr>
        <p:txBody>
          <a:bodyPr/>
          <a:lstStyle>
            <a:lvl1pPr algn="ctr">
              <a:buNone/>
              <a:defRPr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First Last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E9E76FDD-D057-6780-2532-375B24BF588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5352" y="4946476"/>
            <a:ext cx="4240212" cy="369332"/>
          </a:xfrm>
        </p:spPr>
        <p:txBody>
          <a:bodyPr/>
          <a:lstStyle>
            <a:lvl1pPr algn="ctr">
              <a:buNone/>
              <a:defRPr sz="1800">
                <a:solidFill>
                  <a:srgbClr val="B5E3F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BE9B3E77-D62A-F272-4E1E-7F5426241AE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4702" y="5261092"/>
            <a:ext cx="4240212" cy="369332"/>
          </a:xfrm>
        </p:spPr>
        <p:txBody>
          <a:bodyPr/>
          <a:lstStyle>
            <a:lvl1pPr algn="ctr">
              <a:buNone/>
              <a:defRPr sz="1800">
                <a:solidFill>
                  <a:srgbClr val="B5E3F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Email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7AB27BE-F4CB-ACDB-1B3B-8A014FD65C80}"/>
              </a:ext>
            </a:extLst>
          </p:cNvPr>
          <p:cNvCxnSpPr>
            <a:cxnSpLocks/>
          </p:cNvCxnSpPr>
          <p:nvPr userDrawn="1"/>
        </p:nvCxnSpPr>
        <p:spPr>
          <a:xfrm>
            <a:off x="1645920" y="2011680"/>
            <a:ext cx="0" cy="914400"/>
          </a:xfrm>
          <a:prstGeom prst="line">
            <a:avLst/>
          </a:prstGeom>
          <a:ln w="50800">
            <a:solidFill>
              <a:srgbClr val="00AEEF"/>
            </a:solidFill>
            <a:tailEnd type="none" w="lg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C25F3CB0-8B5E-570C-97E8-18F0B6674305}"/>
              </a:ext>
            </a:extLst>
          </p:cNvPr>
          <p:cNvSpPr txBox="1"/>
          <p:nvPr userDrawn="1"/>
        </p:nvSpPr>
        <p:spPr>
          <a:xfrm>
            <a:off x="2011680" y="2011680"/>
            <a:ext cx="74342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17783595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60">
          <p15:clr>
            <a:srgbClr val="FBAE40"/>
          </p15:clr>
        </p15:guide>
        <p15:guide id="2" pos="7272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_3 Presenters">
    <p:bg>
      <p:bgPr>
        <a:solidFill>
          <a:srgbClr val="0026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ack and white logo&#10;&#10;AI-generated content may be incorrect.">
            <a:extLst>
              <a:ext uri="{FF2B5EF4-FFF2-40B4-BE49-F238E27FC236}">
                <a16:creationId xmlns:a16="http://schemas.microsoft.com/office/drawing/2014/main" id="{CABE36E7-CEFE-3D85-3EB3-6DEC904EE7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728080" y="3394080"/>
            <a:ext cx="3463920" cy="3463920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80356ED-25A2-E99F-C46F-2F2867965F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15892" y="3957420"/>
            <a:ext cx="3134016" cy="307777"/>
          </a:xfrm>
        </p:spPr>
        <p:txBody>
          <a:bodyPr/>
          <a:lstStyle>
            <a:lvl1pPr algn="ctr">
              <a:buNone/>
              <a:defRPr sz="20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First Last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D9546D23-FB0D-183D-0799-1008F885DE5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16542" y="4301758"/>
            <a:ext cx="3134016" cy="338554"/>
          </a:xfrm>
        </p:spPr>
        <p:txBody>
          <a:bodyPr/>
          <a:lstStyle>
            <a:lvl1pPr algn="ctr">
              <a:buNone/>
              <a:defRPr sz="1600">
                <a:solidFill>
                  <a:srgbClr val="B5E3F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7E6D96BC-C693-1701-527F-AF3AF257BD8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15892" y="4584540"/>
            <a:ext cx="3134016" cy="338554"/>
          </a:xfrm>
        </p:spPr>
        <p:txBody>
          <a:bodyPr/>
          <a:lstStyle>
            <a:lvl1pPr algn="ctr">
              <a:buNone/>
              <a:defRPr sz="1600">
                <a:solidFill>
                  <a:srgbClr val="B5E3F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Email</a:t>
            </a: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CCF67737-B6CA-63DC-DD53-8DDCD76274F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87742" y="3957420"/>
            <a:ext cx="3134016" cy="307777"/>
          </a:xfrm>
        </p:spPr>
        <p:txBody>
          <a:bodyPr/>
          <a:lstStyle>
            <a:lvl1pPr algn="ctr">
              <a:buNone/>
              <a:defRPr sz="20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First Last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406F5EC3-EA82-DC28-E1AE-A8B1AEA1CBD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88392" y="4301758"/>
            <a:ext cx="3134016" cy="338554"/>
          </a:xfrm>
        </p:spPr>
        <p:txBody>
          <a:bodyPr/>
          <a:lstStyle>
            <a:lvl1pPr algn="ctr">
              <a:buNone/>
              <a:defRPr sz="1600">
                <a:solidFill>
                  <a:srgbClr val="B5E3F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742C578C-C919-159C-06B0-A8FBAC5FFF5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87742" y="4584540"/>
            <a:ext cx="3134016" cy="338554"/>
          </a:xfrm>
        </p:spPr>
        <p:txBody>
          <a:bodyPr/>
          <a:lstStyle>
            <a:lvl1pPr algn="ctr">
              <a:buNone/>
              <a:defRPr sz="1600">
                <a:solidFill>
                  <a:srgbClr val="B5E3F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Email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52B02D32-3D36-4A15-B7A9-581B1AC1358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059592" y="3955931"/>
            <a:ext cx="3134016" cy="307777"/>
          </a:xfrm>
        </p:spPr>
        <p:txBody>
          <a:bodyPr/>
          <a:lstStyle>
            <a:lvl1pPr algn="ctr">
              <a:buNone/>
              <a:defRPr sz="20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First Last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622796D7-D531-8F3D-5602-F41B81DFD8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60242" y="4300269"/>
            <a:ext cx="3134016" cy="338554"/>
          </a:xfrm>
        </p:spPr>
        <p:txBody>
          <a:bodyPr/>
          <a:lstStyle>
            <a:lvl1pPr algn="ctr">
              <a:buNone/>
              <a:defRPr sz="1600">
                <a:solidFill>
                  <a:srgbClr val="B5E3F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C0093DC3-016F-2D0A-B523-5779251D0EE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059592" y="4583051"/>
            <a:ext cx="3134016" cy="338554"/>
          </a:xfrm>
        </p:spPr>
        <p:txBody>
          <a:bodyPr/>
          <a:lstStyle>
            <a:lvl1pPr algn="ctr">
              <a:buNone/>
              <a:defRPr sz="1600">
                <a:solidFill>
                  <a:srgbClr val="B5E3F2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Email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F44DCA4-16A6-FA19-EDC4-B8F76CDF9098}"/>
              </a:ext>
            </a:extLst>
          </p:cNvPr>
          <p:cNvCxnSpPr>
            <a:cxnSpLocks/>
          </p:cNvCxnSpPr>
          <p:nvPr userDrawn="1"/>
        </p:nvCxnSpPr>
        <p:spPr>
          <a:xfrm>
            <a:off x="1645920" y="2011680"/>
            <a:ext cx="0" cy="914400"/>
          </a:xfrm>
          <a:prstGeom prst="line">
            <a:avLst/>
          </a:prstGeom>
          <a:ln w="50800">
            <a:solidFill>
              <a:srgbClr val="00AEEF"/>
            </a:solidFill>
            <a:tailEnd type="none" w="lg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C9116E51-FA0A-067D-38BA-3D4C0C5D9AA6}"/>
              </a:ext>
            </a:extLst>
          </p:cNvPr>
          <p:cNvSpPr txBox="1"/>
          <p:nvPr userDrawn="1"/>
        </p:nvSpPr>
        <p:spPr>
          <a:xfrm>
            <a:off x="2011680" y="2011680"/>
            <a:ext cx="74342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16192425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60">
          <p15:clr>
            <a:srgbClr val="FBAE40"/>
          </p15:clr>
        </p15:guide>
        <p15:guide id="2" pos="7272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avy-Blank">
    <p:bg>
      <p:bgPr>
        <a:solidFill>
          <a:srgbClr val="0026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ack and white logo&#10;&#10;AI-generated content may be incorrect.">
            <a:extLst>
              <a:ext uri="{FF2B5EF4-FFF2-40B4-BE49-F238E27FC236}">
                <a16:creationId xmlns:a16="http://schemas.microsoft.com/office/drawing/2014/main" id="{CABE36E7-CEFE-3D85-3EB3-6DEC904EE7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728080" y="3394080"/>
            <a:ext cx="3463920" cy="3463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350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60">
          <p15:clr>
            <a:srgbClr val="FBAE40"/>
          </p15:clr>
        </p15:guide>
        <p15:guide id="2" pos="7272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519409B-0C12-3477-0AF8-F7EB7198F93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96F7E8-7269-7E41-B3D9-E4E63DF8E6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512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0080" y="640080"/>
            <a:ext cx="10881360" cy="54864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0" y="1554480"/>
            <a:ext cx="10881360" cy="1668149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600" y="6391656"/>
            <a:ext cx="284480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0" i="0">
                <a:solidFill>
                  <a:srgbClr val="B4B5B4"/>
                </a:solidFill>
                <a:latin typeface="+mj-lt"/>
              </a:defRPr>
            </a:lvl1pPr>
          </a:lstStyle>
          <a:p>
            <a:fld id="{2596F7E8-7269-7E41-B3D9-E4E63DF8E6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167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703" r:id="rId2"/>
    <p:sldLayoutId id="2147483695" r:id="rId3"/>
    <p:sldLayoutId id="2147483715" r:id="rId4"/>
    <p:sldLayoutId id="2147483714" r:id="rId5"/>
    <p:sldLayoutId id="2147483692" r:id="rId6"/>
    <p:sldLayoutId id="2147483713" r:id="rId7"/>
    <p:sldLayoutId id="2147483718" r:id="rId8"/>
    <p:sldLayoutId id="2147483704" r:id="rId9"/>
    <p:sldLayoutId id="2147483706" r:id="rId10"/>
    <p:sldLayoutId id="2147483709" r:id="rId11"/>
    <p:sldLayoutId id="2147483710" r:id="rId12"/>
    <p:sldLayoutId id="2147483705" r:id="rId13"/>
    <p:sldLayoutId id="2147483688" r:id="rId14"/>
    <p:sldLayoutId id="2147483707" r:id="rId15"/>
    <p:sldLayoutId id="2147483678" r:id="rId16"/>
    <p:sldLayoutId id="2147483690" r:id="rId17"/>
    <p:sldLayoutId id="2147483700" r:id="rId18"/>
    <p:sldLayoutId id="2147483687" r:id="rId19"/>
    <p:sldLayoutId id="2147483716" r:id="rId20"/>
    <p:sldLayoutId id="2147483717" r:id="rId21"/>
    <p:sldLayoutId id="2147483694" r:id="rId22"/>
    <p:sldLayoutId id="2147483719" r:id="rId23"/>
    <p:sldLayoutId id="2147483720" r:id="rId24"/>
    <p:sldLayoutId id="2147483722" r:id="rId25"/>
    <p:sldLayoutId id="2147483725" r:id="rId26"/>
    <p:sldLayoutId id="2147483726" r:id="rId27"/>
    <p:sldLayoutId id="2147483728" r:id="rId28"/>
    <p:sldLayoutId id="2147483730" r:id="rId29"/>
    <p:sldLayoutId id="2147483731" r:id="rId30"/>
    <p:sldLayoutId id="2147483701" r:id="rId31"/>
  </p:sldLayoutIdLst>
  <p:hf hdr="0" ftr="0" dt="0"/>
  <p:txStyles>
    <p:titleStyle>
      <a:lvl1pPr marL="0" indent="0" algn="l" defTabSz="457200" rtl="0" eaLnBrk="1" latinLnBrk="0" hangingPunct="1">
        <a:spcBef>
          <a:spcPct val="0"/>
        </a:spcBef>
        <a:buNone/>
        <a:defRPr sz="4400" b="0" i="0" kern="1200">
          <a:solidFill>
            <a:srgbClr val="0B2D47"/>
          </a:solidFill>
          <a:latin typeface="+mj-lt"/>
          <a:ea typeface="+mj-ea"/>
          <a:cs typeface="Myriad Pro"/>
        </a:defRPr>
      </a:lvl1pPr>
    </p:titleStyle>
    <p:bodyStyle>
      <a:lvl1pPr marL="0" indent="0" algn="l" defTabSz="457200" rtl="0" eaLnBrk="1" latinLnBrk="0" hangingPunct="1">
        <a:spcBef>
          <a:spcPts val="1200"/>
        </a:spcBef>
        <a:buClr>
          <a:srgbClr val="3699CD"/>
        </a:buClr>
        <a:buFont typeface="Arial" panose="020B0604020202020204" pitchFamily="34" charset="0"/>
        <a:buNone/>
        <a:defRPr sz="2800" kern="1200">
          <a:solidFill>
            <a:srgbClr val="0B2D47"/>
          </a:solidFill>
          <a:latin typeface="+mj-lt"/>
          <a:ea typeface="+mn-ea"/>
          <a:cs typeface="Myriad Pro"/>
        </a:defRPr>
      </a:lvl1pPr>
      <a:lvl2pPr marL="568325" indent="-342900" algn="l" defTabSz="457200" rtl="0" eaLnBrk="1" latinLnBrk="0" hangingPunct="1">
        <a:spcBef>
          <a:spcPct val="20000"/>
        </a:spcBef>
        <a:buClr>
          <a:srgbClr val="3699CD"/>
        </a:buClr>
        <a:buSzPct val="110000"/>
        <a:buFont typeface="Arial" panose="020B0604020202020204" pitchFamily="34" charset="0"/>
        <a:buChar char="•"/>
        <a:tabLst/>
        <a:defRPr sz="2400" kern="1200">
          <a:solidFill>
            <a:srgbClr val="0B2D47"/>
          </a:solidFill>
          <a:latin typeface="+mj-lt"/>
          <a:ea typeface="+mn-ea"/>
          <a:cs typeface="Myriad Pro"/>
        </a:defRPr>
      </a:lvl2pPr>
      <a:lvl3pPr marL="860425" indent="-288925" algn="l" defTabSz="457200" rtl="0" eaLnBrk="1" latinLnBrk="0" hangingPunct="1">
        <a:spcBef>
          <a:spcPct val="20000"/>
        </a:spcBef>
        <a:buClr>
          <a:srgbClr val="66C6E4"/>
        </a:buClr>
        <a:buFont typeface="Wingdings" panose="05000000000000000000" pitchFamily="2" charset="2"/>
        <a:buChar char="§"/>
        <a:tabLst/>
        <a:defRPr sz="2000" kern="1200">
          <a:solidFill>
            <a:srgbClr val="0B2D47"/>
          </a:solidFill>
          <a:latin typeface="+mj-lt"/>
          <a:ea typeface="+mn-ea"/>
          <a:cs typeface="Myriad Pro"/>
        </a:defRPr>
      </a:lvl3pPr>
      <a:lvl4pPr marL="1144588" indent="-230188" algn="l" defTabSz="457200" rtl="0" eaLnBrk="1" latinLnBrk="0" hangingPunct="1">
        <a:spcBef>
          <a:spcPct val="20000"/>
        </a:spcBef>
        <a:buClr>
          <a:srgbClr val="3699CD"/>
        </a:buClr>
        <a:buSzPct val="110000"/>
        <a:buFont typeface="Arial" panose="020B0604020202020204" pitchFamily="34" charset="0"/>
        <a:buChar char="•"/>
        <a:tabLst/>
        <a:defRPr sz="1800" kern="1200">
          <a:solidFill>
            <a:srgbClr val="0B2D47"/>
          </a:solidFill>
          <a:latin typeface="+mj-lt"/>
          <a:ea typeface="+mn-ea"/>
          <a:cs typeface="Myriad Pro"/>
        </a:defRPr>
      </a:lvl4pPr>
      <a:lvl5pPr marL="1490662" indent="-342900" algn="l" defTabSz="457200" rtl="0" eaLnBrk="1" latinLnBrk="0" hangingPunct="1">
        <a:spcBef>
          <a:spcPct val="20000"/>
        </a:spcBef>
        <a:buClr>
          <a:srgbClr val="3699CD"/>
        </a:buClr>
        <a:buSzPct val="90000"/>
        <a:buFont typeface="Wingdings" panose="05000000000000000000" pitchFamily="2" charset="2"/>
        <a:buChar char="§"/>
        <a:tabLst/>
        <a:defRPr sz="1800" kern="1200">
          <a:solidFill>
            <a:srgbClr val="0B2D47"/>
          </a:solidFill>
          <a:latin typeface="+mj-lt"/>
          <a:ea typeface="+mn-ea"/>
          <a:cs typeface="Myriad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62139A-1118-BF2F-1AE0-3A6456F3BF1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011680" y="1966406"/>
            <a:ext cx="7434263" cy="1264962"/>
          </a:xfrm>
        </p:spPr>
        <p:txBody>
          <a:bodyPr/>
          <a:lstStyle/>
          <a:p>
            <a:r>
              <a:rPr lang="en-US" dirty="0"/>
              <a:t>MWRA Water Supply Evaluation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E31B6B3-72D6-B72E-E67E-11C6FBF21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Abington Select Board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96A21EA-D343-E257-ECDB-5886AE988A8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011680" y="4389120"/>
            <a:ext cx="2631440" cy="523220"/>
          </a:xfrm>
        </p:spPr>
        <p:txBody>
          <a:bodyPr/>
          <a:lstStyle/>
          <a:p>
            <a:r>
              <a:rPr lang="en-US" dirty="0"/>
              <a:t>March 2025 Report Summary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B1DD34-D758-B953-DE09-89D763335B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10.19.2026</a:t>
            </a:r>
          </a:p>
        </p:txBody>
      </p:sp>
    </p:spTree>
    <p:extLst>
      <p:ext uri="{BB962C8B-B14F-4D97-AF65-F5344CB8AC3E}">
        <p14:creationId xmlns:p14="http://schemas.microsoft.com/office/powerpoint/2010/main" val="8105329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B6F011-BACA-6640-2250-35696DDF0A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32194-F759-1DA8-9BAE-BEA41C8B75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457200"/>
          <a:lstStyle/>
          <a:p>
            <a:r>
              <a:rPr lang="en-US">
                <a:solidFill>
                  <a:srgbClr val="00263F"/>
                </a:solidFill>
              </a:rPr>
              <a:t>Agenda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3E79E6-AD0E-69C3-2CC6-6811A689926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96F7E8-7269-7E41-B3D9-E4E63DF8E61E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0A0297-3C85-DC96-223F-94349DE4A71D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516058" y="1800097"/>
            <a:ext cx="9437394" cy="2277547"/>
          </a:xfrm>
        </p:spPr>
        <p:txBody>
          <a:bodyPr/>
          <a:lstStyle/>
          <a:p>
            <a:pPr marL="568325" indent="-568325">
              <a:spcBef>
                <a:spcPts val="1200"/>
              </a:spcBef>
              <a:buClr>
                <a:srgbClr val="00263F"/>
              </a:buClr>
              <a:buAutoNum type="arabicPeriod"/>
            </a:pPr>
            <a:r>
              <a:rPr lang="en-US" dirty="0"/>
              <a:t>Background</a:t>
            </a:r>
          </a:p>
          <a:p>
            <a:pPr marL="568325" indent="-568325">
              <a:spcBef>
                <a:spcPts val="1200"/>
              </a:spcBef>
              <a:buClr>
                <a:srgbClr val="00263F"/>
              </a:buClr>
              <a:buAutoNum type="arabicPeriod"/>
            </a:pPr>
            <a:r>
              <a:rPr lang="en-US" dirty="0"/>
              <a:t>MWRA Water Supply Evaluation Results</a:t>
            </a:r>
          </a:p>
          <a:p>
            <a:pPr marL="568325" indent="-568325">
              <a:spcBef>
                <a:spcPts val="1200"/>
              </a:spcBef>
              <a:buClr>
                <a:srgbClr val="00263F"/>
              </a:buClr>
              <a:buAutoNum type="arabicPeriod"/>
            </a:pPr>
            <a:r>
              <a:rPr lang="en-US" dirty="0"/>
              <a:t>MWRA Application Process</a:t>
            </a:r>
          </a:p>
          <a:p>
            <a:pPr marL="568325" indent="-568325">
              <a:spcBef>
                <a:spcPts val="1200"/>
              </a:spcBef>
              <a:buClr>
                <a:srgbClr val="00263F"/>
              </a:buClr>
              <a:buAutoNum type="arabicPeriod"/>
            </a:pPr>
            <a:r>
              <a:rPr lang="en-US" dirty="0"/>
              <a:t>Next Steps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CF5ECE6-26DA-2E90-7018-E309BBC2D3E0}"/>
              </a:ext>
            </a:extLst>
          </p:cNvPr>
          <p:cNvCxnSpPr>
            <a:cxnSpLocks/>
          </p:cNvCxnSpPr>
          <p:nvPr/>
        </p:nvCxnSpPr>
        <p:spPr>
          <a:xfrm>
            <a:off x="815231" y="640080"/>
            <a:ext cx="0" cy="548640"/>
          </a:xfrm>
          <a:prstGeom prst="line">
            <a:avLst/>
          </a:prstGeom>
          <a:ln w="57150">
            <a:solidFill>
              <a:srgbClr val="00AEE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90394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4CBC334-CA34-F682-EB00-CBD2357C0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</a:t>
            </a:r>
          </a:p>
        </p:txBody>
      </p:sp>
      <p:pic>
        <p:nvPicPr>
          <p:cNvPr id="2" name="Picture 1" descr="MAX_0121">
            <a:extLst>
              <a:ext uri="{FF2B5EF4-FFF2-40B4-BE49-F238E27FC236}">
                <a16:creationId xmlns:a16="http://schemas.microsoft.com/office/drawing/2014/main" id="{13899CE7-F763-5A9D-0C30-7D5BBC5125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0363" y="2004666"/>
            <a:ext cx="3798224" cy="2848668"/>
          </a:xfrm>
          <a:prstGeom prst="rect">
            <a:avLst/>
          </a:prstGeom>
        </p:spPr>
      </p:pic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98DB8066-70EC-8A7C-57EA-7491ED21D113}"/>
              </a:ext>
            </a:extLst>
          </p:cNvPr>
          <p:cNvSpPr txBox="1">
            <a:spLocks/>
          </p:cNvSpPr>
          <p:nvPr/>
        </p:nvSpPr>
        <p:spPr>
          <a:xfrm>
            <a:off x="353412" y="1469633"/>
            <a:ext cx="6965869" cy="5158335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1200"/>
              </a:spcBef>
              <a:buClr>
                <a:srgbClr val="3699CD"/>
              </a:buClr>
              <a:buFont typeface="Arial" panose="020B0604020202020204" pitchFamily="34" charset="0"/>
              <a:buNone/>
              <a:defRPr sz="1600" kern="1200">
                <a:solidFill>
                  <a:srgbClr val="0B2D47"/>
                </a:solidFill>
                <a:latin typeface="+mj-lt"/>
                <a:ea typeface="+mn-ea"/>
                <a:cs typeface="Myriad Pro"/>
              </a:defRPr>
            </a:lvl1pPr>
            <a:lvl2pPr marL="568325" indent="-342900" algn="l" defTabSz="457200" rtl="0" eaLnBrk="1" latinLnBrk="0" hangingPunct="1">
              <a:spcBef>
                <a:spcPct val="20000"/>
              </a:spcBef>
              <a:buClr>
                <a:srgbClr val="3699CD"/>
              </a:buClr>
              <a:buSzPct val="110000"/>
              <a:buFont typeface="Arial" panose="020B0604020202020204" pitchFamily="34" charset="0"/>
              <a:buChar char="•"/>
              <a:tabLst/>
              <a:defRPr sz="1600" kern="1200">
                <a:solidFill>
                  <a:srgbClr val="0B2D47"/>
                </a:solidFill>
                <a:latin typeface="+mj-lt"/>
                <a:ea typeface="+mn-ea"/>
                <a:cs typeface="Myriad Pro"/>
              </a:defRPr>
            </a:lvl2pPr>
            <a:lvl3pPr marL="860425" indent="-288925" algn="l" defTabSz="457200" rtl="0" eaLnBrk="1" latinLnBrk="0" hangingPunct="1">
              <a:spcBef>
                <a:spcPct val="20000"/>
              </a:spcBef>
              <a:buClr>
                <a:srgbClr val="66C6E4"/>
              </a:buClr>
              <a:buFont typeface="Wingdings" panose="05000000000000000000" pitchFamily="2" charset="2"/>
              <a:buChar char="§"/>
              <a:tabLst/>
              <a:defRPr sz="1600" kern="1200">
                <a:solidFill>
                  <a:srgbClr val="0B2D47"/>
                </a:solidFill>
                <a:latin typeface="+mj-lt"/>
                <a:ea typeface="+mn-ea"/>
                <a:cs typeface="Myriad Pro"/>
              </a:defRPr>
            </a:lvl3pPr>
            <a:lvl4pPr marL="1144588" indent="-230188" algn="l" defTabSz="457200" rtl="0" eaLnBrk="1" latinLnBrk="0" hangingPunct="1">
              <a:spcBef>
                <a:spcPct val="20000"/>
              </a:spcBef>
              <a:buClr>
                <a:srgbClr val="3699CD"/>
              </a:buClr>
              <a:buSzPct val="110000"/>
              <a:buFont typeface="Arial" panose="020B0604020202020204" pitchFamily="34" charset="0"/>
              <a:buChar char="•"/>
              <a:tabLst/>
              <a:defRPr sz="1600" kern="1200">
                <a:solidFill>
                  <a:srgbClr val="0B2D47"/>
                </a:solidFill>
                <a:latin typeface="+mj-lt"/>
                <a:ea typeface="+mn-ea"/>
                <a:cs typeface="Myriad Pro"/>
              </a:defRPr>
            </a:lvl4pPr>
            <a:lvl5pPr marL="1490662" indent="-342900" algn="l" defTabSz="457200" rtl="0" eaLnBrk="1" latinLnBrk="0" hangingPunct="1">
              <a:spcBef>
                <a:spcPct val="20000"/>
              </a:spcBef>
              <a:buClr>
                <a:srgbClr val="3699CD"/>
              </a:buClr>
              <a:buSzPct val="90000"/>
              <a:buFont typeface="Wingdings" panose="05000000000000000000" pitchFamily="2" charset="2"/>
              <a:buChar char="§"/>
              <a:tabLst/>
              <a:defRPr sz="1600" kern="1200">
                <a:solidFill>
                  <a:srgbClr val="0B2D47"/>
                </a:solidFill>
                <a:latin typeface="+mj-lt"/>
                <a:ea typeface="+mn-ea"/>
                <a:cs typeface="Myriad Pro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Availability of surplus water supply – long-understood impediment.</a:t>
            </a:r>
          </a:p>
          <a:p>
            <a:r>
              <a:rPr lang="en-US" sz="2000" dirty="0"/>
              <a:t>MWRA opportunity – provides redundant water supply, additional available capacity &amp; potential of accepting new connections;</a:t>
            </a:r>
          </a:p>
          <a:p>
            <a:r>
              <a:rPr lang="en-US" sz="2000" dirty="0"/>
              <a:t>Weymouth seeking access, potentially providing access.</a:t>
            </a:r>
          </a:p>
          <a:p>
            <a:r>
              <a:rPr lang="en-US" sz="2000" dirty="0"/>
              <a:t>Regional exploratory effort via joint funding: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Initial consortium of towns: Hingham, Rockland, Hanover, Abington, previously Scituate, Cohasset, Norwell, Hull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Work commenced (2023)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Met with Weymouth (2024)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Report Issued (2025)</a:t>
            </a:r>
          </a:p>
          <a:p>
            <a:pPr marL="1025525" lvl="1" indent="-457200"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26946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5A0AC1-E116-B60A-643F-817866E49A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16F4096-125C-DA46-FFB6-A91498D18D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</a:t>
            </a:r>
          </a:p>
        </p:txBody>
      </p:sp>
      <p:pic>
        <p:nvPicPr>
          <p:cNvPr id="2" name="Picture 1" descr="MAX_0121">
            <a:extLst>
              <a:ext uri="{FF2B5EF4-FFF2-40B4-BE49-F238E27FC236}">
                <a16:creationId xmlns:a16="http://schemas.microsoft.com/office/drawing/2014/main" id="{823A71F3-EB99-A580-7869-D505523649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0363" y="2004666"/>
            <a:ext cx="3798224" cy="2848668"/>
          </a:xfrm>
          <a:prstGeom prst="rect">
            <a:avLst/>
          </a:prstGeom>
        </p:spPr>
      </p:pic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A83AD457-5703-ACC1-7E8E-EDD7B49534DF}"/>
              </a:ext>
            </a:extLst>
          </p:cNvPr>
          <p:cNvSpPr txBox="1">
            <a:spLocks/>
          </p:cNvSpPr>
          <p:nvPr/>
        </p:nvSpPr>
        <p:spPr>
          <a:xfrm>
            <a:off x="353412" y="1469633"/>
            <a:ext cx="6965869" cy="3311676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457200" rtl="0" eaLnBrk="1" latinLnBrk="0" hangingPunct="1">
              <a:spcBef>
                <a:spcPts val="1200"/>
              </a:spcBef>
              <a:buClr>
                <a:srgbClr val="3699CD"/>
              </a:buClr>
              <a:buFont typeface="Arial" panose="020B0604020202020204" pitchFamily="34" charset="0"/>
              <a:buNone/>
              <a:defRPr sz="1600" kern="1200">
                <a:solidFill>
                  <a:srgbClr val="0B2D47"/>
                </a:solidFill>
                <a:latin typeface="+mj-lt"/>
                <a:ea typeface="+mn-ea"/>
                <a:cs typeface="Myriad Pro"/>
              </a:defRPr>
            </a:lvl1pPr>
            <a:lvl2pPr marL="568325" indent="-342900" algn="l" defTabSz="457200" rtl="0" eaLnBrk="1" latinLnBrk="0" hangingPunct="1">
              <a:spcBef>
                <a:spcPct val="20000"/>
              </a:spcBef>
              <a:buClr>
                <a:srgbClr val="3699CD"/>
              </a:buClr>
              <a:buSzPct val="110000"/>
              <a:buFont typeface="Arial" panose="020B0604020202020204" pitchFamily="34" charset="0"/>
              <a:buChar char="•"/>
              <a:tabLst/>
              <a:defRPr sz="1600" kern="1200">
                <a:solidFill>
                  <a:srgbClr val="0B2D47"/>
                </a:solidFill>
                <a:latin typeface="+mj-lt"/>
                <a:ea typeface="+mn-ea"/>
                <a:cs typeface="Myriad Pro"/>
              </a:defRPr>
            </a:lvl2pPr>
            <a:lvl3pPr marL="860425" indent="-288925" algn="l" defTabSz="457200" rtl="0" eaLnBrk="1" latinLnBrk="0" hangingPunct="1">
              <a:spcBef>
                <a:spcPct val="20000"/>
              </a:spcBef>
              <a:buClr>
                <a:srgbClr val="66C6E4"/>
              </a:buClr>
              <a:buFont typeface="Wingdings" panose="05000000000000000000" pitchFamily="2" charset="2"/>
              <a:buChar char="§"/>
              <a:tabLst/>
              <a:defRPr sz="1600" kern="1200">
                <a:solidFill>
                  <a:srgbClr val="0B2D47"/>
                </a:solidFill>
                <a:latin typeface="+mj-lt"/>
                <a:ea typeface="+mn-ea"/>
                <a:cs typeface="Myriad Pro"/>
              </a:defRPr>
            </a:lvl3pPr>
            <a:lvl4pPr marL="1144588" indent="-230188" algn="l" defTabSz="457200" rtl="0" eaLnBrk="1" latinLnBrk="0" hangingPunct="1">
              <a:spcBef>
                <a:spcPct val="20000"/>
              </a:spcBef>
              <a:buClr>
                <a:srgbClr val="3699CD"/>
              </a:buClr>
              <a:buSzPct val="110000"/>
              <a:buFont typeface="Arial" panose="020B0604020202020204" pitchFamily="34" charset="0"/>
              <a:buChar char="•"/>
              <a:tabLst/>
              <a:defRPr sz="1600" kern="1200">
                <a:solidFill>
                  <a:srgbClr val="0B2D47"/>
                </a:solidFill>
                <a:latin typeface="+mj-lt"/>
                <a:ea typeface="+mn-ea"/>
                <a:cs typeface="Myriad Pro"/>
              </a:defRPr>
            </a:lvl4pPr>
            <a:lvl5pPr marL="1490662" indent="-342900" algn="l" defTabSz="457200" rtl="0" eaLnBrk="1" latinLnBrk="0" hangingPunct="1">
              <a:spcBef>
                <a:spcPct val="20000"/>
              </a:spcBef>
              <a:buClr>
                <a:srgbClr val="3699CD"/>
              </a:buClr>
              <a:buSzPct val="90000"/>
              <a:buFont typeface="Wingdings" panose="05000000000000000000" pitchFamily="2" charset="2"/>
              <a:buChar char="§"/>
              <a:tabLst/>
              <a:defRPr sz="1600" kern="1200">
                <a:solidFill>
                  <a:srgbClr val="0B2D47"/>
                </a:solidFill>
                <a:latin typeface="+mj-lt"/>
                <a:ea typeface="+mn-ea"/>
                <a:cs typeface="Myriad Pro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Regional exploratory effort via joint funding (cont’d):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Consortium of towns reduced after report: Hingham, Rockland, Hanover, and Abington remain (2025)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Met with Sen. Keenan and Rep. Meschino (2025)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Potential Regionalization Options Explored (2025)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Met with MWRA (2026)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Select Board and Water Board Presentations 2025 - 2026</a:t>
            </a:r>
          </a:p>
          <a:p>
            <a:pPr marL="1025525" lvl="1" indent="-457200"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103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8643C-E2A3-2E1F-CB93-D9D320622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Study Results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B21156-BDC8-94A6-D6B7-C3E6E8E98AA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B9CA69-5C82-4E9F-9060-2B19A0D02624}" type="slidenum">
              <a:rPr lang="en-US" smtClean="0"/>
              <a:t>5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B2D1EE1-5EBE-5F2F-3235-4BA811714A9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40080" y="1554595"/>
            <a:ext cx="5029200" cy="144655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u="sng" dirty="0"/>
              <a:t>Projected Supply Deficits:</a:t>
            </a:r>
          </a:p>
          <a:p>
            <a:pPr marL="457200" indent="-457200">
              <a:buFontTx/>
              <a:buChar char="-"/>
            </a:pPr>
            <a:r>
              <a:rPr lang="en-US" sz="2000" dirty="0"/>
              <a:t>WRWS, Hanover, ARJWW, Norwell</a:t>
            </a:r>
          </a:p>
          <a:p>
            <a:pPr marL="457200" indent="-457200">
              <a:buFontTx/>
              <a:buChar char="-"/>
            </a:pPr>
            <a:r>
              <a:rPr lang="en-US" sz="2000" dirty="0"/>
              <a:t>Combined Deficit = 2.1 MGD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CCE8353-AE97-DA23-DA44-2E824368C2CC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943600" y="1554595"/>
            <a:ext cx="6025896" cy="1877437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u="sng" dirty="0"/>
              <a:t>Redundancy Needs (Emergency Supply):</a:t>
            </a:r>
          </a:p>
          <a:p>
            <a:pPr marL="457200" indent="-457200">
              <a:buFontTx/>
              <a:buChar char="-"/>
            </a:pPr>
            <a:r>
              <a:rPr lang="en-US" sz="2000" dirty="0"/>
              <a:t>All Communities</a:t>
            </a:r>
          </a:p>
          <a:p>
            <a:pPr marL="457200" indent="-457200">
              <a:buFontTx/>
              <a:buChar char="-"/>
            </a:pPr>
            <a:r>
              <a:rPr lang="en-US" sz="2000" dirty="0"/>
              <a:t>Range of 0.40 – 2.26 MGD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78645409-511D-11BC-7E6C-7B0C9F2F4B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1257885"/>
              </p:ext>
            </p:extLst>
          </p:nvPr>
        </p:nvGraphicFramePr>
        <p:xfrm>
          <a:off x="927495" y="3549670"/>
          <a:ext cx="4454370" cy="2471695"/>
        </p:xfrm>
        <a:graphic>
          <a:graphicData uri="http://schemas.openxmlformats.org/drawingml/2006/table">
            <a:tbl>
              <a:tblPr firstRow="1" firstCol="1" bandRow="1"/>
              <a:tblGrid>
                <a:gridCol w="1009657">
                  <a:extLst>
                    <a:ext uri="{9D8B030D-6E8A-4147-A177-3AD203B41FA5}">
                      <a16:colId xmlns:a16="http://schemas.microsoft.com/office/drawing/2014/main" val="4043397528"/>
                    </a:ext>
                  </a:extLst>
                </a:gridCol>
                <a:gridCol w="1069049">
                  <a:extLst>
                    <a:ext uri="{9D8B030D-6E8A-4147-A177-3AD203B41FA5}">
                      <a16:colId xmlns:a16="http://schemas.microsoft.com/office/drawing/2014/main" val="2119372109"/>
                    </a:ext>
                  </a:extLst>
                </a:gridCol>
                <a:gridCol w="1069049">
                  <a:extLst>
                    <a:ext uri="{9D8B030D-6E8A-4147-A177-3AD203B41FA5}">
                      <a16:colId xmlns:a16="http://schemas.microsoft.com/office/drawing/2014/main" val="3490425188"/>
                    </a:ext>
                  </a:extLst>
                </a:gridCol>
                <a:gridCol w="1306615">
                  <a:extLst>
                    <a:ext uri="{9D8B030D-6E8A-4147-A177-3AD203B41FA5}">
                      <a16:colId xmlns:a16="http://schemas.microsoft.com/office/drawing/2014/main" val="3678475181"/>
                    </a:ext>
                  </a:extLst>
                </a:gridCol>
              </a:tblGrid>
              <a:tr h="584151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Myriad Pro" panose="020B05030304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Water System</a:t>
                      </a:r>
                      <a:endParaRPr lang="en-US" sz="1100" b="1" dirty="0">
                        <a:effectLst/>
                        <a:latin typeface="Myriad Pro" panose="020B050303040302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668" marR="646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Myriad Pro" panose="020B05030304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Current Maximum Day Supply (MGD)</a:t>
                      </a:r>
                      <a:endParaRPr lang="en-US" sz="1100" b="1" dirty="0">
                        <a:effectLst/>
                        <a:latin typeface="Myriad Pro" panose="020B050303040302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668" marR="646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Myriad Pro" panose="020B05030304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Projected MDD</a:t>
                      </a:r>
                      <a:b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Myriad Pro" panose="020B05030304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Myriad Pro" panose="020B05030304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(MGD)</a:t>
                      </a:r>
                      <a:endParaRPr lang="en-US" sz="1100" b="1">
                        <a:effectLst/>
                        <a:latin typeface="Myriad Pro" panose="020B050303040302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668" marR="646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Myriad Pro" panose="020B05030304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Surplus or (Deficit)</a:t>
                      </a:r>
                      <a:b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Myriad Pro" panose="020B05030304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Myriad Pro" panose="020B05030304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(MGD)</a:t>
                      </a:r>
                      <a:endParaRPr lang="en-US" sz="1100" b="1" dirty="0">
                        <a:effectLst/>
                        <a:latin typeface="Myriad Pro" panose="020B050303040302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668" marR="646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1254613"/>
                  </a:ext>
                </a:extLst>
              </a:tr>
              <a:tr h="262851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1100">
                          <a:effectLst/>
                          <a:latin typeface="Myriad Pro" panose="020B05030304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Scituate</a:t>
                      </a:r>
                    </a:p>
                  </a:txBody>
                  <a:tcPr marL="64668" marR="646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1100">
                          <a:effectLst/>
                          <a:latin typeface="Myriad Pro" panose="020B05030304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4.30</a:t>
                      </a:r>
                    </a:p>
                  </a:txBody>
                  <a:tcPr marL="64668" marR="646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1100">
                          <a:solidFill>
                            <a:srgbClr val="424648"/>
                          </a:solidFill>
                          <a:effectLst/>
                          <a:latin typeface="Myriad Pro" panose="020B05030304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2.82</a:t>
                      </a:r>
                      <a:endParaRPr lang="en-US" sz="1100">
                        <a:solidFill>
                          <a:srgbClr val="424648"/>
                        </a:solidFill>
                        <a:effectLst/>
                        <a:latin typeface="Myriad Pro" panose="020B0503030403020204" pitchFamily="34" charset="0"/>
                        <a:ea typeface="Calibri" panose="020F0502020204030204" pitchFamily="34" charset="0"/>
                        <a:cs typeface="Open Sans" panose="020B0606030504020204" pitchFamily="34" charset="0"/>
                      </a:endParaRPr>
                    </a:p>
                  </a:txBody>
                  <a:tcPr marL="64668" marR="646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1100">
                          <a:solidFill>
                            <a:srgbClr val="424648"/>
                          </a:solidFill>
                          <a:effectLst/>
                          <a:latin typeface="Myriad Pro" panose="020B05030304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1.49</a:t>
                      </a:r>
                      <a:endParaRPr lang="en-US" sz="1100">
                        <a:solidFill>
                          <a:srgbClr val="424648"/>
                        </a:solidFill>
                        <a:effectLst/>
                        <a:latin typeface="Myriad Pro" panose="020B0503030403020204" pitchFamily="34" charset="0"/>
                        <a:ea typeface="Calibri" panose="020F0502020204030204" pitchFamily="34" charset="0"/>
                        <a:cs typeface="Open Sans" panose="020B0606030504020204" pitchFamily="34" charset="0"/>
                      </a:endParaRPr>
                    </a:p>
                  </a:txBody>
                  <a:tcPr marL="64668" marR="646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3329610"/>
                  </a:ext>
                </a:extLst>
              </a:tr>
              <a:tr h="232099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1100">
                          <a:effectLst/>
                          <a:latin typeface="Myriad Pro" panose="020B05030304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Cohasset</a:t>
                      </a:r>
                    </a:p>
                  </a:txBody>
                  <a:tcPr marL="64668" marR="646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1100">
                          <a:effectLst/>
                          <a:latin typeface="Myriad Pro" panose="020B05030304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3.00</a:t>
                      </a:r>
                    </a:p>
                  </a:txBody>
                  <a:tcPr marL="64668" marR="646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1100">
                          <a:solidFill>
                            <a:srgbClr val="424648"/>
                          </a:solidFill>
                          <a:effectLst/>
                          <a:latin typeface="Myriad Pro" panose="020B05030304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1.85</a:t>
                      </a:r>
                      <a:endParaRPr lang="en-US" sz="1100">
                        <a:solidFill>
                          <a:srgbClr val="424648"/>
                        </a:solidFill>
                        <a:effectLst/>
                        <a:latin typeface="Myriad Pro" panose="020B0503030403020204" pitchFamily="34" charset="0"/>
                        <a:ea typeface="Calibri" panose="020F0502020204030204" pitchFamily="34" charset="0"/>
                        <a:cs typeface="Open Sans" panose="020B0606030504020204" pitchFamily="34" charset="0"/>
                      </a:endParaRPr>
                    </a:p>
                  </a:txBody>
                  <a:tcPr marL="64668" marR="646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1100">
                          <a:solidFill>
                            <a:srgbClr val="424648"/>
                          </a:solidFill>
                          <a:effectLst/>
                          <a:latin typeface="Myriad Pro" panose="020B05030304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1.15</a:t>
                      </a:r>
                      <a:endParaRPr lang="en-US" sz="1100">
                        <a:solidFill>
                          <a:srgbClr val="424648"/>
                        </a:solidFill>
                        <a:effectLst/>
                        <a:latin typeface="Myriad Pro" panose="020B0503030403020204" pitchFamily="34" charset="0"/>
                        <a:ea typeface="Calibri" panose="020F0502020204030204" pitchFamily="34" charset="0"/>
                        <a:cs typeface="Open Sans" panose="020B0606030504020204" pitchFamily="34" charset="0"/>
                      </a:endParaRPr>
                    </a:p>
                  </a:txBody>
                  <a:tcPr marL="64668" marR="646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8457356"/>
                  </a:ext>
                </a:extLst>
              </a:tr>
              <a:tr h="232099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1100" dirty="0">
                          <a:effectLst/>
                          <a:latin typeface="Myriad Pro" panose="020B05030304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Hanover</a:t>
                      </a:r>
                    </a:p>
                  </a:txBody>
                  <a:tcPr marL="64668" marR="646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1100" dirty="0">
                          <a:effectLst/>
                          <a:latin typeface="Myriad Pro" panose="020B05030304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2.51</a:t>
                      </a:r>
                    </a:p>
                  </a:txBody>
                  <a:tcPr marL="64668" marR="646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1100">
                          <a:solidFill>
                            <a:srgbClr val="424648"/>
                          </a:solidFill>
                          <a:effectLst/>
                          <a:latin typeface="Myriad Pro" panose="020B05030304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2.52</a:t>
                      </a:r>
                      <a:endParaRPr lang="en-US" sz="1100">
                        <a:solidFill>
                          <a:srgbClr val="424648"/>
                        </a:solidFill>
                        <a:effectLst/>
                        <a:latin typeface="Myriad Pro" panose="020B0503030403020204" pitchFamily="34" charset="0"/>
                        <a:ea typeface="Calibri" panose="020F0502020204030204" pitchFamily="34" charset="0"/>
                        <a:cs typeface="Open Sans" panose="020B0606030504020204" pitchFamily="34" charset="0"/>
                      </a:endParaRPr>
                    </a:p>
                  </a:txBody>
                  <a:tcPr marL="64668" marR="646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1100" b="1" dirty="0">
                          <a:solidFill>
                            <a:srgbClr val="424648"/>
                          </a:solidFill>
                          <a:effectLst/>
                          <a:latin typeface="Myriad Pro" panose="020B05030304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(0.02)</a:t>
                      </a:r>
                      <a:endParaRPr lang="en-US" sz="1100" dirty="0">
                        <a:solidFill>
                          <a:srgbClr val="424648"/>
                        </a:solidFill>
                        <a:effectLst/>
                        <a:latin typeface="Myriad Pro" panose="020B0503030403020204" pitchFamily="34" charset="0"/>
                        <a:ea typeface="Calibri" panose="020F0502020204030204" pitchFamily="34" charset="0"/>
                        <a:cs typeface="Open Sans" panose="020B0606030504020204" pitchFamily="34" charset="0"/>
                      </a:endParaRPr>
                    </a:p>
                  </a:txBody>
                  <a:tcPr marL="64668" marR="646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6284399"/>
                  </a:ext>
                </a:extLst>
              </a:tr>
              <a:tr h="232099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1100">
                          <a:effectLst/>
                          <a:latin typeface="Myriad Pro" panose="020B05030304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ARJWW</a:t>
                      </a:r>
                    </a:p>
                  </a:txBody>
                  <a:tcPr marL="64668" marR="646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1100">
                          <a:effectLst/>
                          <a:latin typeface="Myriad Pro" panose="020B05030304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3.75</a:t>
                      </a:r>
                    </a:p>
                  </a:txBody>
                  <a:tcPr marL="64668" marR="646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1100">
                          <a:solidFill>
                            <a:srgbClr val="424648"/>
                          </a:solidFill>
                          <a:effectLst/>
                          <a:latin typeface="Myriad Pro" panose="020B05030304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4.44</a:t>
                      </a:r>
                      <a:endParaRPr lang="en-US" sz="1100">
                        <a:solidFill>
                          <a:srgbClr val="424648"/>
                        </a:solidFill>
                        <a:effectLst/>
                        <a:latin typeface="Myriad Pro" panose="020B0503030403020204" pitchFamily="34" charset="0"/>
                        <a:ea typeface="Calibri" panose="020F0502020204030204" pitchFamily="34" charset="0"/>
                        <a:cs typeface="Open Sans" panose="020B0606030504020204" pitchFamily="34" charset="0"/>
                      </a:endParaRPr>
                    </a:p>
                  </a:txBody>
                  <a:tcPr marL="64668" marR="646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1100" b="1">
                          <a:solidFill>
                            <a:srgbClr val="424648"/>
                          </a:solidFill>
                          <a:effectLst/>
                          <a:latin typeface="Myriad Pro" panose="020B05030304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(0.69)</a:t>
                      </a:r>
                      <a:endParaRPr lang="en-US" sz="1100">
                        <a:solidFill>
                          <a:srgbClr val="424648"/>
                        </a:solidFill>
                        <a:effectLst/>
                        <a:latin typeface="Myriad Pro" panose="020B0503030403020204" pitchFamily="34" charset="0"/>
                        <a:ea typeface="Calibri" panose="020F0502020204030204" pitchFamily="34" charset="0"/>
                        <a:cs typeface="Open Sans" panose="020B0606030504020204" pitchFamily="34" charset="0"/>
                      </a:endParaRPr>
                    </a:p>
                  </a:txBody>
                  <a:tcPr marL="64668" marR="646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4118837"/>
                  </a:ext>
                </a:extLst>
              </a:tr>
              <a:tr h="232099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1100">
                          <a:effectLst/>
                          <a:latin typeface="Myriad Pro" panose="020B05030304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WRWS</a:t>
                      </a:r>
                    </a:p>
                  </a:txBody>
                  <a:tcPr marL="64668" marR="646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1100">
                          <a:effectLst/>
                          <a:latin typeface="Myriad Pro" panose="020B05030304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6.98</a:t>
                      </a:r>
                    </a:p>
                  </a:txBody>
                  <a:tcPr marL="64668" marR="646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424648"/>
                          </a:solidFill>
                          <a:effectLst/>
                          <a:latin typeface="Myriad Pro" panose="020B05030304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7.44</a:t>
                      </a:r>
                      <a:endParaRPr lang="en-US" sz="1100" dirty="0">
                        <a:solidFill>
                          <a:srgbClr val="424648"/>
                        </a:solidFill>
                        <a:effectLst/>
                        <a:latin typeface="Myriad Pro" panose="020B0503030403020204" pitchFamily="34" charset="0"/>
                        <a:ea typeface="Calibri" panose="020F0502020204030204" pitchFamily="34" charset="0"/>
                        <a:cs typeface="Open Sans" panose="020B0606030504020204" pitchFamily="34" charset="0"/>
                      </a:endParaRPr>
                    </a:p>
                  </a:txBody>
                  <a:tcPr marL="64668" marR="646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1100" b="1">
                          <a:solidFill>
                            <a:srgbClr val="424648"/>
                          </a:solidFill>
                          <a:effectLst/>
                          <a:latin typeface="Myriad Pro" panose="020B05030304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(0.46)</a:t>
                      </a:r>
                      <a:endParaRPr lang="en-US" sz="1100">
                        <a:solidFill>
                          <a:srgbClr val="424648"/>
                        </a:solidFill>
                        <a:effectLst/>
                        <a:latin typeface="Myriad Pro" panose="020B0503030403020204" pitchFamily="34" charset="0"/>
                        <a:ea typeface="Calibri" panose="020F0502020204030204" pitchFamily="34" charset="0"/>
                        <a:cs typeface="Open Sans" panose="020B0606030504020204" pitchFamily="34" charset="0"/>
                      </a:endParaRPr>
                    </a:p>
                  </a:txBody>
                  <a:tcPr marL="64668" marR="646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9927393"/>
                  </a:ext>
                </a:extLst>
              </a:tr>
              <a:tr h="232099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1100">
                          <a:effectLst/>
                          <a:latin typeface="Myriad Pro" panose="020B05030304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Norwell</a:t>
                      </a:r>
                    </a:p>
                  </a:txBody>
                  <a:tcPr marL="64668" marR="646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1100">
                          <a:effectLst/>
                          <a:latin typeface="Myriad Pro" panose="020B05030304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1.67</a:t>
                      </a:r>
                    </a:p>
                  </a:txBody>
                  <a:tcPr marL="64668" marR="646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424648"/>
                          </a:solidFill>
                          <a:effectLst/>
                          <a:latin typeface="Myriad Pro" panose="020B05030304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2.66</a:t>
                      </a:r>
                      <a:endParaRPr lang="en-US" sz="1100" dirty="0">
                        <a:solidFill>
                          <a:srgbClr val="424648"/>
                        </a:solidFill>
                        <a:effectLst/>
                        <a:latin typeface="Myriad Pro" panose="020B0503030403020204" pitchFamily="34" charset="0"/>
                        <a:ea typeface="Calibri" panose="020F0502020204030204" pitchFamily="34" charset="0"/>
                        <a:cs typeface="Open Sans" panose="020B0606030504020204" pitchFamily="34" charset="0"/>
                      </a:endParaRPr>
                    </a:p>
                  </a:txBody>
                  <a:tcPr marL="64668" marR="646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1100" b="1">
                          <a:solidFill>
                            <a:srgbClr val="424648"/>
                          </a:solidFill>
                          <a:effectLst/>
                          <a:latin typeface="Myriad Pro" panose="020B05030304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(0.99)</a:t>
                      </a:r>
                      <a:endParaRPr lang="en-US" sz="1100">
                        <a:solidFill>
                          <a:srgbClr val="424648"/>
                        </a:solidFill>
                        <a:effectLst/>
                        <a:latin typeface="Myriad Pro" panose="020B0503030403020204" pitchFamily="34" charset="0"/>
                        <a:ea typeface="Calibri" panose="020F0502020204030204" pitchFamily="34" charset="0"/>
                        <a:cs typeface="Open Sans" panose="020B0606030504020204" pitchFamily="34" charset="0"/>
                      </a:endParaRPr>
                    </a:p>
                  </a:txBody>
                  <a:tcPr marL="64668" marR="646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6281735"/>
                  </a:ext>
                </a:extLst>
              </a:tr>
              <a:tr h="232099">
                <a:tc gridSpan="3"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r">
                        <a:lnSpc>
                          <a:spcPct val="10700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424648"/>
                          </a:solidFill>
                          <a:effectLst/>
                          <a:latin typeface="Myriad Pro" panose="020B0503030403020204" pitchFamily="34" charset="0"/>
                          <a:ea typeface="Calibri" panose="020F0502020204030204" pitchFamily="34" charset="0"/>
                          <a:cs typeface="Open Sans" panose="020B0606030504020204" pitchFamily="34" charset="0"/>
                        </a:rPr>
                        <a:t>Net Surplus or (Deficit)</a:t>
                      </a:r>
                    </a:p>
                  </a:txBody>
                  <a:tcPr marL="64668" marR="646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1100" b="1">
                          <a:solidFill>
                            <a:srgbClr val="424648"/>
                          </a:solidFill>
                          <a:effectLst/>
                          <a:latin typeface="Myriad Pro" panose="020B05030304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0.47</a:t>
                      </a:r>
                      <a:endParaRPr lang="en-US" sz="1100">
                        <a:solidFill>
                          <a:srgbClr val="424648"/>
                        </a:solidFill>
                        <a:effectLst/>
                        <a:latin typeface="Myriad Pro" panose="020B0503030403020204" pitchFamily="34" charset="0"/>
                        <a:ea typeface="Calibri" panose="020F0502020204030204" pitchFamily="34" charset="0"/>
                        <a:cs typeface="Open Sans" panose="020B0606030504020204" pitchFamily="34" charset="0"/>
                      </a:endParaRPr>
                    </a:p>
                  </a:txBody>
                  <a:tcPr marL="64668" marR="646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4996520"/>
                  </a:ext>
                </a:extLst>
              </a:tr>
              <a:tr h="232099">
                <a:tc gridSpan="3"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r">
                        <a:lnSpc>
                          <a:spcPct val="107000"/>
                        </a:lnSpc>
                        <a:buNone/>
                      </a:pPr>
                      <a:r>
                        <a:rPr lang="en-US" sz="1100">
                          <a:solidFill>
                            <a:srgbClr val="424648"/>
                          </a:solidFill>
                          <a:effectLst/>
                          <a:latin typeface="Myriad Pro" panose="020B0503030403020204" pitchFamily="34" charset="0"/>
                          <a:ea typeface="Calibri" panose="020F0502020204030204" pitchFamily="34" charset="0"/>
                          <a:cs typeface="Open Sans" panose="020B0606030504020204" pitchFamily="34" charset="0"/>
                        </a:rPr>
                        <a:t>Total Needs [Sum of Deficits]</a:t>
                      </a:r>
                    </a:p>
                  </a:txBody>
                  <a:tcPr marL="64668" marR="646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1100" b="1" dirty="0">
                          <a:solidFill>
                            <a:srgbClr val="424648"/>
                          </a:solidFill>
                          <a:effectLst/>
                          <a:latin typeface="Myriad Pro" panose="020B05030304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(2.16)</a:t>
                      </a:r>
                      <a:endParaRPr lang="en-US" sz="1100" dirty="0">
                        <a:solidFill>
                          <a:srgbClr val="424648"/>
                        </a:solidFill>
                        <a:effectLst/>
                        <a:latin typeface="Myriad Pro" panose="020B0503030403020204" pitchFamily="34" charset="0"/>
                        <a:ea typeface="Calibri" panose="020F0502020204030204" pitchFamily="34" charset="0"/>
                        <a:cs typeface="Open Sans" panose="020B0606030504020204" pitchFamily="34" charset="0"/>
                      </a:endParaRPr>
                    </a:p>
                  </a:txBody>
                  <a:tcPr marL="64668" marR="646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6774358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FEE78DD2-FBD5-D6BA-8ECB-2DA62AFB92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5021057"/>
              </p:ext>
            </p:extLst>
          </p:nvPr>
        </p:nvGraphicFramePr>
        <p:xfrm>
          <a:off x="6550152" y="3549670"/>
          <a:ext cx="4812792" cy="2471696"/>
        </p:xfrm>
        <a:graphic>
          <a:graphicData uri="http://schemas.openxmlformats.org/drawingml/2006/table">
            <a:tbl>
              <a:tblPr firstRow="1" firstCol="1" bandRow="1"/>
              <a:tblGrid>
                <a:gridCol w="1105642">
                  <a:extLst>
                    <a:ext uri="{9D8B030D-6E8A-4147-A177-3AD203B41FA5}">
                      <a16:colId xmlns:a16="http://schemas.microsoft.com/office/drawing/2014/main" val="3943488866"/>
                    </a:ext>
                  </a:extLst>
                </a:gridCol>
                <a:gridCol w="1040604">
                  <a:extLst>
                    <a:ext uri="{9D8B030D-6E8A-4147-A177-3AD203B41FA5}">
                      <a16:colId xmlns:a16="http://schemas.microsoft.com/office/drawing/2014/main" val="4097754883"/>
                    </a:ext>
                  </a:extLst>
                </a:gridCol>
                <a:gridCol w="1170679">
                  <a:extLst>
                    <a:ext uri="{9D8B030D-6E8A-4147-A177-3AD203B41FA5}">
                      <a16:colId xmlns:a16="http://schemas.microsoft.com/office/drawing/2014/main" val="1309110414"/>
                    </a:ext>
                  </a:extLst>
                </a:gridCol>
                <a:gridCol w="1495867">
                  <a:extLst>
                    <a:ext uri="{9D8B030D-6E8A-4147-A177-3AD203B41FA5}">
                      <a16:colId xmlns:a16="http://schemas.microsoft.com/office/drawing/2014/main" val="39409508"/>
                    </a:ext>
                  </a:extLst>
                </a:gridCol>
              </a:tblGrid>
              <a:tr h="503896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Myriad Pro" panose="020B05030304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Water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Myriad Pro" panose="020B05030304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System</a:t>
                      </a:r>
                      <a:endParaRPr lang="en-US" sz="1000" b="1" dirty="0">
                        <a:effectLst/>
                        <a:latin typeface="Myriad Pro" panose="020B050303040302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Myriad Pro" panose="020B05030304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Firm Capacity (MGD)</a:t>
                      </a:r>
                      <a:endParaRPr lang="en-US" sz="1000" b="1" dirty="0">
                        <a:effectLst/>
                        <a:latin typeface="Myriad Pro" panose="020B050303040302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Myriad Pro" panose="020B05030304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Projected MDD</a:t>
                      </a:r>
                      <a:b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Myriad Pro" panose="020B05030304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Myriad Pro" panose="020B05030304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(MGD)</a:t>
                      </a:r>
                      <a:endParaRPr lang="en-US" sz="1000" b="1">
                        <a:effectLst/>
                        <a:latin typeface="Myriad Pro" panose="020B050303040302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Myriad Pro" panose="020B05030304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Surplus or (Deficit)</a:t>
                      </a:r>
                      <a:b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Myriad Pro" panose="020B05030304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Myriad Pro" panose="020B05030304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(MGD)</a:t>
                      </a:r>
                      <a:endParaRPr lang="en-US" sz="1000" b="1">
                        <a:effectLst/>
                        <a:latin typeface="Myriad Pro" panose="020B050303040302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3548920"/>
                  </a:ext>
                </a:extLst>
              </a:tr>
              <a:tr h="363395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1000" dirty="0">
                          <a:effectLst/>
                          <a:latin typeface="Myriad Pro" panose="020B05030304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Scituate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1000">
                          <a:solidFill>
                            <a:srgbClr val="424648"/>
                          </a:solidFill>
                          <a:effectLst/>
                          <a:latin typeface="Myriad Pro" panose="020B05030304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1.30</a:t>
                      </a:r>
                      <a:endParaRPr lang="en-US" sz="1000">
                        <a:solidFill>
                          <a:srgbClr val="424648"/>
                        </a:solidFill>
                        <a:effectLst/>
                        <a:latin typeface="Myriad Pro" panose="020B0503030403020204" pitchFamily="34" charset="0"/>
                        <a:ea typeface="Calibri" panose="020F050202020403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1000" dirty="0">
                          <a:solidFill>
                            <a:srgbClr val="424648"/>
                          </a:solidFill>
                          <a:effectLst/>
                          <a:latin typeface="Myriad Pro" panose="020B05030304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2.82</a:t>
                      </a:r>
                      <a:endParaRPr lang="en-US" sz="1000" dirty="0">
                        <a:solidFill>
                          <a:srgbClr val="424648"/>
                        </a:solidFill>
                        <a:effectLst/>
                        <a:latin typeface="Myriad Pro" panose="020B0503030403020204" pitchFamily="34" charset="0"/>
                        <a:ea typeface="Calibri" panose="020F050202020403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1000">
                          <a:solidFill>
                            <a:srgbClr val="424648"/>
                          </a:solidFill>
                          <a:effectLst/>
                          <a:latin typeface="Myriad Pro" panose="020B05030304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(1.51)</a:t>
                      </a:r>
                      <a:endParaRPr lang="en-US" sz="1000">
                        <a:solidFill>
                          <a:srgbClr val="424648"/>
                        </a:solidFill>
                        <a:effectLst/>
                        <a:latin typeface="Myriad Pro" panose="020B0503030403020204" pitchFamily="34" charset="0"/>
                        <a:ea typeface="Calibri" panose="020F050202020403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8834748"/>
                  </a:ext>
                </a:extLst>
              </a:tr>
              <a:tr h="320881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1000">
                          <a:effectLst/>
                          <a:latin typeface="Myriad Pro" panose="020B05030304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Cohasset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1000">
                          <a:solidFill>
                            <a:srgbClr val="424648"/>
                          </a:solidFill>
                          <a:effectLst/>
                          <a:latin typeface="Myriad Pro" panose="020B05030304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0.00</a:t>
                      </a:r>
                      <a:endParaRPr lang="en-US" sz="1000">
                        <a:solidFill>
                          <a:srgbClr val="424648"/>
                        </a:solidFill>
                        <a:effectLst/>
                        <a:latin typeface="Myriad Pro" panose="020B0503030403020204" pitchFamily="34" charset="0"/>
                        <a:ea typeface="Calibri" panose="020F050202020403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1000">
                          <a:solidFill>
                            <a:srgbClr val="424648"/>
                          </a:solidFill>
                          <a:effectLst/>
                          <a:latin typeface="Myriad Pro" panose="020B05030304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1.85</a:t>
                      </a:r>
                      <a:endParaRPr lang="en-US" sz="1000">
                        <a:solidFill>
                          <a:srgbClr val="424648"/>
                        </a:solidFill>
                        <a:effectLst/>
                        <a:latin typeface="Myriad Pro" panose="020B0503030403020204" pitchFamily="34" charset="0"/>
                        <a:ea typeface="Calibri" panose="020F050202020403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1000" dirty="0">
                          <a:solidFill>
                            <a:srgbClr val="424648"/>
                          </a:solidFill>
                          <a:effectLst/>
                          <a:latin typeface="Myriad Pro" panose="020B05030304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(1.85)</a:t>
                      </a:r>
                      <a:endParaRPr lang="en-US" sz="1000" dirty="0">
                        <a:solidFill>
                          <a:srgbClr val="424648"/>
                        </a:solidFill>
                        <a:effectLst/>
                        <a:latin typeface="Myriad Pro" panose="020B0503030403020204" pitchFamily="34" charset="0"/>
                        <a:ea typeface="Calibri" panose="020F050202020403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1099795"/>
                  </a:ext>
                </a:extLst>
              </a:tr>
              <a:tr h="320881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1000" dirty="0">
                          <a:effectLst/>
                          <a:latin typeface="Myriad Pro" panose="020B05030304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Hanover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1000">
                          <a:solidFill>
                            <a:srgbClr val="424648"/>
                          </a:solidFill>
                          <a:effectLst/>
                          <a:latin typeface="Myriad Pro" panose="020B05030304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2.12</a:t>
                      </a:r>
                      <a:endParaRPr lang="en-US" sz="1000">
                        <a:solidFill>
                          <a:srgbClr val="424648"/>
                        </a:solidFill>
                        <a:effectLst/>
                        <a:latin typeface="Myriad Pro" panose="020B0503030403020204" pitchFamily="34" charset="0"/>
                        <a:ea typeface="Calibri" panose="020F050202020403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1000">
                          <a:solidFill>
                            <a:srgbClr val="424648"/>
                          </a:solidFill>
                          <a:effectLst/>
                          <a:latin typeface="Myriad Pro" panose="020B05030304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2.52</a:t>
                      </a:r>
                      <a:endParaRPr lang="en-US" sz="1000">
                        <a:solidFill>
                          <a:srgbClr val="424648"/>
                        </a:solidFill>
                        <a:effectLst/>
                        <a:latin typeface="Myriad Pro" panose="020B0503030403020204" pitchFamily="34" charset="0"/>
                        <a:ea typeface="Calibri" panose="020F050202020403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1000" dirty="0">
                          <a:solidFill>
                            <a:srgbClr val="424648"/>
                          </a:solidFill>
                          <a:effectLst/>
                          <a:latin typeface="Myriad Pro" panose="020B05030304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(0.40)</a:t>
                      </a:r>
                      <a:endParaRPr lang="en-US" sz="1000" dirty="0">
                        <a:solidFill>
                          <a:srgbClr val="424648"/>
                        </a:solidFill>
                        <a:effectLst/>
                        <a:latin typeface="Myriad Pro" panose="020B0503030403020204" pitchFamily="34" charset="0"/>
                        <a:ea typeface="Calibri" panose="020F050202020403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13916192"/>
                  </a:ext>
                </a:extLst>
              </a:tr>
              <a:tr h="320881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1000">
                          <a:effectLst/>
                          <a:latin typeface="Myriad Pro" panose="020B05030304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ARJWW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1000">
                          <a:solidFill>
                            <a:srgbClr val="424648"/>
                          </a:solidFill>
                          <a:effectLst/>
                          <a:latin typeface="Myriad Pro" panose="020B05030304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3.51</a:t>
                      </a:r>
                      <a:endParaRPr lang="en-US" sz="1000">
                        <a:solidFill>
                          <a:srgbClr val="424648"/>
                        </a:solidFill>
                        <a:effectLst/>
                        <a:latin typeface="Myriad Pro" panose="020B0503030403020204" pitchFamily="34" charset="0"/>
                        <a:ea typeface="Calibri" panose="020F050202020403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1000">
                          <a:solidFill>
                            <a:srgbClr val="424648"/>
                          </a:solidFill>
                          <a:effectLst/>
                          <a:latin typeface="Myriad Pro" panose="020B05030304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4.44</a:t>
                      </a:r>
                      <a:endParaRPr lang="en-US" sz="1000">
                        <a:solidFill>
                          <a:srgbClr val="424648"/>
                        </a:solidFill>
                        <a:effectLst/>
                        <a:latin typeface="Myriad Pro" panose="020B0503030403020204" pitchFamily="34" charset="0"/>
                        <a:ea typeface="Calibri" panose="020F050202020403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1000">
                          <a:solidFill>
                            <a:srgbClr val="424648"/>
                          </a:solidFill>
                          <a:effectLst/>
                          <a:latin typeface="Myriad Pro" panose="020B05030304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(0.93)</a:t>
                      </a:r>
                      <a:endParaRPr lang="en-US" sz="1000">
                        <a:solidFill>
                          <a:srgbClr val="424648"/>
                        </a:solidFill>
                        <a:effectLst/>
                        <a:latin typeface="Myriad Pro" panose="020B0503030403020204" pitchFamily="34" charset="0"/>
                        <a:ea typeface="Calibri" panose="020F050202020403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1296631"/>
                  </a:ext>
                </a:extLst>
              </a:tr>
              <a:tr h="320881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1000">
                          <a:effectLst/>
                          <a:latin typeface="Myriad Pro" panose="020B05030304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WRWS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1000">
                          <a:solidFill>
                            <a:srgbClr val="424648"/>
                          </a:solidFill>
                          <a:effectLst/>
                          <a:latin typeface="Myriad Pro" panose="020B05030304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5.18</a:t>
                      </a:r>
                      <a:endParaRPr lang="en-US" sz="1000">
                        <a:solidFill>
                          <a:srgbClr val="424648"/>
                        </a:solidFill>
                        <a:effectLst/>
                        <a:latin typeface="Myriad Pro" panose="020B0503030403020204" pitchFamily="34" charset="0"/>
                        <a:ea typeface="Calibri" panose="020F050202020403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1000">
                          <a:solidFill>
                            <a:srgbClr val="424648"/>
                          </a:solidFill>
                          <a:effectLst/>
                          <a:latin typeface="Myriad Pro" panose="020B05030304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7.44</a:t>
                      </a:r>
                      <a:endParaRPr lang="en-US" sz="1000">
                        <a:solidFill>
                          <a:srgbClr val="424648"/>
                        </a:solidFill>
                        <a:effectLst/>
                        <a:latin typeface="Myriad Pro" panose="020B0503030403020204" pitchFamily="34" charset="0"/>
                        <a:ea typeface="Calibri" panose="020F050202020403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1000" b="1">
                          <a:solidFill>
                            <a:srgbClr val="424648"/>
                          </a:solidFill>
                          <a:effectLst/>
                          <a:latin typeface="Myriad Pro" panose="020B05030304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(2.26)</a:t>
                      </a:r>
                      <a:endParaRPr lang="en-US" sz="1000">
                        <a:solidFill>
                          <a:srgbClr val="424648"/>
                        </a:solidFill>
                        <a:effectLst/>
                        <a:latin typeface="Myriad Pro" panose="020B0503030403020204" pitchFamily="34" charset="0"/>
                        <a:ea typeface="Calibri" panose="020F050202020403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514597"/>
                  </a:ext>
                </a:extLst>
              </a:tr>
              <a:tr h="320881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1000">
                          <a:effectLst/>
                          <a:latin typeface="Myriad Pro" panose="020B05030304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Norwell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1000">
                          <a:solidFill>
                            <a:srgbClr val="424648"/>
                          </a:solidFill>
                          <a:effectLst/>
                          <a:latin typeface="Myriad Pro" panose="020B05030304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1.27</a:t>
                      </a:r>
                      <a:endParaRPr lang="en-US" sz="1000">
                        <a:solidFill>
                          <a:srgbClr val="424648"/>
                        </a:solidFill>
                        <a:effectLst/>
                        <a:latin typeface="Myriad Pro" panose="020B0503030403020204" pitchFamily="34" charset="0"/>
                        <a:ea typeface="Calibri" panose="020F050202020403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1000">
                          <a:solidFill>
                            <a:srgbClr val="424648"/>
                          </a:solidFill>
                          <a:effectLst/>
                          <a:latin typeface="Myriad Pro" panose="020B05030304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2.66</a:t>
                      </a:r>
                      <a:endParaRPr lang="en-US" sz="1000">
                        <a:solidFill>
                          <a:srgbClr val="424648"/>
                        </a:solidFill>
                        <a:effectLst/>
                        <a:latin typeface="Myriad Pro" panose="020B0503030403020204" pitchFamily="34" charset="0"/>
                        <a:ea typeface="Calibri" panose="020F050202020403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1000" dirty="0">
                          <a:solidFill>
                            <a:srgbClr val="424648"/>
                          </a:solidFill>
                          <a:effectLst/>
                          <a:latin typeface="Myriad Pro" panose="020B0503030403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(1.39)</a:t>
                      </a:r>
                      <a:endParaRPr lang="en-US" sz="1000" dirty="0">
                        <a:solidFill>
                          <a:srgbClr val="424648"/>
                        </a:solidFill>
                        <a:effectLst/>
                        <a:latin typeface="Myriad Pro" panose="020B0503030403020204" pitchFamily="34" charset="0"/>
                        <a:ea typeface="Calibri" panose="020F0502020204030204" pitchFamily="34" charset="0"/>
                        <a:cs typeface="Open Sans" panose="020B060603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79366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932760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7C83203-7190-BB16-CEB5-36F6A0C93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Study Results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83F2EB6-C49F-55DA-58C9-E242DD52EF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6F7E8-7269-7E41-B3D9-E4E63DF8E61E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7D6BF3F-0CEF-ECF7-B559-6CBEACCA10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180" y="461710"/>
            <a:ext cx="2429587" cy="254528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6993A36-F705-00DE-BD17-40FC0434EC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3865" y="3130155"/>
            <a:ext cx="4248219" cy="244514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AFCF481-5532-CCE8-C0D7-ECD16D2FCA7E}"/>
              </a:ext>
            </a:extLst>
          </p:cNvPr>
          <p:cNvSpPr txBox="1"/>
          <p:nvPr/>
        </p:nvSpPr>
        <p:spPr>
          <a:xfrm>
            <a:off x="706444" y="1651897"/>
            <a:ext cx="6981735" cy="30162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699C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strike="noStrike" kern="1200" cap="none" spc="0" normalizeH="0" baseline="0" noProof="0" dirty="0">
                <a:ln>
                  <a:noFill/>
                </a:ln>
                <a:solidFill>
                  <a:srgbClr val="0B2D47"/>
                </a:solidFill>
                <a:effectLst/>
                <a:uLnTx/>
                <a:uFillTx/>
                <a:latin typeface="Segoe UI"/>
                <a:ea typeface="+mn-ea"/>
              </a:rPr>
              <a:t>Total of 8 conceptual MWRA supply scenarios using combined hydraulic models: 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699CD"/>
              </a:buClr>
              <a:buSzTx/>
              <a:buFontTx/>
              <a:buChar char="-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B2D47"/>
                </a:solidFill>
                <a:effectLst/>
                <a:uLnTx/>
                <a:uFillTx/>
                <a:latin typeface="Segoe UI"/>
                <a:ea typeface="+mn-ea"/>
              </a:rPr>
              <a:t>Southern vs. Northern Routes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699CD"/>
              </a:buClr>
              <a:buSzTx/>
              <a:buFontTx/>
              <a:buChar char="-"/>
              <a:tabLst/>
              <a:defRPr/>
            </a:pPr>
            <a:r>
              <a:rPr lang="en-US" sz="2000" dirty="0">
                <a:solidFill>
                  <a:srgbClr val="0B2D47"/>
                </a:solidFill>
                <a:latin typeface="Segoe UI"/>
              </a:rPr>
              <a:t>8 – 13 miles of pipe </a:t>
            </a:r>
          </a:p>
          <a:p>
            <a:pPr marL="457200" lvl="0" indent="-457200">
              <a:spcBef>
                <a:spcPts val="1200"/>
              </a:spcBef>
              <a:buClr>
                <a:srgbClr val="3699CD"/>
              </a:buClr>
              <a:buFontTx/>
              <a:buChar char="-"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B2D47"/>
                </a:solidFill>
                <a:effectLst/>
                <a:uLnTx/>
                <a:uFillTx/>
                <a:latin typeface="Segoe UI"/>
                <a:ea typeface="+mn-ea"/>
              </a:rPr>
              <a:t>12” </a:t>
            </a:r>
            <a:r>
              <a:rPr lang="en-US" sz="2000" dirty="0">
                <a:solidFill>
                  <a:srgbClr val="0B2D47"/>
                </a:solidFill>
              </a:rPr>
              <a:t>–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B2D47"/>
                </a:solidFill>
                <a:effectLst/>
                <a:uLnTx/>
                <a:uFillTx/>
                <a:latin typeface="Segoe UI"/>
                <a:ea typeface="+mn-ea"/>
              </a:rPr>
              <a:t>36” Diameter</a:t>
            </a:r>
          </a:p>
          <a:p>
            <a:pPr marL="457200" lvl="0" indent="-457200">
              <a:spcBef>
                <a:spcPts val="1200"/>
              </a:spcBef>
              <a:buClr>
                <a:srgbClr val="3699CD"/>
              </a:buClr>
              <a:buFontTx/>
              <a:buChar char="-"/>
              <a:defRPr/>
            </a:pPr>
            <a:r>
              <a:rPr lang="en-US" sz="2000" dirty="0">
                <a:solidFill>
                  <a:srgbClr val="0B2D47"/>
                </a:solidFill>
                <a:latin typeface="Segoe UI"/>
              </a:rPr>
              <a:t>Total Cost = $130M </a:t>
            </a:r>
            <a:r>
              <a:rPr lang="en-US" sz="2000" dirty="0">
                <a:solidFill>
                  <a:srgbClr val="0B2D47"/>
                </a:solidFill>
              </a:rPr>
              <a:t>–</a:t>
            </a:r>
            <a:r>
              <a:rPr lang="en-US" sz="2000" dirty="0">
                <a:solidFill>
                  <a:srgbClr val="0B2D47"/>
                </a:solidFill>
                <a:latin typeface="Segoe UI"/>
              </a:rPr>
              <a:t> $240M</a:t>
            </a:r>
          </a:p>
          <a:p>
            <a:pPr marL="457200" lvl="0" indent="-457200">
              <a:spcBef>
                <a:spcPts val="1200"/>
              </a:spcBef>
              <a:buClr>
                <a:srgbClr val="3699CD"/>
              </a:buClr>
              <a:buFontTx/>
              <a:buChar char="-"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B2D47"/>
                </a:solidFill>
                <a:effectLst/>
                <a:uLnTx/>
                <a:uFillTx/>
                <a:latin typeface="Segoe UI"/>
                <a:ea typeface="+mn-ea"/>
              </a:rPr>
              <a:t>ARJWW Share (by flow) = $30M </a:t>
            </a:r>
            <a:r>
              <a:rPr lang="en-US" sz="2000" dirty="0">
                <a:solidFill>
                  <a:srgbClr val="0B2D47"/>
                </a:solidFill>
              </a:rPr>
              <a:t>–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B2D47"/>
                </a:solidFill>
                <a:effectLst/>
                <a:uLnTx/>
                <a:uFillTx/>
                <a:latin typeface="Segoe UI"/>
                <a:ea typeface="+mn-ea"/>
              </a:rPr>
              <a:t> $44M</a:t>
            </a:r>
          </a:p>
        </p:txBody>
      </p:sp>
    </p:spTree>
    <p:extLst>
      <p:ext uri="{BB962C8B-B14F-4D97-AF65-F5344CB8AC3E}">
        <p14:creationId xmlns:p14="http://schemas.microsoft.com/office/powerpoint/2010/main" val="17095728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75F3917C-D7F7-24AD-9031-952B55E5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Study Results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028F7A-A1BD-21B1-6442-51A9CECBE81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B9CA69-5C82-4E9F-9060-2B19A0D02624}" type="slidenum">
              <a:rPr lang="en-US" smtClean="0"/>
              <a:t>7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6AECAA9-2744-4B69-711E-B085143E89F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083" t="24385" r="4087" b="27896"/>
          <a:stretch>
            <a:fillRect/>
          </a:stretch>
        </p:blipFill>
        <p:spPr>
          <a:xfrm>
            <a:off x="4920916" y="482260"/>
            <a:ext cx="7064141" cy="573566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97F6950-4031-8661-0400-6BEA8E3B90E0}"/>
              </a:ext>
            </a:extLst>
          </p:cNvPr>
          <p:cNvSpPr txBox="1"/>
          <p:nvPr/>
        </p:nvSpPr>
        <p:spPr>
          <a:xfrm>
            <a:off x="706445" y="1651897"/>
            <a:ext cx="390028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699C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strike="noStrike" kern="1200" cap="none" spc="0" normalizeH="0" baseline="0" noProof="0" dirty="0">
                <a:ln>
                  <a:noFill/>
                </a:ln>
                <a:solidFill>
                  <a:srgbClr val="0B2D47"/>
                </a:solidFill>
                <a:effectLst/>
                <a:uLnTx/>
                <a:uFillTx/>
                <a:latin typeface="+mj-lt"/>
                <a:ea typeface="+mn-ea"/>
              </a:rPr>
              <a:t>Alternative 1A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699CD"/>
              </a:buClr>
              <a:buSzTx/>
              <a:buFontTx/>
              <a:buChar char="-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B2D47"/>
                </a:solidFill>
                <a:effectLst/>
                <a:uLnTx/>
                <a:uFillTx/>
                <a:latin typeface="+mj-lt"/>
                <a:ea typeface="+mn-ea"/>
              </a:rPr>
              <a:t>7.6 Mile Pipeline 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699CD"/>
              </a:buClr>
              <a:buSzTx/>
              <a:buFontTx/>
              <a:buChar char="-"/>
              <a:tabLst/>
              <a:defRPr/>
            </a:pPr>
            <a:r>
              <a:rPr lang="en-US" sz="2000" dirty="0">
                <a:solidFill>
                  <a:srgbClr val="0B2D47"/>
                </a:solidFill>
                <a:latin typeface="+mj-lt"/>
              </a:rPr>
              <a:t>4 Connections </a:t>
            </a:r>
          </a:p>
          <a:p>
            <a:pPr marL="457200" lvl="0" indent="-457200">
              <a:spcBef>
                <a:spcPts val="1200"/>
              </a:spcBef>
              <a:buClr>
                <a:srgbClr val="3699CD"/>
              </a:buClr>
              <a:buFontTx/>
              <a:buChar char="-"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B2D47"/>
                </a:solidFill>
                <a:effectLst/>
                <a:uLnTx/>
                <a:uFillTx/>
                <a:latin typeface="+mj-lt"/>
                <a:ea typeface="+mn-ea"/>
              </a:rPr>
              <a:t>$130M</a:t>
            </a:r>
          </a:p>
          <a:p>
            <a:pPr marL="457200" lvl="0" indent="-457200">
              <a:spcBef>
                <a:spcPts val="1200"/>
              </a:spcBef>
              <a:buClr>
                <a:srgbClr val="3699CD"/>
              </a:buClr>
              <a:buFontTx/>
              <a:buChar char="-"/>
              <a:defRPr/>
            </a:pPr>
            <a:r>
              <a:rPr lang="en-US" sz="2000" dirty="0">
                <a:solidFill>
                  <a:srgbClr val="0B2D47"/>
                </a:solidFill>
                <a:latin typeface="+mj-lt"/>
              </a:rPr>
              <a:t>ARJWW Share (by flow) = $30M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B2D47"/>
              </a:solidFill>
              <a:effectLst/>
              <a:uLnTx/>
              <a:uFillTx/>
              <a:latin typeface="+mj-lt"/>
              <a:ea typeface="+mn-ea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254A514-4773-4ABC-811D-5483D5FA08D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2595" t="4737" r="7612" b="80526"/>
          <a:stretch>
            <a:fillRect/>
          </a:stretch>
        </p:blipFill>
        <p:spPr>
          <a:xfrm>
            <a:off x="10332594" y="4305782"/>
            <a:ext cx="1558482" cy="1793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8029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CAC4C0-AF6F-2C23-70A7-1F4BC8BBC2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11F66E13-B588-7F56-FD34-243B54609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Study Results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4D8FC8-555C-8ED0-9172-D110F5E5DF1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B9CA69-5C82-4E9F-9060-2B19A0D02624}" type="slidenum">
              <a:rPr lang="en-US" smtClean="0"/>
              <a:t>8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EC13A46-0FBC-E841-DB12-F05B9606EA9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083" t="24385" r="4087" b="27896"/>
          <a:stretch>
            <a:fillRect/>
          </a:stretch>
        </p:blipFill>
        <p:spPr>
          <a:xfrm>
            <a:off x="4920916" y="482260"/>
            <a:ext cx="7064141" cy="573566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065BE4B-AB2A-8E21-565D-1158B527C90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2595" t="4737" r="7612" b="80526"/>
          <a:stretch>
            <a:fillRect/>
          </a:stretch>
        </p:blipFill>
        <p:spPr>
          <a:xfrm>
            <a:off x="10332594" y="4305782"/>
            <a:ext cx="1558482" cy="1793321"/>
          </a:xfrm>
          <a:prstGeom prst="rect">
            <a:avLst/>
          </a:pr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AB1AED8-356D-6FEC-DD78-189115C83E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5674891"/>
              </p:ext>
            </p:extLst>
          </p:nvPr>
        </p:nvGraphicFramePr>
        <p:xfrm>
          <a:off x="651066" y="1419944"/>
          <a:ext cx="3589256" cy="2554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9204">
                  <a:extLst>
                    <a:ext uri="{9D8B030D-6E8A-4147-A177-3AD203B41FA5}">
                      <a16:colId xmlns:a16="http://schemas.microsoft.com/office/drawing/2014/main" val="3828028543"/>
                    </a:ext>
                  </a:extLst>
                </a:gridCol>
                <a:gridCol w="1080212">
                  <a:extLst>
                    <a:ext uri="{9D8B030D-6E8A-4147-A177-3AD203B41FA5}">
                      <a16:colId xmlns:a16="http://schemas.microsoft.com/office/drawing/2014/main" val="526999710"/>
                    </a:ext>
                  </a:extLst>
                </a:gridCol>
                <a:gridCol w="1259840">
                  <a:extLst>
                    <a:ext uri="{9D8B030D-6E8A-4147-A177-3AD203B41FA5}">
                      <a16:colId xmlns:a16="http://schemas.microsoft.com/office/drawing/2014/main" val="4016873972"/>
                    </a:ext>
                  </a:extLst>
                </a:gridCol>
              </a:tblGrid>
              <a:tr h="878500">
                <a:tc>
                  <a:txBody>
                    <a:bodyPr/>
                    <a:lstStyle/>
                    <a:p>
                      <a:r>
                        <a:rPr lang="en-US" sz="1600" dirty="0"/>
                        <a:t>Pipe Diameter (inches)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Total Length (Miles)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ARJWW Length (Miles)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659546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r>
                        <a:rPr lang="en-US" sz="160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3.18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1.56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525669"/>
                  </a:ext>
                </a:extLst>
              </a:tr>
              <a:tr h="284480">
                <a:tc>
                  <a:txBody>
                    <a:bodyPr/>
                    <a:lstStyle/>
                    <a:p>
                      <a:r>
                        <a:rPr lang="en-US" sz="1600" dirty="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0.21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7709939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r>
                        <a:rPr lang="en-US" sz="1600" dirty="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3.68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1213696"/>
                  </a:ext>
                </a:extLst>
              </a:tr>
              <a:tr h="314960">
                <a:tc>
                  <a:txBody>
                    <a:bodyPr/>
                    <a:lstStyle/>
                    <a:p>
                      <a:r>
                        <a:rPr lang="en-US" sz="1600" dirty="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0.54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0.325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2316965"/>
                  </a:ext>
                </a:extLst>
              </a:tr>
              <a:tr h="294640">
                <a:tc>
                  <a:txBody>
                    <a:bodyPr/>
                    <a:lstStyle/>
                    <a:p>
                      <a:r>
                        <a:rPr lang="en-US" sz="1600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7.61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1.89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625603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24D05EC9-1117-CA26-C8AC-44A61961E4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4220080"/>
              </p:ext>
            </p:extLst>
          </p:nvPr>
        </p:nvGraphicFramePr>
        <p:xfrm>
          <a:off x="250169" y="4105321"/>
          <a:ext cx="4391051" cy="20209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0651">
                  <a:extLst>
                    <a:ext uri="{9D8B030D-6E8A-4147-A177-3AD203B41FA5}">
                      <a16:colId xmlns:a16="http://schemas.microsoft.com/office/drawing/2014/main" val="3828028543"/>
                    </a:ext>
                  </a:extLst>
                </a:gridCol>
                <a:gridCol w="1818640">
                  <a:extLst>
                    <a:ext uri="{9D8B030D-6E8A-4147-A177-3AD203B41FA5}">
                      <a16:colId xmlns:a16="http://schemas.microsoft.com/office/drawing/2014/main" val="4016873972"/>
                    </a:ext>
                  </a:extLst>
                </a:gridCol>
                <a:gridCol w="1381760">
                  <a:extLst>
                    <a:ext uri="{9D8B030D-6E8A-4147-A177-3AD203B41FA5}">
                      <a16:colId xmlns:a16="http://schemas.microsoft.com/office/drawing/2014/main" val="1633088026"/>
                    </a:ext>
                  </a:extLst>
                </a:gridCol>
              </a:tblGrid>
              <a:tr h="679844">
                <a:tc>
                  <a:txBody>
                    <a:bodyPr/>
                    <a:lstStyle/>
                    <a:p>
                      <a:r>
                        <a:rPr lang="en-US" sz="1600" dirty="0"/>
                        <a:t>Pipe Dia. (inches)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ARJWW Length (Miles)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$ Budget / Mile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6595460"/>
                  </a:ext>
                </a:extLst>
              </a:tr>
              <a:tr h="284675">
                <a:tc>
                  <a:txBody>
                    <a:bodyPr/>
                    <a:lstStyle/>
                    <a:p>
                      <a:r>
                        <a:rPr lang="en-US" sz="160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1.56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$3.7M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525669"/>
                  </a:ext>
                </a:extLst>
              </a:tr>
              <a:tr h="304995">
                <a:tc>
                  <a:txBody>
                    <a:bodyPr/>
                    <a:lstStyle/>
                    <a:p>
                      <a:r>
                        <a:rPr lang="en-US" sz="1600" dirty="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0.325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$13.1M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2316965"/>
                  </a:ext>
                </a:extLst>
              </a:tr>
              <a:tr h="180235">
                <a:tc gridSpan="2"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Connection Pump Station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$8.0M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625603"/>
                  </a:ext>
                </a:extLst>
              </a:tr>
              <a:tr h="274515">
                <a:tc gridSpan="2"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Total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$24.8M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2056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03861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17664B-C5B4-217C-50EE-9CB87EA28C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29FA4D2A-D339-8E12-A484-885AD89E1C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MWRA Application Requirements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AF8690-39F6-E1AB-7BD0-1BE5E9D51A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B9CA69-5C82-4E9F-9060-2B19A0D02624}" type="slidenum">
              <a:rPr lang="en-US" smtClean="0"/>
              <a:t>9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4629254-841A-B069-B225-A575D7A006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2432" y="1596001"/>
            <a:ext cx="8587135" cy="438395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E99BB64-7E42-255D-006E-8AAEED0D2456}"/>
              </a:ext>
            </a:extLst>
          </p:cNvPr>
          <p:cNvSpPr/>
          <p:nvPr/>
        </p:nvSpPr>
        <p:spPr>
          <a:xfrm>
            <a:off x="2592729" y="5011838"/>
            <a:ext cx="3761772" cy="451413"/>
          </a:xfrm>
          <a:prstGeom prst="rect">
            <a:avLst/>
          </a:prstGeom>
          <a:solidFill>
            <a:srgbClr val="FF9999">
              <a:alpha val="35686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9334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DD3360-54D3-260D-23C8-701BF5F163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9BF7475A-D313-CAD4-3A21-59E8AA583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MWRA Entrance Fee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ED4F3B-0D98-6D2D-E5A5-60C02688A9B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B9CA69-5C82-4E9F-9060-2B19A0D02624}" type="slidenum">
              <a:rPr lang="en-US" smtClean="0"/>
              <a:t>10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E3DF6FD-99C1-599D-2524-6F2FE7AA98DD}"/>
              </a:ext>
            </a:extLst>
          </p:cNvPr>
          <p:cNvSpPr txBox="1"/>
          <p:nvPr/>
        </p:nvSpPr>
        <p:spPr>
          <a:xfrm>
            <a:off x="1160362" y="1541210"/>
            <a:ext cx="8273005" cy="29238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One-time charge based on share of the total MWRA water system</a:t>
            </a:r>
          </a:p>
          <a:p>
            <a:pPr marL="342900" indent="-342900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Fee waived for applications approved through 12/2027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Weymouth Estimated Savings for 5.5 MGD is $36.5M</a:t>
            </a:r>
          </a:p>
          <a:p>
            <a:pPr marL="800100" lvl="1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2.0 MGD for South Shore Consortium = ~$13M</a:t>
            </a:r>
          </a:p>
          <a:p>
            <a:pPr marL="342900" indent="-342900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46279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92B4E2-83AB-CD23-702F-BF9C1FB79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7D30CC0-D76E-5561-E2E7-C89FF21636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96F7E8-7269-7E41-B3D9-E4E63DF8E61E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8BF723B-C561-2498-8C13-1838AF11CCD8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36876" y="1524370"/>
            <a:ext cx="10333037" cy="4616648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1" u="sng" dirty="0">
                <a:latin typeface="+mn-lt"/>
              </a:rPr>
              <a:t>Continue Legislative &amp; MWRA coordination:</a:t>
            </a:r>
          </a:p>
          <a:p>
            <a:pPr marL="1025525" lvl="1" indent="-457200">
              <a:buFontTx/>
              <a:buChar char="-"/>
            </a:pPr>
            <a:r>
              <a:rPr lang="en-US" sz="2000" dirty="0">
                <a:latin typeface="+mn-lt"/>
              </a:rPr>
              <a:t>Share findings &amp; gain feedback</a:t>
            </a:r>
          </a:p>
          <a:p>
            <a:pPr marL="1025525" lvl="1" indent="-457200">
              <a:buFontTx/>
              <a:buChar char="-"/>
            </a:pPr>
            <a:r>
              <a:rPr lang="en-US" sz="2000" dirty="0">
                <a:latin typeface="+mn-lt"/>
              </a:rPr>
              <a:t>Infrastructure funding options</a:t>
            </a:r>
          </a:p>
          <a:p>
            <a:pPr marL="1025525" lvl="1" indent="-457200">
              <a:buFontTx/>
              <a:buChar char="-"/>
            </a:pPr>
            <a:r>
              <a:rPr lang="en-US" sz="2000" dirty="0">
                <a:latin typeface="+mn-lt"/>
              </a:rPr>
              <a:t>Path to waiving entry fee after 2027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1" u="sng" dirty="0">
                <a:latin typeface="+mn-lt"/>
              </a:rPr>
              <a:t>Additional Due Diligence in Support of MWRA Application</a:t>
            </a:r>
          </a:p>
          <a:p>
            <a:pPr marL="1025525" lvl="1" indent="-457200">
              <a:buFontTx/>
              <a:buChar char="-"/>
            </a:pPr>
            <a:r>
              <a:rPr lang="en-US" sz="2000" dirty="0">
                <a:latin typeface="+mn-lt"/>
              </a:rPr>
              <a:t>Each Community Evaluate Local Options</a:t>
            </a:r>
          </a:p>
          <a:p>
            <a:pPr marL="1025525" lvl="1" indent="-457200">
              <a:buFontTx/>
              <a:buChar char="-"/>
            </a:pPr>
            <a:r>
              <a:rPr lang="en-US" sz="2000" dirty="0"/>
              <a:t>Can supply/treatment capacity be expanded? </a:t>
            </a:r>
            <a:endParaRPr lang="en-US" sz="2000" dirty="0">
              <a:latin typeface="+mn-lt"/>
            </a:endParaRPr>
          </a:p>
          <a:p>
            <a:pPr marL="1025525" lvl="1" indent="-457200">
              <a:buFontTx/>
              <a:buChar char="-"/>
            </a:pPr>
            <a:r>
              <a:rPr lang="en-US" sz="2000" dirty="0">
                <a:latin typeface="+mn-lt"/>
              </a:rPr>
              <a:t>Are there regulatory barriers that would prevent expansion?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1" u="sng" dirty="0">
                <a:latin typeface="+mn-lt"/>
              </a:rPr>
              <a:t>Track Weymouth’s Progress</a:t>
            </a:r>
            <a:endParaRPr lang="en-US" b="1" u="sng" dirty="0">
              <a:latin typeface="+mn-lt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1" u="sng" dirty="0"/>
              <a:t>Start MWRA Application Process </a:t>
            </a:r>
          </a:p>
          <a:p>
            <a:pPr marL="1025525" lvl="1" indent="-457200">
              <a:buFontTx/>
              <a:buChar char="-"/>
            </a:pPr>
            <a:r>
              <a:rPr lang="en-US" sz="2000" dirty="0"/>
              <a:t>MEPA Environmental Notification Form</a:t>
            </a:r>
          </a:p>
        </p:txBody>
      </p:sp>
    </p:spTree>
    <p:extLst>
      <p:ext uri="{BB962C8B-B14F-4D97-AF65-F5344CB8AC3E}">
        <p14:creationId xmlns:p14="http://schemas.microsoft.com/office/powerpoint/2010/main" val="42696845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153B06E5-7588-2DD4-9C53-9F69C22291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Conceptual Timeline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E783786-957D-60E6-EE66-19E96F500F7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96F7E8-7269-7E41-B3D9-E4E63DF8E61E}" type="slidenum">
              <a:rPr lang="en-US" smtClean="0"/>
              <a:pPr/>
              <a:t>12</a:t>
            </a:fld>
            <a:endParaRPr lang="en-US"/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E5D7FB77-1A18-038D-882E-08072A169E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1247991"/>
              </p:ext>
            </p:extLst>
          </p:nvPr>
        </p:nvGraphicFramePr>
        <p:xfrm>
          <a:off x="1057276" y="1453895"/>
          <a:ext cx="10464168" cy="4861177"/>
        </p:xfrm>
        <a:graphic>
          <a:graphicData uri="http://schemas.openxmlformats.org/drawingml/2006/table">
            <a:tbl>
              <a:tblPr firstRow="1" bandRow="1"/>
              <a:tblGrid>
                <a:gridCol w="1606004">
                  <a:extLst>
                    <a:ext uri="{9D8B030D-6E8A-4147-A177-3AD203B41FA5}">
                      <a16:colId xmlns:a16="http://schemas.microsoft.com/office/drawing/2014/main" val="3657455362"/>
                    </a:ext>
                  </a:extLst>
                </a:gridCol>
                <a:gridCol w="632726">
                  <a:extLst>
                    <a:ext uri="{9D8B030D-6E8A-4147-A177-3AD203B41FA5}">
                      <a16:colId xmlns:a16="http://schemas.microsoft.com/office/drawing/2014/main" val="1548123086"/>
                    </a:ext>
                  </a:extLst>
                </a:gridCol>
                <a:gridCol w="632726">
                  <a:extLst>
                    <a:ext uri="{9D8B030D-6E8A-4147-A177-3AD203B41FA5}">
                      <a16:colId xmlns:a16="http://schemas.microsoft.com/office/drawing/2014/main" val="2334869311"/>
                    </a:ext>
                  </a:extLst>
                </a:gridCol>
                <a:gridCol w="632726">
                  <a:extLst>
                    <a:ext uri="{9D8B030D-6E8A-4147-A177-3AD203B41FA5}">
                      <a16:colId xmlns:a16="http://schemas.microsoft.com/office/drawing/2014/main" val="3771882460"/>
                    </a:ext>
                  </a:extLst>
                </a:gridCol>
                <a:gridCol w="632726">
                  <a:extLst>
                    <a:ext uri="{9D8B030D-6E8A-4147-A177-3AD203B41FA5}">
                      <a16:colId xmlns:a16="http://schemas.microsoft.com/office/drawing/2014/main" val="60744560"/>
                    </a:ext>
                  </a:extLst>
                </a:gridCol>
                <a:gridCol w="632726">
                  <a:extLst>
                    <a:ext uri="{9D8B030D-6E8A-4147-A177-3AD203B41FA5}">
                      <a16:colId xmlns:a16="http://schemas.microsoft.com/office/drawing/2014/main" val="3080483054"/>
                    </a:ext>
                  </a:extLst>
                </a:gridCol>
                <a:gridCol w="632726">
                  <a:extLst>
                    <a:ext uri="{9D8B030D-6E8A-4147-A177-3AD203B41FA5}">
                      <a16:colId xmlns:a16="http://schemas.microsoft.com/office/drawing/2014/main" val="1850160427"/>
                    </a:ext>
                  </a:extLst>
                </a:gridCol>
                <a:gridCol w="632726">
                  <a:extLst>
                    <a:ext uri="{9D8B030D-6E8A-4147-A177-3AD203B41FA5}">
                      <a16:colId xmlns:a16="http://schemas.microsoft.com/office/drawing/2014/main" val="1106922373"/>
                    </a:ext>
                  </a:extLst>
                </a:gridCol>
                <a:gridCol w="632726">
                  <a:extLst>
                    <a:ext uri="{9D8B030D-6E8A-4147-A177-3AD203B41FA5}">
                      <a16:colId xmlns:a16="http://schemas.microsoft.com/office/drawing/2014/main" val="732529863"/>
                    </a:ext>
                  </a:extLst>
                </a:gridCol>
                <a:gridCol w="632726">
                  <a:extLst>
                    <a:ext uri="{9D8B030D-6E8A-4147-A177-3AD203B41FA5}">
                      <a16:colId xmlns:a16="http://schemas.microsoft.com/office/drawing/2014/main" val="493102458"/>
                    </a:ext>
                  </a:extLst>
                </a:gridCol>
                <a:gridCol w="632726">
                  <a:extLst>
                    <a:ext uri="{9D8B030D-6E8A-4147-A177-3AD203B41FA5}">
                      <a16:colId xmlns:a16="http://schemas.microsoft.com/office/drawing/2014/main" val="2830312783"/>
                    </a:ext>
                  </a:extLst>
                </a:gridCol>
                <a:gridCol w="632726">
                  <a:extLst>
                    <a:ext uri="{9D8B030D-6E8A-4147-A177-3AD203B41FA5}">
                      <a16:colId xmlns:a16="http://schemas.microsoft.com/office/drawing/2014/main" val="1898479499"/>
                    </a:ext>
                  </a:extLst>
                </a:gridCol>
                <a:gridCol w="632726">
                  <a:extLst>
                    <a:ext uri="{9D8B030D-6E8A-4147-A177-3AD203B41FA5}">
                      <a16:colId xmlns:a16="http://schemas.microsoft.com/office/drawing/2014/main" val="1728886217"/>
                    </a:ext>
                  </a:extLst>
                </a:gridCol>
                <a:gridCol w="632726">
                  <a:extLst>
                    <a:ext uri="{9D8B030D-6E8A-4147-A177-3AD203B41FA5}">
                      <a16:colId xmlns:a16="http://schemas.microsoft.com/office/drawing/2014/main" val="2290126319"/>
                    </a:ext>
                  </a:extLst>
                </a:gridCol>
                <a:gridCol w="632726">
                  <a:extLst>
                    <a:ext uri="{9D8B030D-6E8A-4147-A177-3AD203B41FA5}">
                      <a16:colId xmlns:a16="http://schemas.microsoft.com/office/drawing/2014/main" val="250893017"/>
                    </a:ext>
                  </a:extLst>
                </a:gridCol>
              </a:tblGrid>
              <a:tr h="573942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99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2026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2027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2028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2029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2030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2031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2032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1117159"/>
                  </a:ext>
                </a:extLst>
              </a:tr>
              <a:tr h="856495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US" sz="1400" b="1" dirty="0"/>
                        <a:t>Local Capacity Study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9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en-US" sz="2000" dirty="0">
                        <a:highlight>
                          <a:srgbClr val="66685F"/>
                        </a:highlight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9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9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9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9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9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9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9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9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9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9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9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99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2330822"/>
                  </a:ext>
                </a:extLst>
              </a:tr>
              <a:tr h="686148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US" sz="1400" b="1" dirty="0"/>
                        <a:t>Design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9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9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en-US" sz="2000" dirty="0">
                        <a:highlight>
                          <a:srgbClr val="0033CC"/>
                        </a:highlight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9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9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9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9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9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9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9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99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929964"/>
                  </a:ext>
                </a:extLst>
              </a:tr>
              <a:tr h="686148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US" sz="1400" b="1" dirty="0"/>
                        <a:t>MEPA/MWRA Approvals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9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9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9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9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en-US" sz="2000" dirty="0">
                        <a:highlight>
                          <a:srgbClr val="CCFFCC"/>
                        </a:highlight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AE2CA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9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9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9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9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9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99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9217471"/>
                  </a:ext>
                </a:extLst>
              </a:tr>
              <a:tr h="686148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/>
                        <a:t>Weymouth IMA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9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9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9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9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9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9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9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9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9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AE2CA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9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9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99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9101220"/>
                  </a:ext>
                </a:extLst>
              </a:tr>
              <a:tr h="686148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/>
                        <a:t>Weymouth Online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9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9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9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9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9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9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9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9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9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9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9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9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9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99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0860868"/>
                  </a:ext>
                </a:extLst>
              </a:tr>
              <a:tr h="686148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US" sz="1400" b="1" dirty="0"/>
                        <a:t>Construction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9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9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9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9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9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9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9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9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9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9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CC9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endParaRPr lang="en-US" sz="20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32095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37331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63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56FE17-3BBB-EA6F-3966-77EEE75AE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3149820"/>
      </p:ext>
    </p:extLst>
  </p:cSld>
  <p:clrMapOvr>
    <a:masterClrMapping/>
  </p:clrMapOvr>
</p:sld>
</file>

<file path=ppt/theme/theme1.xml><?xml version="1.0" encoding="utf-8"?>
<a:theme xmlns:a="http://schemas.openxmlformats.org/drawingml/2006/main" name="Apex">
  <a:themeElements>
    <a:clrScheme name="Apex-Excel-PPT-2025">
      <a:dk1>
        <a:srgbClr val="000000"/>
      </a:dk1>
      <a:lt1>
        <a:sysClr val="window" lastClr="FFFFFF"/>
      </a:lt1>
      <a:dk2>
        <a:srgbClr val="193964"/>
      </a:dk2>
      <a:lt2>
        <a:srgbClr val="EFF2F7"/>
      </a:lt2>
      <a:accent1>
        <a:srgbClr val="114C8F"/>
      </a:accent1>
      <a:accent2>
        <a:srgbClr val="008ABE"/>
      </a:accent2>
      <a:accent3>
        <a:srgbClr val="E67200"/>
      </a:accent3>
      <a:accent4>
        <a:srgbClr val="FCB040"/>
      </a:accent4>
      <a:accent5>
        <a:srgbClr val="7A9B06"/>
      </a:accent5>
      <a:accent6>
        <a:srgbClr val="6A2468"/>
      </a:accent6>
      <a:hlink>
        <a:srgbClr val="114C8F"/>
      </a:hlink>
      <a:folHlink>
        <a:srgbClr val="A06097"/>
      </a:folHlink>
    </a:clrScheme>
    <a:fontScheme name="Segoe UI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DAE3EA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25400">
          <a:solidFill>
            <a:schemeClr val="accent2"/>
          </a:solidFill>
          <a:tailEnd type="none" w="lg" len="med"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dirty="0" err="1" smtClean="0">
            <a:solidFill>
              <a:srgbClr val="00263F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APEX 01459-PPT-Template Widescreen 07-2022" id="{D753A916-B068-124D-9DEB-C22B09173ED8}" vid="{A4DE49E8-646A-974C-9F39-3482CCBD471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A57718647CF48479136B7332F6B0B53" ma:contentTypeVersion="3" ma:contentTypeDescription="Create a new document." ma:contentTypeScope="" ma:versionID="95852901ed34fd36ef62f0eed7980838">
  <xsd:schema xmlns:xsd="http://www.w3.org/2001/XMLSchema" xmlns:xs="http://www.w3.org/2001/XMLSchema" xmlns:p="http://schemas.microsoft.com/office/2006/metadata/properties" xmlns:ns2="c2eb1a54-46d7-477e-b3f1-710537c78076" targetNamespace="http://schemas.microsoft.com/office/2006/metadata/properties" ma:root="true" ma:fieldsID="39170d10d69819b741feca9697354fbc" ns2:_="">
    <xsd:import namespace="c2eb1a54-46d7-477e-b3f1-710537c7807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2eb1a54-46d7-477e-b3f1-710537c7807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5DE5900-8CC2-4BC4-9B62-637129BCDB5C}">
  <ds:schemaRefs>
    <ds:schemaRef ds:uri="c2eb1a54-46d7-477e-b3f1-710537c7807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F68B784F-9182-4E00-A0BD-9E64F04BA7FA}">
  <ds:schemaRefs>
    <ds:schemaRef ds:uri="http://schemas.microsoft.com/office/2006/metadata/properties"/>
    <ds:schemaRef ds:uri="http://purl.org/dc/dcmitype/"/>
    <ds:schemaRef ds:uri="http://purl.org/dc/terms/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c2eb1a54-46d7-477e-b3f1-710537c78076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83247DD8-E6B2-4BEE-9499-7C6FB0C3737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625</TotalTime>
  <Words>1041</Words>
  <Application>Microsoft Office PowerPoint</Application>
  <PresentationFormat>Widescreen</PresentationFormat>
  <Paragraphs>226</Paragraphs>
  <Slides>13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3" baseType="lpstr">
      <vt:lpstr>Aptos</vt:lpstr>
      <vt:lpstr>Arial</vt:lpstr>
      <vt:lpstr>Myriad Pro</vt:lpstr>
      <vt:lpstr>Myriad Pro Regular</vt:lpstr>
      <vt:lpstr>Segoe UI</vt:lpstr>
      <vt:lpstr>Segoe UI Light</vt:lpstr>
      <vt:lpstr>Segoe UI Semibold</vt:lpstr>
      <vt:lpstr>Segoe UI Semilight</vt:lpstr>
      <vt:lpstr>Wingdings</vt:lpstr>
      <vt:lpstr>Apex</vt:lpstr>
      <vt:lpstr>Abington Select Board</vt:lpstr>
      <vt:lpstr>Agenda</vt:lpstr>
      <vt:lpstr>Background</vt:lpstr>
      <vt:lpstr>Background</vt:lpstr>
      <vt:lpstr>Study Results</vt:lpstr>
      <vt:lpstr>Study Results</vt:lpstr>
      <vt:lpstr>Study Results  </vt:lpstr>
      <vt:lpstr>Study Results  </vt:lpstr>
      <vt:lpstr>MWRA Application Requirements</vt:lpstr>
      <vt:lpstr>MWRA Entrance Fee</vt:lpstr>
      <vt:lpstr>Next Steps</vt:lpstr>
      <vt:lpstr>Conceptual Timeline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Shaping a safe, sustainable,  and equitable future.</dc:title>
  <dc:subject/>
  <dc:creator>Mary Clark</dc:creator>
  <cp:keywords/>
  <dc:description/>
  <cp:lastModifiedBy>Ryan Allgrove</cp:lastModifiedBy>
  <cp:revision>3</cp:revision>
  <dcterms:created xsi:type="dcterms:W3CDTF">2022-12-12T21:03:40Z</dcterms:created>
  <dcterms:modified xsi:type="dcterms:W3CDTF">2026-10-18T21:12:32Z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0x0101006A57718647CF48479136B7332F6B0B53</vt:lpwstr>
  </property>
  <property fmtid="{D5CDD505-2E9C-101B-9397-08002B2CF9AE}" pid="3" name="MediaServiceImageTags">
    <vt:lpwstr/>
  </property>
</Properties>
</file>