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8288000" cy="10287000"/>
  <p:notesSz cx="6858000" cy="9144000"/>
  <p:embeddedFontLst>
    <p:embeddedFont>
      <p:font typeface="Calibri (MS)" panose="020B0604020202020204" charset="0"/>
      <p:regular r:id="rId27"/>
    </p:embeddedFont>
    <p:embeddedFont>
      <p:font typeface="Calibri (MS) Bold" panose="020B0604020202020204" charset="0"/>
      <p:regular r:id="rId28"/>
    </p:embeddedFont>
    <p:embeddedFont>
      <p:font typeface="Calibri (MS) Italics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B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8758D8-38D6-41B2-8397-DD7B08BC854B}" v="254" dt="2026-08-12T18:33:11.7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aytonel.davis.k12.ut.u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laytonel.davis.k12.ut.u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9894570" cy="10306050"/>
            <a:chOff x="0" y="0"/>
            <a:chExt cx="13192760" cy="1374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92761" cy="13741400"/>
            </a:xfrm>
            <a:custGeom>
              <a:avLst/>
              <a:gdLst/>
              <a:ahLst/>
              <a:cxnLst/>
              <a:rect l="l" t="t" r="r" b="b"/>
              <a:pathLst>
                <a:path w="13192761" h="13741400">
                  <a:moveTo>
                    <a:pt x="0" y="0"/>
                  </a:moveTo>
                  <a:lnTo>
                    <a:pt x="13192761" y="0"/>
                  </a:lnTo>
                  <a:lnTo>
                    <a:pt x="13192761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-9525"/>
            <a:ext cx="183642" cy="10306050"/>
            <a:chOff x="0" y="0"/>
            <a:chExt cx="244856" cy="13741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856" cy="13741400"/>
            </a:xfrm>
            <a:custGeom>
              <a:avLst/>
              <a:gdLst/>
              <a:ahLst/>
              <a:cxnLst/>
              <a:rect l="l" t="t" r="r" b="b"/>
              <a:pathLst>
                <a:path w="244856" h="13741400">
                  <a:moveTo>
                    <a:pt x="0" y="0"/>
                  </a:moveTo>
                  <a:lnTo>
                    <a:pt x="244856" y="0"/>
                  </a:lnTo>
                  <a:lnTo>
                    <a:pt x="244856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754380" y="617220"/>
            <a:ext cx="3429000" cy="754380"/>
          </a:xfrm>
          <a:custGeom>
            <a:avLst/>
            <a:gdLst/>
            <a:ahLst/>
            <a:cxnLst/>
            <a:rect l="l" t="t" r="r" b="b"/>
            <a:pathLst>
              <a:path w="4572000" h="1005840">
                <a:moveTo>
                  <a:pt x="0" y="0"/>
                </a:moveTo>
                <a:lnTo>
                  <a:pt x="4572000" y="0"/>
                </a:lnTo>
                <a:lnTo>
                  <a:pt x="4572000" y="1005840"/>
                </a:lnTo>
                <a:lnTo>
                  <a:pt x="0" y="1005840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t="-38568" b="-3856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640080" y="2108835"/>
            <a:ext cx="8618220" cy="1320165"/>
            <a:chOff x="-152400" y="-114300"/>
            <a:chExt cx="11490960" cy="1760220"/>
          </a:xfrm>
        </p:grpSpPr>
        <p:sp>
          <p:nvSpPr>
            <p:cNvPr id="10" name="Freeform 10"/>
            <p:cNvSpPr/>
            <p:nvPr/>
          </p:nvSpPr>
          <p:spPr>
            <a:xfrm>
              <a:off x="-152400" y="0"/>
              <a:ext cx="11338560" cy="1645920"/>
            </a:xfrm>
            <a:custGeom>
              <a:avLst/>
              <a:gdLst/>
              <a:ahLst/>
              <a:cxnLst/>
              <a:rect l="l" t="t" r="r" b="b"/>
              <a:pathLst>
                <a:path w="11338560" h="1645920">
                  <a:moveTo>
                    <a:pt x="0" y="0"/>
                  </a:moveTo>
                  <a:lnTo>
                    <a:pt x="11338560" y="0"/>
                  </a:lnTo>
                  <a:lnTo>
                    <a:pt x="1133856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4230" b="-8423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14300"/>
              <a:ext cx="11338560" cy="1760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s-ES" sz="5400">
                  <a:solidFill>
                    <a:schemeClr val="bg1"/>
                  </a:solidFill>
                </a:rPr>
                <a:t>Escuela Primaria Layton</a:t>
              </a:r>
              <a:endParaRPr lang="en-US" sz="540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54380" y="3497580"/>
            <a:ext cx="8503920" cy="960120"/>
            <a:chOff x="0" y="0"/>
            <a:chExt cx="11338560" cy="12801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38560" cy="1280160"/>
            </a:xfrm>
            <a:custGeom>
              <a:avLst/>
              <a:gdLst/>
              <a:ahLst/>
              <a:cxnLst/>
              <a:rect l="l" t="t" r="r" b="b"/>
              <a:pathLst>
                <a:path w="11338560" h="1280160">
                  <a:moveTo>
                    <a:pt x="0" y="0"/>
                  </a:moveTo>
                  <a:lnTo>
                    <a:pt x="11338560" y="0"/>
                  </a:lnTo>
                  <a:lnTo>
                    <a:pt x="1133856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2581" b="-1225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11338560" cy="13468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4320"/>
                </a:lnSpc>
              </a:pPr>
              <a:r>
                <a:rPr lang="es-ES" sz="3600">
                  <a:solidFill>
                    <a:srgbClr val="A8D4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Presentación para padres del Título I</a:t>
              </a:r>
              <a:endParaRPr lang="en-US" sz="3600">
                <a:solidFill>
                  <a:srgbClr val="A8D4F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44855" y="4722495"/>
            <a:ext cx="2762250" cy="101346"/>
            <a:chOff x="0" y="0"/>
            <a:chExt cx="3683000" cy="1351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683000" cy="135128"/>
            </a:xfrm>
            <a:custGeom>
              <a:avLst/>
              <a:gdLst/>
              <a:ahLst/>
              <a:cxnLst/>
              <a:rect l="l" t="t" r="r" b="b"/>
              <a:pathLst>
                <a:path w="3683000" h="135128">
                  <a:moveTo>
                    <a:pt x="0" y="0"/>
                  </a:moveTo>
                  <a:lnTo>
                    <a:pt x="3683000" y="0"/>
                  </a:lnTo>
                  <a:lnTo>
                    <a:pt x="3683000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E8A838"/>
            </a:solidFill>
            <a:ln w="19050" cap="sq">
              <a:solidFill>
                <a:srgbClr val="E8A83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54380" y="5074920"/>
            <a:ext cx="5486400" cy="617220"/>
            <a:chOff x="0" y="0"/>
            <a:chExt cx="7315200" cy="8229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315200" cy="822960"/>
            </a:xfrm>
            <a:custGeom>
              <a:avLst/>
              <a:gdLst/>
              <a:ahLst/>
              <a:cxnLst/>
              <a:rect l="l" t="t" r="r" b="b"/>
              <a:pathLst>
                <a:path w="7315200" h="822960">
                  <a:moveTo>
                    <a:pt x="0" y="0"/>
                  </a:moveTo>
                  <a:lnTo>
                    <a:pt x="7315200" y="0"/>
                  </a:lnTo>
                  <a:lnTo>
                    <a:pt x="73152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3200" b="-1232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7315200" cy="8896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2026-2027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4380" y="9052560"/>
            <a:ext cx="6858000" cy="480060"/>
            <a:chOff x="0" y="0"/>
            <a:chExt cx="914400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44000" cy="640080"/>
            </a:xfrm>
            <a:custGeom>
              <a:avLst/>
              <a:gdLst/>
              <a:ahLst/>
              <a:cxnLst/>
              <a:rect l="l" t="t" r="r" b="b"/>
              <a:pathLst>
                <a:path w="9144000" h="64008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8357" b="-2283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9144000" cy="6686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980"/>
                </a:lnSpc>
              </a:pPr>
              <a:r>
                <a:rPr lang="en-US" sz="1650">
                  <a:solidFill>
                    <a:srgbClr val="A8D4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Distrito Escolar de Davis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144000" y="7007057"/>
            <a:ext cx="7749540" cy="480060"/>
            <a:chOff x="0" y="0"/>
            <a:chExt cx="10332720" cy="6400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332720" cy="640080"/>
            </a:xfrm>
            <a:custGeom>
              <a:avLst/>
              <a:gdLst/>
              <a:ahLst/>
              <a:cxnLst/>
              <a:rect l="l" t="t" r="r" b="b"/>
              <a:pathLst>
                <a:path w="10332720" h="640080">
                  <a:moveTo>
                    <a:pt x="0" y="0"/>
                  </a:moveTo>
                  <a:lnTo>
                    <a:pt x="10332720" y="0"/>
                  </a:lnTo>
                  <a:lnTo>
                    <a:pt x="103327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64544" b="-26454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0332720" cy="6686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0"/>
                </a:lnSpc>
              </a:pPr>
              <a:r>
                <a:rPr lang="en-US" sz="1650" i="1">
                  <a:solidFill>
                    <a:srgbClr val="5A6B7D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[School Photo]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806482" y="326431"/>
            <a:ext cx="8858250" cy="5286375"/>
            <a:chOff x="0" y="0"/>
            <a:chExt cx="11811000" cy="70485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811000" cy="7048500"/>
            </a:xfrm>
            <a:custGeom>
              <a:avLst/>
              <a:gdLst/>
              <a:ahLst/>
              <a:cxnLst/>
              <a:rect l="l" t="t" r="r" b="b"/>
              <a:pathLst>
                <a:path w="11811000" h="7048500">
                  <a:moveTo>
                    <a:pt x="0" y="0"/>
                  </a:moveTo>
                  <a:lnTo>
                    <a:pt x="11811000" y="0"/>
                  </a:lnTo>
                  <a:lnTo>
                    <a:pt x="11811000" y="7048500"/>
                  </a:lnTo>
                  <a:lnTo>
                    <a:pt x="0" y="7048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9" name="Picture 28" descr="Return to Home">
            <a:extLst>
              <a:ext uri="{FF2B5EF4-FFF2-40B4-BE49-F238E27FC236}">
                <a16:creationId xmlns:a16="http://schemas.microsoft.com/office/drawing/2014/main" id="{4C8ADE66-1F78-861C-2EDB-CA68C6944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9086" y="5783985"/>
            <a:ext cx="4053571" cy="40535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Bienvenido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Por qué importa esta información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67865"/>
            <a:ext cx="16490128" cy="3308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1" indent="-325755">
              <a:lnSpc>
                <a:spcPts val="4320"/>
              </a:lnSpc>
              <a:buFont typeface="Arial"/>
              <a:buChar char="•"/>
            </a:pPr>
            <a:r>
              <a:rPr lang="es-ES" sz="36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Gracias por colaborar con Escuela Primaria Layton para apoyar el éxito de cada alumno. 
Esta presentación explica cómo la financiación del Título I ayuda a nuestra escuela y a su familia. 
Tiene derechos y oportunidades importantes para participar en la educación de su hijo(a).</a:t>
            </a:r>
            <a:endParaRPr lang="en-US" sz="36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88456" y="5147395"/>
            <a:ext cx="7231161" cy="4820774"/>
            <a:chOff x="0" y="0"/>
            <a:chExt cx="9641548" cy="642769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641586" cy="6427724"/>
            </a:xfrm>
            <a:custGeom>
              <a:avLst/>
              <a:gdLst/>
              <a:ahLst/>
              <a:cxnLst/>
              <a:rect l="l" t="t" r="r" b="b"/>
              <a:pathLst>
                <a:path w="9641586" h="6427724">
                  <a:moveTo>
                    <a:pt x="0" y="0"/>
                  </a:moveTo>
                  <a:lnTo>
                    <a:pt x="9641586" y="0"/>
                  </a:lnTo>
                  <a:lnTo>
                    <a:pt x="9641586" y="6427724"/>
                  </a:lnTo>
                  <a:lnTo>
                    <a:pt x="0" y="6427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562" b="-15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24060A7E-A7CD-C739-43E6-FE5DF6197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4198" y="6955971"/>
            <a:ext cx="7060031" cy="16491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149876"/>
            <a:ext cx="16527780" cy="851392"/>
            <a:chOff x="-1005840" y="-129349"/>
            <a:chExt cx="22037040" cy="1135189"/>
          </a:xfrm>
        </p:grpSpPr>
        <p:sp>
          <p:nvSpPr>
            <p:cNvPr id="7" name="Freeform 7"/>
            <p:cNvSpPr/>
            <p:nvPr/>
          </p:nvSpPr>
          <p:spPr>
            <a:xfrm>
              <a:off x="-1005840" y="-129349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¿Qué es el Título I?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Apoyo federal al éxito estudiantil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15938802" cy="571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51547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El Título I proporciona financiación federal para apoyar a los estudiantes con mayor riesgo de quedarse atrás. 
Los fondos ayudan a las escuelas a ofrecer una enseñanza de alta calidad y a reducir las brechas de rendimiento. </a:t>
            </a:r>
          </a:p>
          <a:p>
            <a:pPr marL="951547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Todas las escuelas Título I utilizan estos recursos para fortalecer el aprendizaje de todos los estudiantes.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235940" y="4073652"/>
            <a:ext cx="1508760" cy="1508760"/>
            <a:chOff x="0" y="0"/>
            <a:chExt cx="2011680" cy="20116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0"/>
                  </a:moveTo>
                  <a:lnTo>
                    <a:pt x="2011680" y="0"/>
                  </a:lnTo>
                  <a:lnTo>
                    <a:pt x="201168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2011680" cy="20593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72"/>
                </a:lnSpc>
              </a:pPr>
              <a:r>
                <a:rPr lang="en-US" sz="231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403455" y="6951345"/>
            <a:ext cx="4682490" cy="2213610"/>
            <a:chOff x="0" y="0"/>
            <a:chExt cx="6243320" cy="29514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243320" cy="2951480"/>
            </a:xfrm>
            <a:custGeom>
              <a:avLst/>
              <a:gdLst/>
              <a:ahLst/>
              <a:cxnLst/>
              <a:rect l="l" t="t" r="r" b="b"/>
              <a:pathLst>
                <a:path w="6243320" h="2951480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6095746" y="0"/>
                  </a:lnTo>
                  <a:cubicBezTo>
                    <a:pt x="6177280" y="0"/>
                    <a:pt x="6243320" y="66040"/>
                    <a:pt x="6243320" y="147574"/>
                  </a:cubicBezTo>
                  <a:lnTo>
                    <a:pt x="6243320" y="2803906"/>
                  </a:lnTo>
                  <a:cubicBezTo>
                    <a:pt x="6243320" y="2885440"/>
                    <a:pt x="6177280" y="2951480"/>
                    <a:pt x="6095746" y="2951480"/>
                  </a:cubicBezTo>
                  <a:lnTo>
                    <a:pt x="147574" y="2951480"/>
                  </a:lnTo>
                  <a:cubicBezTo>
                    <a:pt x="66040" y="2951480"/>
                    <a:pt x="0" y="2885440"/>
                    <a:pt x="0" y="2803906"/>
                  </a:cubicBez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618720" y="7166610"/>
            <a:ext cx="4251960" cy="1783080"/>
            <a:chOff x="0" y="0"/>
            <a:chExt cx="5669280" cy="23774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669280" cy="2377440"/>
            </a:xfrm>
            <a:custGeom>
              <a:avLst/>
              <a:gdLst/>
              <a:ahLst/>
              <a:cxnLst/>
              <a:rect l="l" t="t" r="r" b="b"/>
              <a:pathLst>
                <a:path w="5669280" h="2377440">
                  <a:moveTo>
                    <a:pt x="0" y="0"/>
                  </a:moveTo>
                  <a:lnTo>
                    <a:pt x="5669280" y="0"/>
                  </a:lnTo>
                  <a:lnTo>
                    <a:pt x="566928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804" r="-38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5669280" cy="24250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s-ES" sz="195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Financiación Federal
→ Apoyo al Estudiante
→ Escuelas más fuertes</a:t>
              </a:r>
              <a:endParaRPr lang="en-US" sz="1950" b="1">
                <a:solidFill>
                  <a:srgbClr val="1B4F8A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Cómo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califican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las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escuelas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Según la necesidad del estudiante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16979" y="2564368"/>
            <a:ext cx="5628799" cy="5628799"/>
            <a:chOff x="0" y="0"/>
            <a:chExt cx="3500120" cy="35001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500120" cy="3500120"/>
            </a:xfrm>
            <a:custGeom>
              <a:avLst/>
              <a:gdLst/>
              <a:ahLst/>
              <a:cxnLst/>
              <a:rect l="l" t="t" r="r" b="b"/>
              <a:pathLst>
                <a:path w="3500120" h="3500120">
                  <a:moveTo>
                    <a:pt x="0" y="1750060"/>
                  </a:moveTo>
                  <a:cubicBezTo>
                    <a:pt x="0" y="783590"/>
                    <a:pt x="783590" y="0"/>
                    <a:pt x="1750060" y="0"/>
                  </a:cubicBezTo>
                  <a:cubicBezTo>
                    <a:pt x="2716530" y="0"/>
                    <a:pt x="3500120" y="783590"/>
                    <a:pt x="3500120" y="1750060"/>
                  </a:cubicBezTo>
                  <a:cubicBezTo>
                    <a:pt x="3500120" y="2716530"/>
                    <a:pt x="2716530" y="3500120"/>
                    <a:pt x="1750060" y="3500120"/>
                  </a:cubicBezTo>
                  <a:cubicBezTo>
                    <a:pt x="783590" y="3500120"/>
                    <a:pt x="0" y="2716530"/>
                    <a:pt x="0" y="175006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45820" y="1948815"/>
            <a:ext cx="10437623" cy="571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ct val="15000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El estatus de Título I se asigna en función del porcentaje de estudiantes que reciben comida gratuita o a precio reducido. 
Las escuelas con un porcentaje gratuito y reducido de al menos el 40% son elegibles para un programa Título I a nivel escolar.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¿Qué es un Programa Escolar?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Actualización de todo el programa educativo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8732520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ts val="504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La escuela utiliza fondos del Título I para mejorar todo el programa educativo. 
Los recursos fortalecen la enseñanza, las intervenciones y el apoyo en toda la escuela.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2166333" y="4761608"/>
            <a:ext cx="2762250" cy="2762250"/>
            <a:chOff x="0" y="0"/>
            <a:chExt cx="3683000" cy="3683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83000" cy="3683000"/>
            </a:xfrm>
            <a:custGeom>
              <a:avLst/>
              <a:gdLst/>
              <a:ahLst/>
              <a:cxnLst/>
              <a:rect l="l" t="t" r="r" b="b"/>
              <a:pathLst>
                <a:path w="3683000" h="3683000">
                  <a:moveTo>
                    <a:pt x="0" y="1841500"/>
                  </a:moveTo>
                  <a:cubicBezTo>
                    <a:pt x="0" y="824484"/>
                    <a:pt x="824484" y="0"/>
                    <a:pt x="1841500" y="0"/>
                  </a:cubicBezTo>
                  <a:cubicBezTo>
                    <a:pt x="2858516" y="0"/>
                    <a:pt x="3683000" y="824484"/>
                    <a:pt x="3683000" y="1841500"/>
                  </a:cubicBezTo>
                  <a:cubicBezTo>
                    <a:pt x="3683000" y="2858516"/>
                    <a:pt x="2858516" y="3683000"/>
                    <a:pt x="1841500" y="3683000"/>
                  </a:cubicBezTo>
                  <a:cubicBezTo>
                    <a:pt x="824484" y="3683000"/>
                    <a:pt x="0" y="2858516"/>
                    <a:pt x="0" y="1841500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13018" y="5251193"/>
            <a:ext cx="2468880" cy="1783080"/>
            <a:chOff x="0" y="0"/>
            <a:chExt cx="3291840" cy="23774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91840" cy="2377440"/>
            </a:xfrm>
            <a:custGeom>
              <a:avLst/>
              <a:gdLst/>
              <a:ahLst/>
              <a:cxnLst/>
              <a:rect l="l" t="t" r="r" b="b"/>
              <a:pathLst>
                <a:path w="3291840" h="2377440">
                  <a:moveTo>
                    <a:pt x="0" y="0"/>
                  </a:moveTo>
                  <a:lnTo>
                    <a:pt x="3291840" y="0"/>
                  </a:lnTo>
                  <a:lnTo>
                    <a:pt x="329184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2663" r="-4266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3291840" cy="24250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Escuela Primaria Layton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40353" y="4144388"/>
            <a:ext cx="2076450" cy="910590"/>
            <a:chOff x="0" y="0"/>
            <a:chExt cx="2768600" cy="12141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68600" cy="1214120"/>
            </a:xfrm>
            <a:custGeom>
              <a:avLst/>
              <a:gdLst/>
              <a:ahLst/>
              <a:cxnLst/>
              <a:rect l="l" t="t" r="r" b="b"/>
              <a:pathLst>
                <a:path w="2768600" h="121412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619121" y="0"/>
                  </a:lnTo>
                  <a:cubicBezTo>
                    <a:pt x="2701671" y="0"/>
                    <a:pt x="2768600" y="66929"/>
                    <a:pt x="2768600" y="149479"/>
                  </a:cubicBezTo>
                  <a:lnTo>
                    <a:pt x="2768600" y="1064641"/>
                  </a:lnTo>
                  <a:cubicBezTo>
                    <a:pt x="2768600" y="1147191"/>
                    <a:pt x="2701671" y="1214120"/>
                    <a:pt x="2619121" y="1214120"/>
                  </a:cubicBezTo>
                  <a:lnTo>
                    <a:pt x="149479" y="1214120"/>
                  </a:lnTo>
                  <a:cubicBezTo>
                    <a:pt x="66929" y="1214120"/>
                    <a:pt x="0" y="1147191"/>
                    <a:pt x="0" y="1064641"/>
                  </a:cubicBez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9878" y="4318505"/>
            <a:ext cx="2057400" cy="548640"/>
            <a:chOff x="0" y="0"/>
            <a:chExt cx="274320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743200" cy="731520"/>
            </a:xfrm>
            <a:custGeom>
              <a:avLst/>
              <a:gdLst/>
              <a:ahLst/>
              <a:cxnLst/>
              <a:rect l="l" t="t" r="r" b="b"/>
              <a:pathLst>
                <a:path w="2743200" h="731520">
                  <a:moveTo>
                    <a:pt x="0" y="0"/>
                  </a:moveTo>
                  <a:lnTo>
                    <a:pt x="2743200" y="0"/>
                  </a:lnTo>
                  <a:lnTo>
                    <a:pt x="2743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74320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Lectura</a:t>
              </a:r>
              <a:endParaRPr lang="en-US" sz="1800" b="1">
                <a:solidFill>
                  <a:srgbClr val="1B4F8A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978113" y="4144388"/>
            <a:ext cx="2076450" cy="910590"/>
            <a:chOff x="0" y="0"/>
            <a:chExt cx="2768600" cy="121412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768600" cy="1214120"/>
            </a:xfrm>
            <a:custGeom>
              <a:avLst/>
              <a:gdLst/>
              <a:ahLst/>
              <a:cxnLst/>
              <a:rect l="l" t="t" r="r" b="b"/>
              <a:pathLst>
                <a:path w="2768600" h="121412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619121" y="0"/>
                  </a:lnTo>
                  <a:cubicBezTo>
                    <a:pt x="2701671" y="0"/>
                    <a:pt x="2768600" y="66929"/>
                    <a:pt x="2768600" y="149479"/>
                  </a:cubicBezTo>
                  <a:lnTo>
                    <a:pt x="2768600" y="1064641"/>
                  </a:lnTo>
                  <a:cubicBezTo>
                    <a:pt x="2768600" y="1147191"/>
                    <a:pt x="2701671" y="1214120"/>
                    <a:pt x="2619121" y="1214120"/>
                  </a:cubicBezTo>
                  <a:lnTo>
                    <a:pt x="149479" y="1214120"/>
                  </a:lnTo>
                  <a:cubicBezTo>
                    <a:pt x="66929" y="1214120"/>
                    <a:pt x="0" y="1147191"/>
                    <a:pt x="0" y="1064641"/>
                  </a:cubicBez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987638" y="4318505"/>
            <a:ext cx="2057400" cy="548640"/>
            <a:chOff x="0" y="0"/>
            <a:chExt cx="2743200" cy="7315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743200" cy="731520"/>
            </a:xfrm>
            <a:custGeom>
              <a:avLst/>
              <a:gdLst/>
              <a:ahLst/>
              <a:cxnLst/>
              <a:rect l="l" t="t" r="r" b="b"/>
              <a:pathLst>
                <a:path w="2743200" h="731520">
                  <a:moveTo>
                    <a:pt x="0" y="0"/>
                  </a:moveTo>
                  <a:lnTo>
                    <a:pt x="2743200" y="0"/>
                  </a:lnTo>
                  <a:lnTo>
                    <a:pt x="2743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274320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b="1" err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Matemáticas</a:t>
              </a:r>
              <a:endParaRPr lang="en-US" sz="1800" b="1">
                <a:solidFill>
                  <a:srgbClr val="1B4F8A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040353" y="7573388"/>
            <a:ext cx="2076450" cy="910590"/>
            <a:chOff x="0" y="0"/>
            <a:chExt cx="2768600" cy="12141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768600" cy="1214120"/>
            </a:xfrm>
            <a:custGeom>
              <a:avLst/>
              <a:gdLst/>
              <a:ahLst/>
              <a:cxnLst/>
              <a:rect l="l" t="t" r="r" b="b"/>
              <a:pathLst>
                <a:path w="2768600" h="121412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619121" y="0"/>
                  </a:lnTo>
                  <a:cubicBezTo>
                    <a:pt x="2701671" y="0"/>
                    <a:pt x="2768600" y="66929"/>
                    <a:pt x="2768600" y="149479"/>
                  </a:cubicBezTo>
                  <a:lnTo>
                    <a:pt x="2768600" y="1064641"/>
                  </a:lnTo>
                  <a:cubicBezTo>
                    <a:pt x="2768600" y="1147191"/>
                    <a:pt x="2701671" y="1214120"/>
                    <a:pt x="2619121" y="1214120"/>
                  </a:cubicBezTo>
                  <a:lnTo>
                    <a:pt x="149479" y="1214120"/>
                  </a:lnTo>
                  <a:cubicBezTo>
                    <a:pt x="66929" y="1214120"/>
                    <a:pt x="0" y="1147191"/>
                    <a:pt x="0" y="1064641"/>
                  </a:cubicBez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49878" y="7747505"/>
            <a:ext cx="2057400" cy="548640"/>
            <a:chOff x="0" y="0"/>
            <a:chExt cx="2743200" cy="7315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743200" cy="731520"/>
            </a:xfrm>
            <a:custGeom>
              <a:avLst/>
              <a:gdLst/>
              <a:ahLst/>
              <a:cxnLst/>
              <a:rect l="l" t="t" r="r" b="b"/>
              <a:pathLst>
                <a:path w="2743200" h="731520">
                  <a:moveTo>
                    <a:pt x="0" y="0"/>
                  </a:moveTo>
                  <a:lnTo>
                    <a:pt x="2743200" y="0"/>
                  </a:lnTo>
                  <a:lnTo>
                    <a:pt x="2743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274320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b="1" err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Apoyo</a:t>
              </a:r>
              <a:endParaRPr lang="en-US" sz="1800" b="1">
                <a:solidFill>
                  <a:srgbClr val="1B4F8A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978113" y="7573388"/>
            <a:ext cx="2076450" cy="910590"/>
            <a:chOff x="0" y="0"/>
            <a:chExt cx="2768600" cy="121412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768600" cy="1214120"/>
            </a:xfrm>
            <a:custGeom>
              <a:avLst/>
              <a:gdLst/>
              <a:ahLst/>
              <a:cxnLst/>
              <a:rect l="l" t="t" r="r" b="b"/>
              <a:pathLst>
                <a:path w="2768600" h="121412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619121" y="0"/>
                  </a:lnTo>
                  <a:cubicBezTo>
                    <a:pt x="2701671" y="0"/>
                    <a:pt x="2768600" y="66929"/>
                    <a:pt x="2768600" y="149479"/>
                  </a:cubicBezTo>
                  <a:lnTo>
                    <a:pt x="2768600" y="1064641"/>
                  </a:lnTo>
                  <a:cubicBezTo>
                    <a:pt x="2768600" y="1147191"/>
                    <a:pt x="2701671" y="1214120"/>
                    <a:pt x="2619121" y="1214120"/>
                  </a:cubicBezTo>
                  <a:lnTo>
                    <a:pt x="149479" y="1214120"/>
                  </a:lnTo>
                  <a:cubicBezTo>
                    <a:pt x="66929" y="1214120"/>
                    <a:pt x="0" y="1147191"/>
                    <a:pt x="0" y="1064641"/>
                  </a:cubicBez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987638" y="7747505"/>
            <a:ext cx="2057400" cy="548640"/>
            <a:chOff x="0" y="0"/>
            <a:chExt cx="2743200" cy="7315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743200" cy="731520"/>
            </a:xfrm>
            <a:custGeom>
              <a:avLst/>
              <a:gdLst/>
              <a:ahLst/>
              <a:cxnLst/>
              <a:rect l="l" t="t" r="r" b="b"/>
              <a:pathLst>
                <a:path w="2743200" h="731520">
                  <a:moveTo>
                    <a:pt x="0" y="0"/>
                  </a:moveTo>
                  <a:lnTo>
                    <a:pt x="2743200" y="0"/>
                  </a:lnTo>
                  <a:lnTo>
                    <a:pt x="2743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274320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Desarrollo de Personal</a:t>
              </a:r>
              <a:endParaRPr lang="en-US" sz="1800" b="1">
                <a:solidFill>
                  <a:srgbClr val="1B4F8A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¿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Quién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se beneficia?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Sirviendo a todos los estudiantes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8732520" cy="6686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ct val="15000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Los fondos del Título I se utilizan para servir a todos los estudiantes con el fin de mejorar el rendimiento académico. 
Cada aula y nivel educativo puede beneficiarse de programas y recursos reforzados.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0135552" y="2111692"/>
            <a:ext cx="7298055" cy="6612255"/>
            <a:chOff x="0" y="0"/>
            <a:chExt cx="9730740" cy="88163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730740" cy="8816340"/>
            </a:xfrm>
            <a:custGeom>
              <a:avLst/>
              <a:gdLst/>
              <a:ahLst/>
              <a:cxnLst/>
              <a:rect l="l" t="t" r="r" b="b"/>
              <a:pathLst>
                <a:path w="9730740" h="8816340">
                  <a:moveTo>
                    <a:pt x="0" y="146939"/>
                  </a:moveTo>
                  <a:cubicBezTo>
                    <a:pt x="0" y="65786"/>
                    <a:pt x="65786" y="0"/>
                    <a:pt x="146939" y="0"/>
                  </a:cubicBezTo>
                  <a:lnTo>
                    <a:pt x="9583801" y="0"/>
                  </a:lnTo>
                  <a:cubicBezTo>
                    <a:pt x="9664954" y="0"/>
                    <a:pt x="9730740" y="65786"/>
                    <a:pt x="9730740" y="146939"/>
                  </a:cubicBezTo>
                  <a:lnTo>
                    <a:pt x="9730740" y="8669401"/>
                  </a:lnTo>
                  <a:cubicBezTo>
                    <a:pt x="9730740" y="8750554"/>
                    <a:pt x="9664954" y="8816340"/>
                    <a:pt x="9583801" y="8816340"/>
                  </a:cubicBezTo>
                  <a:lnTo>
                    <a:pt x="146939" y="8816340"/>
                  </a:lnTo>
                  <a:cubicBezTo>
                    <a:pt x="65786" y="8816340"/>
                    <a:pt x="0" y="8750554"/>
                    <a:pt x="0" y="8669401"/>
                  </a:cubicBezTo>
                  <a:close/>
                </a:path>
              </a:pathLst>
            </a:custGeom>
            <a:blipFill>
              <a:blip r:embed="rId3"/>
              <a:stretch>
                <a:fillRect l="-17994" r="-17994"/>
              </a:stretch>
            </a:blipFill>
            <a:ln w="28575" cap="sq">
              <a:solidFill>
                <a:srgbClr val="4A9FD4"/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Asistencia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adicional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para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estudiantes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Objetivo de </a:t>
              </a:r>
              <a:r>
                <a:rPr lang="es-E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uSpport</a:t>
              </a: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cuando fue necesario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16436340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ts val="504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Los fondos del Título I proporcionan ayuda adicional para estudiantes que tienen dificultades para alcanzar los objetivos de rendimiento. 
Las intervenciones están diseñadas para ayudar a cada niño(a) a alcanzar las expectativas del curso</a:t>
            </a: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905491" y="5911215"/>
            <a:ext cx="2386871" cy="2976761"/>
            <a:chOff x="0" y="0"/>
            <a:chExt cx="2219960" cy="2768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19960" cy="2768600"/>
            </a:xfrm>
            <a:custGeom>
              <a:avLst/>
              <a:gdLst/>
              <a:ahLst/>
              <a:cxnLst/>
              <a:rect l="l" t="t" r="r" b="b"/>
              <a:pathLst>
                <a:path w="2219960" h="2768600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2034921" y="0"/>
                  </a:lnTo>
                  <a:cubicBezTo>
                    <a:pt x="2137029" y="0"/>
                    <a:pt x="2219960" y="82804"/>
                    <a:pt x="2219960" y="185039"/>
                  </a:cubicBezTo>
                  <a:lnTo>
                    <a:pt x="2219960" y="2583561"/>
                  </a:lnTo>
                  <a:cubicBezTo>
                    <a:pt x="2219960" y="2685669"/>
                    <a:pt x="2137156" y="2768600"/>
                    <a:pt x="2034921" y="2768600"/>
                  </a:cubicBezTo>
                  <a:lnTo>
                    <a:pt x="185039" y="2768600"/>
                  </a:lnTo>
                  <a:cubicBezTo>
                    <a:pt x="82804" y="2768600"/>
                    <a:pt x="0" y="2685796"/>
                    <a:pt x="0" y="2583561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115776" y="6082174"/>
            <a:ext cx="786520" cy="688205"/>
            <a:chOff x="0" y="0"/>
            <a:chExt cx="731520" cy="6400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345178" y="6768635"/>
            <a:ext cx="1605812" cy="118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96"/>
              </a:lnSpc>
            </a:pPr>
            <a:r>
              <a:rPr lang="en-US" sz="258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Identificar</a:t>
            </a:r>
            <a:r>
              <a:rPr lang="en-US" sz="258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la </a:t>
            </a:r>
            <a:r>
              <a:rPr lang="en-US" sz="258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necesidad</a:t>
            </a:r>
            <a:endParaRPr lang="en-US" sz="258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6251397" y="7372286"/>
            <a:ext cx="349565" cy="54619"/>
            <a:chOff x="0" y="0"/>
            <a:chExt cx="325120" cy="50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25120" cy="50800"/>
            </a:xfrm>
            <a:custGeom>
              <a:avLst/>
              <a:gdLst/>
              <a:ahLst/>
              <a:cxnLst/>
              <a:rect l="l" t="t" r="r" b="b"/>
              <a:pathLst>
                <a:path w="325120" h="50800">
                  <a:moveTo>
                    <a:pt x="0" y="0"/>
                  </a:moveTo>
                  <a:lnTo>
                    <a:pt x="32512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74704" b="-74704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559997" y="5911215"/>
            <a:ext cx="2386871" cy="2976761"/>
            <a:chOff x="0" y="0"/>
            <a:chExt cx="2219960" cy="27686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19960" cy="2768600"/>
            </a:xfrm>
            <a:custGeom>
              <a:avLst/>
              <a:gdLst/>
              <a:ahLst/>
              <a:cxnLst/>
              <a:rect l="l" t="t" r="r" b="b"/>
              <a:pathLst>
                <a:path w="2219960" h="2768600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2034921" y="0"/>
                  </a:lnTo>
                  <a:cubicBezTo>
                    <a:pt x="2137029" y="0"/>
                    <a:pt x="2219960" y="82804"/>
                    <a:pt x="2219960" y="185039"/>
                  </a:cubicBezTo>
                  <a:lnTo>
                    <a:pt x="2219960" y="2583561"/>
                  </a:lnTo>
                  <a:cubicBezTo>
                    <a:pt x="2219960" y="2685669"/>
                    <a:pt x="2137156" y="2768600"/>
                    <a:pt x="2034921" y="2768600"/>
                  </a:cubicBezTo>
                  <a:lnTo>
                    <a:pt x="185039" y="2768600"/>
                  </a:lnTo>
                  <a:cubicBezTo>
                    <a:pt x="82804" y="2768600"/>
                    <a:pt x="0" y="2685796"/>
                    <a:pt x="0" y="2583561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70282" y="6082174"/>
            <a:ext cx="786520" cy="688205"/>
            <a:chOff x="0" y="0"/>
            <a:chExt cx="731520" cy="6400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999684" y="6768635"/>
            <a:ext cx="1605812" cy="78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96"/>
              </a:lnSpc>
            </a:pPr>
            <a:r>
              <a:rPr lang="en-US" sz="258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Proporcionar</a:t>
            </a:r>
            <a:r>
              <a:rPr lang="en-US" sz="258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58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apoyo</a:t>
            </a:r>
            <a:endParaRPr lang="en-US" sz="258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8905904" y="7372286"/>
            <a:ext cx="349565" cy="54619"/>
            <a:chOff x="0" y="0"/>
            <a:chExt cx="325120" cy="50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5120" cy="50800"/>
            </a:xfrm>
            <a:custGeom>
              <a:avLst/>
              <a:gdLst/>
              <a:ahLst/>
              <a:cxnLst/>
              <a:rect l="l" t="t" r="r" b="b"/>
              <a:pathLst>
                <a:path w="325120" h="50800">
                  <a:moveTo>
                    <a:pt x="0" y="0"/>
                  </a:moveTo>
                  <a:lnTo>
                    <a:pt x="32512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74704" b="-74704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214504" y="5911215"/>
            <a:ext cx="2386871" cy="2976761"/>
            <a:chOff x="0" y="0"/>
            <a:chExt cx="2219960" cy="27686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219960" cy="2768600"/>
            </a:xfrm>
            <a:custGeom>
              <a:avLst/>
              <a:gdLst/>
              <a:ahLst/>
              <a:cxnLst/>
              <a:rect l="l" t="t" r="r" b="b"/>
              <a:pathLst>
                <a:path w="2219960" h="2768600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2034921" y="0"/>
                  </a:lnTo>
                  <a:cubicBezTo>
                    <a:pt x="2137029" y="0"/>
                    <a:pt x="2219960" y="82804"/>
                    <a:pt x="2219960" y="185039"/>
                  </a:cubicBezTo>
                  <a:lnTo>
                    <a:pt x="2219960" y="2583561"/>
                  </a:lnTo>
                  <a:cubicBezTo>
                    <a:pt x="2219960" y="2685669"/>
                    <a:pt x="2137156" y="2768600"/>
                    <a:pt x="2034921" y="2768600"/>
                  </a:cubicBezTo>
                  <a:lnTo>
                    <a:pt x="185039" y="2768600"/>
                  </a:lnTo>
                  <a:cubicBezTo>
                    <a:pt x="82804" y="2768600"/>
                    <a:pt x="0" y="2685796"/>
                    <a:pt x="0" y="2583561"/>
                  </a:cubicBez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424789" y="6082174"/>
            <a:ext cx="786520" cy="688205"/>
            <a:chOff x="0" y="0"/>
            <a:chExt cx="731520" cy="6400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9654190" y="6768635"/>
            <a:ext cx="1605812" cy="78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96"/>
              </a:lnSpc>
            </a:pPr>
            <a:r>
              <a:rPr lang="en-US" sz="258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Monitorizar</a:t>
            </a:r>
            <a:r>
              <a:rPr lang="en-US" sz="258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el </a:t>
            </a:r>
            <a:r>
              <a:rPr lang="en-US" sz="258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progreso</a:t>
            </a:r>
            <a:endParaRPr lang="en-US" sz="258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11560410" y="7372286"/>
            <a:ext cx="349565" cy="54619"/>
            <a:chOff x="0" y="0"/>
            <a:chExt cx="325120" cy="50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25120" cy="50800"/>
            </a:xfrm>
            <a:custGeom>
              <a:avLst/>
              <a:gdLst/>
              <a:ahLst/>
              <a:cxnLst/>
              <a:rect l="l" t="t" r="r" b="b"/>
              <a:pathLst>
                <a:path w="325120" h="50800">
                  <a:moveTo>
                    <a:pt x="0" y="0"/>
                  </a:moveTo>
                  <a:lnTo>
                    <a:pt x="32512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74704" b="-74704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869010" y="5911215"/>
            <a:ext cx="2386871" cy="2976761"/>
            <a:chOff x="0" y="0"/>
            <a:chExt cx="2219960" cy="27686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219960" cy="2768600"/>
            </a:xfrm>
            <a:custGeom>
              <a:avLst/>
              <a:gdLst/>
              <a:ahLst/>
              <a:cxnLst/>
              <a:rect l="l" t="t" r="r" b="b"/>
              <a:pathLst>
                <a:path w="2219960" h="2768600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2034921" y="0"/>
                  </a:lnTo>
                  <a:cubicBezTo>
                    <a:pt x="2137029" y="0"/>
                    <a:pt x="2219960" y="82804"/>
                    <a:pt x="2219960" y="185039"/>
                  </a:cubicBezTo>
                  <a:lnTo>
                    <a:pt x="2219960" y="2583561"/>
                  </a:lnTo>
                  <a:cubicBezTo>
                    <a:pt x="2219960" y="2685669"/>
                    <a:pt x="2137156" y="2768600"/>
                    <a:pt x="2034921" y="2768600"/>
                  </a:cubicBezTo>
                  <a:lnTo>
                    <a:pt x="185039" y="2768600"/>
                  </a:lnTo>
                  <a:cubicBezTo>
                    <a:pt x="82804" y="2768600"/>
                    <a:pt x="0" y="2685796"/>
                    <a:pt x="0" y="2583561"/>
                  </a:cubicBez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079295" y="6082174"/>
            <a:ext cx="786520" cy="688205"/>
            <a:chOff x="0" y="0"/>
            <a:chExt cx="731520" cy="6400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2308697" y="6768635"/>
            <a:ext cx="1605812" cy="78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96"/>
              </a:lnSpc>
            </a:pPr>
            <a:r>
              <a:rPr lang="en-US" sz="258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Celebra</a:t>
            </a:r>
            <a:r>
              <a:rPr lang="en-US" sz="258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el </a:t>
            </a:r>
            <a:r>
              <a:rPr lang="en-US" sz="258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crecimiento</a:t>
            </a:r>
            <a:endParaRPr lang="en-US" sz="258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3" name="Group 43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Requisitos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para un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Programa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Escolar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Tres </a:t>
              </a: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elementos</a:t>
              </a: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esenciales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2428387"/>
            <a:ext cx="508635" cy="508635"/>
            <a:chOff x="0" y="0"/>
            <a:chExt cx="678180" cy="6781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80">
                  <a:moveTo>
                    <a:pt x="0" y="96901"/>
                  </a:moveTo>
                  <a:cubicBezTo>
                    <a:pt x="0" y="43434"/>
                    <a:pt x="43434" y="0"/>
                    <a:pt x="96901" y="0"/>
                  </a:cubicBezTo>
                  <a:lnTo>
                    <a:pt x="581279" y="0"/>
                  </a:lnTo>
                  <a:cubicBezTo>
                    <a:pt x="634746" y="0"/>
                    <a:pt x="678180" y="43434"/>
                    <a:pt x="678180" y="96901"/>
                  </a:cubicBezTo>
                  <a:lnTo>
                    <a:pt x="678180" y="581279"/>
                  </a:lnTo>
                  <a:cubicBezTo>
                    <a:pt x="678180" y="634746"/>
                    <a:pt x="634746" y="678180"/>
                    <a:pt x="581279" y="678180"/>
                  </a:cubicBezTo>
                  <a:lnTo>
                    <a:pt x="96901" y="678180"/>
                  </a:lnTo>
                  <a:cubicBezTo>
                    <a:pt x="43434" y="678180"/>
                    <a:pt x="0" y="634746"/>
                    <a:pt x="0" y="581279"/>
                  </a:cubicBezTo>
                  <a:close/>
                </a:path>
              </a:pathLst>
            </a:custGeom>
            <a:solidFill>
              <a:srgbClr val="4CAF7A"/>
            </a:solidFill>
            <a:ln w="28575" cap="sq">
              <a:solidFill>
                <a:srgbClr val="4CAF7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42987" y="2415243"/>
            <a:ext cx="480060" cy="521208"/>
            <a:chOff x="0" y="0"/>
            <a:chExt cx="640080" cy="6949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080" cy="694944"/>
            </a:xfrm>
            <a:custGeom>
              <a:avLst/>
              <a:gdLst/>
              <a:ahLst/>
              <a:cxnLst/>
              <a:rect l="l" t="t" r="r" b="b"/>
              <a:pathLst>
                <a:path w="640080" h="694944">
                  <a:moveTo>
                    <a:pt x="0" y="0"/>
                  </a:moveTo>
                  <a:lnTo>
                    <a:pt x="640080" y="0"/>
                  </a:lnTo>
                  <a:lnTo>
                    <a:pt x="6400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89301" r="-893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40080" cy="7330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45920" y="2304288"/>
            <a:ext cx="15087600" cy="845232"/>
            <a:chOff x="0" y="0"/>
            <a:chExt cx="20116800" cy="11269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16800" cy="1126976"/>
            </a:xfrm>
            <a:custGeom>
              <a:avLst/>
              <a:gdLst/>
              <a:ahLst/>
              <a:cxnLst/>
              <a:rect l="l" t="t" r="r" b="b"/>
              <a:pathLst>
                <a:path w="20116800" h="1126976">
                  <a:moveTo>
                    <a:pt x="0" y="0"/>
                  </a:moveTo>
                  <a:lnTo>
                    <a:pt x="20116800" y="0"/>
                  </a:lnTo>
                  <a:lnTo>
                    <a:pt x="20116800" y="1126976"/>
                  </a:lnTo>
                  <a:lnTo>
                    <a:pt x="0" y="112697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7243" b="-2883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20116800" cy="12127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 escuela debe tener un número de almuerzos gratuitos y reducidos de al menos el 40%.</a:t>
              </a:r>
              <a:endPara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8700" y="4280047"/>
            <a:ext cx="508635" cy="508635"/>
            <a:chOff x="0" y="0"/>
            <a:chExt cx="678180" cy="6781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80">
                  <a:moveTo>
                    <a:pt x="0" y="96901"/>
                  </a:moveTo>
                  <a:cubicBezTo>
                    <a:pt x="0" y="43434"/>
                    <a:pt x="43434" y="0"/>
                    <a:pt x="96901" y="0"/>
                  </a:cubicBezTo>
                  <a:lnTo>
                    <a:pt x="581279" y="0"/>
                  </a:lnTo>
                  <a:cubicBezTo>
                    <a:pt x="634746" y="0"/>
                    <a:pt x="678180" y="43434"/>
                    <a:pt x="678180" y="96901"/>
                  </a:cubicBezTo>
                  <a:lnTo>
                    <a:pt x="678180" y="581279"/>
                  </a:lnTo>
                  <a:cubicBezTo>
                    <a:pt x="678180" y="634746"/>
                    <a:pt x="634746" y="678180"/>
                    <a:pt x="581279" y="678180"/>
                  </a:cubicBezTo>
                  <a:lnTo>
                    <a:pt x="96901" y="678180"/>
                  </a:lnTo>
                  <a:cubicBezTo>
                    <a:pt x="43434" y="678180"/>
                    <a:pt x="0" y="634746"/>
                    <a:pt x="0" y="581279"/>
                  </a:cubicBezTo>
                  <a:close/>
                </a:path>
              </a:pathLst>
            </a:custGeom>
            <a:solidFill>
              <a:srgbClr val="4CAF7A"/>
            </a:solidFill>
            <a:ln w="28575" cap="sq">
              <a:solidFill>
                <a:srgbClr val="4CAF7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42987" y="4266903"/>
            <a:ext cx="480060" cy="521208"/>
            <a:chOff x="0" y="0"/>
            <a:chExt cx="640080" cy="6949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40080" cy="694944"/>
            </a:xfrm>
            <a:custGeom>
              <a:avLst/>
              <a:gdLst/>
              <a:ahLst/>
              <a:cxnLst/>
              <a:rect l="l" t="t" r="r" b="b"/>
              <a:pathLst>
                <a:path w="640080" h="694944">
                  <a:moveTo>
                    <a:pt x="0" y="0"/>
                  </a:moveTo>
                  <a:lnTo>
                    <a:pt x="640080" y="0"/>
                  </a:lnTo>
                  <a:lnTo>
                    <a:pt x="6400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89301" r="-893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40080" cy="7330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45920" y="4155948"/>
            <a:ext cx="15087600" cy="1483407"/>
            <a:chOff x="0" y="0"/>
            <a:chExt cx="20116800" cy="197787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116800" cy="1977876"/>
            </a:xfrm>
            <a:custGeom>
              <a:avLst/>
              <a:gdLst/>
              <a:ahLst/>
              <a:cxnLst/>
              <a:rect l="l" t="t" r="r" b="b"/>
              <a:pathLst>
                <a:path w="20116800" h="1977876">
                  <a:moveTo>
                    <a:pt x="0" y="0"/>
                  </a:moveTo>
                  <a:lnTo>
                    <a:pt x="20116800" y="0"/>
                  </a:lnTo>
                  <a:lnTo>
                    <a:pt x="20116800" y="1977876"/>
                  </a:lnTo>
                  <a:lnTo>
                    <a:pt x="0" y="197787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5064" b="-12129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20116800" cy="20636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 escuela debe recopilar y analizar datos que afecten al rendimiento estudiantil.</a:t>
              </a:r>
              <a:endPara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28700" y="6131707"/>
            <a:ext cx="508635" cy="508635"/>
            <a:chOff x="0" y="0"/>
            <a:chExt cx="678180" cy="6781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80">
                  <a:moveTo>
                    <a:pt x="0" y="96901"/>
                  </a:moveTo>
                  <a:cubicBezTo>
                    <a:pt x="0" y="43434"/>
                    <a:pt x="43434" y="0"/>
                    <a:pt x="96901" y="0"/>
                  </a:cubicBezTo>
                  <a:lnTo>
                    <a:pt x="581279" y="0"/>
                  </a:lnTo>
                  <a:cubicBezTo>
                    <a:pt x="634746" y="0"/>
                    <a:pt x="678180" y="43434"/>
                    <a:pt x="678180" y="96901"/>
                  </a:cubicBezTo>
                  <a:lnTo>
                    <a:pt x="678180" y="581279"/>
                  </a:lnTo>
                  <a:cubicBezTo>
                    <a:pt x="678180" y="634746"/>
                    <a:pt x="634746" y="678180"/>
                    <a:pt x="581279" y="678180"/>
                  </a:cubicBezTo>
                  <a:lnTo>
                    <a:pt x="96901" y="678180"/>
                  </a:lnTo>
                  <a:cubicBezTo>
                    <a:pt x="43434" y="678180"/>
                    <a:pt x="0" y="634746"/>
                    <a:pt x="0" y="581279"/>
                  </a:cubicBezTo>
                  <a:close/>
                </a:path>
              </a:pathLst>
            </a:custGeom>
            <a:solidFill>
              <a:srgbClr val="4CAF7A"/>
            </a:solidFill>
            <a:ln w="28575" cap="sq">
              <a:solidFill>
                <a:srgbClr val="4CAF7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42987" y="6118563"/>
            <a:ext cx="480060" cy="521208"/>
            <a:chOff x="0" y="0"/>
            <a:chExt cx="640080" cy="6949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40080" cy="694944"/>
            </a:xfrm>
            <a:custGeom>
              <a:avLst/>
              <a:gdLst/>
              <a:ahLst/>
              <a:cxnLst/>
              <a:rect l="l" t="t" r="r" b="b"/>
              <a:pathLst>
                <a:path w="640080" h="694944">
                  <a:moveTo>
                    <a:pt x="0" y="0"/>
                  </a:moveTo>
                  <a:lnTo>
                    <a:pt x="640080" y="0"/>
                  </a:lnTo>
                  <a:lnTo>
                    <a:pt x="6400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89301" r="-893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640080" cy="7330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45920" y="6007608"/>
            <a:ext cx="15087600" cy="1483407"/>
            <a:chOff x="0" y="0"/>
            <a:chExt cx="20116800" cy="197787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0116800" cy="1977876"/>
            </a:xfrm>
            <a:custGeom>
              <a:avLst/>
              <a:gdLst/>
              <a:ahLst/>
              <a:cxnLst/>
              <a:rect l="l" t="t" r="r" b="b"/>
              <a:pathLst>
                <a:path w="20116800" h="1977876">
                  <a:moveTo>
                    <a:pt x="0" y="0"/>
                  </a:moveTo>
                  <a:lnTo>
                    <a:pt x="20116800" y="0"/>
                  </a:lnTo>
                  <a:lnTo>
                    <a:pt x="20116800" y="1977876"/>
                  </a:lnTo>
                  <a:lnTo>
                    <a:pt x="0" y="197787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5064" b="-12129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85725"/>
              <a:ext cx="20116800" cy="20636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 escuela debe desarrollar un plan integral del sitio y revisar anualmente su efectividad.</a:t>
              </a:r>
              <a:endPara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Documentos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clave del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Título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Recursos</a:t>
              </a: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importantes</a:t>
              </a: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para </a:t>
              </a: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familias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44855" y="2116455"/>
            <a:ext cx="8248650" cy="3036570"/>
            <a:chOff x="0" y="0"/>
            <a:chExt cx="10998200" cy="40487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4855" y="2116455"/>
            <a:ext cx="128778" cy="3036570"/>
            <a:chOff x="0" y="0"/>
            <a:chExt cx="171704" cy="40487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8700" y="2290572"/>
            <a:ext cx="7818120" cy="557137"/>
            <a:chOff x="0" y="0"/>
            <a:chExt cx="10424160" cy="74285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424160" cy="742850"/>
            </a:xfrm>
            <a:custGeom>
              <a:avLst/>
              <a:gdLst/>
              <a:ahLst/>
              <a:cxnLst/>
              <a:rect l="l" t="t" r="r" b="b"/>
              <a:pathLst>
                <a:path w="10424160" h="742850">
                  <a:moveTo>
                    <a:pt x="0" y="0"/>
                  </a:moveTo>
                  <a:lnTo>
                    <a:pt x="10424160" y="0"/>
                  </a:lnTo>
                  <a:lnTo>
                    <a:pt x="10424160" y="742850"/>
                  </a:lnTo>
                  <a:lnTo>
                    <a:pt x="0" y="7428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4189" b="-22266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10424160" cy="809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359"/>
                </a:lnSpc>
              </a:pPr>
              <a:r>
                <a:rPr lang="en-US" sz="27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Política de </a:t>
              </a:r>
              <a:r>
                <a:rPr lang="en-US" sz="2799" b="1" err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Participación</a:t>
              </a:r>
              <a:r>
                <a:rPr lang="en-US" sz="27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Familiar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20140" y="2809875"/>
            <a:ext cx="7635240" cy="37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9"/>
              </a:lnSpc>
            </a:pPr>
            <a:r>
              <a:rPr lang="es-ES" sz="24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Cómo las familias colaboran con la escuela</a:t>
            </a:r>
            <a:endParaRPr lang="en-US" sz="24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9454515" y="2116455"/>
            <a:ext cx="8248650" cy="3036570"/>
            <a:chOff x="0" y="0"/>
            <a:chExt cx="10998200" cy="404876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54515" y="2116455"/>
            <a:ext cx="128778" cy="3036570"/>
            <a:chOff x="0" y="0"/>
            <a:chExt cx="171704" cy="404876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738360" y="2290572"/>
            <a:ext cx="7818120" cy="557137"/>
            <a:chOff x="0" y="0"/>
            <a:chExt cx="10424160" cy="74285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424160" cy="742850"/>
            </a:xfrm>
            <a:custGeom>
              <a:avLst/>
              <a:gdLst/>
              <a:ahLst/>
              <a:cxnLst/>
              <a:rect l="l" t="t" r="r" b="b"/>
              <a:pathLst>
                <a:path w="10424160" h="742850">
                  <a:moveTo>
                    <a:pt x="0" y="0"/>
                  </a:moveTo>
                  <a:lnTo>
                    <a:pt x="10424160" y="0"/>
                  </a:lnTo>
                  <a:lnTo>
                    <a:pt x="10424160" y="742850"/>
                  </a:lnTo>
                  <a:lnTo>
                    <a:pt x="0" y="7428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4189" b="-22266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10424160" cy="809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359"/>
                </a:lnSpc>
              </a:pPr>
              <a:r>
                <a:rPr lang="en-US" sz="2799" b="1" err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Compacto</a:t>
              </a:r>
              <a:r>
                <a:rPr lang="en-US" sz="27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de Escuela-Hogar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9829800" y="2809875"/>
            <a:ext cx="7635240" cy="37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9"/>
              </a:lnSpc>
            </a:pPr>
            <a:r>
              <a:rPr lang="es-ES" sz="24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Responsabilidades compartidas en el aprendizaje</a:t>
            </a:r>
            <a:endParaRPr lang="en-US" sz="24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744855" y="5614035"/>
            <a:ext cx="8248650" cy="3036570"/>
            <a:chOff x="0" y="0"/>
            <a:chExt cx="10998200" cy="404876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44855" y="5614035"/>
            <a:ext cx="128778" cy="3036570"/>
            <a:chOff x="0" y="0"/>
            <a:chExt cx="171704" cy="404876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28700" y="5788152"/>
            <a:ext cx="7818120" cy="557137"/>
            <a:chOff x="0" y="0"/>
            <a:chExt cx="10424160" cy="74285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424160" cy="742850"/>
            </a:xfrm>
            <a:custGeom>
              <a:avLst/>
              <a:gdLst/>
              <a:ahLst/>
              <a:cxnLst/>
              <a:rect l="l" t="t" r="r" b="b"/>
              <a:pathLst>
                <a:path w="10424160" h="742850">
                  <a:moveTo>
                    <a:pt x="0" y="0"/>
                  </a:moveTo>
                  <a:lnTo>
                    <a:pt x="10424160" y="0"/>
                  </a:lnTo>
                  <a:lnTo>
                    <a:pt x="10424160" y="742850"/>
                  </a:lnTo>
                  <a:lnTo>
                    <a:pt x="0" y="7428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4189" b="-22266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10424160" cy="809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359"/>
                </a:lnSpc>
              </a:pPr>
              <a:r>
                <a:rPr lang="es-ES" sz="27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Derecho de los Padres(Tutores) a Saber</a:t>
              </a:r>
              <a:endParaRPr lang="en-US" sz="2799" b="1">
                <a:solidFill>
                  <a:srgbClr val="1B4F8A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120140" y="6307455"/>
            <a:ext cx="7635240" cy="37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9"/>
              </a:lnSpc>
            </a:pPr>
            <a:r>
              <a:rPr lang="es-ES" sz="24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Sus derechos como padre/tutor</a:t>
            </a:r>
            <a:endParaRPr lang="en-US" sz="24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9454515" y="5614035"/>
            <a:ext cx="8248650" cy="3036570"/>
            <a:chOff x="0" y="0"/>
            <a:chExt cx="10998200" cy="404876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454515" y="5614035"/>
            <a:ext cx="128778" cy="3036570"/>
            <a:chOff x="0" y="0"/>
            <a:chExt cx="171704" cy="40487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738360" y="5788152"/>
            <a:ext cx="7818120" cy="557137"/>
            <a:chOff x="0" y="0"/>
            <a:chExt cx="10424160" cy="74285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424160" cy="742850"/>
            </a:xfrm>
            <a:custGeom>
              <a:avLst/>
              <a:gdLst/>
              <a:ahLst/>
              <a:cxnLst/>
              <a:rect l="l" t="t" r="r" b="b"/>
              <a:pathLst>
                <a:path w="10424160" h="742850">
                  <a:moveTo>
                    <a:pt x="0" y="0"/>
                  </a:moveTo>
                  <a:lnTo>
                    <a:pt x="10424160" y="0"/>
                  </a:lnTo>
                  <a:lnTo>
                    <a:pt x="10424160" y="742850"/>
                  </a:lnTo>
                  <a:lnTo>
                    <a:pt x="0" y="7428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4189" b="-22266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66675"/>
              <a:ext cx="10424160" cy="809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359"/>
                </a:lnSpc>
              </a:pPr>
              <a:r>
                <a:rPr lang="en-US" sz="27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Plan Escolar Integral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9829800" y="6307455"/>
            <a:ext cx="7635240" cy="37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9"/>
              </a:lnSpc>
            </a:pPr>
            <a:r>
              <a:rPr lang="es-ES" sz="24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Plan de mejora escolar y objetivos (metas)</a:t>
            </a:r>
            <a:endParaRPr lang="en-US" sz="24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Política de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Participación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Familiar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Actualizado</a:t>
              </a: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cada</a:t>
              </a: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primavera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8732520" cy="6686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ct val="15000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Cada escuela con Título I desarrolla y modifica una Política de Participación Familiar cada primavera. 
La política describe cómo la escuela y las familias colaboran para apoyar el aprendizaje de los estudiantes.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9939848" y="2034540"/>
            <a:ext cx="7023735" cy="6612255"/>
            <a:chOff x="0" y="0"/>
            <a:chExt cx="9364980" cy="88163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364980" cy="8816340"/>
            </a:xfrm>
            <a:custGeom>
              <a:avLst/>
              <a:gdLst/>
              <a:ahLst/>
              <a:cxnLst/>
              <a:rect l="l" t="t" r="r" b="b"/>
              <a:pathLst>
                <a:path w="9364980" h="8816340">
                  <a:moveTo>
                    <a:pt x="0" y="146939"/>
                  </a:moveTo>
                  <a:cubicBezTo>
                    <a:pt x="0" y="65786"/>
                    <a:pt x="65786" y="0"/>
                    <a:pt x="146939" y="0"/>
                  </a:cubicBezTo>
                  <a:lnTo>
                    <a:pt x="9218041" y="0"/>
                  </a:lnTo>
                  <a:cubicBezTo>
                    <a:pt x="9299194" y="0"/>
                    <a:pt x="9364980" y="65786"/>
                    <a:pt x="9364980" y="146939"/>
                  </a:cubicBezTo>
                  <a:lnTo>
                    <a:pt x="9364980" y="8669401"/>
                  </a:lnTo>
                  <a:cubicBezTo>
                    <a:pt x="9364980" y="8750554"/>
                    <a:pt x="9299194" y="8816340"/>
                    <a:pt x="9218041" y="8816340"/>
                  </a:cubicBezTo>
                  <a:lnTo>
                    <a:pt x="146939" y="8816340"/>
                  </a:lnTo>
                  <a:cubicBezTo>
                    <a:pt x="65786" y="8816340"/>
                    <a:pt x="0" y="8750554"/>
                    <a:pt x="0" y="8669401"/>
                  </a:cubicBezTo>
                  <a:close/>
                </a:path>
              </a:pathLst>
            </a:custGeom>
            <a:blipFill>
              <a:blip r:embed="rId3"/>
              <a:stretch>
                <a:fillRect l="-21454" r="-21454"/>
              </a:stretch>
            </a:blipFill>
            <a:ln w="28575" cap="sq">
              <a:solidFill>
                <a:srgbClr val="FFFFFF"/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Dónde encontrar la Política de Participación Familiar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44855" y="2253615"/>
            <a:ext cx="7974330" cy="3036570"/>
            <a:chOff x="0" y="0"/>
            <a:chExt cx="10632440" cy="40487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632440" cy="4048760"/>
            </a:xfrm>
            <a:custGeom>
              <a:avLst/>
              <a:gdLst/>
              <a:ahLst/>
              <a:cxnLst/>
              <a:rect l="l" t="t" r="r" b="b"/>
              <a:pathLst>
                <a:path w="1063244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522077" y="0"/>
                  </a:lnTo>
                  <a:cubicBezTo>
                    <a:pt x="10583037" y="0"/>
                    <a:pt x="10632440" y="49403"/>
                    <a:pt x="10632440" y="110363"/>
                  </a:cubicBezTo>
                  <a:lnTo>
                    <a:pt x="10632440" y="3938397"/>
                  </a:lnTo>
                  <a:cubicBezTo>
                    <a:pt x="10632440" y="3999357"/>
                    <a:pt x="10583037" y="4048760"/>
                    <a:pt x="1052207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4855" y="2253615"/>
            <a:ext cx="128778" cy="3036570"/>
            <a:chOff x="0" y="0"/>
            <a:chExt cx="171704" cy="40487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2427732"/>
            <a:ext cx="7543800" cy="581117"/>
            <a:chOff x="0" y="0"/>
            <a:chExt cx="10058400" cy="7748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058400" cy="774823"/>
            </a:xfrm>
            <a:custGeom>
              <a:avLst/>
              <a:gdLst/>
              <a:ahLst/>
              <a:cxnLst/>
              <a:rect l="l" t="t" r="r" b="b"/>
              <a:pathLst>
                <a:path w="10058400" h="774823">
                  <a:moveTo>
                    <a:pt x="0" y="0"/>
                  </a:moveTo>
                  <a:lnTo>
                    <a:pt x="10058400" y="0"/>
                  </a:lnTo>
                  <a:lnTo>
                    <a:pt x="10058400" y="774823"/>
                  </a:lnTo>
                  <a:lnTo>
                    <a:pt x="0" y="7748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5740" b="-200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058400" cy="8319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479"/>
                </a:lnSpc>
              </a:pPr>
              <a:r>
                <a:rPr lang="en-US" sz="28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Página web de la </a:t>
              </a:r>
              <a:r>
                <a:rPr lang="en-US" sz="2899" b="1" err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escuela</a:t>
              </a:r>
              <a:endParaRPr lang="en-US" sz="2899" b="1">
                <a:solidFill>
                  <a:srgbClr val="1B4F8A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140" y="2937510"/>
            <a:ext cx="7360920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9"/>
              </a:lnSpc>
            </a:pPr>
            <a:r>
              <a:rPr lang="es-ES" sz="25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Una copia se encuentra en </a:t>
            </a:r>
            <a:r>
              <a:rPr lang="es-ES" sz="25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  <a:hlinkClick r:id="rId3"/>
              </a:rPr>
              <a:t>el sitio web de la Escuela Primaria Layton</a:t>
            </a:r>
            <a:endParaRPr lang="en-US" sz="25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9385935" y="2257425"/>
            <a:ext cx="7974330" cy="3036570"/>
            <a:chOff x="0" y="0"/>
            <a:chExt cx="10632440" cy="40487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632440" cy="4048760"/>
            </a:xfrm>
            <a:custGeom>
              <a:avLst/>
              <a:gdLst/>
              <a:ahLst/>
              <a:cxnLst/>
              <a:rect l="l" t="t" r="r" b="b"/>
              <a:pathLst>
                <a:path w="1063244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522077" y="0"/>
                  </a:lnTo>
                  <a:cubicBezTo>
                    <a:pt x="10583037" y="0"/>
                    <a:pt x="10632440" y="49403"/>
                    <a:pt x="10632440" y="110363"/>
                  </a:cubicBezTo>
                  <a:lnTo>
                    <a:pt x="10632440" y="3938397"/>
                  </a:lnTo>
                  <a:cubicBezTo>
                    <a:pt x="10632440" y="3999357"/>
                    <a:pt x="10583037" y="4048760"/>
                    <a:pt x="1052207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85935" y="2253615"/>
            <a:ext cx="128778" cy="3036570"/>
            <a:chOff x="0" y="0"/>
            <a:chExt cx="171704" cy="40487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69780" y="2427732"/>
            <a:ext cx="7543800" cy="581117"/>
            <a:chOff x="0" y="0"/>
            <a:chExt cx="10058400" cy="77482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058400" cy="774823"/>
            </a:xfrm>
            <a:custGeom>
              <a:avLst/>
              <a:gdLst/>
              <a:ahLst/>
              <a:cxnLst/>
              <a:rect l="l" t="t" r="r" b="b"/>
              <a:pathLst>
                <a:path w="10058400" h="774823">
                  <a:moveTo>
                    <a:pt x="0" y="0"/>
                  </a:moveTo>
                  <a:lnTo>
                    <a:pt x="10058400" y="0"/>
                  </a:lnTo>
                  <a:lnTo>
                    <a:pt x="10058400" y="774823"/>
                  </a:lnTo>
                  <a:lnTo>
                    <a:pt x="0" y="7748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5740" b="-200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10058400" cy="8319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479"/>
                </a:lnSpc>
              </a:pPr>
              <a:r>
                <a:rPr lang="es-ES" sz="28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Documentos para el principio de año</a:t>
              </a:r>
              <a:endParaRPr lang="en-US" sz="2899" b="1">
                <a:solidFill>
                  <a:srgbClr val="1B4F8A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61220" y="2937510"/>
            <a:ext cx="7360920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9"/>
              </a:lnSpc>
            </a:pPr>
            <a:r>
              <a:rPr lang="es-ES" sz="25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Proporcionado a cada familia al inicio del año</a:t>
            </a:r>
            <a:r>
              <a:rPr lang="es-ES" sz="2599" b="1">
                <a:solidFill>
                  <a:srgbClr val="1A2B3C"/>
                </a:solidFill>
                <a:ea typeface="Calibri (MS)"/>
                <a:cs typeface="Calibri (MS)"/>
                <a:sym typeface="Calibri (MS)"/>
              </a:rPr>
              <a:t> </a:t>
            </a:r>
            <a:r>
              <a:rPr lang="es-ES" sz="2600">
                <a:latin typeface="Calibri (MS)" panose="020B0604020202020204" charset="0"/>
                <a:cs typeface="Calibri (MS)" panose="020B0604020202020204" charset="0"/>
              </a:rPr>
              <a:t>en su cuenta de tutor de </a:t>
            </a:r>
            <a:r>
              <a:rPr lang="es-ES" sz="2600" err="1">
                <a:latin typeface="Calibri (MS)" panose="020B0604020202020204" charset="0"/>
                <a:cs typeface="Calibri (MS)" panose="020B0604020202020204" charset="0"/>
              </a:rPr>
              <a:t>MyDSD</a:t>
            </a:r>
            <a:r>
              <a:rPr lang="es-ES" sz="2600">
                <a:latin typeface="Calibri (MS)" panose="020B0604020202020204" charset="0"/>
                <a:cs typeface="Calibri (MS)" panose="020B0604020202020204" charset="0"/>
              </a:rPr>
              <a:t>, o puede obtener una copia en la oficina de la Escuela Primaria Layton.</a:t>
            </a:r>
            <a:endParaRPr lang="en-US" sz="2600">
              <a:latin typeface="Calibri (MS)" panose="020B0604020202020204" charset="0"/>
              <a:cs typeface="Calibri (MS)" panose="020B0604020202020204" charset="0"/>
            </a:endParaRPr>
          </a:p>
          <a:p>
            <a:pPr>
              <a:lnSpc>
                <a:spcPts val="3119"/>
              </a:lnSpc>
            </a:pPr>
            <a:endParaRPr lang="en-US" sz="25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754380" y="5760720"/>
            <a:ext cx="16459200" cy="548640"/>
            <a:chOff x="0" y="0"/>
            <a:chExt cx="21945600" cy="7315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945600" cy="731520"/>
            </a:xfrm>
            <a:custGeom>
              <a:avLst/>
              <a:gdLst/>
              <a:ahLst/>
              <a:cxnLst/>
              <a:rect l="l" t="t" r="r" b="b"/>
              <a:pathLst>
                <a:path w="21945600" h="73152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21945600" cy="788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0"/>
                </a:lnSpc>
              </a:pPr>
              <a:r>
                <a:rPr lang="es-ES" sz="2250" i="1">
                  <a:solidFill>
                    <a:srgbClr val="5A6B7D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Pregunta a la oficina de su escuela si necesita una copia.</a:t>
              </a:r>
              <a:endParaRPr lang="en-US" sz="2250" i="1">
                <a:solidFill>
                  <a:srgbClr val="5A6B7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Compacto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de la Escuela-Hogar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Una colaboración para el aprendizaje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77143" y="7082790"/>
            <a:ext cx="3408120" cy="1868693"/>
            <a:chOff x="0" y="0"/>
            <a:chExt cx="4048760" cy="22199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48760" cy="2219960"/>
            </a:xfrm>
            <a:custGeom>
              <a:avLst/>
              <a:gdLst/>
              <a:ahLst/>
              <a:cxnLst/>
              <a:rect l="l" t="t" r="r" b="b"/>
              <a:pathLst>
                <a:path w="4048760" h="2219960">
                  <a:moveTo>
                    <a:pt x="0" y="147955"/>
                  </a:moveTo>
                  <a:cubicBezTo>
                    <a:pt x="0" y="66294"/>
                    <a:pt x="66294" y="0"/>
                    <a:pt x="147955" y="0"/>
                  </a:cubicBezTo>
                  <a:lnTo>
                    <a:pt x="3900805" y="0"/>
                  </a:lnTo>
                  <a:cubicBezTo>
                    <a:pt x="3982593" y="0"/>
                    <a:pt x="4048760" y="66294"/>
                    <a:pt x="4048760" y="147955"/>
                  </a:cubicBezTo>
                  <a:lnTo>
                    <a:pt x="4048760" y="2072005"/>
                  </a:lnTo>
                  <a:cubicBezTo>
                    <a:pt x="4048760" y="2153793"/>
                    <a:pt x="3982466" y="2219960"/>
                    <a:pt x="3900805" y="2219960"/>
                  </a:cubicBezTo>
                  <a:lnTo>
                    <a:pt x="147955" y="2219960"/>
                  </a:lnTo>
                  <a:cubicBezTo>
                    <a:pt x="66294" y="2219960"/>
                    <a:pt x="0" y="2153666"/>
                    <a:pt x="0" y="2072005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87833" y="7632280"/>
            <a:ext cx="3386739" cy="615771"/>
            <a:chOff x="0" y="0"/>
            <a:chExt cx="402336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23360" cy="731520"/>
            </a:xfrm>
            <a:custGeom>
              <a:avLst/>
              <a:gdLst/>
              <a:ahLst/>
              <a:cxnLst/>
              <a:rect l="l" t="t" r="r" b="b"/>
              <a:pathLst>
                <a:path w="4023360" h="731520">
                  <a:moveTo>
                    <a:pt x="0" y="0"/>
                  </a:moveTo>
                  <a:lnTo>
                    <a:pt x="4023360" y="0"/>
                  </a:lnTo>
                  <a:lnTo>
                    <a:pt x="40233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7167" b="-571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402336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Escuela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287723" y="7132437"/>
            <a:ext cx="3408120" cy="1868693"/>
            <a:chOff x="0" y="0"/>
            <a:chExt cx="4048760" cy="22199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048760" cy="2219960"/>
            </a:xfrm>
            <a:custGeom>
              <a:avLst/>
              <a:gdLst/>
              <a:ahLst/>
              <a:cxnLst/>
              <a:rect l="l" t="t" r="r" b="b"/>
              <a:pathLst>
                <a:path w="4048760" h="2219960">
                  <a:moveTo>
                    <a:pt x="0" y="147955"/>
                  </a:moveTo>
                  <a:cubicBezTo>
                    <a:pt x="0" y="66294"/>
                    <a:pt x="66294" y="0"/>
                    <a:pt x="147955" y="0"/>
                  </a:cubicBezTo>
                  <a:lnTo>
                    <a:pt x="3900805" y="0"/>
                  </a:lnTo>
                  <a:cubicBezTo>
                    <a:pt x="3982593" y="0"/>
                    <a:pt x="4048760" y="66294"/>
                    <a:pt x="4048760" y="147955"/>
                  </a:cubicBezTo>
                  <a:lnTo>
                    <a:pt x="4048760" y="2072005"/>
                  </a:lnTo>
                  <a:cubicBezTo>
                    <a:pt x="4048760" y="2153793"/>
                    <a:pt x="3982466" y="2219960"/>
                    <a:pt x="3900805" y="2219960"/>
                  </a:cubicBezTo>
                  <a:lnTo>
                    <a:pt x="147955" y="2219960"/>
                  </a:lnTo>
                  <a:cubicBezTo>
                    <a:pt x="66294" y="2219960"/>
                    <a:pt x="0" y="2153666"/>
                    <a:pt x="0" y="2072005"/>
                  </a:cubicBez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309104" y="7632280"/>
            <a:ext cx="3386739" cy="615771"/>
            <a:chOff x="0" y="0"/>
            <a:chExt cx="4023360" cy="7315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023360" cy="731520"/>
            </a:xfrm>
            <a:custGeom>
              <a:avLst/>
              <a:gdLst/>
              <a:ahLst/>
              <a:cxnLst/>
              <a:rect l="l" t="t" r="r" b="b"/>
              <a:pathLst>
                <a:path w="4023360" h="731520">
                  <a:moveTo>
                    <a:pt x="0" y="0"/>
                  </a:moveTo>
                  <a:lnTo>
                    <a:pt x="4023360" y="0"/>
                  </a:lnTo>
                  <a:lnTo>
                    <a:pt x="40233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7167" b="-571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402336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Familia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051543" y="7555308"/>
            <a:ext cx="615771" cy="1022950"/>
            <a:chOff x="0" y="0"/>
            <a:chExt cx="731520" cy="12152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31520" cy="1215239"/>
            </a:xfrm>
            <a:custGeom>
              <a:avLst/>
              <a:gdLst/>
              <a:ahLst/>
              <a:cxnLst/>
              <a:rect l="l" t="t" r="r" b="b"/>
              <a:pathLst>
                <a:path w="731520" h="1215239">
                  <a:moveTo>
                    <a:pt x="0" y="0"/>
                  </a:moveTo>
                  <a:lnTo>
                    <a:pt x="731520" y="0"/>
                  </a:lnTo>
                  <a:lnTo>
                    <a:pt x="731520" y="1215239"/>
                  </a:lnTo>
                  <a:lnTo>
                    <a:pt x="0" y="121523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10379" r="-110379" b="247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14300"/>
              <a:ext cx="731520" cy="13295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119"/>
                </a:lnSpc>
              </a:pPr>
              <a:r>
                <a:rPr lang="en-US" sz="5099" b="1">
                  <a:solidFill>
                    <a:srgbClr val="E8A83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+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998304" y="7082790"/>
            <a:ext cx="3869948" cy="1868693"/>
            <a:chOff x="0" y="0"/>
            <a:chExt cx="4597400" cy="22199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597400" cy="2219960"/>
            </a:xfrm>
            <a:custGeom>
              <a:avLst/>
              <a:gdLst/>
              <a:ahLst/>
              <a:cxnLst/>
              <a:rect l="l" t="t" r="r" b="b"/>
              <a:pathLst>
                <a:path w="4597400" h="2219960">
                  <a:moveTo>
                    <a:pt x="0" y="177597"/>
                  </a:moveTo>
                  <a:cubicBezTo>
                    <a:pt x="0" y="79523"/>
                    <a:pt x="66421" y="0"/>
                    <a:pt x="148336" y="0"/>
                  </a:cubicBezTo>
                  <a:lnTo>
                    <a:pt x="4449064" y="0"/>
                  </a:lnTo>
                  <a:cubicBezTo>
                    <a:pt x="4530979" y="0"/>
                    <a:pt x="4597400" y="79523"/>
                    <a:pt x="4597400" y="177597"/>
                  </a:cubicBezTo>
                  <a:lnTo>
                    <a:pt x="4597400" y="2042363"/>
                  </a:lnTo>
                  <a:cubicBezTo>
                    <a:pt x="4597400" y="2140437"/>
                    <a:pt x="4530979" y="2219960"/>
                    <a:pt x="4449064" y="2219960"/>
                  </a:cubicBezTo>
                  <a:lnTo>
                    <a:pt x="148336" y="2219960"/>
                  </a:lnTo>
                  <a:cubicBezTo>
                    <a:pt x="66421" y="2219960"/>
                    <a:pt x="0" y="2140437"/>
                    <a:pt x="0" y="2042363"/>
                  </a:cubicBez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008994" y="7632280"/>
            <a:ext cx="3848567" cy="769713"/>
            <a:chOff x="0" y="0"/>
            <a:chExt cx="4572000" cy="9144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2000" cy="914400"/>
            </a:xfrm>
            <a:custGeom>
              <a:avLst/>
              <a:gdLst/>
              <a:ahLst/>
              <a:cxnLst/>
              <a:rect l="l" t="t" r="r" b="b"/>
              <a:pathLst>
                <a:path w="4572000" h="914400">
                  <a:moveTo>
                    <a:pt x="0" y="0"/>
                  </a:moveTo>
                  <a:lnTo>
                    <a:pt x="4572000" y="0"/>
                  </a:lnTo>
                  <a:lnTo>
                    <a:pt x="45720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425" b="-4742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4572000" cy="952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79"/>
                </a:lnSpc>
              </a:pPr>
              <a:r>
                <a:rPr lang="en-US" sz="2149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Éxito</a:t>
              </a:r>
              <a:r>
                <a:rPr lang="en-US" sz="214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149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estudiantil</a:t>
              </a:r>
              <a:endParaRPr lang="en-US" sz="214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12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9926259" y="7555308"/>
            <a:ext cx="841629" cy="841629"/>
          </a:xfrm>
          <a:custGeom>
            <a:avLst/>
            <a:gdLst/>
            <a:ahLst/>
            <a:cxnLst/>
            <a:rect l="l" t="t" r="r" b="b"/>
            <a:pathLst>
              <a:path w="841629" h="841629">
                <a:moveTo>
                  <a:pt x="0" y="0"/>
                </a:moveTo>
                <a:lnTo>
                  <a:pt x="841629" y="0"/>
                </a:lnTo>
                <a:lnTo>
                  <a:pt x="841629" y="841630"/>
                </a:lnTo>
                <a:lnTo>
                  <a:pt x="0" y="8416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1373585" y="1956357"/>
            <a:ext cx="16420113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ts val="504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Cada escuela Título I desarrolla y modifica un Compacto de la escuela- Hogar cada primavera. 
El compacto establece las responsabilidades compartidas de la escuela, las familias y los estudiantes.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Derecho de los Padres (Tutores) a Saber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Su derecho a las cualificaciones docentes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14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437366" y="2948953"/>
            <a:ext cx="6820673" cy="4859629"/>
          </a:xfrm>
          <a:custGeom>
            <a:avLst/>
            <a:gdLst/>
            <a:ahLst/>
            <a:cxnLst/>
            <a:rect l="l" t="t" r="r" b="b"/>
            <a:pathLst>
              <a:path w="6820673" h="4859629">
                <a:moveTo>
                  <a:pt x="0" y="0"/>
                </a:moveTo>
                <a:lnTo>
                  <a:pt x="6820673" y="0"/>
                </a:lnTo>
                <a:lnTo>
                  <a:pt x="6820673" y="4859629"/>
                </a:lnTo>
                <a:lnTo>
                  <a:pt x="0" y="48596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7863840" y="3143250"/>
            <a:ext cx="10104120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ts val="504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Los padres y tutores tienen derecho a conocer las cualificaciones profesionales de los maestros de aula. 
Este derecho se aplica a todas las familias de las escuelas de Título I del distrito escolar de Davis.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Solicitando información sobre la cualificación del maestro(a)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45820" y="1948815"/>
            <a:ext cx="15437369" cy="3777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ct val="15000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La ley federal exige que el distrito proporcione esta información de manera oportuna si se solicita. 
Contacta con el administrador de su edificio para solicitar información sobre la cualificación docente.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4058502" y="6328193"/>
            <a:ext cx="2748552" cy="2930107"/>
            <a:chOff x="0" y="0"/>
            <a:chExt cx="2768600" cy="29514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68600" cy="2951480"/>
            </a:xfrm>
            <a:custGeom>
              <a:avLst/>
              <a:gdLst/>
              <a:ahLst/>
              <a:cxnLst/>
              <a:rect l="l" t="t" r="r" b="b"/>
              <a:pathLst>
                <a:path w="2768600" h="295148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2584069" y="0"/>
                  </a:lnTo>
                  <a:cubicBezTo>
                    <a:pt x="2685923" y="0"/>
                    <a:pt x="2768600" y="82677"/>
                    <a:pt x="2768600" y="184531"/>
                  </a:cubicBezTo>
                  <a:lnTo>
                    <a:pt x="2768600" y="2766949"/>
                  </a:lnTo>
                  <a:cubicBezTo>
                    <a:pt x="2768600" y="2868930"/>
                    <a:pt x="2685923" y="2951480"/>
                    <a:pt x="2584069" y="2951480"/>
                  </a:cubicBezTo>
                  <a:lnTo>
                    <a:pt x="184531" y="2951480"/>
                  </a:lnTo>
                  <a:cubicBezTo>
                    <a:pt x="82677" y="2951480"/>
                    <a:pt x="0" y="2868803"/>
                    <a:pt x="0" y="2766949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252666" y="6486045"/>
            <a:ext cx="726223" cy="635445"/>
            <a:chOff x="0" y="0"/>
            <a:chExt cx="731520" cy="6400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464481" y="7106703"/>
            <a:ext cx="2027372" cy="731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382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Solicitud</a:t>
            </a: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382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los</a:t>
            </a: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padres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860007" y="7768030"/>
            <a:ext cx="595099" cy="50432"/>
            <a:chOff x="0" y="0"/>
            <a:chExt cx="599440" cy="50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99440" cy="50800"/>
            </a:xfrm>
            <a:custGeom>
              <a:avLst/>
              <a:gdLst/>
              <a:ahLst/>
              <a:cxnLst/>
              <a:rect l="l" t="t" r="r" b="b"/>
              <a:pathLst>
                <a:path w="599440" h="50800">
                  <a:moveTo>
                    <a:pt x="0" y="0"/>
                  </a:moveTo>
                  <a:lnTo>
                    <a:pt x="59944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179923" b="-179923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508060" y="6328193"/>
            <a:ext cx="2748552" cy="2930107"/>
            <a:chOff x="0" y="0"/>
            <a:chExt cx="2768600" cy="29514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68600" cy="2951480"/>
            </a:xfrm>
            <a:custGeom>
              <a:avLst/>
              <a:gdLst/>
              <a:ahLst/>
              <a:cxnLst/>
              <a:rect l="l" t="t" r="r" b="b"/>
              <a:pathLst>
                <a:path w="2768600" h="295148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2584069" y="0"/>
                  </a:lnTo>
                  <a:cubicBezTo>
                    <a:pt x="2685923" y="0"/>
                    <a:pt x="2768600" y="82677"/>
                    <a:pt x="2768600" y="184531"/>
                  </a:cubicBezTo>
                  <a:lnTo>
                    <a:pt x="2768600" y="2766949"/>
                  </a:lnTo>
                  <a:cubicBezTo>
                    <a:pt x="2768600" y="2868930"/>
                    <a:pt x="2685923" y="2951480"/>
                    <a:pt x="2584069" y="2951480"/>
                  </a:cubicBezTo>
                  <a:lnTo>
                    <a:pt x="184531" y="2951480"/>
                  </a:lnTo>
                  <a:cubicBezTo>
                    <a:pt x="82677" y="2951480"/>
                    <a:pt x="0" y="2868803"/>
                    <a:pt x="0" y="2766949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702224" y="6486045"/>
            <a:ext cx="726223" cy="635445"/>
            <a:chOff x="0" y="0"/>
            <a:chExt cx="73152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7914039" y="7106703"/>
            <a:ext cx="2027372" cy="110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9"/>
              </a:lnSpc>
            </a:pPr>
            <a:r>
              <a:rPr lang="es-E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Contacta con el administrador
</a:t>
            </a:r>
            <a:endParaRPr lang="en-US" sz="2382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10309565" y="7768030"/>
            <a:ext cx="595099" cy="50432"/>
            <a:chOff x="0" y="0"/>
            <a:chExt cx="599440" cy="50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99440" cy="50800"/>
            </a:xfrm>
            <a:custGeom>
              <a:avLst/>
              <a:gdLst/>
              <a:ahLst/>
              <a:cxnLst/>
              <a:rect l="l" t="t" r="r" b="b"/>
              <a:pathLst>
                <a:path w="599440" h="50800">
                  <a:moveTo>
                    <a:pt x="0" y="0"/>
                  </a:moveTo>
                  <a:lnTo>
                    <a:pt x="59944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179923" b="-179923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957618" y="6328193"/>
            <a:ext cx="2748552" cy="2930107"/>
            <a:chOff x="0" y="0"/>
            <a:chExt cx="2768600" cy="29514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768600" cy="2951480"/>
            </a:xfrm>
            <a:custGeom>
              <a:avLst/>
              <a:gdLst/>
              <a:ahLst/>
              <a:cxnLst/>
              <a:rect l="l" t="t" r="r" b="b"/>
              <a:pathLst>
                <a:path w="2768600" h="295148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2584069" y="0"/>
                  </a:lnTo>
                  <a:cubicBezTo>
                    <a:pt x="2685923" y="0"/>
                    <a:pt x="2768600" y="82677"/>
                    <a:pt x="2768600" y="184531"/>
                  </a:cubicBezTo>
                  <a:lnTo>
                    <a:pt x="2768600" y="2766949"/>
                  </a:lnTo>
                  <a:cubicBezTo>
                    <a:pt x="2768600" y="2868930"/>
                    <a:pt x="2685923" y="2951480"/>
                    <a:pt x="2584069" y="2951480"/>
                  </a:cubicBezTo>
                  <a:lnTo>
                    <a:pt x="184531" y="2951480"/>
                  </a:lnTo>
                  <a:cubicBezTo>
                    <a:pt x="82677" y="2951480"/>
                    <a:pt x="0" y="2868803"/>
                    <a:pt x="0" y="2766949"/>
                  </a:cubicBez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151782" y="6486045"/>
            <a:ext cx="726223" cy="635445"/>
            <a:chOff x="0" y="0"/>
            <a:chExt cx="731520" cy="6400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1363597" y="7106703"/>
            <a:ext cx="2027372" cy="110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9"/>
              </a:lnSpc>
            </a:pP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Distrito
</a:t>
            </a:r>
            <a:r>
              <a:rPr lang="en-US" sz="2382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Proporciona</a:t>
            </a: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382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información</a:t>
            </a:r>
            <a:endParaRPr lang="en-US" sz="2382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2" name="Group 32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15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Derecho a solicitar una reunión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Su voz en las decisiones educativas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16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1306441" y="2650105"/>
            <a:ext cx="6198906" cy="5457326"/>
          </a:xfrm>
          <a:custGeom>
            <a:avLst/>
            <a:gdLst/>
            <a:ahLst/>
            <a:cxnLst/>
            <a:rect l="l" t="t" r="r" b="b"/>
            <a:pathLst>
              <a:path w="6198906" h="5457326">
                <a:moveTo>
                  <a:pt x="0" y="0"/>
                </a:moveTo>
                <a:lnTo>
                  <a:pt x="6198906" y="0"/>
                </a:lnTo>
                <a:lnTo>
                  <a:pt x="6198906" y="5457325"/>
                </a:lnTo>
                <a:lnTo>
                  <a:pt x="0" y="54573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360" r="-2914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11894958" y="3901440"/>
            <a:ext cx="5212080" cy="685800"/>
            <a:chOff x="0" y="0"/>
            <a:chExt cx="6949440" cy="914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949440" cy="914400"/>
            </a:xfrm>
            <a:custGeom>
              <a:avLst/>
              <a:gdLst/>
              <a:ahLst/>
              <a:cxnLst/>
              <a:rect l="l" t="t" r="r" b="b"/>
              <a:pathLst>
                <a:path w="6949440" h="914400">
                  <a:moveTo>
                    <a:pt x="0" y="0"/>
                  </a:moveTo>
                  <a:lnTo>
                    <a:pt x="6949440" y="0"/>
                  </a:lnTo>
                  <a:lnTo>
                    <a:pt x="694944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8086" b="-9808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6949440" cy="971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Familia  +  Escuela  =  </a:t>
              </a:r>
              <a:r>
                <a:rPr lang="en-US" sz="225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Asociación</a:t>
              </a:r>
              <a:endParaRPr lang="en-US" sz="225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45820" y="1948815"/>
            <a:ext cx="9418320" cy="577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Los padres (tutores) pueden solicitar reuniones regulares para hacer sugerencias y participar en las decisiones sobre la educación de su alumno. 
Las escuelas deben ofrecer oportunidades para que los padres (tutores) participen, según corresponda.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Respuesta de la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escuela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Seguimiento puntual de sus sugerencias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16055546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ts val="504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La escuela debe responder a cualquier sugerencia lo antes posible. 
Su aportación ayuda a moldear programas y apoyos para todos los estudiantes.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3959425" y="6397595"/>
            <a:ext cx="11982745" cy="391680"/>
            <a:chOff x="0" y="0"/>
            <a:chExt cx="9169400" cy="2997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69400" cy="299720"/>
            </a:xfrm>
            <a:custGeom>
              <a:avLst/>
              <a:gdLst/>
              <a:ahLst/>
              <a:cxnLst/>
              <a:rect l="l" t="t" r="r" b="b"/>
              <a:pathLst>
                <a:path w="9169400" h="299720">
                  <a:moveTo>
                    <a:pt x="0" y="0"/>
                  </a:moveTo>
                  <a:lnTo>
                    <a:pt x="9169400" y="0"/>
                  </a:lnTo>
                  <a:lnTo>
                    <a:pt x="9169400" y="299720"/>
                  </a:lnTo>
                  <a:lnTo>
                    <a:pt x="0" y="299720"/>
                  </a:ln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437407" y="5680622"/>
            <a:ext cx="1347644" cy="1347644"/>
            <a:chOff x="0" y="0"/>
            <a:chExt cx="1031240" cy="10312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1240" cy="1031240"/>
            </a:xfrm>
            <a:custGeom>
              <a:avLst/>
              <a:gdLst/>
              <a:ahLst/>
              <a:cxnLst/>
              <a:rect l="l" t="t" r="r" b="b"/>
              <a:pathLst>
                <a:path w="1031240" h="1031240">
                  <a:moveTo>
                    <a:pt x="0" y="515620"/>
                  </a:moveTo>
                  <a:cubicBezTo>
                    <a:pt x="0" y="230886"/>
                    <a:pt x="230886" y="0"/>
                    <a:pt x="515620" y="0"/>
                  </a:cubicBezTo>
                  <a:cubicBezTo>
                    <a:pt x="800354" y="0"/>
                    <a:pt x="1031240" y="230886"/>
                    <a:pt x="1031240" y="515620"/>
                  </a:cubicBezTo>
                  <a:cubicBezTo>
                    <a:pt x="1031240" y="800354"/>
                    <a:pt x="800354" y="1031240"/>
                    <a:pt x="515620" y="1031240"/>
                  </a:cubicBezTo>
                  <a:cubicBezTo>
                    <a:pt x="230886" y="1031240"/>
                    <a:pt x="0" y="800354"/>
                    <a:pt x="0" y="515620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498040" y="7370156"/>
            <a:ext cx="3345874" cy="1672937"/>
            <a:chOff x="0" y="0"/>
            <a:chExt cx="2560320" cy="12801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560320" cy="1280160"/>
            </a:xfrm>
            <a:custGeom>
              <a:avLst/>
              <a:gdLst/>
              <a:ahLst/>
              <a:cxnLst/>
              <a:rect l="l" t="t" r="r" b="b"/>
              <a:pathLst>
                <a:path w="2560320" h="1280160">
                  <a:moveTo>
                    <a:pt x="0" y="0"/>
                  </a:moveTo>
                  <a:lnTo>
                    <a:pt x="2560320" y="0"/>
                  </a:lnTo>
                  <a:lnTo>
                    <a:pt x="25603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560320" cy="13182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79"/>
                </a:lnSpc>
              </a:pPr>
              <a:r>
                <a:rPr lang="en-US" sz="2149" err="1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Sugerencia</a:t>
              </a:r>
              <a:r>
                <a:rPr lang="en-US" sz="2149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149" err="1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enviada</a:t>
              </a:r>
              <a:endParaRPr lang="en-US" sz="214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500255" y="5680622"/>
            <a:ext cx="1347644" cy="1347644"/>
            <a:chOff x="0" y="0"/>
            <a:chExt cx="1031240" cy="10312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31240" cy="1031240"/>
            </a:xfrm>
            <a:custGeom>
              <a:avLst/>
              <a:gdLst/>
              <a:ahLst/>
              <a:cxnLst/>
              <a:rect l="l" t="t" r="r" b="b"/>
              <a:pathLst>
                <a:path w="1031240" h="1031240">
                  <a:moveTo>
                    <a:pt x="0" y="515620"/>
                  </a:moveTo>
                  <a:cubicBezTo>
                    <a:pt x="0" y="230886"/>
                    <a:pt x="230886" y="0"/>
                    <a:pt x="515620" y="0"/>
                  </a:cubicBezTo>
                  <a:cubicBezTo>
                    <a:pt x="800354" y="0"/>
                    <a:pt x="1031240" y="230886"/>
                    <a:pt x="1031240" y="515620"/>
                  </a:cubicBezTo>
                  <a:cubicBezTo>
                    <a:pt x="1031240" y="800354"/>
                    <a:pt x="800354" y="1031240"/>
                    <a:pt x="515620" y="1031240"/>
                  </a:cubicBezTo>
                  <a:cubicBezTo>
                    <a:pt x="230886" y="1031240"/>
                    <a:pt x="0" y="800354"/>
                    <a:pt x="0" y="515620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60887" y="7370156"/>
            <a:ext cx="3345874" cy="1672937"/>
            <a:chOff x="0" y="0"/>
            <a:chExt cx="2560320" cy="128016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560320" cy="1280160"/>
            </a:xfrm>
            <a:custGeom>
              <a:avLst/>
              <a:gdLst/>
              <a:ahLst/>
              <a:cxnLst/>
              <a:rect l="l" t="t" r="r" b="b"/>
              <a:pathLst>
                <a:path w="2560320" h="1280160">
                  <a:moveTo>
                    <a:pt x="0" y="0"/>
                  </a:moveTo>
                  <a:lnTo>
                    <a:pt x="2560320" y="0"/>
                  </a:lnTo>
                  <a:lnTo>
                    <a:pt x="25603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560320" cy="13182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79"/>
                </a:lnSpc>
              </a:pPr>
              <a:r>
                <a:rPr lang="en-US" sz="2149" err="1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Reseñas</a:t>
              </a:r>
              <a:r>
                <a:rPr lang="en-US" sz="2149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del colegio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563102" y="5680622"/>
            <a:ext cx="1347644" cy="1347644"/>
            <a:chOff x="0" y="0"/>
            <a:chExt cx="1031240" cy="10312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31240" cy="1031240"/>
            </a:xfrm>
            <a:custGeom>
              <a:avLst/>
              <a:gdLst/>
              <a:ahLst/>
              <a:cxnLst/>
              <a:rect l="l" t="t" r="r" b="b"/>
              <a:pathLst>
                <a:path w="1031240" h="1031240">
                  <a:moveTo>
                    <a:pt x="0" y="515620"/>
                  </a:moveTo>
                  <a:cubicBezTo>
                    <a:pt x="0" y="230886"/>
                    <a:pt x="230886" y="0"/>
                    <a:pt x="515620" y="0"/>
                  </a:cubicBezTo>
                  <a:cubicBezTo>
                    <a:pt x="800354" y="0"/>
                    <a:pt x="1031240" y="230886"/>
                    <a:pt x="1031240" y="515620"/>
                  </a:cubicBezTo>
                  <a:cubicBezTo>
                    <a:pt x="1031240" y="800354"/>
                    <a:pt x="800354" y="1031240"/>
                    <a:pt x="515620" y="1031240"/>
                  </a:cubicBezTo>
                  <a:cubicBezTo>
                    <a:pt x="230886" y="1031240"/>
                    <a:pt x="0" y="800354"/>
                    <a:pt x="0" y="515620"/>
                  </a:cubicBezTo>
                  <a:close/>
                </a:path>
              </a:pathLst>
            </a:custGeom>
            <a:solidFill>
              <a:srgbClr val="4CAF7A"/>
            </a:solidFill>
            <a:ln w="19050" cap="sq">
              <a:solidFill>
                <a:srgbClr val="4CAF7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623735" y="7370156"/>
            <a:ext cx="3345874" cy="1672937"/>
            <a:chOff x="0" y="0"/>
            <a:chExt cx="2560320" cy="128016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560320" cy="1280160"/>
            </a:xfrm>
            <a:custGeom>
              <a:avLst/>
              <a:gdLst/>
              <a:ahLst/>
              <a:cxnLst/>
              <a:rect l="l" t="t" r="r" b="b"/>
              <a:pathLst>
                <a:path w="2560320" h="1280160">
                  <a:moveTo>
                    <a:pt x="0" y="0"/>
                  </a:moveTo>
                  <a:lnTo>
                    <a:pt x="2560320" y="0"/>
                  </a:lnTo>
                  <a:lnTo>
                    <a:pt x="25603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2560320" cy="13182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79"/>
                </a:lnSpc>
              </a:pPr>
              <a:r>
                <a:rPr lang="en-US" sz="2149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Respuesta </a:t>
              </a:r>
              <a:r>
                <a:rPr lang="en-US" sz="2149" err="1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proporcionada</a:t>
              </a:r>
              <a:endParaRPr lang="en-US" sz="214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17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¿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Preguntas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o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preocupaciones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Estamos </a:t>
              </a: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aquí</a:t>
              </a: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para </a:t>
              </a: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ayudar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2075" y="3007995"/>
            <a:ext cx="7151370" cy="2762250"/>
            <a:chOff x="0" y="0"/>
            <a:chExt cx="9535160" cy="3683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535160" cy="3683000"/>
            </a:xfrm>
            <a:custGeom>
              <a:avLst/>
              <a:gdLst/>
              <a:ahLst/>
              <a:cxnLst/>
              <a:rect l="l" t="t" r="r" b="b"/>
              <a:pathLst>
                <a:path w="9535160" h="3683000">
                  <a:moveTo>
                    <a:pt x="0" y="184150"/>
                  </a:moveTo>
                  <a:cubicBezTo>
                    <a:pt x="0" y="82423"/>
                    <a:pt x="82423" y="0"/>
                    <a:pt x="184150" y="0"/>
                  </a:cubicBezTo>
                  <a:lnTo>
                    <a:pt x="9351010" y="0"/>
                  </a:lnTo>
                  <a:cubicBezTo>
                    <a:pt x="9452737" y="0"/>
                    <a:pt x="9535160" y="82423"/>
                    <a:pt x="9535160" y="184150"/>
                  </a:cubicBezTo>
                  <a:lnTo>
                    <a:pt x="9535160" y="3498850"/>
                  </a:lnTo>
                  <a:cubicBezTo>
                    <a:pt x="9535160" y="3600577"/>
                    <a:pt x="9452737" y="3683000"/>
                    <a:pt x="9351010" y="3683000"/>
                  </a:cubicBezTo>
                  <a:lnTo>
                    <a:pt x="184150" y="3683000"/>
                  </a:lnTo>
                  <a:cubicBezTo>
                    <a:pt x="82423" y="3683000"/>
                    <a:pt x="0" y="3600577"/>
                    <a:pt x="0" y="3498850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3127248"/>
            <a:ext cx="548640" cy="480060"/>
            <a:chOff x="0" y="0"/>
            <a:chExt cx="731520" cy="6400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668780" y="3582162"/>
            <a:ext cx="6606540" cy="90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9"/>
              </a:lnSpc>
            </a:pPr>
            <a:r>
              <a:rPr lang="es-ES" sz="29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Habla con el maestro(a) o el director(a) de su alumno.</a:t>
            </a:r>
            <a:endParaRPr lang="en-US" sz="2999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9591675" y="3007995"/>
            <a:ext cx="7151370" cy="2762250"/>
            <a:chOff x="0" y="0"/>
            <a:chExt cx="9535160" cy="3683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535160" cy="3683000"/>
            </a:xfrm>
            <a:custGeom>
              <a:avLst/>
              <a:gdLst/>
              <a:ahLst/>
              <a:cxnLst/>
              <a:rect l="l" t="t" r="r" b="b"/>
              <a:pathLst>
                <a:path w="9535160" h="3683000">
                  <a:moveTo>
                    <a:pt x="0" y="184150"/>
                  </a:moveTo>
                  <a:cubicBezTo>
                    <a:pt x="0" y="82423"/>
                    <a:pt x="82423" y="0"/>
                    <a:pt x="184150" y="0"/>
                  </a:cubicBezTo>
                  <a:lnTo>
                    <a:pt x="9351010" y="0"/>
                  </a:lnTo>
                  <a:cubicBezTo>
                    <a:pt x="9452737" y="0"/>
                    <a:pt x="9535160" y="82423"/>
                    <a:pt x="9535160" y="184150"/>
                  </a:cubicBezTo>
                  <a:lnTo>
                    <a:pt x="9535160" y="3498850"/>
                  </a:lnTo>
                  <a:cubicBezTo>
                    <a:pt x="9535160" y="3600577"/>
                    <a:pt x="9452737" y="3683000"/>
                    <a:pt x="9351010" y="3683000"/>
                  </a:cubicBezTo>
                  <a:lnTo>
                    <a:pt x="184150" y="3683000"/>
                  </a:lnTo>
                  <a:cubicBezTo>
                    <a:pt x="82423" y="3683000"/>
                    <a:pt x="0" y="3600577"/>
                    <a:pt x="0" y="3498850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38360" y="3127248"/>
            <a:ext cx="548640" cy="480060"/>
            <a:chOff x="0" y="0"/>
            <a:chExt cx="73152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9898380" y="3582162"/>
            <a:ext cx="6606540" cy="90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99"/>
              </a:lnSpc>
            </a:pPr>
            <a:r>
              <a:rPr lang="es-ES" sz="29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Organiza una reunión antes o después del día escolar.</a:t>
            </a:r>
            <a:endParaRPr lang="en-US" sz="2999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754380" y="6858000"/>
            <a:ext cx="16459200" cy="548640"/>
            <a:chOff x="0" y="0"/>
            <a:chExt cx="21945600" cy="7315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00" cy="731520"/>
            </a:xfrm>
            <a:custGeom>
              <a:avLst/>
              <a:gdLst/>
              <a:ahLst/>
              <a:cxnLst/>
              <a:rect l="l" t="t" r="r" b="b"/>
              <a:pathLst>
                <a:path w="21945600" h="73152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i="1">
                  <a:solidFill>
                    <a:srgbClr val="5A6B7D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Director Pendergast|  801-402-3500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18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 las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preocupaciones</a:t>
              </a: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continúan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Apoyo a nivel de distrito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17212648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>
              <a:lnSpc>
                <a:spcPts val="5040"/>
              </a:lnSpc>
              <a:buFont typeface="Arial"/>
              <a:buChar char="•"/>
            </a:pPr>
            <a:r>
              <a:rPr lang="es-E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Si las preocupaciones no se resuelven, las familias pueden contactar con la oficina del Título I del distrito. 
El equipo del distrito apoya a las escuelas y a las familias para abordar las preocupaciones continuas.</a:t>
            </a: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3923251" y="6254115"/>
            <a:ext cx="2830259" cy="2830259"/>
            <a:chOff x="0" y="0"/>
            <a:chExt cx="2585720" cy="25857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85720" cy="2585720"/>
            </a:xfrm>
            <a:custGeom>
              <a:avLst/>
              <a:gdLst/>
              <a:ahLst/>
              <a:cxnLst/>
              <a:rect l="l" t="t" r="r" b="b"/>
              <a:pathLst>
                <a:path w="2585720" h="2585720">
                  <a:moveTo>
                    <a:pt x="0" y="184658"/>
                  </a:moveTo>
                  <a:cubicBezTo>
                    <a:pt x="0" y="82677"/>
                    <a:pt x="82677" y="0"/>
                    <a:pt x="184658" y="0"/>
                  </a:cubicBezTo>
                  <a:lnTo>
                    <a:pt x="2401062" y="0"/>
                  </a:lnTo>
                  <a:cubicBezTo>
                    <a:pt x="2503043" y="0"/>
                    <a:pt x="2585720" y="82677"/>
                    <a:pt x="2585720" y="184658"/>
                  </a:cubicBezTo>
                  <a:lnTo>
                    <a:pt x="2585720" y="2401062"/>
                  </a:lnTo>
                  <a:cubicBezTo>
                    <a:pt x="2585720" y="2503043"/>
                    <a:pt x="2503043" y="2585720"/>
                    <a:pt x="2401062" y="2585720"/>
                  </a:cubicBezTo>
                  <a:lnTo>
                    <a:pt x="184658" y="2585720"/>
                  </a:lnTo>
                  <a:cubicBezTo>
                    <a:pt x="82677" y="2585720"/>
                    <a:pt x="0" y="2503043"/>
                    <a:pt x="0" y="2401062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137328" y="6428156"/>
            <a:ext cx="800702" cy="700614"/>
            <a:chOff x="0" y="0"/>
            <a:chExt cx="731520" cy="6400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370866" y="7118328"/>
            <a:ext cx="2035117" cy="396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2"/>
              </a:lnSpc>
            </a:pPr>
            <a:r>
              <a:rPr lang="en-US" sz="26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Escuela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811894" y="7641442"/>
            <a:ext cx="656131" cy="55604"/>
            <a:chOff x="0" y="0"/>
            <a:chExt cx="599440" cy="50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99440" cy="50800"/>
            </a:xfrm>
            <a:custGeom>
              <a:avLst/>
              <a:gdLst/>
              <a:ahLst/>
              <a:cxnLst/>
              <a:rect l="l" t="t" r="r" b="b"/>
              <a:pathLst>
                <a:path w="599440" h="50800">
                  <a:moveTo>
                    <a:pt x="0" y="0"/>
                  </a:moveTo>
                  <a:lnTo>
                    <a:pt x="59944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179923" b="-179923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526409" y="6254115"/>
            <a:ext cx="2830259" cy="2830259"/>
            <a:chOff x="0" y="0"/>
            <a:chExt cx="2585720" cy="25857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585720" cy="2585720"/>
            </a:xfrm>
            <a:custGeom>
              <a:avLst/>
              <a:gdLst/>
              <a:ahLst/>
              <a:cxnLst/>
              <a:rect l="l" t="t" r="r" b="b"/>
              <a:pathLst>
                <a:path w="2585720" h="2585720">
                  <a:moveTo>
                    <a:pt x="0" y="184658"/>
                  </a:moveTo>
                  <a:cubicBezTo>
                    <a:pt x="0" y="82677"/>
                    <a:pt x="82677" y="0"/>
                    <a:pt x="184658" y="0"/>
                  </a:cubicBezTo>
                  <a:lnTo>
                    <a:pt x="2401062" y="0"/>
                  </a:lnTo>
                  <a:cubicBezTo>
                    <a:pt x="2503043" y="0"/>
                    <a:pt x="2585720" y="82677"/>
                    <a:pt x="2585720" y="184658"/>
                  </a:cubicBezTo>
                  <a:lnTo>
                    <a:pt x="2585720" y="2401062"/>
                  </a:lnTo>
                  <a:cubicBezTo>
                    <a:pt x="2585720" y="2503043"/>
                    <a:pt x="2503043" y="2585720"/>
                    <a:pt x="2401062" y="2585720"/>
                  </a:cubicBezTo>
                  <a:lnTo>
                    <a:pt x="184658" y="2585720"/>
                  </a:lnTo>
                  <a:cubicBezTo>
                    <a:pt x="82677" y="2585720"/>
                    <a:pt x="0" y="2503043"/>
                    <a:pt x="0" y="2401062"/>
                  </a:cubicBez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40486" y="6428156"/>
            <a:ext cx="800702" cy="700614"/>
            <a:chOff x="0" y="0"/>
            <a:chExt cx="731520" cy="6400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974024" y="7118328"/>
            <a:ext cx="2035117" cy="396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2"/>
              </a:lnSpc>
            </a:pPr>
            <a:r>
              <a:rPr lang="en-US" sz="26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Familia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0415052" y="7641442"/>
            <a:ext cx="656131" cy="55604"/>
            <a:chOff x="0" y="0"/>
            <a:chExt cx="599440" cy="50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9440" cy="50800"/>
            </a:xfrm>
            <a:custGeom>
              <a:avLst/>
              <a:gdLst/>
              <a:ahLst/>
              <a:cxnLst/>
              <a:rect l="l" t="t" r="r" b="b"/>
              <a:pathLst>
                <a:path w="599440" h="50800">
                  <a:moveTo>
                    <a:pt x="0" y="0"/>
                  </a:moveTo>
                  <a:lnTo>
                    <a:pt x="59944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179923" b="-179923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129567" y="6254115"/>
            <a:ext cx="3230609" cy="2830259"/>
            <a:chOff x="0" y="0"/>
            <a:chExt cx="2951480" cy="25857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951480" cy="2585720"/>
            </a:xfrm>
            <a:custGeom>
              <a:avLst/>
              <a:gdLst/>
              <a:ahLst/>
              <a:cxnLst/>
              <a:rect l="l" t="t" r="r" b="b"/>
              <a:pathLst>
                <a:path w="2951480" h="2585720">
                  <a:moveTo>
                    <a:pt x="0" y="184658"/>
                  </a:moveTo>
                  <a:cubicBezTo>
                    <a:pt x="0" y="82677"/>
                    <a:pt x="82677" y="0"/>
                    <a:pt x="184658" y="0"/>
                  </a:cubicBezTo>
                  <a:lnTo>
                    <a:pt x="2766822" y="0"/>
                  </a:lnTo>
                  <a:cubicBezTo>
                    <a:pt x="2868803" y="0"/>
                    <a:pt x="2951480" y="82677"/>
                    <a:pt x="2951480" y="184658"/>
                  </a:cubicBezTo>
                  <a:lnTo>
                    <a:pt x="2951480" y="2401062"/>
                  </a:lnTo>
                  <a:cubicBezTo>
                    <a:pt x="2951480" y="2503043"/>
                    <a:pt x="2868803" y="2585720"/>
                    <a:pt x="2766822" y="2585720"/>
                  </a:cubicBezTo>
                  <a:lnTo>
                    <a:pt x="184658" y="2585720"/>
                  </a:lnTo>
                  <a:cubicBezTo>
                    <a:pt x="82677" y="2585720"/>
                    <a:pt x="0" y="2503043"/>
                    <a:pt x="0" y="2401062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343644" y="6428156"/>
            <a:ext cx="800702" cy="700614"/>
            <a:chOff x="0" y="0"/>
            <a:chExt cx="731520" cy="6400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1577182" y="7118328"/>
            <a:ext cx="2435468" cy="807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52"/>
              </a:lnSpc>
            </a:pPr>
            <a:r>
              <a:rPr lang="en-US" sz="26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Distrito de </a:t>
            </a:r>
          </a:p>
          <a:p>
            <a:pPr>
              <a:lnSpc>
                <a:spcPts val="3152"/>
              </a:lnSpc>
            </a:pPr>
            <a:r>
              <a:rPr lang="en-US" sz="26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Títuto I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19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Contacto del Título I del DSD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n-US" sz="1950" i="1" err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Programas</a:t>
              </a: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federales del Distrito Escolar de Davis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409950" y="2312670"/>
            <a:ext cx="11422380" cy="6210300"/>
            <a:chOff x="0" y="0"/>
            <a:chExt cx="15229840" cy="8280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229839" cy="8280400"/>
            </a:xfrm>
            <a:custGeom>
              <a:avLst/>
              <a:gdLst/>
              <a:ahLst/>
              <a:cxnLst/>
              <a:rect l="l" t="t" r="r" b="b"/>
              <a:pathLst>
                <a:path w="15229839" h="8280400">
                  <a:moveTo>
                    <a:pt x="0" y="184023"/>
                  </a:moveTo>
                  <a:cubicBezTo>
                    <a:pt x="0" y="82423"/>
                    <a:pt x="82423" y="0"/>
                    <a:pt x="184023" y="0"/>
                  </a:cubicBezTo>
                  <a:lnTo>
                    <a:pt x="15045817" y="0"/>
                  </a:lnTo>
                  <a:cubicBezTo>
                    <a:pt x="15147417" y="0"/>
                    <a:pt x="15229839" y="82423"/>
                    <a:pt x="15229839" y="184023"/>
                  </a:cubicBezTo>
                  <a:lnTo>
                    <a:pt x="15229839" y="8096377"/>
                  </a:lnTo>
                  <a:cubicBezTo>
                    <a:pt x="15229839" y="8197977"/>
                    <a:pt x="15147417" y="8280400"/>
                    <a:pt x="15045817" y="8280400"/>
                  </a:cubicBezTo>
                  <a:lnTo>
                    <a:pt x="184023" y="8280400"/>
                  </a:lnTo>
                  <a:cubicBezTo>
                    <a:pt x="82423" y="8280400"/>
                    <a:pt x="0" y="8197977"/>
                    <a:pt x="0" y="8096377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419475" y="2322195"/>
            <a:ext cx="11403330" cy="773430"/>
            <a:chOff x="0" y="0"/>
            <a:chExt cx="15204440" cy="10312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204439" cy="1031240"/>
            </a:xfrm>
            <a:custGeom>
              <a:avLst/>
              <a:gdLst/>
              <a:ahLst/>
              <a:cxnLst/>
              <a:rect l="l" t="t" r="r" b="b"/>
              <a:pathLst>
                <a:path w="15204439" h="1031240">
                  <a:moveTo>
                    <a:pt x="0" y="0"/>
                  </a:moveTo>
                  <a:lnTo>
                    <a:pt x="15204439" y="0"/>
                  </a:lnTo>
                  <a:lnTo>
                    <a:pt x="15204439" y="1031240"/>
                  </a:lnTo>
                  <a:lnTo>
                    <a:pt x="0" y="10312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429000" y="2441448"/>
            <a:ext cx="11384280" cy="548640"/>
            <a:chOff x="0" y="0"/>
            <a:chExt cx="15179040" cy="7315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179039" cy="731520"/>
            </a:xfrm>
            <a:custGeom>
              <a:avLst/>
              <a:gdLst/>
              <a:ahLst/>
              <a:cxnLst/>
              <a:rect l="l" t="t" r="r" b="b"/>
              <a:pathLst>
                <a:path w="15179039" h="731520">
                  <a:moveTo>
                    <a:pt x="0" y="0"/>
                  </a:moveTo>
                  <a:lnTo>
                    <a:pt x="15179039" y="0"/>
                  </a:lnTo>
                  <a:lnTo>
                    <a:pt x="15179039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4314" b="-3543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51790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District Contact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114800" y="3566160"/>
            <a:ext cx="10012680" cy="754380"/>
            <a:chOff x="0" y="0"/>
            <a:chExt cx="13350240" cy="10058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350239" cy="1005840"/>
            </a:xfrm>
            <a:custGeom>
              <a:avLst/>
              <a:gdLst/>
              <a:ahLst/>
              <a:cxnLst/>
              <a:rect l="l" t="t" r="r" b="b"/>
              <a:pathLst>
                <a:path w="13350239" h="1005840">
                  <a:moveTo>
                    <a:pt x="0" y="0"/>
                  </a:moveTo>
                  <a:lnTo>
                    <a:pt x="13350239" y="0"/>
                  </a:lnTo>
                  <a:lnTo>
                    <a:pt x="13350239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8619" b="-208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3350240" cy="10629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Sue Caldwell, Director de </a:t>
              </a:r>
              <a:r>
                <a:rPr lang="en-US" sz="2700" b="1" err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Programas</a:t>
              </a:r>
              <a:r>
                <a:rPr lang="en-US" sz="270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Federales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14800" y="4457700"/>
            <a:ext cx="10012680" cy="754380"/>
            <a:chOff x="0" y="0"/>
            <a:chExt cx="13350240" cy="10058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350239" cy="1005840"/>
            </a:xfrm>
            <a:custGeom>
              <a:avLst/>
              <a:gdLst/>
              <a:ahLst/>
              <a:cxnLst/>
              <a:rect l="l" t="t" r="r" b="b"/>
              <a:pathLst>
                <a:path w="13350239" h="1005840">
                  <a:moveTo>
                    <a:pt x="0" y="0"/>
                  </a:moveTo>
                  <a:lnTo>
                    <a:pt x="13350239" y="0"/>
                  </a:lnTo>
                  <a:lnTo>
                    <a:pt x="13350239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8619" b="-208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3350240" cy="1043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Freeport West, F-2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14800" y="5349240"/>
            <a:ext cx="10012680" cy="754380"/>
            <a:chOff x="0" y="0"/>
            <a:chExt cx="13350240" cy="10058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350239" cy="1005840"/>
            </a:xfrm>
            <a:custGeom>
              <a:avLst/>
              <a:gdLst/>
              <a:ahLst/>
              <a:cxnLst/>
              <a:rect l="l" t="t" r="r" b="b"/>
              <a:pathLst>
                <a:path w="13350239" h="1005840">
                  <a:moveTo>
                    <a:pt x="0" y="0"/>
                  </a:moveTo>
                  <a:lnTo>
                    <a:pt x="13350239" y="0"/>
                  </a:lnTo>
                  <a:lnTo>
                    <a:pt x="13350239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8619" b="-208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3350240" cy="1043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Clearfield, UT 84025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14800" y="6240780"/>
            <a:ext cx="10012680" cy="754380"/>
            <a:chOff x="0" y="0"/>
            <a:chExt cx="13350240" cy="10058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350239" cy="1005840"/>
            </a:xfrm>
            <a:custGeom>
              <a:avLst/>
              <a:gdLst/>
              <a:ahLst/>
              <a:cxnLst/>
              <a:rect l="l" t="t" r="r" b="b"/>
              <a:pathLst>
                <a:path w="13350239" h="1005840">
                  <a:moveTo>
                    <a:pt x="0" y="0"/>
                  </a:moveTo>
                  <a:lnTo>
                    <a:pt x="13350239" y="0"/>
                  </a:lnTo>
                  <a:lnTo>
                    <a:pt x="13350239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8619" b="-208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3350240" cy="1043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801-402-8730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s-E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Lo que las familias deben recordar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44855" y="2116455"/>
            <a:ext cx="8248650" cy="3036570"/>
            <a:chOff x="0" y="0"/>
            <a:chExt cx="10998200" cy="40487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4855" y="2116455"/>
            <a:ext cx="128778" cy="3036570"/>
            <a:chOff x="0" y="0"/>
            <a:chExt cx="171704" cy="40487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2290572"/>
            <a:ext cx="7818120" cy="595572"/>
            <a:chOff x="0" y="0"/>
            <a:chExt cx="10424160" cy="7940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424160" cy="794096"/>
            </a:xfrm>
            <a:custGeom>
              <a:avLst/>
              <a:gdLst/>
              <a:ahLst/>
              <a:cxnLst/>
              <a:rect l="l" t="t" r="r" b="b"/>
              <a:pathLst>
                <a:path w="10424160" h="794096">
                  <a:moveTo>
                    <a:pt x="0" y="0"/>
                  </a:moveTo>
                  <a:lnTo>
                    <a:pt x="10424160" y="0"/>
                  </a:lnTo>
                  <a:lnTo>
                    <a:pt x="10424160" y="794096"/>
                  </a:lnTo>
                  <a:lnTo>
                    <a:pt x="0" y="794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9721" b="-201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424160" cy="8512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599"/>
                </a:lnSpc>
              </a:pPr>
              <a:r>
                <a:rPr lang="en-US" sz="29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Punto clave 1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140" y="2800350"/>
            <a:ext cx="763524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9"/>
              </a:lnSpc>
            </a:pPr>
            <a:r>
              <a:rPr lang="es-ES" sz="26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El Título I apoya el rendimiento estudiantil.</a:t>
            </a:r>
            <a:endParaRPr lang="en-US" sz="26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9454515" y="2116455"/>
            <a:ext cx="8248650" cy="3036570"/>
            <a:chOff x="0" y="0"/>
            <a:chExt cx="10998200" cy="40487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54515" y="2116455"/>
            <a:ext cx="128778" cy="3036570"/>
            <a:chOff x="0" y="0"/>
            <a:chExt cx="171704" cy="40487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738360" y="2290572"/>
            <a:ext cx="7818120" cy="595572"/>
            <a:chOff x="0" y="0"/>
            <a:chExt cx="10424160" cy="79409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424160" cy="794096"/>
            </a:xfrm>
            <a:custGeom>
              <a:avLst/>
              <a:gdLst/>
              <a:ahLst/>
              <a:cxnLst/>
              <a:rect l="l" t="t" r="r" b="b"/>
              <a:pathLst>
                <a:path w="10424160" h="794096">
                  <a:moveTo>
                    <a:pt x="0" y="0"/>
                  </a:moveTo>
                  <a:lnTo>
                    <a:pt x="10424160" y="0"/>
                  </a:lnTo>
                  <a:lnTo>
                    <a:pt x="10424160" y="794096"/>
                  </a:lnTo>
                  <a:lnTo>
                    <a:pt x="0" y="794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9721" b="-201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10424160" cy="8512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599"/>
                </a:lnSpc>
              </a:pPr>
              <a:r>
                <a:rPr lang="en-US" sz="29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Punto clave 2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829800" y="2800350"/>
            <a:ext cx="763524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9"/>
              </a:lnSpc>
            </a:pPr>
            <a:r>
              <a:rPr lang="es-ES" sz="26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Las familias tienen voz en la educación.</a:t>
            </a:r>
            <a:endParaRPr lang="en-US" sz="26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744855" y="5614035"/>
            <a:ext cx="8248650" cy="3036570"/>
            <a:chOff x="0" y="0"/>
            <a:chExt cx="10998200" cy="40487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855" y="5614035"/>
            <a:ext cx="128778" cy="3036570"/>
            <a:chOff x="0" y="0"/>
            <a:chExt cx="171704" cy="404876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28700" y="5788152"/>
            <a:ext cx="7818120" cy="595572"/>
            <a:chOff x="0" y="0"/>
            <a:chExt cx="10424160" cy="79409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24160" cy="794096"/>
            </a:xfrm>
            <a:custGeom>
              <a:avLst/>
              <a:gdLst/>
              <a:ahLst/>
              <a:cxnLst/>
              <a:rect l="l" t="t" r="r" b="b"/>
              <a:pathLst>
                <a:path w="10424160" h="794096">
                  <a:moveTo>
                    <a:pt x="0" y="0"/>
                  </a:moveTo>
                  <a:lnTo>
                    <a:pt x="10424160" y="0"/>
                  </a:lnTo>
                  <a:lnTo>
                    <a:pt x="10424160" y="794096"/>
                  </a:lnTo>
                  <a:lnTo>
                    <a:pt x="0" y="794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9721" b="-201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10424160" cy="8512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599"/>
                </a:lnSpc>
              </a:pPr>
              <a:r>
                <a:rPr lang="en-US" sz="29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Punto clave 3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120140" y="6297930"/>
            <a:ext cx="7635240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9"/>
              </a:lnSpc>
            </a:pPr>
            <a:r>
              <a:rPr lang="es-ES" sz="26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Los documentos importantes están disponibles para los padres (tutores).</a:t>
            </a:r>
            <a:endParaRPr lang="en-US" sz="26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9454515" y="5614035"/>
            <a:ext cx="8248650" cy="3036570"/>
            <a:chOff x="0" y="0"/>
            <a:chExt cx="10998200" cy="404876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454515" y="5614035"/>
            <a:ext cx="128778" cy="3036570"/>
            <a:chOff x="0" y="0"/>
            <a:chExt cx="171704" cy="404876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738360" y="5788152"/>
            <a:ext cx="7818120" cy="595572"/>
            <a:chOff x="0" y="0"/>
            <a:chExt cx="10424160" cy="79409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424160" cy="794096"/>
            </a:xfrm>
            <a:custGeom>
              <a:avLst/>
              <a:gdLst/>
              <a:ahLst/>
              <a:cxnLst/>
              <a:rect l="l" t="t" r="r" b="b"/>
              <a:pathLst>
                <a:path w="10424160" h="794096">
                  <a:moveTo>
                    <a:pt x="0" y="0"/>
                  </a:moveTo>
                  <a:lnTo>
                    <a:pt x="10424160" y="0"/>
                  </a:lnTo>
                  <a:lnTo>
                    <a:pt x="10424160" y="794096"/>
                  </a:lnTo>
                  <a:lnTo>
                    <a:pt x="0" y="794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9721" b="-201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0424160" cy="8512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599"/>
                </a:lnSpc>
              </a:pPr>
              <a:r>
                <a:rPr lang="en-US" sz="29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Punto clave 4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9829800" y="6297930"/>
            <a:ext cx="7635240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39"/>
              </a:lnSpc>
            </a:pPr>
            <a:r>
              <a:rPr lang="es-ES" sz="26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Las escuelas y las familias trabajan juntas.</a:t>
            </a:r>
            <a:endParaRPr lang="en-US" sz="26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1" name="Group 41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Freeform 44"/>
          <p:cNvSpPr/>
          <p:nvPr/>
        </p:nvSpPr>
        <p:spPr>
          <a:xfrm>
            <a:off x="617220" y="9834372"/>
            <a:ext cx="15773400" cy="384048"/>
          </a:xfrm>
          <a:custGeom>
            <a:avLst/>
            <a:gdLst/>
            <a:ahLst/>
            <a:cxnLst/>
            <a:rect l="l" t="t" r="r" b="b"/>
            <a:pathLst>
              <a:path w="21031200" h="512064">
                <a:moveTo>
                  <a:pt x="0" y="0"/>
                </a:moveTo>
                <a:lnTo>
                  <a:pt x="21031200" y="0"/>
                </a:lnTo>
                <a:lnTo>
                  <a:pt x="21031200" y="512064"/>
                </a:lnTo>
                <a:lnTo>
                  <a:pt x="0" y="512064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t="-750278" b="-75027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6" name="Group 46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21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040"/>
                </a:lnSpc>
              </a:pPr>
              <a:r>
                <a:rPr lang="en-US" sz="4200" b="1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Reconocimiento</a:t>
              </a:r>
              <a:endParaRPr lang="en-US" sz="4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0"/>
                </a:lnSpc>
              </a:pPr>
              <a:r>
                <a:rPr lang="es-E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Por favor, confirme que recibió esta información</a:t>
              </a:r>
              <a:endParaRPr lang="en-US" sz="1950" i="1">
                <a:solidFill>
                  <a:srgbClr val="A8D4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4244008"/>
            <a:ext cx="8732520" cy="1885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</a:pPr>
            <a:r>
              <a:rPr lang="es-ES" sz="39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Por favor, escanee el código QR para confirmar que se le ha proporcionado información sobre el Título I.</a:t>
            </a:r>
            <a:endParaRPr lang="en-US" sz="39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22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A2EC025A-8A43-C1B5-7CE6-F60C098D7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6630" y="2889885"/>
            <a:ext cx="5316523" cy="531652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4F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28778"/>
            <a:chOff x="0" y="0"/>
            <a:chExt cx="24403304" cy="1717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71704"/>
            </a:xfrm>
            <a:custGeom>
              <a:avLst/>
              <a:gdLst/>
              <a:ahLst/>
              <a:cxnLst/>
              <a:rect l="l" t="t" r="r" b="b"/>
              <a:pathLst>
                <a:path w="24403304" h="171704">
                  <a:moveTo>
                    <a:pt x="0" y="0"/>
                  </a:moveTo>
                  <a:lnTo>
                    <a:pt x="24403304" y="0"/>
                  </a:lnTo>
                  <a:lnTo>
                    <a:pt x="24403304" y="171704"/>
                  </a:lnTo>
                  <a:lnTo>
                    <a:pt x="0" y="171704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4380" y="3017520"/>
            <a:ext cx="16459200" cy="1371600"/>
            <a:chOff x="0" y="0"/>
            <a:chExt cx="21945600" cy="1828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45600" cy="1828800"/>
            </a:xfrm>
            <a:custGeom>
              <a:avLst/>
              <a:gdLst/>
              <a:ahLst/>
              <a:cxnLst/>
              <a:rect l="l" t="t" r="r" b="b"/>
              <a:pathLst>
                <a:path w="21945600" h="1828800">
                  <a:moveTo>
                    <a:pt x="0" y="0"/>
                  </a:moveTo>
                  <a:lnTo>
                    <a:pt x="21945600" y="0"/>
                  </a:lnTo>
                  <a:lnTo>
                    <a:pt x="2194560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21945600" cy="1971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Gracias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4380" y="4526280"/>
            <a:ext cx="16459200" cy="822960"/>
            <a:chOff x="0" y="0"/>
            <a:chExt cx="21945600" cy="10972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1097280"/>
            </a:xfrm>
            <a:custGeom>
              <a:avLst/>
              <a:gdLst/>
              <a:ahLst/>
              <a:cxnLst/>
              <a:rect l="l" t="t" r="r" b="b"/>
              <a:pathLst>
                <a:path w="21945600" h="1097280">
                  <a:moveTo>
                    <a:pt x="0" y="0"/>
                  </a:moveTo>
                  <a:lnTo>
                    <a:pt x="21945600" y="0"/>
                  </a:lnTo>
                  <a:lnTo>
                    <a:pt x="219456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21945600" cy="11830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A8D4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¿</a:t>
              </a:r>
              <a:r>
                <a:rPr lang="en-US" sz="4200" err="1">
                  <a:solidFill>
                    <a:srgbClr val="A8D4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Preguntas</a:t>
              </a:r>
              <a:r>
                <a:rPr lang="en-US" sz="4200">
                  <a:solidFill>
                    <a:srgbClr val="A8D4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34275" y="5751195"/>
            <a:ext cx="3173730" cy="101346"/>
            <a:chOff x="0" y="0"/>
            <a:chExt cx="4231640" cy="1351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31640" cy="135128"/>
            </a:xfrm>
            <a:custGeom>
              <a:avLst/>
              <a:gdLst/>
              <a:ahLst/>
              <a:cxnLst/>
              <a:rect l="l" t="t" r="r" b="b"/>
              <a:pathLst>
                <a:path w="4231640" h="135128">
                  <a:moveTo>
                    <a:pt x="0" y="0"/>
                  </a:moveTo>
                  <a:lnTo>
                    <a:pt x="4231640" y="0"/>
                  </a:lnTo>
                  <a:lnTo>
                    <a:pt x="4231640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E8A838"/>
            </a:solidFill>
            <a:ln w="19050" cap="sq">
              <a:solidFill>
                <a:srgbClr val="E8A83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9525" y="6259354"/>
            <a:ext cx="17223105" cy="771525"/>
            <a:chOff x="-1018540" y="-66675"/>
            <a:chExt cx="22964140" cy="1028700"/>
          </a:xfrm>
        </p:grpSpPr>
        <p:sp>
          <p:nvSpPr>
            <p:cNvPr id="13" name="Freeform 13"/>
            <p:cNvSpPr/>
            <p:nvPr/>
          </p:nvSpPr>
          <p:spPr>
            <a:xfrm>
              <a:off x="-1018540" y="47625"/>
              <a:ext cx="21945600" cy="914400"/>
            </a:xfrm>
            <a:custGeom>
              <a:avLst/>
              <a:gdLst/>
              <a:ahLst/>
              <a:cxnLst/>
              <a:rect l="l" t="t" r="r" b="b"/>
              <a:pathLst>
                <a:path w="21945600" h="9144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17640" b="-4176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21945600" cy="9810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60"/>
                </a:lnSpc>
              </a:pPr>
              <a:r>
                <a:rPr lang="en-US" sz="33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Escuela Primaria Layton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31550" y="7233761"/>
            <a:ext cx="16582030" cy="584360"/>
            <a:chOff x="-163773" y="-47625"/>
            <a:chExt cx="22109373" cy="779146"/>
          </a:xfrm>
        </p:grpSpPr>
        <p:sp>
          <p:nvSpPr>
            <p:cNvPr id="16" name="Freeform 16"/>
            <p:cNvSpPr/>
            <p:nvPr/>
          </p:nvSpPr>
          <p:spPr>
            <a:xfrm>
              <a:off x="-163773" y="0"/>
              <a:ext cx="21945599" cy="731521"/>
            </a:xfrm>
            <a:custGeom>
              <a:avLst/>
              <a:gdLst/>
              <a:ahLst/>
              <a:cxnLst/>
              <a:rect l="l" t="t" r="r" b="b"/>
              <a:pathLst>
                <a:path w="21945600" h="73152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chemeClr val="bg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801-402-3500| </a:t>
              </a:r>
              <a:r>
                <a:rPr lang="es-ES" sz="2100">
                  <a:solidFill>
                    <a:schemeClr val="bg1"/>
                  </a:solidFill>
                  <a:latin typeface="Calibri (MS)" panose="020B0604020202020204" charset="0"/>
                  <a:cs typeface="Calibri (MS)" panose="020B060402020202020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Sitio web de la Escuela Primaria Layton</a:t>
              </a:r>
              <a:endParaRPr lang="en-US" sz="2100">
                <a:solidFill>
                  <a:schemeClr val="bg1"/>
                </a:solidFill>
                <a:latin typeface="Calibri (MS)" panose="020B0604020202020204" charset="0"/>
                <a:cs typeface="Calibri (MS)" panose="020B0604020202020204" charset="0"/>
              </a:endParaRPr>
            </a:p>
            <a:p>
              <a:pPr algn="ctr">
                <a:lnSpc>
                  <a:spcPts val="2520"/>
                </a:lnSpc>
              </a:pPr>
              <a:endParaRPr lang="en-US" sz="2100">
                <a:solidFill>
                  <a:srgbClr val="A8D4F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eb5de5-6816-47d8-9a16-5299adf3e2b3" xsi:nil="true"/>
    <lcf76f155ced4ddcb4097134ff3c332f xmlns="4e10af8f-33d4-45d4-9944-8ebc0a5b89d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352779057BD14980CD271E6F6FE531" ma:contentTypeVersion="10" ma:contentTypeDescription="Create a new document." ma:contentTypeScope="" ma:versionID="d1c1a2cc5637294e4a63c3eab913c31f">
  <xsd:schema xmlns:xsd="http://www.w3.org/2001/XMLSchema" xmlns:xs="http://www.w3.org/2001/XMLSchema" xmlns:p="http://schemas.microsoft.com/office/2006/metadata/properties" xmlns:ns2="4e10af8f-33d4-45d4-9944-8ebc0a5b89d4" xmlns:ns3="5deb5de5-6816-47d8-9a16-5299adf3e2b3" targetNamespace="http://schemas.microsoft.com/office/2006/metadata/properties" ma:root="true" ma:fieldsID="d8095aba221749eedb0fe282deb8f54b" ns2:_="" ns3:_="">
    <xsd:import namespace="4e10af8f-33d4-45d4-9944-8ebc0a5b89d4"/>
    <xsd:import namespace="5deb5de5-6816-47d8-9a16-5299adf3e2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10af8f-33d4-45d4-9944-8ebc0a5b89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689de5b-d16b-4746-a068-cf37485530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eb5de5-6816-47d8-9a16-5299adf3e2b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5a6dd5f-b5e6-4dca-8674-e27168886c8f}" ma:internalName="TaxCatchAll" ma:showField="CatchAllData" ma:web="5deb5de5-6816-47d8-9a16-5299adf3e2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C061F4-9732-4FE7-9D90-672FBA9AB95D}">
  <ds:schemaRefs>
    <ds:schemaRef ds:uri="http://schemas.microsoft.com/office/2006/documentManagement/types"/>
    <ds:schemaRef ds:uri="http://www.w3.org/XML/1998/namespace"/>
    <ds:schemaRef ds:uri="http://purl.org/dc/terms/"/>
    <ds:schemaRef ds:uri="5deb5de5-6816-47d8-9a16-5299adf3e2b3"/>
    <ds:schemaRef ds:uri="4e10af8f-33d4-45d4-9944-8ebc0a5b89d4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9B0646D-2E1F-4F32-9B5C-0B3076A194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C4BC45-54B3-4470-A9E8-BBDCB8B67F3C}">
  <ds:schemaRefs>
    <ds:schemaRef ds:uri="4e10af8f-33d4-45d4-9944-8ebc0a5b89d4"/>
    <ds:schemaRef ds:uri="5deb5de5-6816-47d8-9a16-5299adf3e2b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d9cf274-547e-4af5-8dde-01a636e0b607}" enabled="0" method="" siteId="{3d9cf274-547e-4af5-8dde-01a636e0b60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1110</Words>
  <Application>Microsoft Office PowerPoint</Application>
  <PresentationFormat>Custom</PresentationFormat>
  <Paragraphs>154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 (MS) Italics</vt:lpstr>
      <vt:lpstr>Calibri (MS)</vt:lpstr>
      <vt:lpstr>Calibri (MS)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 provides federal funding to support students most at risk of falling behind. Funds help schools deliver high-quality instruction and close achievement gaps. Every Title I school uses these resources to strengthen learning for all students.</dc:title>
  <dc:creator>Melissa Skousen</dc:creator>
  <cp:lastModifiedBy>Melissa Pendergast</cp:lastModifiedBy>
  <cp:revision>2</cp:revision>
  <dcterms:created xsi:type="dcterms:W3CDTF">2006-08-16T00:00:00Z</dcterms:created>
  <dcterms:modified xsi:type="dcterms:W3CDTF">2026-08-16T04:11:42Z</dcterms:modified>
  <dc:identifier>DAHN-akAvi8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0x010100E9352779057BD14980CD271E6F6FE531</vt:lpwstr>
  </property>
  <property fmtid="{D5CDD505-2E9C-101B-9397-08002B2CF9AE}" pid="3" name="MediaServiceImageTags">
    <vt:lpwstr/>
  </property>
</Properties>
</file>