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7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7" r:id="rId26"/>
  </p:sldIdLst>
  <p:sldSz cx="18288000" cy="10287000"/>
  <p:notesSz cx="6858000" cy="9144000"/>
  <p:embeddedFontLst>
    <p:embeddedFont>
      <p:font typeface="Calibri (MS)" panose="020B0604020202020204" charset="0"/>
      <p:regular r:id="rId27"/>
    </p:embeddedFont>
    <p:embeddedFont>
      <p:font typeface="Calibri (MS) Bold" panose="020B0604020202020204" charset="0"/>
      <p:regular r:id="rId28"/>
    </p:embeddedFont>
    <p:embeddedFont>
      <p:font typeface="Calibri (MS) Italics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11A90D-E02A-4B36-9221-1AE7773A7BC4}" v="3" dt="2026-08-16T04:13:03.913"/>
    <p1510:client id="{2B9E2FF0-1C7C-49C8-9C56-726AB8903E4C}" v="63" dt="2026-08-12T18:12:05.854"/>
    <p1510:client id="{5F19D3E3-D9CF-4C2F-870B-1816F886CE42}" v="95" dt="2026-08-12T18:02:36.8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laytonel.davis.k12.ut.us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laytonel.davis.k12.ut.us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9894570" cy="10306050"/>
            <a:chOff x="0" y="0"/>
            <a:chExt cx="13192760" cy="1374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192761" cy="13741400"/>
            </a:xfrm>
            <a:custGeom>
              <a:avLst/>
              <a:gdLst/>
              <a:ahLst/>
              <a:cxnLst/>
              <a:rect l="l" t="t" r="r" b="b"/>
              <a:pathLst>
                <a:path w="13192761" h="13741400">
                  <a:moveTo>
                    <a:pt x="0" y="0"/>
                  </a:moveTo>
                  <a:lnTo>
                    <a:pt x="13192761" y="0"/>
                  </a:lnTo>
                  <a:lnTo>
                    <a:pt x="13192761" y="13741400"/>
                  </a:lnTo>
                  <a:lnTo>
                    <a:pt x="0" y="1374140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-9525"/>
            <a:ext cx="183642" cy="10306050"/>
            <a:chOff x="0" y="0"/>
            <a:chExt cx="244856" cy="13741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856" cy="13741400"/>
            </a:xfrm>
            <a:custGeom>
              <a:avLst/>
              <a:gdLst/>
              <a:ahLst/>
              <a:cxnLst/>
              <a:rect l="l" t="t" r="r" b="b"/>
              <a:pathLst>
                <a:path w="244856" h="13741400">
                  <a:moveTo>
                    <a:pt x="0" y="0"/>
                  </a:moveTo>
                  <a:lnTo>
                    <a:pt x="244856" y="0"/>
                  </a:lnTo>
                  <a:lnTo>
                    <a:pt x="244856" y="13741400"/>
                  </a:lnTo>
                  <a:lnTo>
                    <a:pt x="0" y="13741400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2194560"/>
            <a:ext cx="8503920" cy="1234440"/>
            <a:chOff x="0" y="0"/>
            <a:chExt cx="11338560" cy="16459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338560" cy="1645920"/>
            </a:xfrm>
            <a:custGeom>
              <a:avLst/>
              <a:gdLst/>
              <a:ahLst/>
              <a:cxnLst/>
              <a:rect l="l" t="t" r="r" b="b"/>
              <a:pathLst>
                <a:path w="11338560" h="1645920">
                  <a:moveTo>
                    <a:pt x="0" y="0"/>
                  </a:moveTo>
                  <a:lnTo>
                    <a:pt x="11338560" y="0"/>
                  </a:lnTo>
                  <a:lnTo>
                    <a:pt x="1133856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4230" b="-8423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14300"/>
              <a:ext cx="11338560" cy="1760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5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Layton Elementary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54380" y="3497580"/>
            <a:ext cx="8503920" cy="960120"/>
            <a:chOff x="0" y="0"/>
            <a:chExt cx="11338560" cy="12801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338560" cy="1280160"/>
            </a:xfrm>
            <a:custGeom>
              <a:avLst/>
              <a:gdLst/>
              <a:ahLst/>
              <a:cxnLst/>
              <a:rect l="l" t="t" r="r" b="b"/>
              <a:pathLst>
                <a:path w="11338560" h="1280160">
                  <a:moveTo>
                    <a:pt x="0" y="0"/>
                  </a:moveTo>
                  <a:lnTo>
                    <a:pt x="11338560" y="0"/>
                  </a:lnTo>
                  <a:lnTo>
                    <a:pt x="1133856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2581" b="-1225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11338560" cy="13468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A8D4F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Title I Parent Presentation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44855" y="4722495"/>
            <a:ext cx="2762250" cy="101346"/>
            <a:chOff x="0" y="0"/>
            <a:chExt cx="3683000" cy="13512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683000" cy="135128"/>
            </a:xfrm>
            <a:custGeom>
              <a:avLst/>
              <a:gdLst/>
              <a:ahLst/>
              <a:cxnLst/>
              <a:rect l="l" t="t" r="r" b="b"/>
              <a:pathLst>
                <a:path w="3683000" h="135128">
                  <a:moveTo>
                    <a:pt x="0" y="0"/>
                  </a:moveTo>
                  <a:lnTo>
                    <a:pt x="3683000" y="0"/>
                  </a:lnTo>
                  <a:lnTo>
                    <a:pt x="3683000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E8A838"/>
            </a:solidFill>
            <a:ln w="19050" cap="sq">
              <a:solidFill>
                <a:srgbClr val="E8A83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54380" y="5024914"/>
            <a:ext cx="5486400" cy="667226"/>
            <a:chOff x="0" y="-66675"/>
            <a:chExt cx="7315200" cy="88963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315200" cy="822960"/>
            </a:xfrm>
            <a:custGeom>
              <a:avLst/>
              <a:gdLst/>
              <a:ahLst/>
              <a:cxnLst/>
              <a:rect l="l" t="t" r="r" b="b"/>
              <a:pathLst>
                <a:path w="7315200" h="822960">
                  <a:moveTo>
                    <a:pt x="0" y="0"/>
                  </a:moveTo>
                  <a:lnTo>
                    <a:pt x="7315200" y="0"/>
                  </a:lnTo>
                  <a:lnTo>
                    <a:pt x="731520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23200" b="-1232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66675"/>
              <a:ext cx="7315200" cy="8896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600"/>
                </a:lnSpc>
              </a:pPr>
              <a:r>
                <a:rPr lang="en-US" sz="30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2026-2027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54380" y="9052560"/>
            <a:ext cx="6858000" cy="480060"/>
            <a:chOff x="0" y="0"/>
            <a:chExt cx="9144000" cy="6400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144000" cy="640080"/>
            </a:xfrm>
            <a:custGeom>
              <a:avLst/>
              <a:gdLst/>
              <a:ahLst/>
              <a:cxnLst/>
              <a:rect l="l" t="t" r="r" b="b"/>
              <a:pathLst>
                <a:path w="9144000" h="640080">
                  <a:moveTo>
                    <a:pt x="0" y="0"/>
                  </a:moveTo>
                  <a:lnTo>
                    <a:pt x="9144000" y="0"/>
                  </a:lnTo>
                  <a:lnTo>
                    <a:pt x="9144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8357" b="-22835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9144000" cy="6686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>
                  <a:solidFill>
                    <a:srgbClr val="A8D4F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Davis School District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806482" y="326431"/>
            <a:ext cx="8858250" cy="5286375"/>
            <a:chOff x="0" y="0"/>
            <a:chExt cx="11811000" cy="70485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811000" cy="7048500"/>
            </a:xfrm>
            <a:custGeom>
              <a:avLst/>
              <a:gdLst/>
              <a:ahLst/>
              <a:cxnLst/>
              <a:rect l="l" t="t" r="r" b="b"/>
              <a:pathLst>
                <a:path w="11811000" h="7048500">
                  <a:moveTo>
                    <a:pt x="0" y="0"/>
                  </a:moveTo>
                  <a:lnTo>
                    <a:pt x="11811000" y="0"/>
                  </a:lnTo>
                  <a:lnTo>
                    <a:pt x="11811000" y="7048500"/>
                  </a:lnTo>
                  <a:lnTo>
                    <a:pt x="0" y="7048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8" name="Picture 27" descr="Return to Home">
            <a:extLst>
              <a:ext uri="{FF2B5EF4-FFF2-40B4-BE49-F238E27FC236}">
                <a16:creationId xmlns:a16="http://schemas.microsoft.com/office/drawing/2014/main" id="{D732417B-A7B9-066E-CEE2-13F5C33E7B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9086" y="5783985"/>
            <a:ext cx="4053571" cy="405357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Acknowledgement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Please Confirm You Received This Information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4244008"/>
            <a:ext cx="8732520" cy="1885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Please scan the QR Code to acknowledge you have been provided information on Title I.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1681224" y="5229846"/>
            <a:ext cx="4800600" cy="685800"/>
            <a:chOff x="0" y="0"/>
            <a:chExt cx="6400800" cy="914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400800" cy="914400"/>
            </a:xfrm>
            <a:custGeom>
              <a:avLst/>
              <a:gdLst/>
              <a:ahLst/>
              <a:cxnLst/>
              <a:rect l="l" t="t" r="r" b="b"/>
              <a:pathLst>
                <a:path w="6400800" h="914400">
                  <a:moveTo>
                    <a:pt x="0" y="0"/>
                  </a:moveTo>
                  <a:lnTo>
                    <a:pt x="6400800" y="0"/>
                  </a:lnTo>
                  <a:lnTo>
                    <a:pt x="64008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6395" b="-8639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6400800" cy="9525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[School QR Code]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22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A29F1291-03C5-42A8-B788-0BB275BBE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1224" y="3673069"/>
            <a:ext cx="4270043" cy="427004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Welcome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Why This Information Matters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45820" y="1967865"/>
            <a:ext cx="16490128" cy="1654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1510" lvl="1" indent="-325755" algn="l">
              <a:lnSpc>
                <a:spcPts val="4320"/>
              </a:lnSpc>
              <a:buFont typeface="Arial"/>
              <a:buChar char="•"/>
            </a:pPr>
            <a:r>
              <a:rPr lang="en-US" sz="36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Thank you for partnering with Layton Elementary to support every student's success.</a:t>
            </a:r>
          </a:p>
          <a:p>
            <a:pPr marL="651510" lvl="1" indent="-325755" algn="l">
              <a:lnSpc>
                <a:spcPts val="4320"/>
              </a:lnSpc>
              <a:buFont typeface="Arial"/>
              <a:buChar char="•"/>
            </a:pPr>
            <a:r>
              <a:rPr lang="en-US" sz="36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This presentation explains how Title I funding helps our school and your family.</a:t>
            </a:r>
          </a:p>
          <a:p>
            <a:pPr marL="651510" lvl="1" indent="-325755" algn="l">
              <a:lnSpc>
                <a:spcPts val="4320"/>
              </a:lnSpc>
              <a:buFont typeface="Arial"/>
              <a:buChar char="•"/>
            </a:pPr>
            <a:r>
              <a:rPr lang="en-US" sz="36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You have important rights and opportunities to be involved in your child's education.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88456" y="5147395"/>
            <a:ext cx="7231161" cy="4820774"/>
            <a:chOff x="0" y="0"/>
            <a:chExt cx="9641548" cy="642769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9641586" cy="6427724"/>
            </a:xfrm>
            <a:custGeom>
              <a:avLst/>
              <a:gdLst/>
              <a:ahLst/>
              <a:cxnLst/>
              <a:rect l="l" t="t" r="r" b="b"/>
              <a:pathLst>
                <a:path w="9641586" h="6427724">
                  <a:moveTo>
                    <a:pt x="0" y="0"/>
                  </a:moveTo>
                  <a:lnTo>
                    <a:pt x="9641586" y="0"/>
                  </a:lnTo>
                  <a:lnTo>
                    <a:pt x="9641586" y="6427724"/>
                  </a:lnTo>
                  <a:lnTo>
                    <a:pt x="0" y="6427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562" b="-156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What is Title I?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Federal Support for Student Success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45820" y="1948815"/>
            <a:ext cx="15938802" cy="519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Title I provides federal funding to support students most at risk of falling behind.</a:t>
            </a:r>
          </a:p>
          <a:p>
            <a:pPr algn="l">
              <a:lnSpc>
                <a:spcPts val="5040"/>
              </a:lnSpc>
            </a:pP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Funds help schools deliver high-quality instruction and close achievement gaps.</a:t>
            </a:r>
          </a:p>
          <a:p>
            <a:pPr algn="l">
              <a:lnSpc>
                <a:spcPts val="5040"/>
              </a:lnSpc>
            </a:pP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8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Every Title I school uses these resources to strengthen learning for all students.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3235940" y="4073652"/>
            <a:ext cx="1508760" cy="1508760"/>
            <a:chOff x="0" y="0"/>
            <a:chExt cx="2011680" cy="201168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80" h="2011680">
                  <a:moveTo>
                    <a:pt x="0" y="0"/>
                  </a:moveTo>
                  <a:lnTo>
                    <a:pt x="2011680" y="0"/>
                  </a:lnTo>
                  <a:lnTo>
                    <a:pt x="2011680" y="2011680"/>
                  </a:lnTo>
                  <a:lnTo>
                    <a:pt x="0" y="20116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2011680" cy="20593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72"/>
                </a:lnSpc>
              </a:pPr>
              <a:r>
                <a:rPr lang="en-US" sz="231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$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403455" y="6951345"/>
            <a:ext cx="4682490" cy="2213610"/>
            <a:chOff x="0" y="0"/>
            <a:chExt cx="6243320" cy="295148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243320" cy="2951480"/>
            </a:xfrm>
            <a:custGeom>
              <a:avLst/>
              <a:gdLst/>
              <a:ahLst/>
              <a:cxnLst/>
              <a:rect l="l" t="t" r="r" b="b"/>
              <a:pathLst>
                <a:path w="6243320" h="2951480">
                  <a:moveTo>
                    <a:pt x="0" y="147574"/>
                  </a:moveTo>
                  <a:cubicBezTo>
                    <a:pt x="0" y="66040"/>
                    <a:pt x="66040" y="0"/>
                    <a:pt x="147574" y="0"/>
                  </a:cubicBezTo>
                  <a:lnTo>
                    <a:pt x="6095746" y="0"/>
                  </a:lnTo>
                  <a:cubicBezTo>
                    <a:pt x="6177280" y="0"/>
                    <a:pt x="6243320" y="66040"/>
                    <a:pt x="6243320" y="147574"/>
                  </a:cubicBezTo>
                  <a:lnTo>
                    <a:pt x="6243320" y="2803906"/>
                  </a:lnTo>
                  <a:cubicBezTo>
                    <a:pt x="6243320" y="2885440"/>
                    <a:pt x="6177280" y="2951480"/>
                    <a:pt x="6095746" y="2951480"/>
                  </a:cubicBezTo>
                  <a:lnTo>
                    <a:pt x="147574" y="2951480"/>
                  </a:lnTo>
                  <a:cubicBezTo>
                    <a:pt x="66040" y="2951480"/>
                    <a:pt x="0" y="2885440"/>
                    <a:pt x="0" y="2803906"/>
                  </a:cubicBez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618720" y="7166610"/>
            <a:ext cx="4251960" cy="1783080"/>
            <a:chOff x="0" y="0"/>
            <a:chExt cx="5669280" cy="23774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669280" cy="2377440"/>
            </a:xfrm>
            <a:custGeom>
              <a:avLst/>
              <a:gdLst/>
              <a:ahLst/>
              <a:cxnLst/>
              <a:rect l="l" t="t" r="r" b="b"/>
              <a:pathLst>
                <a:path w="5669280" h="2377440">
                  <a:moveTo>
                    <a:pt x="0" y="0"/>
                  </a:moveTo>
                  <a:lnTo>
                    <a:pt x="5669280" y="0"/>
                  </a:lnTo>
                  <a:lnTo>
                    <a:pt x="5669280" y="2377440"/>
                  </a:lnTo>
                  <a:lnTo>
                    <a:pt x="0" y="23774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3804" r="-380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5669280" cy="24250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0"/>
                </a:lnSpc>
              </a:pPr>
              <a:r>
                <a:rPr lang="en-US" sz="1950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Federal Funding</a:t>
              </a:r>
            </a:p>
            <a:p>
              <a:pPr algn="ctr">
                <a:lnSpc>
                  <a:spcPts val="2340"/>
                </a:lnSpc>
              </a:pPr>
              <a:r>
                <a:rPr lang="en-US" sz="1950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→ Student Support</a:t>
              </a:r>
            </a:p>
            <a:p>
              <a:pPr algn="ctr">
                <a:lnSpc>
                  <a:spcPts val="2340"/>
                </a:lnSpc>
              </a:pPr>
              <a:r>
                <a:rPr lang="en-US" sz="1950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→ Stronger Schools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How Schools Qualify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Based on Student Need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816979" y="2564368"/>
            <a:ext cx="5628799" cy="5628799"/>
            <a:chOff x="0" y="0"/>
            <a:chExt cx="3500120" cy="35001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500120" cy="3500120"/>
            </a:xfrm>
            <a:custGeom>
              <a:avLst/>
              <a:gdLst/>
              <a:ahLst/>
              <a:cxnLst/>
              <a:rect l="l" t="t" r="r" b="b"/>
              <a:pathLst>
                <a:path w="3500120" h="3500120">
                  <a:moveTo>
                    <a:pt x="0" y="1750060"/>
                  </a:moveTo>
                  <a:cubicBezTo>
                    <a:pt x="0" y="783590"/>
                    <a:pt x="783590" y="0"/>
                    <a:pt x="1750060" y="0"/>
                  </a:cubicBezTo>
                  <a:cubicBezTo>
                    <a:pt x="2716530" y="0"/>
                    <a:pt x="3500120" y="783590"/>
                    <a:pt x="3500120" y="1750060"/>
                  </a:cubicBezTo>
                  <a:cubicBezTo>
                    <a:pt x="3500120" y="2716530"/>
                    <a:pt x="2716530" y="3500120"/>
                    <a:pt x="1750060" y="3500120"/>
                  </a:cubicBezTo>
                  <a:cubicBezTo>
                    <a:pt x="783590" y="3500120"/>
                    <a:pt x="0" y="2716530"/>
                    <a:pt x="0" y="1750060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  <a:ln w="190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4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845820" y="1948815"/>
            <a:ext cx="10437623" cy="455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Title I status is allocated based on the percentage of students receiving free and reduced lunch.</a:t>
            </a:r>
          </a:p>
          <a:p>
            <a:pPr algn="l">
              <a:lnSpc>
                <a:spcPts val="5040"/>
              </a:lnSpc>
            </a:pP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7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Schools with a free and reduced percentage of at least 40% are eligible for a schoolwide Title I program.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What is a Schoolwide Program?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Upgrading the Entire Educational Program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45820" y="1948815"/>
            <a:ext cx="8732520" cy="455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The school uses Title I funds to upgrade the entire educational program.</a:t>
            </a:r>
          </a:p>
          <a:p>
            <a:pPr algn="l">
              <a:lnSpc>
                <a:spcPts val="5040"/>
              </a:lnSpc>
            </a:pP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59562" lvl="1" indent="-379781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Resources strengthen instruction, interventions, and support across the whole school.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166333" y="4761608"/>
            <a:ext cx="2762250" cy="2762250"/>
            <a:chOff x="0" y="0"/>
            <a:chExt cx="3683000" cy="3683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683000" cy="3683000"/>
            </a:xfrm>
            <a:custGeom>
              <a:avLst/>
              <a:gdLst/>
              <a:ahLst/>
              <a:cxnLst/>
              <a:rect l="l" t="t" r="r" b="b"/>
              <a:pathLst>
                <a:path w="3683000" h="3683000">
                  <a:moveTo>
                    <a:pt x="0" y="1841500"/>
                  </a:moveTo>
                  <a:cubicBezTo>
                    <a:pt x="0" y="824484"/>
                    <a:pt x="824484" y="0"/>
                    <a:pt x="1841500" y="0"/>
                  </a:cubicBezTo>
                  <a:cubicBezTo>
                    <a:pt x="2858516" y="0"/>
                    <a:pt x="3683000" y="824484"/>
                    <a:pt x="3683000" y="1841500"/>
                  </a:cubicBezTo>
                  <a:cubicBezTo>
                    <a:pt x="3683000" y="2858516"/>
                    <a:pt x="2858516" y="3683000"/>
                    <a:pt x="1841500" y="3683000"/>
                  </a:cubicBezTo>
                  <a:cubicBezTo>
                    <a:pt x="824484" y="3683000"/>
                    <a:pt x="0" y="2858516"/>
                    <a:pt x="0" y="1841500"/>
                  </a:cubicBez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313018" y="5251193"/>
            <a:ext cx="2468880" cy="1783080"/>
            <a:chOff x="0" y="0"/>
            <a:chExt cx="3291840" cy="237744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291840" cy="2377440"/>
            </a:xfrm>
            <a:custGeom>
              <a:avLst/>
              <a:gdLst/>
              <a:ahLst/>
              <a:cxnLst/>
              <a:rect l="l" t="t" r="r" b="b"/>
              <a:pathLst>
                <a:path w="3291840" h="2377440">
                  <a:moveTo>
                    <a:pt x="0" y="0"/>
                  </a:moveTo>
                  <a:lnTo>
                    <a:pt x="3291840" y="0"/>
                  </a:lnTo>
                  <a:lnTo>
                    <a:pt x="3291840" y="2377440"/>
                  </a:lnTo>
                  <a:lnTo>
                    <a:pt x="0" y="23774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42663" r="-4266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3291840" cy="24250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Layton Elementary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040353" y="4144388"/>
            <a:ext cx="2076450" cy="910590"/>
            <a:chOff x="0" y="0"/>
            <a:chExt cx="2768600" cy="12141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768600" cy="1214120"/>
            </a:xfrm>
            <a:custGeom>
              <a:avLst/>
              <a:gdLst/>
              <a:ahLst/>
              <a:cxnLst/>
              <a:rect l="l" t="t" r="r" b="b"/>
              <a:pathLst>
                <a:path w="2768600" h="121412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619121" y="0"/>
                  </a:lnTo>
                  <a:cubicBezTo>
                    <a:pt x="2701671" y="0"/>
                    <a:pt x="2768600" y="66929"/>
                    <a:pt x="2768600" y="149479"/>
                  </a:cubicBezTo>
                  <a:lnTo>
                    <a:pt x="2768600" y="1064641"/>
                  </a:lnTo>
                  <a:cubicBezTo>
                    <a:pt x="2768600" y="1147191"/>
                    <a:pt x="2701671" y="1214120"/>
                    <a:pt x="2619121" y="1214120"/>
                  </a:cubicBezTo>
                  <a:lnTo>
                    <a:pt x="149479" y="1214120"/>
                  </a:lnTo>
                  <a:cubicBezTo>
                    <a:pt x="66929" y="1214120"/>
                    <a:pt x="0" y="1147191"/>
                    <a:pt x="0" y="1064641"/>
                  </a:cubicBezTo>
                  <a:close/>
                </a:path>
              </a:pathLst>
            </a:custGeom>
            <a:solidFill>
              <a:srgbClr val="A8D4F0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049878" y="4318505"/>
            <a:ext cx="2057400" cy="548640"/>
            <a:chOff x="0" y="0"/>
            <a:chExt cx="2743200" cy="7315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743200" cy="731520"/>
            </a:xfrm>
            <a:custGeom>
              <a:avLst/>
              <a:gdLst/>
              <a:ahLst/>
              <a:cxnLst/>
              <a:rect l="l" t="t" r="r" b="b"/>
              <a:pathLst>
                <a:path w="2743200" h="731520">
                  <a:moveTo>
                    <a:pt x="0" y="0"/>
                  </a:moveTo>
                  <a:lnTo>
                    <a:pt x="2743200" y="0"/>
                  </a:lnTo>
                  <a:lnTo>
                    <a:pt x="2743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068" b="-230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274320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Reading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978113" y="4144388"/>
            <a:ext cx="2076450" cy="910590"/>
            <a:chOff x="0" y="0"/>
            <a:chExt cx="2768600" cy="121412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768600" cy="1214120"/>
            </a:xfrm>
            <a:custGeom>
              <a:avLst/>
              <a:gdLst/>
              <a:ahLst/>
              <a:cxnLst/>
              <a:rect l="l" t="t" r="r" b="b"/>
              <a:pathLst>
                <a:path w="2768600" h="121412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619121" y="0"/>
                  </a:lnTo>
                  <a:cubicBezTo>
                    <a:pt x="2701671" y="0"/>
                    <a:pt x="2768600" y="66929"/>
                    <a:pt x="2768600" y="149479"/>
                  </a:cubicBezTo>
                  <a:lnTo>
                    <a:pt x="2768600" y="1064641"/>
                  </a:lnTo>
                  <a:cubicBezTo>
                    <a:pt x="2768600" y="1147191"/>
                    <a:pt x="2701671" y="1214120"/>
                    <a:pt x="2619121" y="1214120"/>
                  </a:cubicBezTo>
                  <a:lnTo>
                    <a:pt x="149479" y="1214120"/>
                  </a:lnTo>
                  <a:cubicBezTo>
                    <a:pt x="66929" y="1214120"/>
                    <a:pt x="0" y="1147191"/>
                    <a:pt x="0" y="1064641"/>
                  </a:cubicBezTo>
                  <a:close/>
                </a:path>
              </a:pathLst>
            </a:custGeom>
            <a:solidFill>
              <a:srgbClr val="A8D4F0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4987638" y="4318505"/>
            <a:ext cx="2057400" cy="548640"/>
            <a:chOff x="0" y="0"/>
            <a:chExt cx="2743200" cy="73152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743200" cy="731520"/>
            </a:xfrm>
            <a:custGeom>
              <a:avLst/>
              <a:gdLst/>
              <a:ahLst/>
              <a:cxnLst/>
              <a:rect l="l" t="t" r="r" b="b"/>
              <a:pathLst>
                <a:path w="2743200" h="731520">
                  <a:moveTo>
                    <a:pt x="0" y="0"/>
                  </a:moveTo>
                  <a:lnTo>
                    <a:pt x="2743200" y="0"/>
                  </a:lnTo>
                  <a:lnTo>
                    <a:pt x="2743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068" b="-230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274320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Math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040353" y="7573388"/>
            <a:ext cx="2076450" cy="910590"/>
            <a:chOff x="0" y="0"/>
            <a:chExt cx="2768600" cy="121412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768600" cy="1214120"/>
            </a:xfrm>
            <a:custGeom>
              <a:avLst/>
              <a:gdLst/>
              <a:ahLst/>
              <a:cxnLst/>
              <a:rect l="l" t="t" r="r" b="b"/>
              <a:pathLst>
                <a:path w="2768600" h="121412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619121" y="0"/>
                  </a:lnTo>
                  <a:cubicBezTo>
                    <a:pt x="2701671" y="0"/>
                    <a:pt x="2768600" y="66929"/>
                    <a:pt x="2768600" y="149479"/>
                  </a:cubicBezTo>
                  <a:lnTo>
                    <a:pt x="2768600" y="1064641"/>
                  </a:lnTo>
                  <a:cubicBezTo>
                    <a:pt x="2768600" y="1147191"/>
                    <a:pt x="2701671" y="1214120"/>
                    <a:pt x="2619121" y="1214120"/>
                  </a:cubicBezTo>
                  <a:lnTo>
                    <a:pt x="149479" y="1214120"/>
                  </a:lnTo>
                  <a:cubicBezTo>
                    <a:pt x="66929" y="1214120"/>
                    <a:pt x="0" y="1147191"/>
                    <a:pt x="0" y="1064641"/>
                  </a:cubicBezTo>
                  <a:close/>
                </a:path>
              </a:pathLst>
            </a:custGeom>
            <a:solidFill>
              <a:srgbClr val="A8D4F0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49878" y="7747505"/>
            <a:ext cx="2057400" cy="548640"/>
            <a:chOff x="0" y="0"/>
            <a:chExt cx="2743200" cy="7315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743200" cy="731520"/>
            </a:xfrm>
            <a:custGeom>
              <a:avLst/>
              <a:gdLst/>
              <a:ahLst/>
              <a:cxnLst/>
              <a:rect l="l" t="t" r="r" b="b"/>
              <a:pathLst>
                <a:path w="2743200" h="731520">
                  <a:moveTo>
                    <a:pt x="0" y="0"/>
                  </a:moveTo>
                  <a:lnTo>
                    <a:pt x="2743200" y="0"/>
                  </a:lnTo>
                  <a:lnTo>
                    <a:pt x="2743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068" b="-230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274320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Support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978113" y="7573388"/>
            <a:ext cx="2076450" cy="910590"/>
            <a:chOff x="0" y="0"/>
            <a:chExt cx="2768600" cy="121412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768600" cy="1214120"/>
            </a:xfrm>
            <a:custGeom>
              <a:avLst/>
              <a:gdLst/>
              <a:ahLst/>
              <a:cxnLst/>
              <a:rect l="l" t="t" r="r" b="b"/>
              <a:pathLst>
                <a:path w="2768600" h="1214120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619121" y="0"/>
                  </a:lnTo>
                  <a:cubicBezTo>
                    <a:pt x="2701671" y="0"/>
                    <a:pt x="2768600" y="66929"/>
                    <a:pt x="2768600" y="149479"/>
                  </a:cubicBezTo>
                  <a:lnTo>
                    <a:pt x="2768600" y="1064641"/>
                  </a:lnTo>
                  <a:cubicBezTo>
                    <a:pt x="2768600" y="1147191"/>
                    <a:pt x="2701671" y="1214120"/>
                    <a:pt x="2619121" y="1214120"/>
                  </a:cubicBezTo>
                  <a:lnTo>
                    <a:pt x="149479" y="1214120"/>
                  </a:lnTo>
                  <a:cubicBezTo>
                    <a:pt x="66929" y="1214120"/>
                    <a:pt x="0" y="1147191"/>
                    <a:pt x="0" y="1064641"/>
                  </a:cubicBezTo>
                  <a:close/>
                </a:path>
              </a:pathLst>
            </a:custGeom>
            <a:solidFill>
              <a:srgbClr val="A8D4F0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987638" y="7747505"/>
            <a:ext cx="2057400" cy="548640"/>
            <a:chOff x="0" y="0"/>
            <a:chExt cx="2743200" cy="73152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743200" cy="731520"/>
            </a:xfrm>
            <a:custGeom>
              <a:avLst/>
              <a:gdLst/>
              <a:ahLst/>
              <a:cxnLst/>
              <a:rect l="l" t="t" r="r" b="b"/>
              <a:pathLst>
                <a:path w="2743200" h="731520">
                  <a:moveTo>
                    <a:pt x="0" y="0"/>
                  </a:moveTo>
                  <a:lnTo>
                    <a:pt x="2743200" y="0"/>
                  </a:lnTo>
                  <a:lnTo>
                    <a:pt x="2743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068" b="-2306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274320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160"/>
                </a:lnSpc>
              </a:pPr>
              <a:r>
                <a:rPr lang="en-US" sz="1800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Staff Dev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Who Benefits?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Serving All Students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45820" y="1948815"/>
            <a:ext cx="8732520" cy="455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Title I funds are used to serve all students in order to raise academic achievement.</a:t>
            </a:r>
          </a:p>
          <a:p>
            <a:pPr algn="l">
              <a:lnSpc>
                <a:spcPts val="5040"/>
              </a:lnSpc>
            </a:pP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7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Every classroom and grade level can benefit from strengthened programs and resources.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135552" y="2111692"/>
            <a:ext cx="7298055" cy="6612255"/>
            <a:chOff x="0" y="0"/>
            <a:chExt cx="9730740" cy="88163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730740" cy="8816340"/>
            </a:xfrm>
            <a:custGeom>
              <a:avLst/>
              <a:gdLst/>
              <a:ahLst/>
              <a:cxnLst/>
              <a:rect l="l" t="t" r="r" b="b"/>
              <a:pathLst>
                <a:path w="9730740" h="8816340">
                  <a:moveTo>
                    <a:pt x="0" y="146939"/>
                  </a:moveTo>
                  <a:cubicBezTo>
                    <a:pt x="0" y="65786"/>
                    <a:pt x="65786" y="0"/>
                    <a:pt x="146939" y="0"/>
                  </a:cubicBezTo>
                  <a:lnTo>
                    <a:pt x="9583801" y="0"/>
                  </a:lnTo>
                  <a:cubicBezTo>
                    <a:pt x="9664954" y="0"/>
                    <a:pt x="9730740" y="65786"/>
                    <a:pt x="9730740" y="146939"/>
                  </a:cubicBezTo>
                  <a:lnTo>
                    <a:pt x="9730740" y="8669401"/>
                  </a:lnTo>
                  <a:cubicBezTo>
                    <a:pt x="9730740" y="8750554"/>
                    <a:pt x="9664954" y="8816340"/>
                    <a:pt x="9583801" y="8816340"/>
                  </a:cubicBezTo>
                  <a:lnTo>
                    <a:pt x="146939" y="8816340"/>
                  </a:lnTo>
                  <a:cubicBezTo>
                    <a:pt x="65786" y="8816340"/>
                    <a:pt x="0" y="8750554"/>
                    <a:pt x="0" y="8669401"/>
                  </a:cubicBezTo>
                  <a:close/>
                </a:path>
              </a:pathLst>
            </a:custGeom>
            <a:blipFill>
              <a:blip r:embed="rId3"/>
              <a:stretch>
                <a:fillRect l="-17994" r="-17994"/>
              </a:stretch>
            </a:blipFill>
            <a:ln w="28575" cap="sq">
              <a:solidFill>
                <a:srgbClr val="4A9FD4"/>
              </a:solidFill>
              <a:prstDash val="dash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Additional Assistance for Students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Targeted Support When Needed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45820" y="1948815"/>
            <a:ext cx="16436340" cy="3276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Title I funds provide extra help for students having difficulty meeting performance targets.</a:t>
            </a:r>
          </a:p>
          <a:p>
            <a:pPr algn="l">
              <a:lnSpc>
                <a:spcPts val="5040"/>
              </a:lnSpc>
            </a:pP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7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Interventions are designed to help every child reach grade-level expectations.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905491" y="5911215"/>
            <a:ext cx="2386871" cy="2976761"/>
            <a:chOff x="0" y="0"/>
            <a:chExt cx="2219960" cy="2768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19960" cy="2768600"/>
            </a:xfrm>
            <a:custGeom>
              <a:avLst/>
              <a:gdLst/>
              <a:ahLst/>
              <a:cxnLst/>
              <a:rect l="l" t="t" r="r" b="b"/>
              <a:pathLst>
                <a:path w="2219960" h="2768600">
                  <a:moveTo>
                    <a:pt x="0" y="185039"/>
                  </a:moveTo>
                  <a:cubicBezTo>
                    <a:pt x="0" y="82804"/>
                    <a:pt x="82804" y="0"/>
                    <a:pt x="185039" y="0"/>
                  </a:cubicBezTo>
                  <a:lnTo>
                    <a:pt x="2034921" y="0"/>
                  </a:lnTo>
                  <a:cubicBezTo>
                    <a:pt x="2137029" y="0"/>
                    <a:pt x="2219960" y="82804"/>
                    <a:pt x="2219960" y="185039"/>
                  </a:cubicBezTo>
                  <a:lnTo>
                    <a:pt x="2219960" y="2583561"/>
                  </a:lnTo>
                  <a:cubicBezTo>
                    <a:pt x="2219960" y="2685669"/>
                    <a:pt x="2137156" y="2768600"/>
                    <a:pt x="2034921" y="2768600"/>
                  </a:cubicBezTo>
                  <a:lnTo>
                    <a:pt x="185039" y="2768600"/>
                  </a:lnTo>
                  <a:cubicBezTo>
                    <a:pt x="82804" y="2768600"/>
                    <a:pt x="0" y="2685796"/>
                    <a:pt x="0" y="2583561"/>
                  </a:cubicBez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115776" y="6082174"/>
            <a:ext cx="786520" cy="688205"/>
            <a:chOff x="0" y="0"/>
            <a:chExt cx="731520" cy="64008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345178" y="6768635"/>
            <a:ext cx="1605812" cy="1882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6"/>
              </a:lnSpc>
            </a:pPr>
            <a:r>
              <a:rPr lang="en-US" sz="258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Identify Need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6251397" y="7372286"/>
            <a:ext cx="349565" cy="54619"/>
            <a:chOff x="0" y="0"/>
            <a:chExt cx="325120" cy="50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25120" cy="50800"/>
            </a:xfrm>
            <a:custGeom>
              <a:avLst/>
              <a:gdLst/>
              <a:ahLst/>
              <a:cxnLst/>
              <a:rect l="l" t="t" r="r" b="b"/>
              <a:pathLst>
                <a:path w="325120" h="50800">
                  <a:moveTo>
                    <a:pt x="0" y="0"/>
                  </a:moveTo>
                  <a:lnTo>
                    <a:pt x="325120" y="50800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t="-74704" b="-74704"/>
              </a:stretch>
            </a:blipFill>
            <a:ln w="3810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559997" y="5911215"/>
            <a:ext cx="2386871" cy="2976761"/>
            <a:chOff x="0" y="0"/>
            <a:chExt cx="2219960" cy="27686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219960" cy="2768600"/>
            </a:xfrm>
            <a:custGeom>
              <a:avLst/>
              <a:gdLst/>
              <a:ahLst/>
              <a:cxnLst/>
              <a:rect l="l" t="t" r="r" b="b"/>
              <a:pathLst>
                <a:path w="2219960" h="2768600">
                  <a:moveTo>
                    <a:pt x="0" y="185039"/>
                  </a:moveTo>
                  <a:cubicBezTo>
                    <a:pt x="0" y="82804"/>
                    <a:pt x="82804" y="0"/>
                    <a:pt x="185039" y="0"/>
                  </a:cubicBezTo>
                  <a:lnTo>
                    <a:pt x="2034921" y="0"/>
                  </a:lnTo>
                  <a:cubicBezTo>
                    <a:pt x="2137029" y="0"/>
                    <a:pt x="2219960" y="82804"/>
                    <a:pt x="2219960" y="185039"/>
                  </a:cubicBezTo>
                  <a:lnTo>
                    <a:pt x="2219960" y="2583561"/>
                  </a:lnTo>
                  <a:cubicBezTo>
                    <a:pt x="2219960" y="2685669"/>
                    <a:pt x="2137156" y="2768600"/>
                    <a:pt x="2034921" y="2768600"/>
                  </a:cubicBezTo>
                  <a:lnTo>
                    <a:pt x="185039" y="2768600"/>
                  </a:lnTo>
                  <a:cubicBezTo>
                    <a:pt x="82804" y="2768600"/>
                    <a:pt x="0" y="2685796"/>
                    <a:pt x="0" y="2583561"/>
                  </a:cubicBezTo>
                  <a:close/>
                </a:path>
              </a:pathLst>
            </a:custGeom>
            <a:solidFill>
              <a:srgbClr val="2E6BB5"/>
            </a:solidFill>
            <a:ln w="19050" cap="sq">
              <a:solidFill>
                <a:srgbClr val="2E6BB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70282" y="6082174"/>
            <a:ext cx="786520" cy="688205"/>
            <a:chOff x="0" y="0"/>
            <a:chExt cx="731520" cy="6400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999684" y="6768635"/>
            <a:ext cx="1605812" cy="1882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6"/>
              </a:lnSpc>
            </a:pPr>
            <a:r>
              <a:rPr lang="en-US" sz="258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Provide Support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8905904" y="7372286"/>
            <a:ext cx="349565" cy="54619"/>
            <a:chOff x="0" y="0"/>
            <a:chExt cx="325120" cy="50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25120" cy="50800"/>
            </a:xfrm>
            <a:custGeom>
              <a:avLst/>
              <a:gdLst/>
              <a:ahLst/>
              <a:cxnLst/>
              <a:rect l="l" t="t" r="r" b="b"/>
              <a:pathLst>
                <a:path w="325120" h="50800">
                  <a:moveTo>
                    <a:pt x="0" y="0"/>
                  </a:moveTo>
                  <a:lnTo>
                    <a:pt x="325120" y="50800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t="-74704" b="-74704"/>
              </a:stretch>
            </a:blipFill>
            <a:ln w="3810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214504" y="5911215"/>
            <a:ext cx="2386871" cy="2976761"/>
            <a:chOff x="0" y="0"/>
            <a:chExt cx="2219960" cy="27686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219960" cy="2768600"/>
            </a:xfrm>
            <a:custGeom>
              <a:avLst/>
              <a:gdLst/>
              <a:ahLst/>
              <a:cxnLst/>
              <a:rect l="l" t="t" r="r" b="b"/>
              <a:pathLst>
                <a:path w="2219960" h="2768600">
                  <a:moveTo>
                    <a:pt x="0" y="185039"/>
                  </a:moveTo>
                  <a:cubicBezTo>
                    <a:pt x="0" y="82804"/>
                    <a:pt x="82804" y="0"/>
                    <a:pt x="185039" y="0"/>
                  </a:cubicBezTo>
                  <a:lnTo>
                    <a:pt x="2034921" y="0"/>
                  </a:lnTo>
                  <a:cubicBezTo>
                    <a:pt x="2137029" y="0"/>
                    <a:pt x="2219960" y="82804"/>
                    <a:pt x="2219960" y="185039"/>
                  </a:cubicBezTo>
                  <a:lnTo>
                    <a:pt x="2219960" y="2583561"/>
                  </a:lnTo>
                  <a:cubicBezTo>
                    <a:pt x="2219960" y="2685669"/>
                    <a:pt x="2137156" y="2768600"/>
                    <a:pt x="2034921" y="2768600"/>
                  </a:cubicBezTo>
                  <a:lnTo>
                    <a:pt x="185039" y="2768600"/>
                  </a:lnTo>
                  <a:cubicBezTo>
                    <a:pt x="82804" y="2768600"/>
                    <a:pt x="0" y="2685796"/>
                    <a:pt x="0" y="2583561"/>
                  </a:cubicBez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424789" y="6082174"/>
            <a:ext cx="786520" cy="688205"/>
            <a:chOff x="0" y="0"/>
            <a:chExt cx="731520" cy="6400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9654190" y="6768635"/>
            <a:ext cx="1605812" cy="1882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6"/>
              </a:lnSpc>
            </a:pPr>
            <a:r>
              <a:rPr lang="en-US" sz="258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Monitor Progress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11560410" y="7372286"/>
            <a:ext cx="349565" cy="54619"/>
            <a:chOff x="0" y="0"/>
            <a:chExt cx="325120" cy="508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25120" cy="50800"/>
            </a:xfrm>
            <a:custGeom>
              <a:avLst/>
              <a:gdLst/>
              <a:ahLst/>
              <a:cxnLst/>
              <a:rect l="l" t="t" r="r" b="b"/>
              <a:pathLst>
                <a:path w="325120" h="50800">
                  <a:moveTo>
                    <a:pt x="0" y="0"/>
                  </a:moveTo>
                  <a:lnTo>
                    <a:pt x="325120" y="50800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t="-74704" b="-74704"/>
              </a:stretch>
            </a:blipFill>
            <a:ln w="3810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1869010" y="5911215"/>
            <a:ext cx="2386871" cy="2976761"/>
            <a:chOff x="0" y="0"/>
            <a:chExt cx="2219960" cy="27686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219960" cy="2768600"/>
            </a:xfrm>
            <a:custGeom>
              <a:avLst/>
              <a:gdLst/>
              <a:ahLst/>
              <a:cxnLst/>
              <a:rect l="l" t="t" r="r" b="b"/>
              <a:pathLst>
                <a:path w="2219960" h="2768600">
                  <a:moveTo>
                    <a:pt x="0" y="185039"/>
                  </a:moveTo>
                  <a:cubicBezTo>
                    <a:pt x="0" y="82804"/>
                    <a:pt x="82804" y="0"/>
                    <a:pt x="185039" y="0"/>
                  </a:cubicBezTo>
                  <a:lnTo>
                    <a:pt x="2034921" y="0"/>
                  </a:lnTo>
                  <a:cubicBezTo>
                    <a:pt x="2137029" y="0"/>
                    <a:pt x="2219960" y="82804"/>
                    <a:pt x="2219960" y="185039"/>
                  </a:cubicBezTo>
                  <a:lnTo>
                    <a:pt x="2219960" y="2583561"/>
                  </a:lnTo>
                  <a:cubicBezTo>
                    <a:pt x="2219960" y="2685669"/>
                    <a:pt x="2137156" y="2768600"/>
                    <a:pt x="2034921" y="2768600"/>
                  </a:cubicBezTo>
                  <a:lnTo>
                    <a:pt x="185039" y="2768600"/>
                  </a:lnTo>
                  <a:cubicBezTo>
                    <a:pt x="82804" y="2768600"/>
                    <a:pt x="0" y="2685796"/>
                    <a:pt x="0" y="2583561"/>
                  </a:cubicBezTo>
                  <a:close/>
                </a:path>
              </a:pathLst>
            </a:custGeom>
            <a:solidFill>
              <a:srgbClr val="3D9CA8"/>
            </a:solidFill>
            <a:ln w="19050" cap="sq">
              <a:solidFill>
                <a:srgbClr val="3D9CA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2079295" y="6082174"/>
            <a:ext cx="786520" cy="688205"/>
            <a:chOff x="0" y="0"/>
            <a:chExt cx="731520" cy="64008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12308697" y="6768635"/>
            <a:ext cx="1605812" cy="1882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6"/>
              </a:lnSpc>
            </a:pPr>
            <a:r>
              <a:rPr lang="en-US" sz="258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Celebrate Growth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7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Requirements for a Schoolwide Program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Three Essential Elements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2428387"/>
            <a:ext cx="508635" cy="508635"/>
            <a:chOff x="0" y="0"/>
            <a:chExt cx="678180" cy="6781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78180" cy="678180"/>
            </a:xfrm>
            <a:custGeom>
              <a:avLst/>
              <a:gdLst/>
              <a:ahLst/>
              <a:cxnLst/>
              <a:rect l="l" t="t" r="r" b="b"/>
              <a:pathLst>
                <a:path w="678180" h="678180">
                  <a:moveTo>
                    <a:pt x="0" y="96901"/>
                  </a:moveTo>
                  <a:cubicBezTo>
                    <a:pt x="0" y="43434"/>
                    <a:pt x="43434" y="0"/>
                    <a:pt x="96901" y="0"/>
                  </a:cubicBezTo>
                  <a:lnTo>
                    <a:pt x="581279" y="0"/>
                  </a:lnTo>
                  <a:cubicBezTo>
                    <a:pt x="634746" y="0"/>
                    <a:pt x="678180" y="43434"/>
                    <a:pt x="678180" y="96901"/>
                  </a:cubicBezTo>
                  <a:lnTo>
                    <a:pt x="678180" y="581279"/>
                  </a:lnTo>
                  <a:cubicBezTo>
                    <a:pt x="678180" y="634746"/>
                    <a:pt x="634746" y="678180"/>
                    <a:pt x="581279" y="678180"/>
                  </a:cubicBezTo>
                  <a:lnTo>
                    <a:pt x="96901" y="678180"/>
                  </a:lnTo>
                  <a:cubicBezTo>
                    <a:pt x="43434" y="678180"/>
                    <a:pt x="0" y="634746"/>
                    <a:pt x="0" y="581279"/>
                  </a:cubicBezTo>
                  <a:close/>
                </a:path>
              </a:pathLst>
            </a:custGeom>
            <a:solidFill>
              <a:srgbClr val="4CAF7A"/>
            </a:solidFill>
            <a:ln w="28575" cap="sq">
              <a:solidFill>
                <a:srgbClr val="4CAF7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42987" y="2415243"/>
            <a:ext cx="480060" cy="521208"/>
            <a:chOff x="0" y="0"/>
            <a:chExt cx="640080" cy="6949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40080" cy="694944"/>
            </a:xfrm>
            <a:custGeom>
              <a:avLst/>
              <a:gdLst/>
              <a:ahLst/>
              <a:cxnLst/>
              <a:rect l="l" t="t" r="r" b="b"/>
              <a:pathLst>
                <a:path w="640080" h="694944">
                  <a:moveTo>
                    <a:pt x="0" y="0"/>
                  </a:moveTo>
                  <a:lnTo>
                    <a:pt x="640080" y="0"/>
                  </a:lnTo>
                  <a:lnTo>
                    <a:pt x="64008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89301" r="-893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640080" cy="73304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45920" y="2304288"/>
            <a:ext cx="15087600" cy="845232"/>
            <a:chOff x="0" y="0"/>
            <a:chExt cx="20116800" cy="11269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116800" cy="1126976"/>
            </a:xfrm>
            <a:custGeom>
              <a:avLst/>
              <a:gdLst/>
              <a:ahLst/>
              <a:cxnLst/>
              <a:rect l="l" t="t" r="r" b="b"/>
              <a:pathLst>
                <a:path w="20116800" h="1126976">
                  <a:moveTo>
                    <a:pt x="0" y="0"/>
                  </a:moveTo>
                  <a:lnTo>
                    <a:pt x="20116800" y="0"/>
                  </a:lnTo>
                  <a:lnTo>
                    <a:pt x="20116800" y="1126976"/>
                  </a:lnTo>
                  <a:lnTo>
                    <a:pt x="0" y="112697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07243" b="-2883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85725"/>
              <a:ext cx="20116800" cy="12127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school must have a free and reduced lunch count of at least 40%.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28700" y="4280047"/>
            <a:ext cx="508635" cy="508635"/>
            <a:chOff x="0" y="0"/>
            <a:chExt cx="678180" cy="6781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78180" cy="678180"/>
            </a:xfrm>
            <a:custGeom>
              <a:avLst/>
              <a:gdLst/>
              <a:ahLst/>
              <a:cxnLst/>
              <a:rect l="l" t="t" r="r" b="b"/>
              <a:pathLst>
                <a:path w="678180" h="678180">
                  <a:moveTo>
                    <a:pt x="0" y="96901"/>
                  </a:moveTo>
                  <a:cubicBezTo>
                    <a:pt x="0" y="43434"/>
                    <a:pt x="43434" y="0"/>
                    <a:pt x="96901" y="0"/>
                  </a:cubicBezTo>
                  <a:lnTo>
                    <a:pt x="581279" y="0"/>
                  </a:lnTo>
                  <a:cubicBezTo>
                    <a:pt x="634746" y="0"/>
                    <a:pt x="678180" y="43434"/>
                    <a:pt x="678180" y="96901"/>
                  </a:cubicBezTo>
                  <a:lnTo>
                    <a:pt x="678180" y="581279"/>
                  </a:lnTo>
                  <a:cubicBezTo>
                    <a:pt x="678180" y="634746"/>
                    <a:pt x="634746" y="678180"/>
                    <a:pt x="581279" y="678180"/>
                  </a:cubicBezTo>
                  <a:lnTo>
                    <a:pt x="96901" y="678180"/>
                  </a:lnTo>
                  <a:cubicBezTo>
                    <a:pt x="43434" y="678180"/>
                    <a:pt x="0" y="634746"/>
                    <a:pt x="0" y="581279"/>
                  </a:cubicBezTo>
                  <a:close/>
                </a:path>
              </a:pathLst>
            </a:custGeom>
            <a:solidFill>
              <a:srgbClr val="4CAF7A"/>
            </a:solidFill>
            <a:ln w="28575" cap="sq">
              <a:solidFill>
                <a:srgbClr val="4CAF7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42987" y="4266903"/>
            <a:ext cx="480060" cy="521208"/>
            <a:chOff x="0" y="0"/>
            <a:chExt cx="640080" cy="69494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40080" cy="694944"/>
            </a:xfrm>
            <a:custGeom>
              <a:avLst/>
              <a:gdLst/>
              <a:ahLst/>
              <a:cxnLst/>
              <a:rect l="l" t="t" r="r" b="b"/>
              <a:pathLst>
                <a:path w="640080" h="694944">
                  <a:moveTo>
                    <a:pt x="0" y="0"/>
                  </a:moveTo>
                  <a:lnTo>
                    <a:pt x="640080" y="0"/>
                  </a:lnTo>
                  <a:lnTo>
                    <a:pt x="64008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89301" r="-893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640080" cy="73304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645920" y="4155948"/>
            <a:ext cx="15087600" cy="1483407"/>
            <a:chOff x="0" y="0"/>
            <a:chExt cx="20116800" cy="197787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0116800" cy="1977876"/>
            </a:xfrm>
            <a:custGeom>
              <a:avLst/>
              <a:gdLst/>
              <a:ahLst/>
              <a:cxnLst/>
              <a:rect l="l" t="t" r="r" b="b"/>
              <a:pathLst>
                <a:path w="20116800" h="1977876">
                  <a:moveTo>
                    <a:pt x="0" y="0"/>
                  </a:moveTo>
                  <a:lnTo>
                    <a:pt x="20116800" y="0"/>
                  </a:lnTo>
                  <a:lnTo>
                    <a:pt x="20116800" y="1977876"/>
                  </a:lnTo>
                  <a:lnTo>
                    <a:pt x="0" y="197787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5064" b="-12129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85725"/>
              <a:ext cx="20116800" cy="20636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school must collect and analyze data that affects student achievement.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28700" y="6131707"/>
            <a:ext cx="508635" cy="508635"/>
            <a:chOff x="0" y="0"/>
            <a:chExt cx="678180" cy="67818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78180" cy="678180"/>
            </a:xfrm>
            <a:custGeom>
              <a:avLst/>
              <a:gdLst/>
              <a:ahLst/>
              <a:cxnLst/>
              <a:rect l="l" t="t" r="r" b="b"/>
              <a:pathLst>
                <a:path w="678180" h="678180">
                  <a:moveTo>
                    <a:pt x="0" y="96901"/>
                  </a:moveTo>
                  <a:cubicBezTo>
                    <a:pt x="0" y="43434"/>
                    <a:pt x="43434" y="0"/>
                    <a:pt x="96901" y="0"/>
                  </a:cubicBezTo>
                  <a:lnTo>
                    <a:pt x="581279" y="0"/>
                  </a:lnTo>
                  <a:cubicBezTo>
                    <a:pt x="634746" y="0"/>
                    <a:pt x="678180" y="43434"/>
                    <a:pt x="678180" y="96901"/>
                  </a:cubicBezTo>
                  <a:lnTo>
                    <a:pt x="678180" y="581279"/>
                  </a:lnTo>
                  <a:cubicBezTo>
                    <a:pt x="678180" y="634746"/>
                    <a:pt x="634746" y="678180"/>
                    <a:pt x="581279" y="678180"/>
                  </a:cubicBezTo>
                  <a:lnTo>
                    <a:pt x="96901" y="678180"/>
                  </a:lnTo>
                  <a:cubicBezTo>
                    <a:pt x="43434" y="678180"/>
                    <a:pt x="0" y="634746"/>
                    <a:pt x="0" y="581279"/>
                  </a:cubicBezTo>
                  <a:close/>
                </a:path>
              </a:pathLst>
            </a:custGeom>
            <a:solidFill>
              <a:srgbClr val="4CAF7A"/>
            </a:solidFill>
            <a:ln w="28575" cap="sq">
              <a:solidFill>
                <a:srgbClr val="4CAF7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42987" y="6118563"/>
            <a:ext cx="480060" cy="521208"/>
            <a:chOff x="0" y="0"/>
            <a:chExt cx="640080" cy="69494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40080" cy="694944"/>
            </a:xfrm>
            <a:custGeom>
              <a:avLst/>
              <a:gdLst/>
              <a:ahLst/>
              <a:cxnLst/>
              <a:rect l="l" t="t" r="r" b="b"/>
              <a:pathLst>
                <a:path w="640080" h="694944">
                  <a:moveTo>
                    <a:pt x="0" y="0"/>
                  </a:moveTo>
                  <a:lnTo>
                    <a:pt x="640080" y="0"/>
                  </a:lnTo>
                  <a:lnTo>
                    <a:pt x="64008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89301" r="-893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640080" cy="73304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✓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645920" y="6007608"/>
            <a:ext cx="15087600" cy="1483407"/>
            <a:chOff x="0" y="0"/>
            <a:chExt cx="20116800" cy="197787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0116800" cy="1977876"/>
            </a:xfrm>
            <a:custGeom>
              <a:avLst/>
              <a:gdLst/>
              <a:ahLst/>
              <a:cxnLst/>
              <a:rect l="l" t="t" r="r" b="b"/>
              <a:pathLst>
                <a:path w="20116800" h="1977876">
                  <a:moveTo>
                    <a:pt x="0" y="0"/>
                  </a:moveTo>
                  <a:lnTo>
                    <a:pt x="20116800" y="0"/>
                  </a:lnTo>
                  <a:lnTo>
                    <a:pt x="20116800" y="1977876"/>
                  </a:lnTo>
                  <a:lnTo>
                    <a:pt x="0" y="197787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5064" b="-12129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85725"/>
              <a:ext cx="20116800" cy="20636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school must develop a comprehensive site plan and annually review the effectiveness of the plan.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Key Title I Documents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Important Resources for Families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44855" y="2116455"/>
            <a:ext cx="8248650" cy="3036570"/>
            <a:chOff x="0" y="0"/>
            <a:chExt cx="10998200" cy="40487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998200" cy="4048760"/>
            </a:xfrm>
            <a:custGeom>
              <a:avLst/>
              <a:gdLst/>
              <a:ahLst/>
              <a:cxnLst/>
              <a:rect l="l" t="t" r="r" b="b"/>
              <a:pathLst>
                <a:path w="1099820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887837" y="0"/>
                  </a:lnTo>
                  <a:cubicBezTo>
                    <a:pt x="10948797" y="0"/>
                    <a:pt x="10998200" y="49403"/>
                    <a:pt x="10998200" y="110363"/>
                  </a:cubicBezTo>
                  <a:lnTo>
                    <a:pt x="10998200" y="3938397"/>
                  </a:lnTo>
                  <a:cubicBezTo>
                    <a:pt x="10998200" y="3999357"/>
                    <a:pt x="10948797" y="4048760"/>
                    <a:pt x="1088783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44855" y="2116455"/>
            <a:ext cx="128778" cy="3036570"/>
            <a:chOff x="0" y="0"/>
            <a:chExt cx="171704" cy="404876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28700" y="2290572"/>
            <a:ext cx="7818120" cy="557137"/>
            <a:chOff x="0" y="0"/>
            <a:chExt cx="10424160" cy="74285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424160" cy="742850"/>
            </a:xfrm>
            <a:custGeom>
              <a:avLst/>
              <a:gdLst/>
              <a:ahLst/>
              <a:cxnLst/>
              <a:rect l="l" t="t" r="r" b="b"/>
              <a:pathLst>
                <a:path w="10424160" h="742850">
                  <a:moveTo>
                    <a:pt x="0" y="0"/>
                  </a:moveTo>
                  <a:lnTo>
                    <a:pt x="10424160" y="0"/>
                  </a:lnTo>
                  <a:lnTo>
                    <a:pt x="10424160" y="742850"/>
                  </a:lnTo>
                  <a:lnTo>
                    <a:pt x="0" y="74285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4189" b="-22266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66675"/>
              <a:ext cx="10424160" cy="8095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Family Engagement Policy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120140" y="2809875"/>
            <a:ext cx="763524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How families partner with the school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454515" y="2116455"/>
            <a:ext cx="8248650" cy="3036570"/>
            <a:chOff x="0" y="0"/>
            <a:chExt cx="10998200" cy="404876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998200" cy="4048760"/>
            </a:xfrm>
            <a:custGeom>
              <a:avLst/>
              <a:gdLst/>
              <a:ahLst/>
              <a:cxnLst/>
              <a:rect l="l" t="t" r="r" b="b"/>
              <a:pathLst>
                <a:path w="1099820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887837" y="0"/>
                  </a:lnTo>
                  <a:cubicBezTo>
                    <a:pt x="10948797" y="0"/>
                    <a:pt x="10998200" y="49403"/>
                    <a:pt x="10998200" y="110363"/>
                  </a:cubicBezTo>
                  <a:lnTo>
                    <a:pt x="10998200" y="3938397"/>
                  </a:lnTo>
                  <a:cubicBezTo>
                    <a:pt x="10998200" y="3999357"/>
                    <a:pt x="10948797" y="4048760"/>
                    <a:pt x="1088783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54515" y="2116455"/>
            <a:ext cx="128778" cy="3036570"/>
            <a:chOff x="0" y="0"/>
            <a:chExt cx="171704" cy="404876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2E6BB5"/>
            </a:solidFill>
            <a:ln w="19050" cap="sq">
              <a:solidFill>
                <a:srgbClr val="2E6BB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738360" y="2290572"/>
            <a:ext cx="7818120" cy="557137"/>
            <a:chOff x="0" y="0"/>
            <a:chExt cx="10424160" cy="74285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424160" cy="742850"/>
            </a:xfrm>
            <a:custGeom>
              <a:avLst/>
              <a:gdLst/>
              <a:ahLst/>
              <a:cxnLst/>
              <a:rect l="l" t="t" r="r" b="b"/>
              <a:pathLst>
                <a:path w="10424160" h="742850">
                  <a:moveTo>
                    <a:pt x="0" y="0"/>
                  </a:moveTo>
                  <a:lnTo>
                    <a:pt x="10424160" y="0"/>
                  </a:lnTo>
                  <a:lnTo>
                    <a:pt x="10424160" y="742850"/>
                  </a:lnTo>
                  <a:lnTo>
                    <a:pt x="0" y="74285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4189" b="-22266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10424160" cy="8095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School-Home Compact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9829800" y="2809875"/>
            <a:ext cx="763524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Shared responsibilities for learning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744855" y="5614035"/>
            <a:ext cx="8248650" cy="3036570"/>
            <a:chOff x="0" y="0"/>
            <a:chExt cx="10998200" cy="404876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998200" cy="4048760"/>
            </a:xfrm>
            <a:custGeom>
              <a:avLst/>
              <a:gdLst/>
              <a:ahLst/>
              <a:cxnLst/>
              <a:rect l="l" t="t" r="r" b="b"/>
              <a:pathLst>
                <a:path w="1099820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887837" y="0"/>
                  </a:lnTo>
                  <a:cubicBezTo>
                    <a:pt x="10948797" y="0"/>
                    <a:pt x="10998200" y="49403"/>
                    <a:pt x="10998200" y="110363"/>
                  </a:cubicBezTo>
                  <a:lnTo>
                    <a:pt x="10998200" y="3938397"/>
                  </a:lnTo>
                  <a:cubicBezTo>
                    <a:pt x="10998200" y="3999357"/>
                    <a:pt x="10948797" y="4048760"/>
                    <a:pt x="1088783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44855" y="5614035"/>
            <a:ext cx="128778" cy="3036570"/>
            <a:chOff x="0" y="0"/>
            <a:chExt cx="171704" cy="404876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3D9CA8"/>
            </a:solidFill>
            <a:ln w="19050" cap="sq">
              <a:solidFill>
                <a:srgbClr val="3D9CA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28700" y="5788152"/>
            <a:ext cx="7818120" cy="557137"/>
            <a:chOff x="0" y="0"/>
            <a:chExt cx="10424160" cy="74285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424160" cy="742850"/>
            </a:xfrm>
            <a:custGeom>
              <a:avLst/>
              <a:gdLst/>
              <a:ahLst/>
              <a:cxnLst/>
              <a:rect l="l" t="t" r="r" b="b"/>
              <a:pathLst>
                <a:path w="10424160" h="742850">
                  <a:moveTo>
                    <a:pt x="0" y="0"/>
                  </a:moveTo>
                  <a:lnTo>
                    <a:pt x="10424160" y="0"/>
                  </a:lnTo>
                  <a:lnTo>
                    <a:pt x="10424160" y="742850"/>
                  </a:lnTo>
                  <a:lnTo>
                    <a:pt x="0" y="74285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4189" b="-22266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66675"/>
              <a:ext cx="10424160" cy="8095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Guardian's Right to Know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120140" y="6307455"/>
            <a:ext cx="763524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Your rights as a parent/guardian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454515" y="5614035"/>
            <a:ext cx="8248650" cy="3036570"/>
            <a:chOff x="0" y="0"/>
            <a:chExt cx="10998200" cy="404876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998200" cy="4048760"/>
            </a:xfrm>
            <a:custGeom>
              <a:avLst/>
              <a:gdLst/>
              <a:ahLst/>
              <a:cxnLst/>
              <a:rect l="l" t="t" r="r" b="b"/>
              <a:pathLst>
                <a:path w="1099820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887837" y="0"/>
                  </a:lnTo>
                  <a:cubicBezTo>
                    <a:pt x="10948797" y="0"/>
                    <a:pt x="10998200" y="49403"/>
                    <a:pt x="10998200" y="110363"/>
                  </a:cubicBezTo>
                  <a:lnTo>
                    <a:pt x="10998200" y="3938397"/>
                  </a:lnTo>
                  <a:cubicBezTo>
                    <a:pt x="10998200" y="3999357"/>
                    <a:pt x="10948797" y="4048760"/>
                    <a:pt x="1088783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454515" y="5614035"/>
            <a:ext cx="128778" cy="3036570"/>
            <a:chOff x="0" y="0"/>
            <a:chExt cx="171704" cy="404876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738360" y="5788152"/>
            <a:ext cx="7818120" cy="557137"/>
            <a:chOff x="0" y="0"/>
            <a:chExt cx="10424160" cy="74285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424160" cy="742850"/>
            </a:xfrm>
            <a:custGeom>
              <a:avLst/>
              <a:gdLst/>
              <a:ahLst/>
              <a:cxnLst/>
              <a:rect l="l" t="t" r="r" b="b"/>
              <a:pathLst>
                <a:path w="10424160" h="742850">
                  <a:moveTo>
                    <a:pt x="0" y="0"/>
                  </a:moveTo>
                  <a:lnTo>
                    <a:pt x="10424160" y="0"/>
                  </a:lnTo>
                  <a:lnTo>
                    <a:pt x="10424160" y="742850"/>
                  </a:lnTo>
                  <a:lnTo>
                    <a:pt x="0" y="74285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24189" b="-22266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66675"/>
              <a:ext cx="10424160" cy="8095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359"/>
                </a:lnSpc>
              </a:pPr>
              <a:r>
                <a:rPr lang="en-US" sz="27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Comprehensive Site Plan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9829800" y="6307455"/>
            <a:ext cx="763524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School improvement plan and goals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9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Family Engagement Policy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Updated Every Spring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45820" y="1948815"/>
            <a:ext cx="8732520" cy="455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Each Title I school develops and modifies a Family Engagement Policy every spring.</a:t>
            </a:r>
          </a:p>
          <a:p>
            <a:pPr algn="l">
              <a:lnSpc>
                <a:spcPts val="5040"/>
              </a:lnSpc>
            </a:pP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7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The policy outlines how the school and families work together to support student learning.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939848" y="2034540"/>
            <a:ext cx="7023735" cy="6612255"/>
            <a:chOff x="0" y="0"/>
            <a:chExt cx="9364980" cy="88163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364980" cy="8816340"/>
            </a:xfrm>
            <a:custGeom>
              <a:avLst/>
              <a:gdLst/>
              <a:ahLst/>
              <a:cxnLst/>
              <a:rect l="l" t="t" r="r" b="b"/>
              <a:pathLst>
                <a:path w="9364980" h="8816340">
                  <a:moveTo>
                    <a:pt x="0" y="146939"/>
                  </a:moveTo>
                  <a:cubicBezTo>
                    <a:pt x="0" y="65786"/>
                    <a:pt x="65786" y="0"/>
                    <a:pt x="146939" y="0"/>
                  </a:cubicBezTo>
                  <a:lnTo>
                    <a:pt x="9218041" y="0"/>
                  </a:lnTo>
                  <a:cubicBezTo>
                    <a:pt x="9299194" y="0"/>
                    <a:pt x="9364980" y="65786"/>
                    <a:pt x="9364980" y="146939"/>
                  </a:cubicBezTo>
                  <a:lnTo>
                    <a:pt x="9364980" y="8669401"/>
                  </a:lnTo>
                  <a:cubicBezTo>
                    <a:pt x="9364980" y="8750554"/>
                    <a:pt x="9299194" y="8816340"/>
                    <a:pt x="9218041" y="8816340"/>
                  </a:cubicBezTo>
                  <a:lnTo>
                    <a:pt x="146939" y="8816340"/>
                  </a:lnTo>
                  <a:cubicBezTo>
                    <a:pt x="65786" y="8816340"/>
                    <a:pt x="0" y="8750554"/>
                    <a:pt x="0" y="8669401"/>
                  </a:cubicBezTo>
                  <a:close/>
                </a:path>
              </a:pathLst>
            </a:custGeom>
            <a:blipFill>
              <a:blip r:embed="rId3"/>
              <a:stretch>
                <a:fillRect l="-21454" r="-21454"/>
              </a:stretch>
            </a:blipFill>
            <a:ln w="28575" cap="sq">
              <a:solidFill>
                <a:srgbClr val="FFFFFF"/>
              </a:solidFill>
              <a:prstDash val="dash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10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Where to Find the Family Engagement Policy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44855" y="2253615"/>
            <a:ext cx="7974330" cy="3036570"/>
            <a:chOff x="0" y="0"/>
            <a:chExt cx="10632440" cy="40487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632440" cy="4048760"/>
            </a:xfrm>
            <a:custGeom>
              <a:avLst/>
              <a:gdLst/>
              <a:ahLst/>
              <a:cxnLst/>
              <a:rect l="l" t="t" r="r" b="b"/>
              <a:pathLst>
                <a:path w="1063244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522077" y="0"/>
                  </a:lnTo>
                  <a:cubicBezTo>
                    <a:pt x="10583037" y="0"/>
                    <a:pt x="10632440" y="49403"/>
                    <a:pt x="10632440" y="110363"/>
                  </a:cubicBezTo>
                  <a:lnTo>
                    <a:pt x="10632440" y="3938397"/>
                  </a:lnTo>
                  <a:cubicBezTo>
                    <a:pt x="10632440" y="3999357"/>
                    <a:pt x="10583037" y="4048760"/>
                    <a:pt x="1052207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44855" y="2253615"/>
            <a:ext cx="128778" cy="3036570"/>
            <a:chOff x="0" y="0"/>
            <a:chExt cx="171704" cy="40487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2427732"/>
            <a:ext cx="7543800" cy="581117"/>
            <a:chOff x="0" y="0"/>
            <a:chExt cx="10058400" cy="77482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058400" cy="774823"/>
            </a:xfrm>
            <a:custGeom>
              <a:avLst/>
              <a:gdLst/>
              <a:ahLst/>
              <a:cxnLst/>
              <a:rect l="l" t="t" r="r" b="b"/>
              <a:pathLst>
                <a:path w="10058400" h="774823">
                  <a:moveTo>
                    <a:pt x="0" y="0"/>
                  </a:moveTo>
                  <a:lnTo>
                    <a:pt x="10058400" y="0"/>
                  </a:lnTo>
                  <a:lnTo>
                    <a:pt x="10058400" y="774823"/>
                  </a:lnTo>
                  <a:lnTo>
                    <a:pt x="0" y="77482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5740" b="-200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0058400" cy="8319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479"/>
                </a:lnSpc>
              </a:pPr>
              <a:r>
                <a:rPr lang="en-US" sz="28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School Website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20140" y="2937510"/>
            <a:ext cx="7360920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19"/>
              </a:lnSpc>
            </a:pPr>
            <a:r>
              <a:rPr lang="en-US" sz="25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A copy is located on </a:t>
            </a:r>
            <a:r>
              <a:rPr lang="en-US" sz="25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  <a:hlinkClick r:id="rId3"/>
              </a:rPr>
              <a:t>Layton’s website</a:t>
            </a:r>
            <a:endParaRPr lang="en-US" sz="2599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9385935" y="2253615"/>
            <a:ext cx="7974330" cy="3036570"/>
            <a:chOff x="0" y="0"/>
            <a:chExt cx="10632440" cy="40487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632440" cy="4048760"/>
            </a:xfrm>
            <a:custGeom>
              <a:avLst/>
              <a:gdLst/>
              <a:ahLst/>
              <a:cxnLst/>
              <a:rect l="l" t="t" r="r" b="b"/>
              <a:pathLst>
                <a:path w="1063244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522077" y="0"/>
                  </a:lnTo>
                  <a:cubicBezTo>
                    <a:pt x="10583037" y="0"/>
                    <a:pt x="10632440" y="49403"/>
                    <a:pt x="10632440" y="110363"/>
                  </a:cubicBezTo>
                  <a:lnTo>
                    <a:pt x="10632440" y="3938397"/>
                  </a:lnTo>
                  <a:cubicBezTo>
                    <a:pt x="10632440" y="3999357"/>
                    <a:pt x="10583037" y="4048760"/>
                    <a:pt x="1052207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85935" y="2253615"/>
            <a:ext cx="128778" cy="3036570"/>
            <a:chOff x="0" y="0"/>
            <a:chExt cx="171704" cy="404876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2E6BB5"/>
            </a:solidFill>
            <a:ln w="19050" cap="sq">
              <a:solidFill>
                <a:srgbClr val="2E6BB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669780" y="2427732"/>
            <a:ext cx="7543800" cy="581117"/>
            <a:chOff x="0" y="0"/>
            <a:chExt cx="10058400" cy="77482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058400" cy="774823"/>
            </a:xfrm>
            <a:custGeom>
              <a:avLst/>
              <a:gdLst/>
              <a:ahLst/>
              <a:cxnLst/>
              <a:rect l="l" t="t" r="r" b="b"/>
              <a:pathLst>
                <a:path w="10058400" h="774823">
                  <a:moveTo>
                    <a:pt x="0" y="0"/>
                  </a:moveTo>
                  <a:lnTo>
                    <a:pt x="10058400" y="0"/>
                  </a:lnTo>
                  <a:lnTo>
                    <a:pt x="10058400" y="774823"/>
                  </a:lnTo>
                  <a:lnTo>
                    <a:pt x="0" y="77482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5740" b="-200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10058400" cy="8319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479"/>
                </a:lnSpc>
              </a:pPr>
              <a:r>
                <a:rPr lang="en-US" sz="28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Beginning-of-Year Documents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761220" y="2937510"/>
            <a:ext cx="7360920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Provided to each family at the start of the year in your </a:t>
            </a:r>
            <a:r>
              <a:rPr lang="en-US" sz="2599" err="1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MyDSD</a:t>
            </a:r>
            <a:r>
              <a:rPr lang="en-US" sz="25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 Guardian Account or you can get a copy in the Layton Elementary School Office. 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754380" y="5760720"/>
            <a:ext cx="16459200" cy="548640"/>
            <a:chOff x="0" y="0"/>
            <a:chExt cx="21945600" cy="73152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1945600" cy="731520"/>
            </a:xfrm>
            <a:custGeom>
              <a:avLst/>
              <a:gdLst/>
              <a:ahLst/>
              <a:cxnLst/>
              <a:rect l="l" t="t" r="r" b="b"/>
              <a:pathLst>
                <a:path w="21945600" h="73152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21945600" cy="7886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0"/>
                </a:lnSpc>
              </a:pPr>
              <a:r>
                <a:rPr lang="en-US" sz="2250" i="1">
                  <a:solidFill>
                    <a:srgbClr val="5A6B7D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Ask your school office if you need a copy.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11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School-Home Compact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A Partnership for Learning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77143" y="7082790"/>
            <a:ext cx="3408120" cy="1868693"/>
            <a:chOff x="0" y="0"/>
            <a:chExt cx="4048760" cy="22199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048760" cy="2219960"/>
            </a:xfrm>
            <a:custGeom>
              <a:avLst/>
              <a:gdLst/>
              <a:ahLst/>
              <a:cxnLst/>
              <a:rect l="l" t="t" r="r" b="b"/>
              <a:pathLst>
                <a:path w="4048760" h="2219960">
                  <a:moveTo>
                    <a:pt x="0" y="147955"/>
                  </a:moveTo>
                  <a:cubicBezTo>
                    <a:pt x="0" y="66294"/>
                    <a:pt x="66294" y="0"/>
                    <a:pt x="147955" y="0"/>
                  </a:cubicBezTo>
                  <a:lnTo>
                    <a:pt x="3900805" y="0"/>
                  </a:lnTo>
                  <a:cubicBezTo>
                    <a:pt x="3982593" y="0"/>
                    <a:pt x="4048760" y="66294"/>
                    <a:pt x="4048760" y="147955"/>
                  </a:cubicBezTo>
                  <a:lnTo>
                    <a:pt x="4048760" y="2072005"/>
                  </a:lnTo>
                  <a:cubicBezTo>
                    <a:pt x="4048760" y="2153793"/>
                    <a:pt x="3982466" y="2219960"/>
                    <a:pt x="3900805" y="2219960"/>
                  </a:cubicBezTo>
                  <a:lnTo>
                    <a:pt x="147955" y="2219960"/>
                  </a:lnTo>
                  <a:cubicBezTo>
                    <a:pt x="66294" y="2219960"/>
                    <a:pt x="0" y="2153666"/>
                    <a:pt x="0" y="2072005"/>
                  </a:cubicBez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87833" y="7632280"/>
            <a:ext cx="3386739" cy="615771"/>
            <a:chOff x="0" y="0"/>
            <a:chExt cx="4023360" cy="7315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023360" cy="731520"/>
            </a:xfrm>
            <a:custGeom>
              <a:avLst/>
              <a:gdLst/>
              <a:ahLst/>
              <a:cxnLst/>
              <a:rect l="l" t="t" r="r" b="b"/>
              <a:pathLst>
                <a:path w="4023360" h="731520">
                  <a:moveTo>
                    <a:pt x="0" y="0"/>
                  </a:moveTo>
                  <a:lnTo>
                    <a:pt x="4023360" y="0"/>
                  </a:lnTo>
                  <a:lnTo>
                    <a:pt x="40233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7167" b="-571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4023360" cy="779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School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287723" y="7132437"/>
            <a:ext cx="3408120" cy="1868693"/>
            <a:chOff x="0" y="0"/>
            <a:chExt cx="4048760" cy="22199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048760" cy="2219960"/>
            </a:xfrm>
            <a:custGeom>
              <a:avLst/>
              <a:gdLst/>
              <a:ahLst/>
              <a:cxnLst/>
              <a:rect l="l" t="t" r="r" b="b"/>
              <a:pathLst>
                <a:path w="4048760" h="2219960">
                  <a:moveTo>
                    <a:pt x="0" y="147955"/>
                  </a:moveTo>
                  <a:cubicBezTo>
                    <a:pt x="0" y="66294"/>
                    <a:pt x="66294" y="0"/>
                    <a:pt x="147955" y="0"/>
                  </a:cubicBezTo>
                  <a:lnTo>
                    <a:pt x="3900805" y="0"/>
                  </a:lnTo>
                  <a:cubicBezTo>
                    <a:pt x="3982593" y="0"/>
                    <a:pt x="4048760" y="66294"/>
                    <a:pt x="4048760" y="147955"/>
                  </a:cubicBezTo>
                  <a:lnTo>
                    <a:pt x="4048760" y="2072005"/>
                  </a:lnTo>
                  <a:cubicBezTo>
                    <a:pt x="4048760" y="2153793"/>
                    <a:pt x="3982466" y="2219960"/>
                    <a:pt x="3900805" y="2219960"/>
                  </a:cubicBezTo>
                  <a:lnTo>
                    <a:pt x="147955" y="2219960"/>
                  </a:lnTo>
                  <a:cubicBezTo>
                    <a:pt x="66294" y="2219960"/>
                    <a:pt x="0" y="2153666"/>
                    <a:pt x="0" y="2072005"/>
                  </a:cubicBezTo>
                  <a:close/>
                </a:path>
              </a:pathLst>
            </a:custGeom>
            <a:solidFill>
              <a:srgbClr val="3D9CA8"/>
            </a:solidFill>
            <a:ln w="19050" cap="sq">
              <a:solidFill>
                <a:srgbClr val="3D9CA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309104" y="7632280"/>
            <a:ext cx="3386739" cy="615771"/>
            <a:chOff x="0" y="0"/>
            <a:chExt cx="4023360" cy="73152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023360" cy="731520"/>
            </a:xfrm>
            <a:custGeom>
              <a:avLst/>
              <a:gdLst/>
              <a:ahLst/>
              <a:cxnLst/>
              <a:rect l="l" t="t" r="r" b="b"/>
              <a:pathLst>
                <a:path w="4023360" h="731520">
                  <a:moveTo>
                    <a:pt x="0" y="0"/>
                  </a:moveTo>
                  <a:lnTo>
                    <a:pt x="4023360" y="0"/>
                  </a:lnTo>
                  <a:lnTo>
                    <a:pt x="40233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7167" b="-571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4023360" cy="779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Family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051543" y="7555308"/>
            <a:ext cx="615771" cy="1022950"/>
            <a:chOff x="0" y="0"/>
            <a:chExt cx="731520" cy="121523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31520" cy="1215239"/>
            </a:xfrm>
            <a:custGeom>
              <a:avLst/>
              <a:gdLst/>
              <a:ahLst/>
              <a:cxnLst/>
              <a:rect l="l" t="t" r="r" b="b"/>
              <a:pathLst>
                <a:path w="731520" h="1215239">
                  <a:moveTo>
                    <a:pt x="0" y="0"/>
                  </a:moveTo>
                  <a:lnTo>
                    <a:pt x="731520" y="0"/>
                  </a:lnTo>
                  <a:lnTo>
                    <a:pt x="731520" y="1215239"/>
                  </a:lnTo>
                  <a:lnTo>
                    <a:pt x="0" y="121523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10379" r="-110379" b="2475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114300"/>
              <a:ext cx="731520" cy="13295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119"/>
                </a:lnSpc>
              </a:pPr>
              <a:r>
                <a:rPr lang="en-US" sz="5099" b="1">
                  <a:solidFill>
                    <a:srgbClr val="E8A838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+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998304" y="7082790"/>
            <a:ext cx="3869948" cy="1868693"/>
            <a:chOff x="0" y="0"/>
            <a:chExt cx="4597400" cy="221996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597400" cy="2219960"/>
            </a:xfrm>
            <a:custGeom>
              <a:avLst/>
              <a:gdLst/>
              <a:ahLst/>
              <a:cxnLst/>
              <a:rect l="l" t="t" r="r" b="b"/>
              <a:pathLst>
                <a:path w="4597400" h="2219960">
                  <a:moveTo>
                    <a:pt x="0" y="177597"/>
                  </a:moveTo>
                  <a:cubicBezTo>
                    <a:pt x="0" y="79523"/>
                    <a:pt x="66421" y="0"/>
                    <a:pt x="148336" y="0"/>
                  </a:cubicBezTo>
                  <a:lnTo>
                    <a:pt x="4449064" y="0"/>
                  </a:lnTo>
                  <a:cubicBezTo>
                    <a:pt x="4530979" y="0"/>
                    <a:pt x="4597400" y="79523"/>
                    <a:pt x="4597400" y="177597"/>
                  </a:cubicBezTo>
                  <a:lnTo>
                    <a:pt x="4597400" y="2042363"/>
                  </a:lnTo>
                  <a:cubicBezTo>
                    <a:pt x="4597400" y="2140437"/>
                    <a:pt x="4530979" y="2219960"/>
                    <a:pt x="4449064" y="2219960"/>
                  </a:cubicBezTo>
                  <a:lnTo>
                    <a:pt x="148336" y="2219960"/>
                  </a:lnTo>
                  <a:cubicBezTo>
                    <a:pt x="66421" y="2219960"/>
                    <a:pt x="0" y="2140437"/>
                    <a:pt x="0" y="2042363"/>
                  </a:cubicBez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008994" y="7632280"/>
            <a:ext cx="3848567" cy="769713"/>
            <a:chOff x="0" y="0"/>
            <a:chExt cx="4572000" cy="9144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2000" cy="914400"/>
            </a:xfrm>
            <a:custGeom>
              <a:avLst/>
              <a:gdLst/>
              <a:ahLst/>
              <a:cxnLst/>
              <a:rect l="l" t="t" r="r" b="b"/>
              <a:pathLst>
                <a:path w="4572000" h="914400">
                  <a:moveTo>
                    <a:pt x="0" y="0"/>
                  </a:moveTo>
                  <a:lnTo>
                    <a:pt x="4572000" y="0"/>
                  </a:lnTo>
                  <a:lnTo>
                    <a:pt x="45720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7425" b="-4742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4572000" cy="9525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79"/>
                </a:lnSpc>
              </a:pPr>
              <a:r>
                <a:rPr lang="en-US" sz="2149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Student Success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12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9926259" y="7555308"/>
            <a:ext cx="841629" cy="841629"/>
          </a:xfrm>
          <a:custGeom>
            <a:avLst/>
            <a:gdLst/>
            <a:ahLst/>
            <a:cxnLst/>
            <a:rect l="l" t="t" r="r" b="b"/>
            <a:pathLst>
              <a:path w="841629" h="841629">
                <a:moveTo>
                  <a:pt x="0" y="0"/>
                </a:moveTo>
                <a:lnTo>
                  <a:pt x="841629" y="0"/>
                </a:lnTo>
                <a:lnTo>
                  <a:pt x="841629" y="841630"/>
                </a:lnTo>
                <a:lnTo>
                  <a:pt x="0" y="8416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1373585" y="1956357"/>
            <a:ext cx="16420113" cy="3276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Each Title I school develops and modifies a School-Home Compact every spring.</a:t>
            </a:r>
          </a:p>
          <a:p>
            <a:pPr algn="l">
              <a:lnSpc>
                <a:spcPts val="5040"/>
              </a:lnSpc>
            </a:pP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7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The compact outlines shared responsibilities of the school, families, and students.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Guardian's Right to Know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Your Right to Teacher Qualifications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14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437366" y="2948953"/>
            <a:ext cx="6820673" cy="4859629"/>
          </a:xfrm>
          <a:custGeom>
            <a:avLst/>
            <a:gdLst/>
            <a:ahLst/>
            <a:cxnLst/>
            <a:rect l="l" t="t" r="r" b="b"/>
            <a:pathLst>
              <a:path w="6820673" h="4859629">
                <a:moveTo>
                  <a:pt x="0" y="0"/>
                </a:moveTo>
                <a:lnTo>
                  <a:pt x="6820673" y="0"/>
                </a:lnTo>
                <a:lnTo>
                  <a:pt x="6820673" y="4859629"/>
                </a:lnTo>
                <a:lnTo>
                  <a:pt x="0" y="48596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673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7863840" y="3143250"/>
            <a:ext cx="10104120" cy="3914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Parents and guardians have the right to know the professional qualifications of classroom teachers.</a:t>
            </a:r>
          </a:p>
          <a:p>
            <a:pPr algn="l">
              <a:lnSpc>
                <a:spcPts val="5040"/>
              </a:lnSpc>
            </a:pP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7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This right applies to all families at Title I schools in Davis School District.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Requesting Teacher Qualification Information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45820" y="1948815"/>
            <a:ext cx="15437369" cy="3276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Federal law requires the district to provide this information in a timely manner upon request.</a:t>
            </a:r>
          </a:p>
          <a:p>
            <a:pPr algn="l">
              <a:lnSpc>
                <a:spcPts val="5040"/>
              </a:lnSpc>
            </a:pP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7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Contact your building administrator to request teacher qualification information.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058502" y="6328193"/>
            <a:ext cx="2748552" cy="2930107"/>
            <a:chOff x="0" y="0"/>
            <a:chExt cx="2768600" cy="29514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68600" cy="2951480"/>
            </a:xfrm>
            <a:custGeom>
              <a:avLst/>
              <a:gdLst/>
              <a:ahLst/>
              <a:cxnLst/>
              <a:rect l="l" t="t" r="r" b="b"/>
              <a:pathLst>
                <a:path w="2768600" h="2951480">
                  <a:moveTo>
                    <a:pt x="0" y="184531"/>
                  </a:moveTo>
                  <a:cubicBezTo>
                    <a:pt x="0" y="82677"/>
                    <a:pt x="82677" y="0"/>
                    <a:pt x="184531" y="0"/>
                  </a:cubicBezTo>
                  <a:lnTo>
                    <a:pt x="2584069" y="0"/>
                  </a:lnTo>
                  <a:cubicBezTo>
                    <a:pt x="2685923" y="0"/>
                    <a:pt x="2768600" y="82677"/>
                    <a:pt x="2768600" y="184531"/>
                  </a:cubicBezTo>
                  <a:lnTo>
                    <a:pt x="2768600" y="2766949"/>
                  </a:lnTo>
                  <a:cubicBezTo>
                    <a:pt x="2768600" y="2868930"/>
                    <a:pt x="2685923" y="2951480"/>
                    <a:pt x="2584069" y="2951480"/>
                  </a:cubicBezTo>
                  <a:lnTo>
                    <a:pt x="184531" y="2951480"/>
                  </a:lnTo>
                  <a:cubicBezTo>
                    <a:pt x="82677" y="2951480"/>
                    <a:pt x="0" y="2868803"/>
                    <a:pt x="0" y="2766949"/>
                  </a:cubicBez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252666" y="6486045"/>
            <a:ext cx="726223" cy="635445"/>
            <a:chOff x="0" y="0"/>
            <a:chExt cx="731520" cy="6400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464481" y="7106703"/>
            <a:ext cx="2027372" cy="1933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9"/>
              </a:lnSpc>
            </a:pPr>
            <a:r>
              <a:rPr lang="en-US" sz="238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Parent</a:t>
            </a:r>
          </a:p>
          <a:p>
            <a:pPr algn="l">
              <a:lnSpc>
                <a:spcPts val="2859"/>
              </a:lnSpc>
            </a:pPr>
            <a:r>
              <a:rPr lang="en-US" sz="238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Request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6860007" y="7768030"/>
            <a:ext cx="595099" cy="50432"/>
            <a:chOff x="0" y="0"/>
            <a:chExt cx="599440" cy="50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99440" cy="50800"/>
            </a:xfrm>
            <a:custGeom>
              <a:avLst/>
              <a:gdLst/>
              <a:ahLst/>
              <a:cxnLst/>
              <a:rect l="l" t="t" r="r" b="b"/>
              <a:pathLst>
                <a:path w="599440" h="50800">
                  <a:moveTo>
                    <a:pt x="0" y="0"/>
                  </a:moveTo>
                  <a:lnTo>
                    <a:pt x="599440" y="50800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t="-179923" b="-179923"/>
              </a:stretch>
            </a:blipFill>
            <a:ln w="3810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508060" y="6328193"/>
            <a:ext cx="2748552" cy="2930107"/>
            <a:chOff x="0" y="0"/>
            <a:chExt cx="2768600" cy="29514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768600" cy="2951480"/>
            </a:xfrm>
            <a:custGeom>
              <a:avLst/>
              <a:gdLst/>
              <a:ahLst/>
              <a:cxnLst/>
              <a:rect l="l" t="t" r="r" b="b"/>
              <a:pathLst>
                <a:path w="2768600" h="2951480">
                  <a:moveTo>
                    <a:pt x="0" y="184531"/>
                  </a:moveTo>
                  <a:cubicBezTo>
                    <a:pt x="0" y="82677"/>
                    <a:pt x="82677" y="0"/>
                    <a:pt x="184531" y="0"/>
                  </a:cubicBezTo>
                  <a:lnTo>
                    <a:pt x="2584069" y="0"/>
                  </a:lnTo>
                  <a:cubicBezTo>
                    <a:pt x="2685923" y="0"/>
                    <a:pt x="2768600" y="82677"/>
                    <a:pt x="2768600" y="184531"/>
                  </a:cubicBezTo>
                  <a:lnTo>
                    <a:pt x="2768600" y="2766949"/>
                  </a:lnTo>
                  <a:cubicBezTo>
                    <a:pt x="2768600" y="2868930"/>
                    <a:pt x="2685923" y="2951480"/>
                    <a:pt x="2584069" y="2951480"/>
                  </a:cubicBezTo>
                  <a:lnTo>
                    <a:pt x="184531" y="2951480"/>
                  </a:lnTo>
                  <a:cubicBezTo>
                    <a:pt x="82677" y="2951480"/>
                    <a:pt x="0" y="2868803"/>
                    <a:pt x="0" y="2766949"/>
                  </a:cubicBezTo>
                  <a:close/>
                </a:path>
              </a:pathLst>
            </a:custGeom>
            <a:solidFill>
              <a:srgbClr val="2E6BB5"/>
            </a:solidFill>
            <a:ln w="19050" cap="sq">
              <a:solidFill>
                <a:srgbClr val="2E6BB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702224" y="6486045"/>
            <a:ext cx="726223" cy="635445"/>
            <a:chOff x="0" y="0"/>
            <a:chExt cx="731520" cy="6400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7914039" y="7106703"/>
            <a:ext cx="2027372" cy="1933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9"/>
              </a:lnSpc>
            </a:pPr>
            <a:r>
              <a:rPr lang="en-US" sz="238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Contact</a:t>
            </a:r>
          </a:p>
          <a:p>
            <a:pPr algn="l">
              <a:lnSpc>
                <a:spcPts val="2859"/>
              </a:lnSpc>
            </a:pPr>
            <a:r>
              <a:rPr lang="en-US" sz="238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Administrator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0309565" y="7768030"/>
            <a:ext cx="595099" cy="50432"/>
            <a:chOff x="0" y="0"/>
            <a:chExt cx="599440" cy="50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99440" cy="50800"/>
            </a:xfrm>
            <a:custGeom>
              <a:avLst/>
              <a:gdLst/>
              <a:ahLst/>
              <a:cxnLst/>
              <a:rect l="l" t="t" r="r" b="b"/>
              <a:pathLst>
                <a:path w="599440" h="50800">
                  <a:moveTo>
                    <a:pt x="0" y="0"/>
                  </a:moveTo>
                  <a:lnTo>
                    <a:pt x="599440" y="50800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t="-179923" b="-179923"/>
              </a:stretch>
            </a:blipFill>
            <a:ln w="3810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957618" y="6328193"/>
            <a:ext cx="2748552" cy="2930107"/>
            <a:chOff x="0" y="0"/>
            <a:chExt cx="2768600" cy="295148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768600" cy="2951480"/>
            </a:xfrm>
            <a:custGeom>
              <a:avLst/>
              <a:gdLst/>
              <a:ahLst/>
              <a:cxnLst/>
              <a:rect l="l" t="t" r="r" b="b"/>
              <a:pathLst>
                <a:path w="2768600" h="2951480">
                  <a:moveTo>
                    <a:pt x="0" y="184531"/>
                  </a:moveTo>
                  <a:cubicBezTo>
                    <a:pt x="0" y="82677"/>
                    <a:pt x="82677" y="0"/>
                    <a:pt x="184531" y="0"/>
                  </a:cubicBezTo>
                  <a:lnTo>
                    <a:pt x="2584069" y="0"/>
                  </a:lnTo>
                  <a:cubicBezTo>
                    <a:pt x="2685923" y="0"/>
                    <a:pt x="2768600" y="82677"/>
                    <a:pt x="2768600" y="184531"/>
                  </a:cubicBezTo>
                  <a:lnTo>
                    <a:pt x="2768600" y="2766949"/>
                  </a:lnTo>
                  <a:cubicBezTo>
                    <a:pt x="2768600" y="2868930"/>
                    <a:pt x="2685923" y="2951480"/>
                    <a:pt x="2584069" y="2951480"/>
                  </a:cubicBezTo>
                  <a:lnTo>
                    <a:pt x="184531" y="2951480"/>
                  </a:lnTo>
                  <a:cubicBezTo>
                    <a:pt x="82677" y="2951480"/>
                    <a:pt x="0" y="2868803"/>
                    <a:pt x="0" y="2766949"/>
                  </a:cubicBezTo>
                  <a:close/>
                </a:path>
              </a:pathLst>
            </a:custGeom>
            <a:solidFill>
              <a:srgbClr val="3D9CA8"/>
            </a:solidFill>
            <a:ln w="19050" cap="sq">
              <a:solidFill>
                <a:srgbClr val="3D9CA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151782" y="6486045"/>
            <a:ext cx="726223" cy="635445"/>
            <a:chOff x="0" y="0"/>
            <a:chExt cx="731520" cy="64008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1363597" y="7106703"/>
            <a:ext cx="2027372" cy="1933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9"/>
              </a:lnSpc>
            </a:pPr>
            <a:r>
              <a:rPr lang="en-US" sz="238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District</a:t>
            </a:r>
          </a:p>
          <a:p>
            <a:pPr algn="l">
              <a:lnSpc>
                <a:spcPts val="2859"/>
              </a:lnSpc>
            </a:pPr>
            <a:r>
              <a:rPr lang="en-US" sz="238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Provides Info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15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Right to Request a Meeting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Your Voice in Education Decisions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16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11306441" y="2650105"/>
            <a:ext cx="6198906" cy="5457326"/>
          </a:xfrm>
          <a:custGeom>
            <a:avLst/>
            <a:gdLst/>
            <a:ahLst/>
            <a:cxnLst/>
            <a:rect l="l" t="t" r="r" b="b"/>
            <a:pathLst>
              <a:path w="6198906" h="5457326">
                <a:moveTo>
                  <a:pt x="0" y="0"/>
                </a:moveTo>
                <a:lnTo>
                  <a:pt x="6198906" y="0"/>
                </a:lnTo>
                <a:lnTo>
                  <a:pt x="6198906" y="5457325"/>
                </a:lnTo>
                <a:lnTo>
                  <a:pt x="0" y="54573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7360" r="-2914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11894958" y="3901440"/>
            <a:ext cx="5212080" cy="685800"/>
            <a:chOff x="0" y="0"/>
            <a:chExt cx="6949440" cy="914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949440" cy="914400"/>
            </a:xfrm>
            <a:custGeom>
              <a:avLst/>
              <a:gdLst/>
              <a:ahLst/>
              <a:cxnLst/>
              <a:rect l="l" t="t" r="r" b="b"/>
              <a:pathLst>
                <a:path w="6949440" h="914400">
                  <a:moveTo>
                    <a:pt x="0" y="0"/>
                  </a:moveTo>
                  <a:lnTo>
                    <a:pt x="6949440" y="0"/>
                  </a:lnTo>
                  <a:lnTo>
                    <a:pt x="694944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8086" b="-9808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6949440" cy="9715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700"/>
                </a:lnSpc>
              </a:pPr>
              <a:r>
                <a:rPr lang="en-US" sz="225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Family  +  School  =  Partnership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45820" y="1948815"/>
            <a:ext cx="9418320" cy="519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Guardians may request regular meetings to make suggestions and participate in decisions about their student's education.</a:t>
            </a:r>
          </a:p>
          <a:p>
            <a:pPr algn="l">
              <a:lnSpc>
                <a:spcPts val="5040"/>
              </a:lnSpc>
            </a:pP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7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Schools must provide opportunities for guardians to be involved, as appropriate.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School Response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Timely Follow-Up on Your Suggestions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45820" y="1948815"/>
            <a:ext cx="16055546" cy="2638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The school must respond to any suggestions as soon as reasonably possible.</a:t>
            </a:r>
          </a:p>
          <a:p>
            <a:pPr algn="l">
              <a:lnSpc>
                <a:spcPts val="5040"/>
              </a:lnSpc>
            </a:pP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7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Your input helps shape programs and supports for all students.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959425" y="6397595"/>
            <a:ext cx="11982745" cy="391680"/>
            <a:chOff x="0" y="0"/>
            <a:chExt cx="9169400" cy="29972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169400" cy="299720"/>
            </a:xfrm>
            <a:custGeom>
              <a:avLst/>
              <a:gdLst/>
              <a:ahLst/>
              <a:cxnLst/>
              <a:rect l="l" t="t" r="r" b="b"/>
              <a:pathLst>
                <a:path w="9169400" h="299720">
                  <a:moveTo>
                    <a:pt x="0" y="0"/>
                  </a:moveTo>
                  <a:lnTo>
                    <a:pt x="9169400" y="0"/>
                  </a:lnTo>
                  <a:lnTo>
                    <a:pt x="9169400" y="299720"/>
                  </a:lnTo>
                  <a:lnTo>
                    <a:pt x="0" y="299720"/>
                  </a:lnTo>
                  <a:close/>
                </a:path>
              </a:pathLst>
            </a:custGeom>
            <a:solidFill>
              <a:srgbClr val="A8D4F0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437407" y="5680622"/>
            <a:ext cx="1347644" cy="1347644"/>
            <a:chOff x="0" y="0"/>
            <a:chExt cx="1031240" cy="103124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31240" cy="1031240"/>
            </a:xfrm>
            <a:custGeom>
              <a:avLst/>
              <a:gdLst/>
              <a:ahLst/>
              <a:cxnLst/>
              <a:rect l="l" t="t" r="r" b="b"/>
              <a:pathLst>
                <a:path w="1031240" h="1031240">
                  <a:moveTo>
                    <a:pt x="0" y="515620"/>
                  </a:moveTo>
                  <a:cubicBezTo>
                    <a:pt x="0" y="230886"/>
                    <a:pt x="230886" y="0"/>
                    <a:pt x="515620" y="0"/>
                  </a:cubicBezTo>
                  <a:cubicBezTo>
                    <a:pt x="800354" y="0"/>
                    <a:pt x="1031240" y="230886"/>
                    <a:pt x="1031240" y="515620"/>
                  </a:cubicBezTo>
                  <a:cubicBezTo>
                    <a:pt x="1031240" y="800354"/>
                    <a:pt x="800354" y="1031240"/>
                    <a:pt x="515620" y="1031240"/>
                  </a:cubicBezTo>
                  <a:cubicBezTo>
                    <a:pt x="230886" y="1031240"/>
                    <a:pt x="0" y="800354"/>
                    <a:pt x="0" y="515620"/>
                  </a:cubicBez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498040" y="7370156"/>
            <a:ext cx="3345874" cy="1672937"/>
            <a:chOff x="0" y="0"/>
            <a:chExt cx="2560320" cy="12801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560320" cy="1280160"/>
            </a:xfrm>
            <a:custGeom>
              <a:avLst/>
              <a:gdLst/>
              <a:ahLst/>
              <a:cxnLst/>
              <a:rect l="l" t="t" r="r" b="b"/>
              <a:pathLst>
                <a:path w="2560320" h="1280160">
                  <a:moveTo>
                    <a:pt x="0" y="0"/>
                  </a:moveTo>
                  <a:lnTo>
                    <a:pt x="2560320" y="0"/>
                  </a:lnTo>
                  <a:lnTo>
                    <a:pt x="256032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560320" cy="13182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79"/>
                </a:lnSpc>
              </a:pPr>
              <a:r>
                <a:rPr lang="en-US" sz="2149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Suggestion Submitted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500255" y="5680622"/>
            <a:ext cx="1347644" cy="1347644"/>
            <a:chOff x="0" y="0"/>
            <a:chExt cx="1031240" cy="103124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31240" cy="1031240"/>
            </a:xfrm>
            <a:custGeom>
              <a:avLst/>
              <a:gdLst/>
              <a:ahLst/>
              <a:cxnLst/>
              <a:rect l="l" t="t" r="r" b="b"/>
              <a:pathLst>
                <a:path w="1031240" h="1031240">
                  <a:moveTo>
                    <a:pt x="0" y="515620"/>
                  </a:moveTo>
                  <a:cubicBezTo>
                    <a:pt x="0" y="230886"/>
                    <a:pt x="230886" y="0"/>
                    <a:pt x="515620" y="0"/>
                  </a:cubicBezTo>
                  <a:cubicBezTo>
                    <a:pt x="800354" y="0"/>
                    <a:pt x="1031240" y="230886"/>
                    <a:pt x="1031240" y="515620"/>
                  </a:cubicBezTo>
                  <a:cubicBezTo>
                    <a:pt x="1031240" y="800354"/>
                    <a:pt x="800354" y="1031240"/>
                    <a:pt x="515620" y="1031240"/>
                  </a:cubicBezTo>
                  <a:cubicBezTo>
                    <a:pt x="230886" y="1031240"/>
                    <a:pt x="0" y="800354"/>
                    <a:pt x="0" y="515620"/>
                  </a:cubicBezTo>
                  <a:close/>
                </a:path>
              </a:pathLst>
            </a:custGeom>
            <a:solidFill>
              <a:srgbClr val="2E6BB5"/>
            </a:solidFill>
            <a:ln w="19050" cap="sq">
              <a:solidFill>
                <a:srgbClr val="2E6BB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560887" y="7370156"/>
            <a:ext cx="3345874" cy="1672937"/>
            <a:chOff x="0" y="0"/>
            <a:chExt cx="2560320" cy="128016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560320" cy="1280160"/>
            </a:xfrm>
            <a:custGeom>
              <a:avLst/>
              <a:gdLst/>
              <a:ahLst/>
              <a:cxnLst/>
              <a:rect l="l" t="t" r="r" b="b"/>
              <a:pathLst>
                <a:path w="2560320" h="1280160">
                  <a:moveTo>
                    <a:pt x="0" y="0"/>
                  </a:moveTo>
                  <a:lnTo>
                    <a:pt x="2560320" y="0"/>
                  </a:lnTo>
                  <a:lnTo>
                    <a:pt x="256032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2560320" cy="13182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79"/>
                </a:lnSpc>
              </a:pPr>
              <a:r>
                <a:rPr lang="en-US" sz="2149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School Reviews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563102" y="5680622"/>
            <a:ext cx="1347644" cy="1347644"/>
            <a:chOff x="0" y="0"/>
            <a:chExt cx="1031240" cy="103124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31240" cy="1031240"/>
            </a:xfrm>
            <a:custGeom>
              <a:avLst/>
              <a:gdLst/>
              <a:ahLst/>
              <a:cxnLst/>
              <a:rect l="l" t="t" r="r" b="b"/>
              <a:pathLst>
                <a:path w="1031240" h="1031240">
                  <a:moveTo>
                    <a:pt x="0" y="515620"/>
                  </a:moveTo>
                  <a:cubicBezTo>
                    <a:pt x="0" y="230886"/>
                    <a:pt x="230886" y="0"/>
                    <a:pt x="515620" y="0"/>
                  </a:cubicBezTo>
                  <a:cubicBezTo>
                    <a:pt x="800354" y="0"/>
                    <a:pt x="1031240" y="230886"/>
                    <a:pt x="1031240" y="515620"/>
                  </a:cubicBezTo>
                  <a:cubicBezTo>
                    <a:pt x="1031240" y="800354"/>
                    <a:pt x="800354" y="1031240"/>
                    <a:pt x="515620" y="1031240"/>
                  </a:cubicBezTo>
                  <a:cubicBezTo>
                    <a:pt x="230886" y="1031240"/>
                    <a:pt x="0" y="800354"/>
                    <a:pt x="0" y="515620"/>
                  </a:cubicBezTo>
                  <a:close/>
                </a:path>
              </a:pathLst>
            </a:custGeom>
            <a:solidFill>
              <a:srgbClr val="4CAF7A"/>
            </a:solidFill>
            <a:ln w="19050" cap="sq">
              <a:solidFill>
                <a:srgbClr val="4CAF7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623735" y="7370156"/>
            <a:ext cx="3345874" cy="1672937"/>
            <a:chOff x="0" y="0"/>
            <a:chExt cx="2560320" cy="128016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560320" cy="1280160"/>
            </a:xfrm>
            <a:custGeom>
              <a:avLst/>
              <a:gdLst/>
              <a:ahLst/>
              <a:cxnLst/>
              <a:rect l="l" t="t" r="r" b="b"/>
              <a:pathLst>
                <a:path w="2560320" h="1280160">
                  <a:moveTo>
                    <a:pt x="0" y="0"/>
                  </a:moveTo>
                  <a:lnTo>
                    <a:pt x="2560320" y="0"/>
                  </a:lnTo>
                  <a:lnTo>
                    <a:pt x="256032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2560320" cy="13182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79"/>
                </a:lnSpc>
              </a:pPr>
              <a:r>
                <a:rPr lang="en-US" sz="2149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Response Provided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17</a:t>
              </a: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Questions or Concerns?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We're Here to Help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62075" y="3007995"/>
            <a:ext cx="7151370" cy="2762250"/>
            <a:chOff x="0" y="0"/>
            <a:chExt cx="9535160" cy="3683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535160" cy="3683000"/>
            </a:xfrm>
            <a:custGeom>
              <a:avLst/>
              <a:gdLst/>
              <a:ahLst/>
              <a:cxnLst/>
              <a:rect l="l" t="t" r="r" b="b"/>
              <a:pathLst>
                <a:path w="9535160" h="3683000">
                  <a:moveTo>
                    <a:pt x="0" y="184150"/>
                  </a:moveTo>
                  <a:cubicBezTo>
                    <a:pt x="0" y="82423"/>
                    <a:pt x="82423" y="0"/>
                    <a:pt x="184150" y="0"/>
                  </a:cubicBezTo>
                  <a:lnTo>
                    <a:pt x="9351010" y="0"/>
                  </a:lnTo>
                  <a:cubicBezTo>
                    <a:pt x="9452737" y="0"/>
                    <a:pt x="9535160" y="82423"/>
                    <a:pt x="9535160" y="184150"/>
                  </a:cubicBezTo>
                  <a:lnTo>
                    <a:pt x="9535160" y="3498850"/>
                  </a:lnTo>
                  <a:cubicBezTo>
                    <a:pt x="9535160" y="3600577"/>
                    <a:pt x="9452737" y="3683000"/>
                    <a:pt x="9351010" y="3683000"/>
                  </a:cubicBezTo>
                  <a:lnTo>
                    <a:pt x="184150" y="3683000"/>
                  </a:lnTo>
                  <a:cubicBezTo>
                    <a:pt x="82423" y="3683000"/>
                    <a:pt x="0" y="3600577"/>
                    <a:pt x="0" y="3498850"/>
                  </a:cubicBez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08760" y="3127248"/>
            <a:ext cx="548640" cy="480060"/>
            <a:chOff x="0" y="0"/>
            <a:chExt cx="731520" cy="6400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668780" y="3582162"/>
            <a:ext cx="660654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9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Talk with your student's teacher or school principal.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591675" y="3007995"/>
            <a:ext cx="7151370" cy="2762250"/>
            <a:chOff x="0" y="0"/>
            <a:chExt cx="9535160" cy="3683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535160" cy="3683000"/>
            </a:xfrm>
            <a:custGeom>
              <a:avLst/>
              <a:gdLst/>
              <a:ahLst/>
              <a:cxnLst/>
              <a:rect l="l" t="t" r="r" b="b"/>
              <a:pathLst>
                <a:path w="9535160" h="3683000">
                  <a:moveTo>
                    <a:pt x="0" y="184150"/>
                  </a:moveTo>
                  <a:cubicBezTo>
                    <a:pt x="0" y="82423"/>
                    <a:pt x="82423" y="0"/>
                    <a:pt x="184150" y="0"/>
                  </a:cubicBezTo>
                  <a:lnTo>
                    <a:pt x="9351010" y="0"/>
                  </a:lnTo>
                  <a:cubicBezTo>
                    <a:pt x="9452737" y="0"/>
                    <a:pt x="9535160" y="82423"/>
                    <a:pt x="9535160" y="184150"/>
                  </a:cubicBezTo>
                  <a:lnTo>
                    <a:pt x="9535160" y="3498850"/>
                  </a:lnTo>
                  <a:cubicBezTo>
                    <a:pt x="9535160" y="3600577"/>
                    <a:pt x="9452737" y="3683000"/>
                    <a:pt x="9351010" y="3683000"/>
                  </a:cubicBezTo>
                  <a:lnTo>
                    <a:pt x="184150" y="3683000"/>
                  </a:lnTo>
                  <a:cubicBezTo>
                    <a:pt x="82423" y="3683000"/>
                    <a:pt x="0" y="3600577"/>
                    <a:pt x="0" y="3498850"/>
                  </a:cubicBezTo>
                  <a:close/>
                </a:path>
              </a:pathLst>
            </a:custGeom>
            <a:solidFill>
              <a:srgbClr val="2E6BB5"/>
            </a:solidFill>
            <a:ln w="19050" cap="sq">
              <a:solidFill>
                <a:srgbClr val="2E6BB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738360" y="3127248"/>
            <a:ext cx="548640" cy="480060"/>
            <a:chOff x="0" y="0"/>
            <a:chExt cx="731520" cy="6400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9898380" y="3582162"/>
            <a:ext cx="660654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9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Set up a meeting before or after the school day.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754380" y="6858000"/>
            <a:ext cx="16459200" cy="548640"/>
            <a:chOff x="0" y="0"/>
            <a:chExt cx="21945600" cy="7315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945600" cy="731520"/>
            </a:xfrm>
            <a:custGeom>
              <a:avLst/>
              <a:gdLst/>
              <a:ahLst/>
              <a:cxnLst/>
              <a:rect l="l" t="t" r="r" b="b"/>
              <a:pathLst>
                <a:path w="21945600" h="73152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21945600" cy="779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 i="1">
                  <a:solidFill>
                    <a:srgbClr val="5A6B7D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Principal Pendergast  801-402-3500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18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If Concerns Continue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District-Level Support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45820" y="1948815"/>
            <a:ext cx="17212648" cy="3276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9562" lvl="1" indent="-379781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If concerns remain unresolved, families may contact the district Title I office.</a:t>
            </a:r>
          </a:p>
          <a:p>
            <a:pPr algn="l">
              <a:lnSpc>
                <a:spcPts val="5040"/>
              </a:lnSpc>
            </a:pPr>
            <a:endParaRPr lang="en-US" sz="4200">
              <a:solidFill>
                <a:srgbClr val="1A2B3C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760095" lvl="1" indent="-380047" algn="l">
              <a:lnSpc>
                <a:spcPts val="5040"/>
              </a:lnSpc>
              <a:buFont typeface="Arial"/>
              <a:buChar char="•"/>
            </a:pPr>
            <a:r>
              <a:rPr lang="en-US" sz="4200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The district team supports schools and families in addressing ongoing concerns.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923251" y="6254115"/>
            <a:ext cx="2830259" cy="2830259"/>
            <a:chOff x="0" y="0"/>
            <a:chExt cx="2585720" cy="258572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85720" cy="2585720"/>
            </a:xfrm>
            <a:custGeom>
              <a:avLst/>
              <a:gdLst/>
              <a:ahLst/>
              <a:cxnLst/>
              <a:rect l="l" t="t" r="r" b="b"/>
              <a:pathLst>
                <a:path w="2585720" h="2585720">
                  <a:moveTo>
                    <a:pt x="0" y="184658"/>
                  </a:moveTo>
                  <a:cubicBezTo>
                    <a:pt x="0" y="82677"/>
                    <a:pt x="82677" y="0"/>
                    <a:pt x="184658" y="0"/>
                  </a:cubicBezTo>
                  <a:lnTo>
                    <a:pt x="2401062" y="0"/>
                  </a:lnTo>
                  <a:cubicBezTo>
                    <a:pt x="2503043" y="0"/>
                    <a:pt x="2585720" y="82677"/>
                    <a:pt x="2585720" y="184658"/>
                  </a:cubicBezTo>
                  <a:lnTo>
                    <a:pt x="2585720" y="2401062"/>
                  </a:lnTo>
                  <a:cubicBezTo>
                    <a:pt x="2585720" y="2503043"/>
                    <a:pt x="2503043" y="2585720"/>
                    <a:pt x="2401062" y="2585720"/>
                  </a:cubicBezTo>
                  <a:lnTo>
                    <a:pt x="184658" y="2585720"/>
                  </a:lnTo>
                  <a:cubicBezTo>
                    <a:pt x="82677" y="2585720"/>
                    <a:pt x="0" y="2503043"/>
                    <a:pt x="0" y="2401062"/>
                  </a:cubicBez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137328" y="6428156"/>
            <a:ext cx="800702" cy="700614"/>
            <a:chOff x="0" y="0"/>
            <a:chExt cx="731520" cy="64008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370866" y="7118328"/>
            <a:ext cx="2035117" cy="1725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2"/>
              </a:lnSpc>
            </a:pPr>
            <a:r>
              <a:rPr lang="en-US" sz="262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School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6811894" y="7641442"/>
            <a:ext cx="656131" cy="55604"/>
            <a:chOff x="0" y="0"/>
            <a:chExt cx="599440" cy="50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99440" cy="50800"/>
            </a:xfrm>
            <a:custGeom>
              <a:avLst/>
              <a:gdLst/>
              <a:ahLst/>
              <a:cxnLst/>
              <a:rect l="l" t="t" r="r" b="b"/>
              <a:pathLst>
                <a:path w="599440" h="50800">
                  <a:moveTo>
                    <a:pt x="0" y="0"/>
                  </a:moveTo>
                  <a:lnTo>
                    <a:pt x="599440" y="50800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t="-179923" b="-179923"/>
              </a:stretch>
            </a:blipFill>
            <a:ln w="3810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526409" y="6254115"/>
            <a:ext cx="2830259" cy="2830259"/>
            <a:chOff x="0" y="0"/>
            <a:chExt cx="2585720" cy="258572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585720" cy="2585720"/>
            </a:xfrm>
            <a:custGeom>
              <a:avLst/>
              <a:gdLst/>
              <a:ahLst/>
              <a:cxnLst/>
              <a:rect l="l" t="t" r="r" b="b"/>
              <a:pathLst>
                <a:path w="2585720" h="2585720">
                  <a:moveTo>
                    <a:pt x="0" y="184658"/>
                  </a:moveTo>
                  <a:cubicBezTo>
                    <a:pt x="0" y="82677"/>
                    <a:pt x="82677" y="0"/>
                    <a:pt x="184658" y="0"/>
                  </a:cubicBezTo>
                  <a:lnTo>
                    <a:pt x="2401062" y="0"/>
                  </a:lnTo>
                  <a:cubicBezTo>
                    <a:pt x="2503043" y="0"/>
                    <a:pt x="2585720" y="82677"/>
                    <a:pt x="2585720" y="184658"/>
                  </a:cubicBezTo>
                  <a:lnTo>
                    <a:pt x="2585720" y="2401062"/>
                  </a:lnTo>
                  <a:cubicBezTo>
                    <a:pt x="2585720" y="2503043"/>
                    <a:pt x="2503043" y="2585720"/>
                    <a:pt x="2401062" y="2585720"/>
                  </a:cubicBezTo>
                  <a:lnTo>
                    <a:pt x="184658" y="2585720"/>
                  </a:lnTo>
                  <a:cubicBezTo>
                    <a:pt x="82677" y="2585720"/>
                    <a:pt x="0" y="2503043"/>
                    <a:pt x="0" y="2401062"/>
                  </a:cubicBezTo>
                  <a:close/>
                </a:path>
              </a:pathLst>
            </a:custGeom>
            <a:solidFill>
              <a:srgbClr val="3D9CA8"/>
            </a:solidFill>
            <a:ln w="19050" cap="sq">
              <a:solidFill>
                <a:srgbClr val="3D9CA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740486" y="6428156"/>
            <a:ext cx="800702" cy="700614"/>
            <a:chOff x="0" y="0"/>
            <a:chExt cx="731520" cy="6400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7974024" y="7118328"/>
            <a:ext cx="2035117" cy="1725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2"/>
              </a:lnSpc>
            </a:pPr>
            <a:r>
              <a:rPr lang="en-US" sz="262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Family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0415052" y="7641442"/>
            <a:ext cx="656131" cy="55604"/>
            <a:chOff x="0" y="0"/>
            <a:chExt cx="599440" cy="50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99440" cy="50800"/>
            </a:xfrm>
            <a:custGeom>
              <a:avLst/>
              <a:gdLst/>
              <a:ahLst/>
              <a:cxnLst/>
              <a:rect l="l" t="t" r="r" b="b"/>
              <a:pathLst>
                <a:path w="599440" h="50800">
                  <a:moveTo>
                    <a:pt x="0" y="0"/>
                  </a:moveTo>
                  <a:lnTo>
                    <a:pt x="599440" y="50800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t="-179923" b="-179923"/>
              </a:stretch>
            </a:blipFill>
            <a:ln w="3810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129567" y="6254115"/>
            <a:ext cx="3230609" cy="2830259"/>
            <a:chOff x="0" y="0"/>
            <a:chExt cx="2951480" cy="258572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951480" cy="2585720"/>
            </a:xfrm>
            <a:custGeom>
              <a:avLst/>
              <a:gdLst/>
              <a:ahLst/>
              <a:cxnLst/>
              <a:rect l="l" t="t" r="r" b="b"/>
              <a:pathLst>
                <a:path w="2951480" h="2585720">
                  <a:moveTo>
                    <a:pt x="0" y="184658"/>
                  </a:moveTo>
                  <a:cubicBezTo>
                    <a:pt x="0" y="82677"/>
                    <a:pt x="82677" y="0"/>
                    <a:pt x="184658" y="0"/>
                  </a:cubicBezTo>
                  <a:lnTo>
                    <a:pt x="2766822" y="0"/>
                  </a:lnTo>
                  <a:cubicBezTo>
                    <a:pt x="2868803" y="0"/>
                    <a:pt x="2951480" y="82677"/>
                    <a:pt x="2951480" y="184658"/>
                  </a:cubicBezTo>
                  <a:lnTo>
                    <a:pt x="2951480" y="2401062"/>
                  </a:lnTo>
                  <a:cubicBezTo>
                    <a:pt x="2951480" y="2503043"/>
                    <a:pt x="2868803" y="2585720"/>
                    <a:pt x="2766822" y="2585720"/>
                  </a:cubicBezTo>
                  <a:lnTo>
                    <a:pt x="184658" y="2585720"/>
                  </a:lnTo>
                  <a:cubicBezTo>
                    <a:pt x="82677" y="2585720"/>
                    <a:pt x="0" y="2503043"/>
                    <a:pt x="0" y="2401062"/>
                  </a:cubicBezTo>
                  <a:close/>
                </a:path>
              </a:pathLst>
            </a:custGeom>
            <a:solidFill>
              <a:srgbClr val="2E6BB5"/>
            </a:solidFill>
            <a:ln w="19050" cap="sq">
              <a:solidFill>
                <a:srgbClr val="2E6BB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343644" y="6428156"/>
            <a:ext cx="800702" cy="700614"/>
            <a:chOff x="0" y="0"/>
            <a:chExt cx="731520" cy="6400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31520" cy="640080"/>
            </a:xfrm>
            <a:custGeom>
              <a:avLst/>
              <a:gdLst/>
              <a:ahLst/>
              <a:cxnLst/>
              <a:rect l="l" t="t" r="r" b="b"/>
              <a:pathLst>
                <a:path w="731520" h="640080">
                  <a:moveTo>
                    <a:pt x="0" y="0"/>
                  </a:moveTo>
                  <a:lnTo>
                    <a:pt x="731520" y="0"/>
                  </a:lnTo>
                  <a:lnTo>
                    <a:pt x="73152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2265" r="-622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731520" cy="6972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0"/>
                </a:lnSpc>
              </a:pPr>
              <a:r>
                <a:rPr lang="en-US" sz="27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1577182" y="7118328"/>
            <a:ext cx="2435468" cy="1725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2"/>
              </a:lnSpc>
            </a:pPr>
            <a:r>
              <a:rPr lang="en-US" sz="262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District</a:t>
            </a:r>
          </a:p>
          <a:p>
            <a:pPr algn="l">
              <a:lnSpc>
                <a:spcPts val="3152"/>
              </a:lnSpc>
            </a:pPr>
            <a:r>
              <a:rPr lang="en-US" sz="262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Title I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19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DSD Title I Contact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4380" y="932688"/>
            <a:ext cx="15773400" cy="411480"/>
            <a:chOff x="0" y="0"/>
            <a:chExt cx="210312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031200" cy="548640"/>
            </a:xfrm>
            <a:custGeom>
              <a:avLst/>
              <a:gdLst/>
              <a:ahLst/>
              <a:cxnLst/>
              <a:rect l="l" t="t" r="r" b="b"/>
              <a:pathLst>
                <a:path w="21031200" h="548640">
                  <a:moveTo>
                    <a:pt x="0" y="0"/>
                  </a:moveTo>
                  <a:lnTo>
                    <a:pt x="21031200" y="0"/>
                  </a:lnTo>
                  <a:lnTo>
                    <a:pt x="210312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926" b="-69692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1031200" cy="596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40"/>
                </a:lnSpc>
              </a:pPr>
              <a:r>
                <a:rPr lang="en-US" sz="1950" i="1">
                  <a:solidFill>
                    <a:srgbClr val="A8D4F0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Davis School District Federal Programs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409950" y="2312670"/>
            <a:ext cx="11422380" cy="6210300"/>
            <a:chOff x="0" y="0"/>
            <a:chExt cx="15229840" cy="8280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229839" cy="8280400"/>
            </a:xfrm>
            <a:custGeom>
              <a:avLst/>
              <a:gdLst/>
              <a:ahLst/>
              <a:cxnLst/>
              <a:rect l="l" t="t" r="r" b="b"/>
              <a:pathLst>
                <a:path w="15229839" h="8280400">
                  <a:moveTo>
                    <a:pt x="0" y="184023"/>
                  </a:moveTo>
                  <a:cubicBezTo>
                    <a:pt x="0" y="82423"/>
                    <a:pt x="82423" y="0"/>
                    <a:pt x="184023" y="0"/>
                  </a:cubicBezTo>
                  <a:lnTo>
                    <a:pt x="15045817" y="0"/>
                  </a:lnTo>
                  <a:cubicBezTo>
                    <a:pt x="15147417" y="0"/>
                    <a:pt x="15229839" y="82423"/>
                    <a:pt x="15229839" y="184023"/>
                  </a:cubicBezTo>
                  <a:lnTo>
                    <a:pt x="15229839" y="8096377"/>
                  </a:lnTo>
                  <a:cubicBezTo>
                    <a:pt x="15229839" y="8197977"/>
                    <a:pt x="15147417" y="8280400"/>
                    <a:pt x="15045817" y="8280400"/>
                  </a:cubicBezTo>
                  <a:lnTo>
                    <a:pt x="184023" y="8280400"/>
                  </a:lnTo>
                  <a:cubicBezTo>
                    <a:pt x="82423" y="8280400"/>
                    <a:pt x="0" y="8197977"/>
                    <a:pt x="0" y="8096377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419475" y="2322195"/>
            <a:ext cx="11403330" cy="773430"/>
            <a:chOff x="0" y="0"/>
            <a:chExt cx="15204440" cy="10312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204439" cy="1031240"/>
            </a:xfrm>
            <a:custGeom>
              <a:avLst/>
              <a:gdLst/>
              <a:ahLst/>
              <a:cxnLst/>
              <a:rect l="l" t="t" r="r" b="b"/>
              <a:pathLst>
                <a:path w="15204439" h="1031240">
                  <a:moveTo>
                    <a:pt x="0" y="0"/>
                  </a:moveTo>
                  <a:lnTo>
                    <a:pt x="15204439" y="0"/>
                  </a:lnTo>
                  <a:lnTo>
                    <a:pt x="15204439" y="1031240"/>
                  </a:lnTo>
                  <a:lnTo>
                    <a:pt x="0" y="10312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429000" y="2441448"/>
            <a:ext cx="11384280" cy="548640"/>
            <a:chOff x="0" y="0"/>
            <a:chExt cx="15179040" cy="7315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5179039" cy="731520"/>
            </a:xfrm>
            <a:custGeom>
              <a:avLst/>
              <a:gdLst/>
              <a:ahLst/>
              <a:cxnLst/>
              <a:rect l="l" t="t" r="r" b="b"/>
              <a:pathLst>
                <a:path w="15179039" h="731520">
                  <a:moveTo>
                    <a:pt x="0" y="0"/>
                  </a:moveTo>
                  <a:lnTo>
                    <a:pt x="15179039" y="0"/>
                  </a:lnTo>
                  <a:lnTo>
                    <a:pt x="15179039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4314" b="-3543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51790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District Contact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114800" y="3566160"/>
            <a:ext cx="10012680" cy="754380"/>
            <a:chOff x="0" y="0"/>
            <a:chExt cx="13350240" cy="100584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3350239" cy="1005840"/>
            </a:xfrm>
            <a:custGeom>
              <a:avLst/>
              <a:gdLst/>
              <a:ahLst/>
              <a:cxnLst/>
              <a:rect l="l" t="t" r="r" b="b"/>
              <a:pathLst>
                <a:path w="13350239" h="1005840">
                  <a:moveTo>
                    <a:pt x="0" y="0"/>
                  </a:moveTo>
                  <a:lnTo>
                    <a:pt x="13350239" y="0"/>
                  </a:lnTo>
                  <a:lnTo>
                    <a:pt x="13350239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8619" b="-2086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3350240" cy="10629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Sue Caldwell, Director of Federal Programs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114800" y="4457700"/>
            <a:ext cx="10012680" cy="754380"/>
            <a:chOff x="0" y="0"/>
            <a:chExt cx="13350240" cy="10058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3350239" cy="1005840"/>
            </a:xfrm>
            <a:custGeom>
              <a:avLst/>
              <a:gdLst/>
              <a:ahLst/>
              <a:cxnLst/>
              <a:rect l="l" t="t" r="r" b="b"/>
              <a:pathLst>
                <a:path w="13350239" h="1005840">
                  <a:moveTo>
                    <a:pt x="0" y="0"/>
                  </a:moveTo>
                  <a:lnTo>
                    <a:pt x="13350239" y="0"/>
                  </a:lnTo>
                  <a:lnTo>
                    <a:pt x="13350239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8619" b="-2086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13350240" cy="1043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Freeport West, F-2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114800" y="5349240"/>
            <a:ext cx="10012680" cy="754380"/>
            <a:chOff x="0" y="0"/>
            <a:chExt cx="13350240" cy="100584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3350239" cy="1005840"/>
            </a:xfrm>
            <a:custGeom>
              <a:avLst/>
              <a:gdLst/>
              <a:ahLst/>
              <a:cxnLst/>
              <a:rect l="l" t="t" r="r" b="b"/>
              <a:pathLst>
                <a:path w="13350239" h="1005840">
                  <a:moveTo>
                    <a:pt x="0" y="0"/>
                  </a:moveTo>
                  <a:lnTo>
                    <a:pt x="13350239" y="0"/>
                  </a:lnTo>
                  <a:lnTo>
                    <a:pt x="13350239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8619" b="-2086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13350240" cy="1043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Clearfield, UT 84025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14800" y="6240780"/>
            <a:ext cx="10012680" cy="754380"/>
            <a:chOff x="0" y="0"/>
            <a:chExt cx="13350240" cy="10058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3350239" cy="1005840"/>
            </a:xfrm>
            <a:custGeom>
              <a:avLst/>
              <a:gdLst/>
              <a:ahLst/>
              <a:cxnLst/>
              <a:rect l="l" t="t" r="r" b="b"/>
              <a:pathLst>
                <a:path w="13350239" h="1005840">
                  <a:moveTo>
                    <a:pt x="0" y="0"/>
                  </a:moveTo>
                  <a:lnTo>
                    <a:pt x="13350239" y="0"/>
                  </a:lnTo>
                  <a:lnTo>
                    <a:pt x="13350239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8619" b="-2086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13350240" cy="1043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>
                  <a:solidFill>
                    <a:srgbClr val="1A2B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801-402-8730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20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9525" y="1430655"/>
            <a:ext cx="18302478" cy="101346"/>
            <a:chOff x="0" y="0"/>
            <a:chExt cx="24403304" cy="135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403304" cy="135128"/>
            </a:xfrm>
            <a:custGeom>
              <a:avLst/>
              <a:gdLst/>
              <a:ahLst/>
              <a:cxnLst/>
              <a:rect l="l" t="t" r="r" b="b"/>
              <a:pathLst>
                <a:path w="24403304" h="135128">
                  <a:moveTo>
                    <a:pt x="0" y="0"/>
                  </a:moveTo>
                  <a:lnTo>
                    <a:pt x="24403304" y="0"/>
                  </a:lnTo>
                  <a:lnTo>
                    <a:pt x="24403304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54380" y="246888"/>
            <a:ext cx="15773400" cy="754380"/>
            <a:chOff x="0" y="0"/>
            <a:chExt cx="21031200" cy="10058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031200" cy="1005840"/>
            </a:xfrm>
            <a:custGeom>
              <a:avLst/>
              <a:gdLst/>
              <a:ahLst/>
              <a:cxnLst/>
              <a:rect l="l" t="t" r="r" b="b"/>
              <a:pathLst>
                <a:path w="21031200" h="1005840">
                  <a:moveTo>
                    <a:pt x="0" y="0"/>
                  </a:moveTo>
                  <a:lnTo>
                    <a:pt x="21031200" y="0"/>
                  </a:lnTo>
                  <a:lnTo>
                    <a:pt x="2103120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57414" b="-3574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1031200" cy="10915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What Families Should Remember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44855" y="2116455"/>
            <a:ext cx="8248650" cy="3036570"/>
            <a:chOff x="0" y="0"/>
            <a:chExt cx="10998200" cy="40487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998200" cy="4048760"/>
            </a:xfrm>
            <a:custGeom>
              <a:avLst/>
              <a:gdLst/>
              <a:ahLst/>
              <a:cxnLst/>
              <a:rect l="l" t="t" r="r" b="b"/>
              <a:pathLst>
                <a:path w="1099820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887837" y="0"/>
                  </a:lnTo>
                  <a:cubicBezTo>
                    <a:pt x="10948797" y="0"/>
                    <a:pt x="10998200" y="49403"/>
                    <a:pt x="10998200" y="110363"/>
                  </a:cubicBezTo>
                  <a:lnTo>
                    <a:pt x="10998200" y="3938397"/>
                  </a:lnTo>
                  <a:cubicBezTo>
                    <a:pt x="10998200" y="3999357"/>
                    <a:pt x="10948797" y="4048760"/>
                    <a:pt x="1088783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44855" y="2116455"/>
            <a:ext cx="128778" cy="3036570"/>
            <a:chOff x="0" y="0"/>
            <a:chExt cx="171704" cy="40487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1B4F8A"/>
            </a:solidFill>
            <a:ln w="19050" cap="sq">
              <a:solidFill>
                <a:srgbClr val="1B4F8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2290572"/>
            <a:ext cx="7818120" cy="595572"/>
            <a:chOff x="0" y="0"/>
            <a:chExt cx="10424160" cy="79409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424160" cy="794096"/>
            </a:xfrm>
            <a:custGeom>
              <a:avLst/>
              <a:gdLst/>
              <a:ahLst/>
              <a:cxnLst/>
              <a:rect l="l" t="t" r="r" b="b"/>
              <a:pathLst>
                <a:path w="10424160" h="794096">
                  <a:moveTo>
                    <a:pt x="0" y="0"/>
                  </a:moveTo>
                  <a:lnTo>
                    <a:pt x="10424160" y="0"/>
                  </a:lnTo>
                  <a:lnTo>
                    <a:pt x="10424160" y="794096"/>
                  </a:lnTo>
                  <a:lnTo>
                    <a:pt x="0" y="794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9721" b="-20184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0424160" cy="8512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599"/>
                </a:lnSpc>
              </a:pPr>
              <a:r>
                <a:rPr lang="en-US" sz="29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Key Point 1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20140" y="2800350"/>
            <a:ext cx="7635240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9"/>
              </a:lnSpc>
            </a:pPr>
            <a:r>
              <a:rPr lang="en-US" sz="26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Title I supports student achievement.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454515" y="2116455"/>
            <a:ext cx="8248650" cy="3036570"/>
            <a:chOff x="0" y="0"/>
            <a:chExt cx="10998200" cy="40487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998200" cy="4048760"/>
            </a:xfrm>
            <a:custGeom>
              <a:avLst/>
              <a:gdLst/>
              <a:ahLst/>
              <a:cxnLst/>
              <a:rect l="l" t="t" r="r" b="b"/>
              <a:pathLst>
                <a:path w="1099820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887837" y="0"/>
                  </a:lnTo>
                  <a:cubicBezTo>
                    <a:pt x="10948797" y="0"/>
                    <a:pt x="10998200" y="49403"/>
                    <a:pt x="10998200" y="110363"/>
                  </a:cubicBezTo>
                  <a:lnTo>
                    <a:pt x="10998200" y="3938397"/>
                  </a:lnTo>
                  <a:cubicBezTo>
                    <a:pt x="10998200" y="3999357"/>
                    <a:pt x="10948797" y="4048760"/>
                    <a:pt x="1088783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54515" y="2116455"/>
            <a:ext cx="128778" cy="3036570"/>
            <a:chOff x="0" y="0"/>
            <a:chExt cx="171704" cy="404876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3D9CA8"/>
            </a:solidFill>
            <a:ln w="19050" cap="sq">
              <a:solidFill>
                <a:srgbClr val="3D9CA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738360" y="2290572"/>
            <a:ext cx="7818120" cy="595572"/>
            <a:chOff x="0" y="0"/>
            <a:chExt cx="10424160" cy="79409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424160" cy="794096"/>
            </a:xfrm>
            <a:custGeom>
              <a:avLst/>
              <a:gdLst/>
              <a:ahLst/>
              <a:cxnLst/>
              <a:rect l="l" t="t" r="r" b="b"/>
              <a:pathLst>
                <a:path w="10424160" h="794096">
                  <a:moveTo>
                    <a:pt x="0" y="0"/>
                  </a:moveTo>
                  <a:lnTo>
                    <a:pt x="10424160" y="0"/>
                  </a:lnTo>
                  <a:lnTo>
                    <a:pt x="10424160" y="794096"/>
                  </a:lnTo>
                  <a:lnTo>
                    <a:pt x="0" y="794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9721" b="-20184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10424160" cy="8512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599"/>
                </a:lnSpc>
              </a:pPr>
              <a:r>
                <a:rPr lang="en-US" sz="29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Key Point 2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9829800" y="2800350"/>
            <a:ext cx="7635240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9"/>
              </a:lnSpc>
            </a:pPr>
            <a:r>
              <a:rPr lang="en-US" sz="26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Families have a voice in education.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744855" y="5614035"/>
            <a:ext cx="8248650" cy="3036570"/>
            <a:chOff x="0" y="0"/>
            <a:chExt cx="10998200" cy="404876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998200" cy="4048760"/>
            </a:xfrm>
            <a:custGeom>
              <a:avLst/>
              <a:gdLst/>
              <a:ahLst/>
              <a:cxnLst/>
              <a:rect l="l" t="t" r="r" b="b"/>
              <a:pathLst>
                <a:path w="1099820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887837" y="0"/>
                  </a:lnTo>
                  <a:cubicBezTo>
                    <a:pt x="10948797" y="0"/>
                    <a:pt x="10998200" y="49403"/>
                    <a:pt x="10998200" y="110363"/>
                  </a:cubicBezTo>
                  <a:lnTo>
                    <a:pt x="10998200" y="3938397"/>
                  </a:lnTo>
                  <a:cubicBezTo>
                    <a:pt x="10998200" y="3999357"/>
                    <a:pt x="10948797" y="4048760"/>
                    <a:pt x="1088783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4855" y="5614035"/>
            <a:ext cx="128778" cy="3036570"/>
            <a:chOff x="0" y="0"/>
            <a:chExt cx="171704" cy="404876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2E6BB5"/>
            </a:solidFill>
            <a:ln w="19050" cap="sq">
              <a:solidFill>
                <a:srgbClr val="2E6BB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28700" y="5788152"/>
            <a:ext cx="7818120" cy="595572"/>
            <a:chOff x="0" y="0"/>
            <a:chExt cx="10424160" cy="79409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424160" cy="794096"/>
            </a:xfrm>
            <a:custGeom>
              <a:avLst/>
              <a:gdLst/>
              <a:ahLst/>
              <a:cxnLst/>
              <a:rect l="l" t="t" r="r" b="b"/>
              <a:pathLst>
                <a:path w="10424160" h="794096">
                  <a:moveTo>
                    <a:pt x="0" y="0"/>
                  </a:moveTo>
                  <a:lnTo>
                    <a:pt x="10424160" y="0"/>
                  </a:lnTo>
                  <a:lnTo>
                    <a:pt x="10424160" y="794096"/>
                  </a:lnTo>
                  <a:lnTo>
                    <a:pt x="0" y="794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9721" b="-20184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10424160" cy="8512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599"/>
                </a:lnSpc>
              </a:pPr>
              <a:r>
                <a:rPr lang="en-US" sz="29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Key Point 3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120140" y="6297930"/>
            <a:ext cx="7635240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9"/>
              </a:lnSpc>
            </a:pPr>
            <a:r>
              <a:rPr lang="en-US" sz="26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Important documents are available to guardians.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454515" y="5614035"/>
            <a:ext cx="8248650" cy="3036570"/>
            <a:chOff x="0" y="0"/>
            <a:chExt cx="10998200" cy="404876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998200" cy="4048760"/>
            </a:xfrm>
            <a:custGeom>
              <a:avLst/>
              <a:gdLst/>
              <a:ahLst/>
              <a:cxnLst/>
              <a:rect l="l" t="t" r="r" b="b"/>
              <a:pathLst>
                <a:path w="10998200" h="4048760">
                  <a:moveTo>
                    <a:pt x="0" y="110363"/>
                  </a:moveTo>
                  <a:cubicBezTo>
                    <a:pt x="0" y="49403"/>
                    <a:pt x="49403" y="0"/>
                    <a:pt x="110363" y="0"/>
                  </a:cubicBezTo>
                  <a:lnTo>
                    <a:pt x="10887837" y="0"/>
                  </a:lnTo>
                  <a:cubicBezTo>
                    <a:pt x="10948797" y="0"/>
                    <a:pt x="10998200" y="49403"/>
                    <a:pt x="10998200" y="110363"/>
                  </a:cubicBezTo>
                  <a:lnTo>
                    <a:pt x="10998200" y="3938397"/>
                  </a:lnTo>
                  <a:cubicBezTo>
                    <a:pt x="10998200" y="3999357"/>
                    <a:pt x="10948797" y="4048760"/>
                    <a:pt x="10887837" y="4048760"/>
                  </a:cubicBezTo>
                  <a:lnTo>
                    <a:pt x="110363" y="4048760"/>
                  </a:lnTo>
                  <a:cubicBezTo>
                    <a:pt x="49403" y="4048760"/>
                    <a:pt x="0" y="3999357"/>
                    <a:pt x="0" y="3938397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A8D4F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454515" y="5614035"/>
            <a:ext cx="128778" cy="3036570"/>
            <a:chOff x="0" y="0"/>
            <a:chExt cx="171704" cy="404876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71704" cy="4048760"/>
            </a:xfrm>
            <a:custGeom>
              <a:avLst/>
              <a:gdLst/>
              <a:ahLst/>
              <a:cxnLst/>
              <a:rect l="l" t="t" r="r" b="b"/>
              <a:pathLst>
                <a:path w="171704" h="4048760">
                  <a:moveTo>
                    <a:pt x="0" y="0"/>
                  </a:moveTo>
                  <a:lnTo>
                    <a:pt x="171704" y="0"/>
                  </a:lnTo>
                  <a:lnTo>
                    <a:pt x="171704" y="4048760"/>
                  </a:lnTo>
                  <a:lnTo>
                    <a:pt x="0" y="4048760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738360" y="5788152"/>
            <a:ext cx="7818120" cy="595572"/>
            <a:chOff x="0" y="0"/>
            <a:chExt cx="10424160" cy="79409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424160" cy="794096"/>
            </a:xfrm>
            <a:custGeom>
              <a:avLst/>
              <a:gdLst/>
              <a:ahLst/>
              <a:cxnLst/>
              <a:rect l="l" t="t" r="r" b="b"/>
              <a:pathLst>
                <a:path w="10424160" h="794096">
                  <a:moveTo>
                    <a:pt x="0" y="0"/>
                  </a:moveTo>
                  <a:lnTo>
                    <a:pt x="10424160" y="0"/>
                  </a:lnTo>
                  <a:lnTo>
                    <a:pt x="10424160" y="794096"/>
                  </a:lnTo>
                  <a:lnTo>
                    <a:pt x="0" y="79409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9721" b="-20184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10424160" cy="8512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599"/>
                </a:lnSpc>
              </a:pPr>
              <a:r>
                <a:rPr lang="en-US" sz="2999" b="1">
                  <a:solidFill>
                    <a:srgbClr val="1B4F8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Key Point 4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9829800" y="6297930"/>
            <a:ext cx="7635240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39"/>
              </a:lnSpc>
            </a:pPr>
            <a:r>
              <a:rPr lang="en-US" sz="2699">
                <a:solidFill>
                  <a:srgbClr val="1A2B3C"/>
                </a:solidFill>
                <a:latin typeface="Calibri (MS)"/>
                <a:ea typeface="Calibri (MS)"/>
                <a:cs typeface="Calibri (MS)"/>
                <a:sym typeface="Calibri (MS)"/>
              </a:rPr>
              <a:t>Schools and families work together.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-9525" y="9756267"/>
            <a:ext cx="18302478" cy="540258"/>
            <a:chOff x="0" y="0"/>
            <a:chExt cx="24403304" cy="720344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4403304" cy="720344"/>
            </a:xfrm>
            <a:custGeom>
              <a:avLst/>
              <a:gdLst/>
              <a:ahLst/>
              <a:cxnLst/>
              <a:rect l="l" t="t" r="r" b="b"/>
              <a:pathLst>
                <a:path w="24403304" h="720344">
                  <a:moveTo>
                    <a:pt x="0" y="0"/>
                  </a:moveTo>
                  <a:lnTo>
                    <a:pt x="24403304" y="0"/>
                  </a:lnTo>
                  <a:lnTo>
                    <a:pt x="24403304" y="720344"/>
                  </a:lnTo>
                  <a:lnTo>
                    <a:pt x="0" y="720344"/>
                  </a:lnTo>
                  <a:close/>
                </a:path>
              </a:pathLst>
            </a:custGeom>
            <a:solidFill>
              <a:srgbClr val="F0F5FA"/>
            </a:solidFill>
            <a:ln w="19050" cap="sq">
              <a:solidFill>
                <a:srgbClr val="F0F5F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" name="Freeform 44"/>
          <p:cNvSpPr/>
          <p:nvPr/>
        </p:nvSpPr>
        <p:spPr>
          <a:xfrm>
            <a:off x="617220" y="9834372"/>
            <a:ext cx="15773400" cy="384048"/>
          </a:xfrm>
          <a:custGeom>
            <a:avLst/>
            <a:gdLst/>
            <a:ahLst/>
            <a:cxnLst/>
            <a:rect l="l" t="t" r="r" b="b"/>
            <a:pathLst>
              <a:path w="21031200" h="512064">
                <a:moveTo>
                  <a:pt x="0" y="0"/>
                </a:moveTo>
                <a:lnTo>
                  <a:pt x="21031200" y="0"/>
                </a:lnTo>
                <a:lnTo>
                  <a:pt x="21031200" y="512064"/>
                </a:lnTo>
                <a:lnTo>
                  <a:pt x="0" y="512064"/>
                </a:lnTo>
                <a:close/>
              </a:path>
            </a:pathLst>
          </a:custGeom>
          <a:blipFill>
            <a:blip r:embed="rId2">
              <a:alphaModFix amt="0"/>
            </a:blip>
            <a:stretch>
              <a:fillRect t="-750278" b="-75027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6" name="Group 46"/>
          <p:cNvGrpSpPr/>
          <p:nvPr/>
        </p:nvGrpSpPr>
        <p:grpSpPr>
          <a:xfrm>
            <a:off x="17282160" y="9834372"/>
            <a:ext cx="685800" cy="384048"/>
            <a:chOff x="0" y="0"/>
            <a:chExt cx="914400" cy="512064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914400" cy="512064"/>
            </a:xfrm>
            <a:custGeom>
              <a:avLst/>
              <a:gdLst/>
              <a:ahLst/>
              <a:cxnLst/>
              <a:rect l="l" t="t" r="r" b="b"/>
              <a:pathLst>
                <a:path w="914400" h="512064">
                  <a:moveTo>
                    <a:pt x="0" y="0"/>
                  </a:moveTo>
                  <a:lnTo>
                    <a:pt x="914400" y="0"/>
                  </a:lnTo>
                  <a:lnTo>
                    <a:pt x="914400" y="512064"/>
                  </a:lnTo>
                  <a:lnTo>
                    <a:pt x="0" y="5120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1850" r="-21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28575"/>
              <a:ext cx="914400" cy="540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20"/>
                </a:lnSpc>
              </a:pPr>
              <a:r>
                <a:rPr lang="en-US" sz="1350">
                  <a:solidFill>
                    <a:srgbClr val="5A6B7D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21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4F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28778"/>
            <a:chOff x="0" y="0"/>
            <a:chExt cx="24403304" cy="1717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71704"/>
            </a:xfrm>
            <a:custGeom>
              <a:avLst/>
              <a:gdLst/>
              <a:ahLst/>
              <a:cxnLst/>
              <a:rect l="l" t="t" r="r" b="b"/>
              <a:pathLst>
                <a:path w="24403304" h="171704">
                  <a:moveTo>
                    <a:pt x="0" y="0"/>
                  </a:moveTo>
                  <a:lnTo>
                    <a:pt x="24403304" y="0"/>
                  </a:lnTo>
                  <a:lnTo>
                    <a:pt x="24403304" y="171704"/>
                  </a:lnTo>
                  <a:lnTo>
                    <a:pt x="0" y="171704"/>
                  </a:lnTo>
                  <a:close/>
                </a:path>
              </a:pathLst>
            </a:custGeom>
            <a:solidFill>
              <a:srgbClr val="4A9FD4"/>
            </a:solidFill>
            <a:ln w="19050" cap="sq">
              <a:solidFill>
                <a:srgbClr val="4A9FD4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54380" y="3017520"/>
            <a:ext cx="16459200" cy="1371600"/>
            <a:chOff x="0" y="0"/>
            <a:chExt cx="21945600" cy="1828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945600" cy="1828800"/>
            </a:xfrm>
            <a:custGeom>
              <a:avLst/>
              <a:gdLst/>
              <a:ahLst/>
              <a:cxnLst/>
              <a:rect l="l" t="t" r="r" b="b"/>
              <a:pathLst>
                <a:path w="21945600" h="1828800">
                  <a:moveTo>
                    <a:pt x="0" y="0"/>
                  </a:moveTo>
                  <a:lnTo>
                    <a:pt x="21945600" y="0"/>
                  </a:lnTo>
                  <a:lnTo>
                    <a:pt x="2194560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83820" b="-18382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42875"/>
              <a:ext cx="21945600" cy="19716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920"/>
                </a:lnSpc>
              </a:pPr>
              <a:r>
                <a:rPr lang="en-US" sz="66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Thank You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54380" y="4526280"/>
            <a:ext cx="16459200" cy="822960"/>
            <a:chOff x="0" y="0"/>
            <a:chExt cx="21945600" cy="10972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945600" cy="1097280"/>
            </a:xfrm>
            <a:custGeom>
              <a:avLst/>
              <a:gdLst/>
              <a:ahLst/>
              <a:cxnLst/>
              <a:rect l="l" t="t" r="r" b="b"/>
              <a:pathLst>
                <a:path w="21945600" h="1097280">
                  <a:moveTo>
                    <a:pt x="0" y="0"/>
                  </a:moveTo>
                  <a:lnTo>
                    <a:pt x="21945600" y="0"/>
                  </a:lnTo>
                  <a:lnTo>
                    <a:pt x="219456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39700" b="-3397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21945600" cy="11830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040"/>
                </a:lnSpc>
              </a:pPr>
              <a:r>
                <a:rPr lang="en-US" sz="4200">
                  <a:solidFill>
                    <a:srgbClr val="A8D4F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Questions?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34275" y="5751195"/>
            <a:ext cx="3173730" cy="101346"/>
            <a:chOff x="0" y="0"/>
            <a:chExt cx="4231640" cy="13512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231640" cy="135128"/>
            </a:xfrm>
            <a:custGeom>
              <a:avLst/>
              <a:gdLst/>
              <a:ahLst/>
              <a:cxnLst/>
              <a:rect l="l" t="t" r="r" b="b"/>
              <a:pathLst>
                <a:path w="4231640" h="135128">
                  <a:moveTo>
                    <a:pt x="0" y="0"/>
                  </a:moveTo>
                  <a:lnTo>
                    <a:pt x="4231640" y="0"/>
                  </a:lnTo>
                  <a:lnTo>
                    <a:pt x="4231640" y="135128"/>
                  </a:lnTo>
                  <a:lnTo>
                    <a:pt x="0" y="135128"/>
                  </a:lnTo>
                  <a:close/>
                </a:path>
              </a:pathLst>
            </a:custGeom>
            <a:solidFill>
              <a:srgbClr val="E8A838"/>
            </a:solidFill>
            <a:ln w="19050" cap="sq">
              <a:solidFill>
                <a:srgbClr val="E8A83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54380" y="6309360"/>
            <a:ext cx="16459200" cy="685800"/>
            <a:chOff x="0" y="0"/>
            <a:chExt cx="21945600" cy="914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945600" cy="914400"/>
            </a:xfrm>
            <a:custGeom>
              <a:avLst/>
              <a:gdLst/>
              <a:ahLst/>
              <a:cxnLst/>
              <a:rect l="l" t="t" r="r" b="b"/>
              <a:pathLst>
                <a:path w="21945600" h="914400">
                  <a:moveTo>
                    <a:pt x="0" y="0"/>
                  </a:moveTo>
                  <a:lnTo>
                    <a:pt x="21945600" y="0"/>
                  </a:lnTo>
                  <a:lnTo>
                    <a:pt x="219456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17640" b="-4176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66675"/>
              <a:ext cx="21945600" cy="9810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60"/>
                </a:lnSpc>
              </a:pPr>
              <a:r>
                <a:rPr lang="en-US" sz="3300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Layton Elementary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54380" y="7269480"/>
            <a:ext cx="16459200" cy="548640"/>
            <a:chOff x="0" y="0"/>
            <a:chExt cx="21945600" cy="7315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945600" cy="731520"/>
            </a:xfrm>
            <a:custGeom>
              <a:avLst/>
              <a:gdLst/>
              <a:ahLst/>
              <a:cxnLst/>
              <a:rect l="l" t="t" r="r" b="b"/>
              <a:pathLst>
                <a:path w="21945600" h="731520">
                  <a:moveTo>
                    <a:pt x="0" y="0"/>
                  </a:moveTo>
                  <a:lnTo>
                    <a:pt x="21945600" y="0"/>
                  </a:lnTo>
                  <a:lnTo>
                    <a:pt x="21945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21945600" cy="779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520"/>
                </a:lnSpc>
              </a:pPr>
              <a:r>
                <a:rPr lang="en-US" sz="2100">
                  <a:solidFill>
                    <a:srgbClr val="A8D4F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801-402-3500|  </a:t>
              </a:r>
              <a:r>
                <a:rPr lang="en-US" sz="2100">
                  <a:solidFill>
                    <a:schemeClr val="bg1"/>
                  </a:solidFill>
                  <a:latin typeface="Calibri (MS)"/>
                  <a:ea typeface="Calibri (MS)"/>
                  <a:cs typeface="Calibri (MS)"/>
                  <a:sym typeface="Calibri (MS)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Layton Elementary Website</a:t>
              </a:r>
              <a:endParaRPr lang="en-US" sz="2100">
                <a:solidFill>
                  <a:schemeClr val="bg1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e10af8f-33d4-45d4-9944-8ebc0a5b89d4">
      <Terms xmlns="http://schemas.microsoft.com/office/infopath/2007/PartnerControls"/>
    </lcf76f155ced4ddcb4097134ff3c332f>
    <TaxCatchAll xmlns="5deb5de5-6816-47d8-9a16-5299adf3e2b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352779057BD14980CD271E6F6FE531" ma:contentTypeVersion="10" ma:contentTypeDescription="Create a new document." ma:contentTypeScope="" ma:versionID="d1c1a2cc5637294e4a63c3eab913c31f">
  <xsd:schema xmlns:xsd="http://www.w3.org/2001/XMLSchema" xmlns:xs="http://www.w3.org/2001/XMLSchema" xmlns:p="http://schemas.microsoft.com/office/2006/metadata/properties" xmlns:ns2="4e10af8f-33d4-45d4-9944-8ebc0a5b89d4" xmlns:ns3="5deb5de5-6816-47d8-9a16-5299adf3e2b3" targetNamespace="http://schemas.microsoft.com/office/2006/metadata/properties" ma:root="true" ma:fieldsID="d8095aba221749eedb0fe282deb8f54b" ns2:_="" ns3:_="">
    <xsd:import namespace="4e10af8f-33d4-45d4-9944-8ebc0a5b89d4"/>
    <xsd:import namespace="5deb5de5-6816-47d8-9a16-5299adf3e2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10af8f-33d4-45d4-9944-8ebc0a5b89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689de5b-d16b-4746-a068-cf37485530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eb5de5-6816-47d8-9a16-5299adf3e2b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5a6dd5f-b5e6-4dca-8674-e27168886c8f}" ma:internalName="TaxCatchAll" ma:showField="CatchAllData" ma:web="5deb5de5-6816-47d8-9a16-5299adf3e2b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C061F4-9732-4FE7-9D90-672FBA9AB95D}">
  <ds:schemaRefs>
    <ds:schemaRef ds:uri="5deb5de5-6816-47d8-9a16-5299adf3e2b3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4e10af8f-33d4-45d4-9944-8ebc0a5b89d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9B0646D-2E1F-4F32-9B5C-0B3076A194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493AF3-5269-4A12-9E00-6F1DD4B8CF6D}">
  <ds:schemaRefs>
    <ds:schemaRef ds:uri="4e10af8f-33d4-45d4-9944-8ebc0a5b89d4"/>
    <ds:schemaRef ds:uri="5deb5de5-6816-47d8-9a16-5299adf3e2b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3d9cf274-547e-4af5-8dde-01a636e0b607}" enabled="0" method="" siteId="{3d9cf274-547e-4af5-8dde-01a636e0b60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871</Words>
  <Application>Microsoft Office PowerPoint</Application>
  <PresentationFormat>Custom</PresentationFormat>
  <Paragraphs>186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Calibri (MS) Italics</vt:lpstr>
      <vt:lpstr>Calibri (MS) Bold</vt:lpstr>
      <vt:lpstr>Calibri (MS)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I provides federal funding to support students most at risk of falling behind. Funds help schools deliver high-quality instruction and close achievement gaps. Every Title I school uses these resources to strengthen learning for all students.</dc:title>
  <dc:creator>Melissa Pendergast</dc:creator>
  <cp:lastModifiedBy>Melissa Pendergast</cp:lastModifiedBy>
  <cp:revision>2</cp:revision>
  <dcterms:created xsi:type="dcterms:W3CDTF">2006-08-16T00:00:00Z</dcterms:created>
  <dcterms:modified xsi:type="dcterms:W3CDTF">2026-08-16T04:13:04Z</dcterms:modified>
  <dc:identifier>DAHN-akAvi8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0x010100E9352779057BD14980CD271E6F6FE531</vt:lpwstr>
  </property>
  <property fmtid="{D5CDD505-2E9C-101B-9397-08002B2CF9AE}" pid="3" name="MediaServiceImageTags">
    <vt:lpwstr/>
  </property>
</Properties>
</file>