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76" r:id="rId4"/>
    <p:sldId id="270" r:id="rId5"/>
    <p:sldId id="259" r:id="rId6"/>
    <p:sldId id="280" r:id="rId7"/>
    <p:sldId id="265" r:id="rId8"/>
    <p:sldId id="266" r:id="rId9"/>
    <p:sldId id="264" r:id="rId10"/>
    <p:sldId id="277" r:id="rId11"/>
    <p:sldId id="27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50B358-6751-5792-CFBD-704F5FB36CA1}" v="85" dt="2024-08-08T18:08:04.1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8/26/2026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2707" y="1403943"/>
            <a:ext cx="9966960" cy="3035808"/>
          </a:xfrm>
        </p:spPr>
        <p:txBody>
          <a:bodyPr/>
          <a:lstStyle/>
          <a:p>
            <a:pPr algn="ctr"/>
            <a:r>
              <a:rPr lang="en-US" sz="8000" b="1" dirty="0"/>
              <a:t>Northridge </a:t>
            </a:r>
            <a:br>
              <a:rPr lang="en-US" sz="8000" b="1" dirty="0"/>
            </a:br>
            <a:r>
              <a:rPr lang="en-US" sz="8000" b="1" dirty="0"/>
              <a:t>Career pathways Honors Recognition </a:t>
            </a:r>
          </a:p>
        </p:txBody>
      </p:sp>
    </p:spTree>
    <p:extLst>
      <p:ext uri="{BB962C8B-B14F-4D97-AF65-F5344CB8AC3E}">
        <p14:creationId xmlns:p14="http://schemas.microsoft.com/office/powerpoint/2010/main" val="968280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-315884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NHS Career Pathways Honors recognition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90629"/>
            <a:ext cx="11924907" cy="599667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2400" b="1" dirty="0">
                <a:solidFill>
                  <a:schemeClr val="accent2"/>
                </a:solidFill>
              </a:rPr>
              <a:t>What is this?</a:t>
            </a:r>
          </a:p>
          <a:p>
            <a:pPr lvl="2"/>
            <a:r>
              <a:rPr lang="en-US" sz="2400" dirty="0"/>
              <a:t>Recognition for the Career and Technical Education classes you take during  your time at </a:t>
            </a:r>
            <a:r>
              <a:rPr lang="en-US" sz="2400" b="1" dirty="0"/>
              <a:t>Northridge</a:t>
            </a:r>
            <a:r>
              <a:rPr lang="en-US" sz="2400" dirty="0"/>
              <a:t>.</a:t>
            </a:r>
          </a:p>
          <a:p>
            <a:pPr lvl="1"/>
            <a:endParaRPr lang="en-US" sz="2400" dirty="0"/>
          </a:p>
          <a:p>
            <a:pPr lvl="1"/>
            <a:r>
              <a:rPr lang="en-US" sz="2400" b="1" dirty="0">
                <a:solidFill>
                  <a:schemeClr val="accent2"/>
                </a:solidFill>
              </a:rPr>
              <a:t>Why?</a:t>
            </a:r>
          </a:p>
          <a:p>
            <a:pPr lvl="2"/>
            <a:r>
              <a:rPr lang="en-US" sz="2400" dirty="0"/>
              <a:t>Taking specific classes helps you follow a Career Pathway and be more prepared for a future after graduation.</a:t>
            </a:r>
          </a:p>
          <a:p>
            <a:pPr lvl="2"/>
            <a:r>
              <a:rPr lang="en-US" sz="2400" dirty="0"/>
              <a:t>Career Pathways are State and Nationally recognized.</a:t>
            </a:r>
          </a:p>
          <a:p>
            <a:pPr lvl="1"/>
            <a:endParaRPr lang="en-US" sz="2400" dirty="0"/>
          </a:p>
          <a:p>
            <a:pPr lvl="1"/>
            <a:r>
              <a:rPr lang="en-US" sz="2400" b="1" dirty="0">
                <a:solidFill>
                  <a:schemeClr val="accent2"/>
                </a:solidFill>
              </a:rPr>
              <a:t>How?</a:t>
            </a:r>
          </a:p>
          <a:p>
            <a:pPr lvl="2"/>
            <a:r>
              <a:rPr lang="en-US" sz="2400" dirty="0"/>
              <a:t>Students will need to “Complete” and “Compete” in order to receive honors recognition at graduation.</a:t>
            </a:r>
          </a:p>
          <a:p>
            <a:pPr lvl="3"/>
            <a:r>
              <a:rPr lang="en-US" sz="2400" dirty="0"/>
              <a:t>“Complete” a </a:t>
            </a:r>
            <a:r>
              <a:rPr lang="en-US" sz="2400" b="1" dirty="0"/>
              <a:t>Career Pathway </a:t>
            </a:r>
            <a:r>
              <a:rPr lang="en-US" sz="2400" dirty="0"/>
              <a:t>at </a:t>
            </a:r>
            <a:r>
              <a:rPr lang="en-US" sz="2400" b="1" dirty="0"/>
              <a:t>Northridge High School</a:t>
            </a:r>
          </a:p>
          <a:p>
            <a:pPr lvl="3"/>
            <a:r>
              <a:rPr lang="en-US" sz="2400" dirty="0"/>
              <a:t>“Compete” in a </a:t>
            </a:r>
            <a:r>
              <a:rPr lang="en-US" sz="2400" b="1" dirty="0"/>
              <a:t>Northridge CTSO </a:t>
            </a:r>
            <a:r>
              <a:rPr lang="en-US" sz="2400" dirty="0"/>
              <a:t>(Career and Technical Student Organization) event (local, region, state and related to your pathway) at least once during sophomore, junior, or senior year. </a:t>
            </a:r>
          </a:p>
          <a:p>
            <a:pPr lvl="3"/>
            <a:r>
              <a:rPr lang="en-US" sz="2400" dirty="0"/>
              <a:t>Students will receive Pathway Honors Recognition Cords to wear at graduation and recognition in the graduation program. 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3" y="5258727"/>
            <a:ext cx="870020" cy="104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71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386" y="0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Complete</a:t>
            </a:r>
            <a:r>
              <a:rPr lang="en-US" b="1" dirty="0"/>
              <a:t> Classes in One of these Career Pathways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1A1ED6-AFBE-41DE-8884-0C9FAA6F1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385" y="2384640"/>
            <a:ext cx="3069558" cy="30598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374092-636D-41D7-93A2-0874368EA19C}"/>
              </a:ext>
            </a:extLst>
          </p:cNvPr>
          <p:cNvSpPr txBox="1"/>
          <p:nvPr/>
        </p:nvSpPr>
        <p:spPr>
          <a:xfrm>
            <a:off x="-103695" y="1499610"/>
            <a:ext cx="7991241" cy="497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n-US" sz="2200" b="1" dirty="0">
                <a:latin typeface="Rockwell" panose="02060603020205020403"/>
              </a:rPr>
              <a:t>Advanced Manufacturing and Engineering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n-US" sz="2200" b="1" dirty="0">
                <a:latin typeface="Rockwell" panose="02060603020205020403"/>
              </a:rPr>
              <a:t>Agriculture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n-US" sz="2200" b="1" dirty="0">
                <a:latin typeface="Rockwell" panose="02060603020205020403"/>
              </a:rPr>
              <a:t>Arts, Entertainment and Design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Business Management and Entrepreneurship</a:t>
            </a:r>
          </a:p>
          <a:p>
            <a:pPr lvl="1" indent="-182880" defTabSz="91440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defRPr/>
            </a:pPr>
            <a:r>
              <a:rPr lang="en-US" sz="2200" b="1" dirty="0"/>
              <a:t>Construction</a:t>
            </a:r>
          </a:p>
          <a:p>
            <a:pPr lvl="1" indent="-182880" defTabSz="91440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defRPr/>
            </a:pPr>
            <a:r>
              <a:rPr lang="en-US" sz="2200" b="1" dirty="0">
                <a:latin typeface="Rockwell" panose="02060603020205020403"/>
              </a:rPr>
              <a:t>Digital Technology</a:t>
            </a:r>
          </a:p>
          <a:p>
            <a:pPr lvl="1" indent="-182880" defTabSz="91440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defRPr/>
            </a:pPr>
            <a:r>
              <a:rPr lang="en-US" sz="2200" b="1" dirty="0">
                <a:latin typeface="Rockwell" panose="02060603020205020403"/>
              </a:rPr>
              <a:t>Education</a:t>
            </a:r>
          </a:p>
          <a:p>
            <a:pPr lvl="1" indent="-182880" defTabSz="91440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defRPr/>
            </a:pPr>
            <a:r>
              <a:rPr lang="en-US" sz="2200" b="1" dirty="0"/>
              <a:t>Financial Services 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lvl="1" indent="-182880" defTabSz="91440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defRPr/>
            </a:pPr>
            <a:r>
              <a:rPr lang="en-US" sz="2200" b="1" dirty="0">
                <a:latin typeface="Rockwell" panose="02060603020205020403"/>
              </a:rPr>
              <a:t>Healthcare and </a:t>
            </a:r>
            <a:r>
              <a:rPr lang="en-US" sz="2200" b="1" dirty="0"/>
              <a:t>Human Services</a:t>
            </a:r>
            <a:endParaRPr lang="en-US" sz="2200" b="1" dirty="0">
              <a:latin typeface="Rockwell" panose="02060603020205020403"/>
            </a:endParaRP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n-US" sz="2200" b="1" dirty="0">
                <a:latin typeface="Rockwell" panose="02060603020205020403"/>
              </a:rPr>
              <a:t>Hospitality, Events and Tourism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n-US" sz="2200" b="1" dirty="0">
                <a:latin typeface="Rockwell" panose="02060603020205020403"/>
              </a:rPr>
              <a:t>Marketing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Public Service and Safety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n-US" sz="2200" b="1" dirty="0">
                <a:latin typeface="Rockwell" panose="02060603020205020403"/>
              </a:rPr>
              <a:t>Supply Chain and Transportation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34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71477"/>
            <a:ext cx="5020887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/>
              <a:t>Advanced manufacturing and Engineering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163484" y="2875776"/>
            <a:ext cx="5108726" cy="381074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Manufacturing &amp; Production </a:t>
            </a:r>
          </a:p>
          <a:p>
            <a:pPr lvl="1"/>
            <a:r>
              <a:rPr lang="en-US" dirty="0"/>
              <a:t>Machining 1</a:t>
            </a:r>
          </a:p>
          <a:p>
            <a:pPr lvl="1"/>
            <a:r>
              <a:rPr lang="en-US" dirty="0"/>
              <a:t>Composites 1</a:t>
            </a:r>
          </a:p>
          <a:p>
            <a:pPr lvl="1"/>
            <a:r>
              <a:rPr lang="en-US" dirty="0"/>
              <a:t>Marketing </a:t>
            </a:r>
          </a:p>
          <a:p>
            <a:pPr lvl="1"/>
            <a:r>
              <a:rPr lang="en-US" dirty="0"/>
              <a:t>Welding Technician, Entry </a:t>
            </a:r>
            <a:endParaRPr lang="en-US" b="1" dirty="0">
              <a:solidFill>
                <a:schemeClr val="accent2"/>
              </a:solidFill>
            </a:endParaRPr>
          </a:p>
          <a:p>
            <a:r>
              <a:rPr lang="en-US" b="1" dirty="0">
                <a:solidFill>
                  <a:schemeClr val="accent2"/>
                </a:solidFill>
              </a:rPr>
              <a:t>Welding &amp; Machining </a:t>
            </a:r>
          </a:p>
          <a:p>
            <a:pPr lvl="1"/>
            <a:r>
              <a:rPr lang="en-US" dirty="0"/>
              <a:t>Welding Technician, Intermediate</a:t>
            </a:r>
          </a:p>
          <a:p>
            <a:pPr lvl="1"/>
            <a:r>
              <a:rPr lang="en-US" dirty="0"/>
              <a:t>Machining 1 </a:t>
            </a:r>
          </a:p>
          <a:p>
            <a:pPr lvl="1"/>
            <a:r>
              <a:rPr lang="en-US" dirty="0"/>
              <a:t>Machining 2 </a:t>
            </a:r>
          </a:p>
          <a:p>
            <a:pPr lvl="1"/>
            <a:r>
              <a:rPr lang="en-US" dirty="0"/>
              <a:t>Metal Working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19B6D34-9206-8BBB-4865-34BBCA450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484" y="1112748"/>
            <a:ext cx="5341167" cy="187083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Engineering</a:t>
            </a:r>
            <a:endParaRPr lang="en-US" dirty="0"/>
          </a:p>
          <a:p>
            <a:pPr lvl="1"/>
            <a:r>
              <a:rPr lang="en-US" sz="2000" dirty="0"/>
              <a:t>Engineering Principles </a:t>
            </a:r>
          </a:p>
          <a:p>
            <a:pPr lvl="1"/>
            <a:r>
              <a:rPr lang="en-US" sz="2000" dirty="0"/>
              <a:t>Machining 1</a:t>
            </a:r>
          </a:p>
          <a:p>
            <a:pPr lvl="1"/>
            <a:r>
              <a:rPr lang="en-US" sz="2000" dirty="0"/>
              <a:t>Composites 1</a:t>
            </a:r>
          </a:p>
          <a:p>
            <a:pPr lvl="1"/>
            <a:r>
              <a:rPr lang="en-US" sz="2000" dirty="0"/>
              <a:t>Robotics 1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DD01C40-1D97-2F20-3788-3295B5A07A01}"/>
              </a:ext>
            </a:extLst>
          </p:cNvPr>
          <p:cNvSpPr txBox="1">
            <a:spLocks/>
          </p:cNvSpPr>
          <p:nvPr/>
        </p:nvSpPr>
        <p:spPr>
          <a:xfrm>
            <a:off x="2834067" y="5600638"/>
            <a:ext cx="3156064" cy="1817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chemeClr val="accent2"/>
                </a:solidFill>
              </a:rPr>
              <a:t>Join TSA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C3409FD-8521-8D01-BD22-8D15D28EC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8725" y="901964"/>
            <a:ext cx="6096000" cy="1609344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Agriculture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D18668A-7FCB-B436-CDAB-5EC34767C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0302" y="4251489"/>
            <a:ext cx="3007899" cy="22559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8CCF6F9-A06C-CD53-F728-B06E1DEB0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081" y="1284810"/>
            <a:ext cx="2410258" cy="1606839"/>
          </a:xfrm>
          <a:prstGeom prst="rect">
            <a:avLst/>
          </a:prstGeom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3806DD69-9EAB-CDDB-0B74-B9AA3DA1F0AD}"/>
              </a:ext>
            </a:extLst>
          </p:cNvPr>
          <p:cNvSpPr txBox="1">
            <a:spLocks/>
          </p:cNvSpPr>
          <p:nvPr/>
        </p:nvSpPr>
        <p:spPr>
          <a:xfrm>
            <a:off x="6634105" y="2048165"/>
            <a:ext cx="5612264" cy="26992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2"/>
                </a:solidFill>
              </a:rPr>
              <a:t>Food Science, Dietetics, &amp; Nutrition</a:t>
            </a:r>
            <a:endParaRPr lang="en-US" b="1" dirty="0"/>
          </a:p>
          <a:p>
            <a:pPr lvl="1"/>
            <a:r>
              <a:rPr lang="en-US" dirty="0"/>
              <a:t>Food and Nutrition</a:t>
            </a:r>
          </a:p>
          <a:p>
            <a:pPr lvl="1"/>
            <a:r>
              <a:rPr lang="en-US" dirty="0"/>
              <a:t>Dietetics and Nutrition </a:t>
            </a:r>
          </a:p>
          <a:p>
            <a:pPr lvl="1"/>
            <a:r>
              <a:rPr lang="en-US" dirty="0"/>
              <a:t>Foundations of Nutrition   </a:t>
            </a:r>
          </a:p>
          <a:p>
            <a:pPr lvl="1"/>
            <a:r>
              <a:rPr lang="en-US" dirty="0"/>
              <a:t>Human Development</a:t>
            </a:r>
          </a:p>
          <a:p>
            <a:pPr lvl="1"/>
            <a:r>
              <a:rPr lang="en-US" dirty="0"/>
              <a:t>Medical Anatomy and Physiology </a:t>
            </a:r>
          </a:p>
          <a:p>
            <a:pPr lvl="1"/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D1E3609-AA5B-0487-FBBB-B4A34080F0A3}"/>
              </a:ext>
            </a:extLst>
          </p:cNvPr>
          <p:cNvSpPr txBox="1">
            <a:spLocks/>
          </p:cNvSpPr>
          <p:nvPr/>
        </p:nvSpPr>
        <p:spPr>
          <a:xfrm>
            <a:off x="10105447" y="2720341"/>
            <a:ext cx="1923069" cy="1817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chemeClr val="accent2"/>
                </a:solidFill>
              </a:rPr>
              <a:t>Join FCCLA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83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649" y="409339"/>
            <a:ext cx="4754880" cy="2585414"/>
          </a:xfrm>
        </p:spPr>
        <p:txBody>
          <a:bodyPr>
            <a:normAutofit/>
          </a:bodyPr>
          <a:lstStyle/>
          <a:p>
            <a:pPr marL="274320" lvl="1" indent="0">
              <a:buNone/>
            </a:pPr>
            <a:endParaRPr lang="en-US" sz="2000" dirty="0"/>
          </a:p>
          <a:p>
            <a:r>
              <a:rPr lang="en-US" b="1" dirty="0">
                <a:solidFill>
                  <a:schemeClr val="accent2"/>
                </a:solidFill>
              </a:rPr>
              <a:t>Broadcasting and Digital Media</a:t>
            </a:r>
          </a:p>
          <a:p>
            <a:pPr lvl="1"/>
            <a:r>
              <a:rPr lang="en-US" sz="2000" dirty="0"/>
              <a:t>2D Art and Design</a:t>
            </a:r>
          </a:p>
          <a:p>
            <a:pPr lvl="1"/>
            <a:r>
              <a:rPr lang="en-US" sz="2000" dirty="0"/>
              <a:t>Digital Media</a:t>
            </a:r>
          </a:p>
          <a:p>
            <a:pPr lvl="1"/>
            <a:r>
              <a:rPr lang="en-US" sz="2000" dirty="0"/>
              <a:t>Video Production</a:t>
            </a:r>
          </a:p>
          <a:p>
            <a:pPr lvl="1"/>
            <a:r>
              <a:rPr lang="en-US" sz="2000" dirty="0"/>
              <a:t>Web Development</a:t>
            </a:r>
          </a:p>
          <a:p>
            <a:pPr lvl="1"/>
            <a:endParaRPr lang="en-US" sz="20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449347" y="3412500"/>
            <a:ext cx="1867372" cy="1049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2"/>
                </a:solidFill>
              </a:rPr>
              <a:t>Join FCCLA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22649" y="-891547"/>
            <a:ext cx="5556812" cy="2861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Arts, Entertainment and Design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222649" y="2682881"/>
            <a:ext cx="4485271" cy="168173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Fashion Apparel and Textiles</a:t>
            </a:r>
          </a:p>
          <a:p>
            <a:pPr lvl="1"/>
            <a:r>
              <a:rPr lang="en-US" dirty="0"/>
              <a:t>Fashion Design Studio</a:t>
            </a:r>
          </a:p>
          <a:p>
            <a:pPr lvl="1"/>
            <a:r>
              <a:rPr lang="en-US" dirty="0"/>
              <a:t>Digital Media</a:t>
            </a:r>
          </a:p>
          <a:p>
            <a:pPr lvl="1"/>
            <a:r>
              <a:rPr lang="en-US" dirty="0"/>
              <a:t>Screen Printing</a:t>
            </a:r>
          </a:p>
          <a:p>
            <a:pPr lvl="1"/>
            <a:r>
              <a:rPr lang="en-US" dirty="0"/>
              <a:t>Sewing Construction 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706" y="5008598"/>
            <a:ext cx="3013385" cy="168173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9BCAA9A-198A-A1F2-9ECC-DC6CE91166A2}"/>
              </a:ext>
            </a:extLst>
          </p:cNvPr>
          <p:cNvSpPr txBox="1">
            <a:spLocks/>
          </p:cNvSpPr>
          <p:nvPr/>
        </p:nvSpPr>
        <p:spPr>
          <a:xfrm>
            <a:off x="222648" y="3983669"/>
            <a:ext cx="5263751" cy="2266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buFont typeface="Wingdings" pitchFamily="2" charset="2"/>
              <a:buNone/>
            </a:pPr>
            <a:endParaRPr lang="en-US" sz="2000" dirty="0"/>
          </a:p>
          <a:p>
            <a:r>
              <a:rPr lang="en-US" b="1" dirty="0">
                <a:solidFill>
                  <a:schemeClr val="accent2"/>
                </a:solidFill>
              </a:rPr>
              <a:t>Graphic Design and Communication </a:t>
            </a:r>
          </a:p>
          <a:p>
            <a:pPr lvl="1"/>
            <a:r>
              <a:rPr lang="en-US" sz="2000" dirty="0"/>
              <a:t>Commercial Art</a:t>
            </a:r>
          </a:p>
          <a:p>
            <a:pPr lvl="1"/>
            <a:r>
              <a:rPr lang="en-US" sz="2000" dirty="0"/>
              <a:t>Commercial Photography </a:t>
            </a:r>
          </a:p>
          <a:p>
            <a:pPr lvl="1"/>
            <a:r>
              <a:rPr lang="en-US" sz="2000" dirty="0"/>
              <a:t>Interior Design 1 </a:t>
            </a:r>
          </a:p>
          <a:p>
            <a:pPr lvl="1"/>
            <a:r>
              <a:rPr lang="en-US" sz="2000" dirty="0"/>
              <a:t>Entrepreneurship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657583-CF19-6706-1D43-EC7A93AC5ECB}"/>
              </a:ext>
            </a:extLst>
          </p:cNvPr>
          <p:cNvSpPr txBox="1"/>
          <p:nvPr/>
        </p:nvSpPr>
        <p:spPr>
          <a:xfrm>
            <a:off x="6224048" y="1049543"/>
            <a:ext cx="42326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Business Management and Entrepreneurship</a:t>
            </a:r>
            <a:endParaRPr lang="en-US" sz="3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B5C3B1-121B-5280-150A-463BF17C0EC2}"/>
              </a:ext>
            </a:extLst>
          </p:cNvPr>
          <p:cNvSpPr txBox="1"/>
          <p:nvPr/>
        </p:nvSpPr>
        <p:spPr>
          <a:xfrm>
            <a:off x="6224048" y="2261928"/>
            <a:ext cx="6169842" cy="1974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B2D1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Business Information Management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Business Office Specialist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Accounting 1 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Digital Media 1 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Web Development 1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Entrepreneurship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B864C21-C791-4A09-13C2-D609278B52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372" y="3377321"/>
            <a:ext cx="2670412" cy="2170089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9119792-8AA4-CA65-A5A7-1FF0F3AE15C1}"/>
              </a:ext>
            </a:extLst>
          </p:cNvPr>
          <p:cNvSpPr txBox="1">
            <a:spLocks/>
          </p:cNvSpPr>
          <p:nvPr/>
        </p:nvSpPr>
        <p:spPr>
          <a:xfrm>
            <a:off x="7275369" y="4940466"/>
            <a:ext cx="1829003" cy="69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chemeClr val="accent2"/>
                </a:solidFill>
              </a:rPr>
              <a:t>Join DECA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27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93C3C-CB6F-1CD8-CF56-E14609209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87BF8-E00C-6C9E-58B6-A150F68F6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980956" cy="1609344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Construction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79E49-E323-C45B-F959-BF1E800E39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6076" y="390332"/>
            <a:ext cx="4754880" cy="2343441"/>
          </a:xfrm>
        </p:spPr>
        <p:txBody>
          <a:bodyPr>
            <a:normAutofit/>
          </a:bodyPr>
          <a:lstStyle/>
          <a:p>
            <a:pPr marL="274320" lvl="1" indent="0">
              <a:buNone/>
            </a:pPr>
            <a:endParaRPr lang="en-US" sz="2000" dirty="0"/>
          </a:p>
          <a:p>
            <a:r>
              <a:rPr lang="en-US" b="1" dirty="0">
                <a:solidFill>
                  <a:schemeClr val="accent2"/>
                </a:solidFill>
              </a:rPr>
              <a:t>Architectural and Interior Design</a:t>
            </a:r>
          </a:p>
          <a:p>
            <a:pPr lvl="1"/>
            <a:r>
              <a:rPr lang="en-US" sz="2000" dirty="0"/>
              <a:t>Interior Design 1 </a:t>
            </a:r>
          </a:p>
          <a:p>
            <a:pPr lvl="1"/>
            <a:r>
              <a:rPr lang="en-US" sz="2000" dirty="0"/>
              <a:t>Interior Design 2 </a:t>
            </a:r>
          </a:p>
          <a:p>
            <a:pPr lvl="1"/>
            <a:r>
              <a:rPr lang="en-US" sz="2000" dirty="0"/>
              <a:t>Architectural Design 1 </a:t>
            </a:r>
          </a:p>
          <a:p>
            <a:pPr lvl="1"/>
            <a:r>
              <a:rPr lang="en-US" sz="2000" dirty="0"/>
              <a:t>Entrepreneurship</a:t>
            </a:r>
          </a:p>
          <a:p>
            <a:pPr marL="274320" lvl="1" indent="0">
              <a:buNone/>
            </a:pPr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2E6E5DC-80FB-5F7C-43EA-9A1D6BE65B03}"/>
              </a:ext>
            </a:extLst>
          </p:cNvPr>
          <p:cNvSpPr txBox="1">
            <a:spLocks/>
          </p:cNvSpPr>
          <p:nvPr/>
        </p:nvSpPr>
        <p:spPr>
          <a:xfrm>
            <a:off x="487485" y="6206624"/>
            <a:ext cx="4328497" cy="1049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2"/>
                </a:solidFill>
              </a:rPr>
              <a:t>Join FCCLA, Skills USA, or TSA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9C9DF95-DE62-F4A2-A6C0-7EDA02C47A36}"/>
              </a:ext>
            </a:extLst>
          </p:cNvPr>
          <p:cNvSpPr txBox="1">
            <a:spLocks/>
          </p:cNvSpPr>
          <p:nvPr/>
        </p:nvSpPr>
        <p:spPr>
          <a:xfrm>
            <a:off x="5342640" y="-136905"/>
            <a:ext cx="5556812" cy="26661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700" dirty="0"/>
              <a:t>Digital Technology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25839A6-EDB8-52FA-536E-5041414206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9017" y="2360487"/>
            <a:ext cx="4485271" cy="141662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Information Technology</a:t>
            </a:r>
          </a:p>
          <a:p>
            <a:pPr lvl="1">
              <a:buClr>
                <a:srgbClr val="D34817">
                  <a:lumMod val="75000"/>
                </a:srgbClr>
              </a:buClr>
              <a:defRPr/>
            </a:pPr>
            <a:r>
              <a:rPr lang="en-US" dirty="0">
                <a:solidFill>
                  <a:prstClr val="black"/>
                </a:solidFill>
              </a:rPr>
              <a:t>Computer Science Principles</a:t>
            </a:r>
          </a:p>
          <a:p>
            <a:pPr lvl="1">
              <a:buClr>
                <a:srgbClr val="D34817">
                  <a:lumMod val="75000"/>
                </a:srgbClr>
              </a:buClr>
              <a:defRPr/>
            </a:pPr>
            <a:r>
              <a:rPr lang="en-US" dirty="0">
                <a:solidFill>
                  <a:prstClr val="black"/>
                </a:solidFill>
              </a:rPr>
              <a:t>Computer Programming 1</a:t>
            </a:r>
          </a:p>
          <a:p>
            <a:pPr lvl="1">
              <a:buClr>
                <a:srgbClr val="D34817">
                  <a:lumMod val="75000"/>
                </a:srgbClr>
              </a:buClr>
              <a:defRPr/>
            </a:pPr>
            <a:r>
              <a:rPr lang="en-US" dirty="0">
                <a:solidFill>
                  <a:prstClr val="black"/>
                </a:solidFill>
              </a:rPr>
              <a:t>Exploring Computer Science </a:t>
            </a:r>
          </a:p>
          <a:p>
            <a:pPr marL="27432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6F658F-EACA-3C40-F645-9B09744EBE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08" y="4358970"/>
            <a:ext cx="3377606" cy="156598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B303F85-6FDB-306B-8275-B3693AB1F247}"/>
              </a:ext>
            </a:extLst>
          </p:cNvPr>
          <p:cNvSpPr txBox="1">
            <a:spLocks/>
          </p:cNvSpPr>
          <p:nvPr/>
        </p:nvSpPr>
        <p:spPr>
          <a:xfrm>
            <a:off x="226076" y="2709608"/>
            <a:ext cx="5392299" cy="1871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2"/>
                </a:solidFill>
              </a:rPr>
              <a:t>Construction and Structural Systems</a:t>
            </a:r>
          </a:p>
          <a:p>
            <a:pPr lvl="1"/>
            <a:r>
              <a:rPr lang="en-US" dirty="0"/>
              <a:t>Interior Design 1 </a:t>
            </a:r>
          </a:p>
          <a:p>
            <a:pPr lvl="1"/>
            <a:r>
              <a:rPr lang="en-US" dirty="0"/>
              <a:t>Architectural Design 1 </a:t>
            </a:r>
          </a:p>
          <a:p>
            <a:pPr lvl="1"/>
            <a:r>
              <a:rPr lang="en-US" dirty="0"/>
              <a:t>Construction Technology </a:t>
            </a:r>
          </a:p>
          <a:p>
            <a:pPr lvl="1"/>
            <a:r>
              <a:rPr lang="en-US" dirty="0"/>
              <a:t>Electrician </a:t>
            </a:r>
          </a:p>
          <a:p>
            <a:pPr marL="274320" lvl="1" indent="0">
              <a:buFont typeface="Wingdings" pitchFamily="2" charset="2"/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59B9D2-BFB8-BAC3-C517-E84BD2E4C80F}"/>
              </a:ext>
            </a:extLst>
          </p:cNvPr>
          <p:cNvSpPr txBox="1"/>
          <p:nvPr/>
        </p:nvSpPr>
        <p:spPr>
          <a:xfrm>
            <a:off x="6009017" y="707408"/>
            <a:ext cx="4224057" cy="1662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B2D1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Cybersecurity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	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Computer Science Principles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Computer Programming 1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n-US" dirty="0">
                <a:solidFill>
                  <a:prstClr val="black"/>
                </a:solidFill>
                <a:latin typeface="Rockwell" panose="02060603020205020403"/>
              </a:rPr>
              <a:t>Web Development 1 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Exploring Computer Science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6228738-4735-2F14-A2E3-D2629F1D7726}"/>
              </a:ext>
            </a:extLst>
          </p:cNvPr>
          <p:cNvSpPr txBox="1">
            <a:spLocks/>
          </p:cNvSpPr>
          <p:nvPr/>
        </p:nvSpPr>
        <p:spPr>
          <a:xfrm>
            <a:off x="6096000" y="3221266"/>
            <a:ext cx="5903974" cy="3610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buFont typeface="Wingdings" pitchFamily="2" charset="2"/>
              <a:buNone/>
            </a:pPr>
            <a:r>
              <a:rPr lang="en-US" b="1" dirty="0">
                <a:solidFill>
                  <a:schemeClr val="accent2"/>
                </a:solidFill>
              </a:rPr>
              <a:t>	</a:t>
            </a:r>
            <a:endParaRPr lang="en-US" sz="2000" dirty="0"/>
          </a:p>
          <a:p>
            <a:pPr>
              <a:buClr>
                <a:srgbClr val="D34817">
                  <a:lumMod val="75000"/>
                </a:srgbClr>
              </a:buClr>
            </a:pPr>
            <a:r>
              <a:rPr lang="en-US" b="1" dirty="0">
                <a:solidFill>
                  <a:srgbClr val="9B2D1F"/>
                </a:solidFill>
              </a:rPr>
              <a:t>Programming Software Development</a:t>
            </a:r>
            <a:r>
              <a:rPr lang="en-US" sz="2100" dirty="0">
                <a:solidFill>
                  <a:prstClr val="black"/>
                </a:solidFill>
              </a:rPr>
              <a:t>	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dirty="0">
                <a:solidFill>
                  <a:prstClr val="black"/>
                </a:solidFill>
              </a:rPr>
              <a:t>Computer Science Principles 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dirty="0">
                <a:solidFill>
                  <a:prstClr val="black"/>
                </a:solidFill>
              </a:rPr>
              <a:t>Robotics 1</a:t>
            </a:r>
          </a:p>
          <a:p>
            <a:pPr lvl="1"/>
            <a:r>
              <a:rPr lang="en-US" dirty="0"/>
              <a:t>Computer Programming </a:t>
            </a:r>
          </a:p>
          <a:p>
            <a:pPr lvl="1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391B7B-6894-F02D-E887-F870830FC409}"/>
              </a:ext>
            </a:extLst>
          </p:cNvPr>
          <p:cNvSpPr txBox="1"/>
          <p:nvPr/>
        </p:nvSpPr>
        <p:spPr>
          <a:xfrm>
            <a:off x="6139623" y="4951114"/>
            <a:ext cx="4224057" cy="1662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n-US" sz="2000" b="1" dirty="0">
                <a:solidFill>
                  <a:srgbClr val="9B2D1F"/>
                </a:solidFill>
                <a:latin typeface="Rockwell" panose="02060603020205020403"/>
              </a:rPr>
              <a:t>Web Development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	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Computer Science Principles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Computer Programming 1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n-US" dirty="0">
                <a:solidFill>
                  <a:prstClr val="black"/>
                </a:solidFill>
                <a:latin typeface="Rockwell" panose="02060603020205020403"/>
              </a:rPr>
              <a:t>Web Development 1 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Exploring Computer Science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A1E16B4-7F78-A63A-915E-383EC4F22737}"/>
              </a:ext>
            </a:extLst>
          </p:cNvPr>
          <p:cNvSpPr txBox="1">
            <a:spLocks/>
          </p:cNvSpPr>
          <p:nvPr/>
        </p:nvSpPr>
        <p:spPr>
          <a:xfrm>
            <a:off x="9703448" y="4501673"/>
            <a:ext cx="2076449" cy="1049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2"/>
                </a:solidFill>
              </a:rPr>
              <a:t>Join Skills USA or TSA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9264BD6-EFA5-F444-9377-3E2DD916F5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100" y="772633"/>
            <a:ext cx="1962019" cy="172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7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09" y="202368"/>
            <a:ext cx="2441165" cy="160934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Education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210" y="679764"/>
            <a:ext cx="5048178" cy="318211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Pre-K: Early Childhood Education</a:t>
            </a:r>
          </a:p>
          <a:p>
            <a:pPr lvl="1"/>
            <a:r>
              <a:rPr lang="en-US" dirty="0"/>
              <a:t>Child Development</a:t>
            </a:r>
          </a:p>
          <a:p>
            <a:pPr lvl="1"/>
            <a:r>
              <a:rPr lang="en-US" dirty="0"/>
              <a:t>Early Childhood Education 1, 2, &amp; 3 </a:t>
            </a:r>
          </a:p>
          <a:p>
            <a:pPr lvl="1"/>
            <a:r>
              <a:rPr lang="en-US" dirty="0"/>
              <a:t>Food and Nutrition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en-US" b="1" dirty="0">
                <a:solidFill>
                  <a:srgbClr val="9B2D1F"/>
                </a:solidFill>
              </a:rPr>
              <a:t>K12 Teaching as a Profession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dirty="0">
                <a:solidFill>
                  <a:prstClr val="black"/>
                </a:solidFill>
              </a:rPr>
              <a:t>Teaching as a Profession </a:t>
            </a:r>
          </a:p>
          <a:p>
            <a:pPr lvl="1">
              <a:buClr>
                <a:srgbClr val="9E3611"/>
              </a:buClr>
            </a:pPr>
            <a:r>
              <a:rPr lang="en-US" dirty="0">
                <a:solidFill>
                  <a:prstClr val="black"/>
                </a:solidFill>
              </a:rPr>
              <a:t>Aspiring Educators</a:t>
            </a:r>
          </a:p>
          <a:p>
            <a:pPr lvl="1">
              <a:buClr>
                <a:srgbClr val="9E3611"/>
              </a:buClr>
            </a:pPr>
            <a:r>
              <a:rPr lang="en-US" dirty="0">
                <a:solidFill>
                  <a:prstClr val="black"/>
                </a:solidFill>
              </a:rPr>
              <a:t>Principles of Educational Instruction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dirty="0">
                <a:solidFill>
                  <a:prstClr val="black"/>
                </a:solidFill>
              </a:rPr>
              <a:t>Human Development </a:t>
            </a:r>
          </a:p>
          <a:p>
            <a:pPr marL="27432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71642" y="3995764"/>
            <a:ext cx="3342888" cy="131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2"/>
                </a:solidFill>
              </a:rPr>
              <a:t>Join FCCLA or </a:t>
            </a:r>
            <a:r>
              <a:rPr lang="en-US" sz="1900" dirty="0">
                <a:solidFill>
                  <a:schemeClr val="accent2"/>
                </a:solidFill>
              </a:rPr>
              <a:t>EDUCATORS RISING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9" y="4792654"/>
            <a:ext cx="2557864" cy="18083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201" y="3861881"/>
            <a:ext cx="2618045" cy="17434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AA2212-8D0E-85B8-AA3F-4EED2B44FBDD}"/>
              </a:ext>
            </a:extLst>
          </p:cNvPr>
          <p:cNvSpPr txBox="1"/>
          <p:nvPr/>
        </p:nvSpPr>
        <p:spPr>
          <a:xfrm>
            <a:off x="6237246" y="970395"/>
            <a:ext cx="22977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0" i="0" u="none" strike="noStrike" kern="1200" cap="all" spc="0" normalizeH="0" baseline="0" noProof="0" dirty="0">
                <a:ln>
                  <a:noFill/>
                </a:ln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Finance</a:t>
            </a:r>
            <a:endParaRPr lang="en-US" sz="3600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EEE71CD-2936-2C9B-AD7A-31B4819AD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7246" y="1565187"/>
            <a:ext cx="4936853" cy="212069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Finance</a:t>
            </a:r>
            <a:r>
              <a:rPr lang="en-US" b="1" dirty="0"/>
              <a:t>	</a:t>
            </a:r>
          </a:p>
          <a:p>
            <a:pPr lvl="1"/>
            <a:r>
              <a:rPr lang="en-US" dirty="0"/>
              <a:t>Accounting 1</a:t>
            </a:r>
          </a:p>
          <a:p>
            <a:pPr lvl="1"/>
            <a:r>
              <a:rPr lang="en-US" dirty="0"/>
              <a:t>Accounting 2 </a:t>
            </a:r>
          </a:p>
          <a:p>
            <a:pPr lvl="1"/>
            <a:r>
              <a:rPr lang="en-US" dirty="0"/>
              <a:t>Customer Service</a:t>
            </a:r>
          </a:p>
          <a:p>
            <a:pPr lvl="1"/>
            <a:r>
              <a:rPr lang="en-US" dirty="0"/>
              <a:t>Marketing 1 </a:t>
            </a:r>
          </a:p>
          <a:p>
            <a:pPr lvl="1"/>
            <a:endParaRPr lang="en-US" dirty="0"/>
          </a:p>
          <a:p>
            <a:pPr marL="274320" lvl="1" indent="0">
              <a:buClr>
                <a:srgbClr val="D34817">
                  <a:lumMod val="75000"/>
                </a:srgbClr>
              </a:buClr>
              <a:buNone/>
            </a:pP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6B5FEF0-72A3-4C7E-5561-0191134F76CB}"/>
              </a:ext>
            </a:extLst>
          </p:cNvPr>
          <p:cNvSpPr txBox="1">
            <a:spLocks/>
          </p:cNvSpPr>
          <p:nvPr/>
        </p:nvSpPr>
        <p:spPr>
          <a:xfrm>
            <a:off x="9173249" y="2520002"/>
            <a:ext cx="3156064" cy="1817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chemeClr val="accent2"/>
                </a:solidFill>
              </a:rPr>
              <a:t>Join DECA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3558373-9085-7769-D51B-C3D7D48E84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6751" y="3265741"/>
            <a:ext cx="3893607" cy="316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5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97582"/>
            <a:ext cx="6390539" cy="1609344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Healthcare and Human Services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671" y="2271503"/>
            <a:ext cx="5095699" cy="254573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Healthcare </a:t>
            </a:r>
          </a:p>
          <a:p>
            <a:pPr lvl="1"/>
            <a:r>
              <a:rPr lang="en-US" dirty="0"/>
              <a:t>Medical Anatomy &amp; Physiology</a:t>
            </a:r>
          </a:p>
          <a:p>
            <a:pPr lvl="1"/>
            <a:r>
              <a:rPr lang="en-US" dirty="0"/>
              <a:t>Biotechnology</a:t>
            </a:r>
          </a:p>
          <a:p>
            <a:pPr lvl="1"/>
            <a:r>
              <a:rPr lang="en-US" dirty="0"/>
              <a:t>Emergency Medical Response</a:t>
            </a:r>
          </a:p>
          <a:p>
            <a:pPr lvl="1"/>
            <a:r>
              <a:rPr lang="en-US" dirty="0"/>
              <a:t>CNA</a:t>
            </a:r>
          </a:p>
          <a:p>
            <a:pPr lvl="1"/>
            <a:r>
              <a:rPr lang="en-US" dirty="0"/>
              <a:t>Exercise Science and Sports Medicine </a:t>
            </a:r>
          </a:p>
          <a:p>
            <a:pPr lvl="1"/>
            <a:r>
              <a:rPr lang="en-US" dirty="0"/>
              <a:t>Medical Forensics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74320" lvl="1" indent="0">
              <a:buNone/>
            </a:pP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93948" y="6297794"/>
            <a:ext cx="4732196" cy="1817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chemeClr val="accent2"/>
                </a:solidFill>
              </a:rPr>
              <a:t>Join FCCLA, HOSA, or Skills USA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089" y="4352118"/>
            <a:ext cx="1990911" cy="132486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C974C1F-2436-B745-3314-87381E3D9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671" y="857836"/>
            <a:ext cx="4621876" cy="143287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Family &amp; Human Services </a:t>
            </a:r>
          </a:p>
          <a:p>
            <a:pPr lvl="1"/>
            <a:r>
              <a:rPr lang="en-US" dirty="0"/>
              <a:t>Human Development</a:t>
            </a:r>
          </a:p>
          <a:p>
            <a:pPr lvl="1"/>
            <a:r>
              <a:rPr lang="en-US" dirty="0"/>
              <a:t>Individual &amp; Family Relationships</a:t>
            </a:r>
          </a:p>
          <a:p>
            <a:pPr lvl="1"/>
            <a:r>
              <a:rPr lang="en-US" dirty="0"/>
              <a:t>Personal and Family Finance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2EFAC9C-E662-7625-D555-ECA47B223228}"/>
              </a:ext>
            </a:extLst>
          </p:cNvPr>
          <p:cNvSpPr txBox="1">
            <a:spLocks/>
          </p:cNvSpPr>
          <p:nvPr/>
        </p:nvSpPr>
        <p:spPr>
          <a:xfrm>
            <a:off x="77671" y="4567288"/>
            <a:ext cx="4621876" cy="1866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2"/>
                </a:solidFill>
              </a:rPr>
              <a:t>Personal Care Services</a:t>
            </a:r>
          </a:p>
          <a:p>
            <a:pPr lvl="1"/>
            <a:r>
              <a:rPr lang="en-US" dirty="0"/>
              <a:t>Customer Service</a:t>
            </a:r>
          </a:p>
          <a:p>
            <a:pPr lvl="1"/>
            <a:r>
              <a:rPr lang="en-US" dirty="0"/>
              <a:t>Entrepreneurship</a:t>
            </a:r>
          </a:p>
          <a:p>
            <a:pPr lvl="1"/>
            <a:r>
              <a:rPr lang="en-US" dirty="0"/>
              <a:t>Basic Esthetician and Skin Care</a:t>
            </a:r>
          </a:p>
          <a:p>
            <a:pPr lvl="1"/>
            <a:r>
              <a:rPr lang="en-US" dirty="0"/>
              <a:t>Cosmetology </a:t>
            </a:r>
          </a:p>
          <a:p>
            <a:pPr marL="274320" lvl="1" indent="0">
              <a:buFont typeface="Wingdings" pitchFamily="2" charset="2"/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39EDBB-9796-EE45-243B-4C9223738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538" y="1796987"/>
            <a:ext cx="1851006" cy="12340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C03B943-5028-A827-629E-76DDF0B91D9B}"/>
              </a:ext>
            </a:extLst>
          </p:cNvPr>
          <p:cNvSpPr txBox="1"/>
          <p:nvPr/>
        </p:nvSpPr>
        <p:spPr>
          <a:xfrm>
            <a:off x="7317558" y="360533"/>
            <a:ext cx="4173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0" i="0" u="none" strike="noStrike" kern="1200" cap="all" spc="0" normalizeH="0" baseline="0" noProof="0" dirty="0">
                <a:ln>
                  <a:noFill/>
                </a:ln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Hospitality &amp; tourism</a:t>
            </a:r>
            <a:endParaRPr lang="en-US" sz="36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15E72DD-8467-BABB-BAF1-D3648D764B4C}"/>
              </a:ext>
            </a:extLst>
          </p:cNvPr>
          <p:cNvSpPr txBox="1">
            <a:spLocks/>
          </p:cNvSpPr>
          <p:nvPr/>
        </p:nvSpPr>
        <p:spPr>
          <a:xfrm>
            <a:off x="7195387" y="1005060"/>
            <a:ext cx="4316349" cy="3812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2"/>
                </a:solidFill>
              </a:rPr>
              <a:t>Culinary Arts</a:t>
            </a:r>
            <a:r>
              <a:rPr lang="en-US" dirty="0"/>
              <a:t>		</a:t>
            </a:r>
          </a:p>
          <a:p>
            <a:pPr lvl="1"/>
            <a:r>
              <a:rPr lang="en-US" dirty="0"/>
              <a:t>Culinary 1</a:t>
            </a:r>
          </a:p>
          <a:p>
            <a:pPr lvl="1"/>
            <a:r>
              <a:rPr lang="en-US" dirty="0"/>
              <a:t>Food and Nutrition</a:t>
            </a:r>
          </a:p>
          <a:p>
            <a:pPr lvl="1"/>
            <a:r>
              <a:rPr lang="en-US" dirty="0"/>
              <a:t>ProStart 1 </a:t>
            </a:r>
          </a:p>
          <a:p>
            <a:pPr lvl="1"/>
            <a:r>
              <a:rPr lang="en-US" dirty="0"/>
              <a:t>ProStart 2 </a:t>
            </a:r>
          </a:p>
          <a:p>
            <a:pPr lvl="1"/>
            <a:r>
              <a:rPr lang="en-US" dirty="0"/>
              <a:t>Baking and Pastry </a:t>
            </a:r>
            <a:r>
              <a:rPr lang="en-US" b="1" dirty="0">
                <a:solidFill>
                  <a:schemeClr val="accent2"/>
                </a:solidFill>
              </a:rPr>
              <a:t>		</a:t>
            </a:r>
            <a:endParaRPr lang="en-US" sz="2000" dirty="0"/>
          </a:p>
          <a:p>
            <a:pPr>
              <a:buClr>
                <a:srgbClr val="D34817">
                  <a:lumMod val="75000"/>
                </a:srgbClr>
              </a:buClr>
            </a:pPr>
            <a:r>
              <a:rPr lang="en-US" b="1" dirty="0">
                <a:solidFill>
                  <a:srgbClr val="9B2D1F"/>
                </a:solidFill>
              </a:rPr>
              <a:t>Hospitality &amp; Tourism</a:t>
            </a:r>
            <a:r>
              <a:rPr lang="en-US" sz="2100" dirty="0">
                <a:solidFill>
                  <a:prstClr val="black"/>
                </a:solidFill>
              </a:rPr>
              <a:t>	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dirty="0">
                <a:solidFill>
                  <a:prstClr val="black"/>
                </a:solidFill>
              </a:rPr>
              <a:t>Marketing 1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dirty="0">
                <a:solidFill>
                  <a:prstClr val="black"/>
                </a:solidFill>
              </a:rPr>
              <a:t>Hospitality &amp; Tourism  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dirty="0">
                <a:solidFill>
                  <a:prstClr val="black"/>
                </a:solidFill>
              </a:rPr>
              <a:t>Accounting 1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dirty="0">
                <a:solidFill>
                  <a:prstClr val="black"/>
                </a:solidFill>
              </a:rPr>
              <a:t>Entrepreneurship</a:t>
            </a:r>
            <a:endParaRPr lang="en-US" sz="20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C940E23-551D-6EB9-1AE0-0A128BDCFE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387" y="4881038"/>
            <a:ext cx="3685457" cy="161642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C224FDE-76C7-FA4B-37D6-E73C3739AB3E}"/>
              </a:ext>
            </a:extLst>
          </p:cNvPr>
          <p:cNvSpPr txBox="1">
            <a:spLocks/>
          </p:cNvSpPr>
          <p:nvPr/>
        </p:nvSpPr>
        <p:spPr>
          <a:xfrm>
            <a:off x="9660169" y="2125450"/>
            <a:ext cx="2085630" cy="5770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chemeClr val="accent2"/>
                </a:solidFill>
              </a:rPr>
              <a:t>Join FCCLA or DECA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16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8" y="-289346"/>
            <a:ext cx="2705493" cy="1609344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Marketing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579" y="811798"/>
            <a:ext cx="4344358" cy="1817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2"/>
                </a:solidFill>
              </a:rPr>
              <a:t>Marketing</a:t>
            </a:r>
            <a:r>
              <a:rPr lang="en-US" sz="2200" b="1" dirty="0">
                <a:solidFill>
                  <a:schemeClr val="accent2"/>
                </a:solidFill>
              </a:rPr>
              <a:t> </a:t>
            </a:r>
            <a:r>
              <a:rPr lang="en-US" b="1" dirty="0"/>
              <a:t>	</a:t>
            </a:r>
          </a:p>
          <a:p>
            <a:pPr lvl="1"/>
            <a:r>
              <a:rPr lang="en-US" dirty="0"/>
              <a:t>Marketing 1</a:t>
            </a:r>
          </a:p>
          <a:p>
            <a:pPr lvl="1"/>
            <a:r>
              <a:rPr lang="en-US" dirty="0"/>
              <a:t>Digital Marketing   </a:t>
            </a:r>
          </a:p>
          <a:p>
            <a:pPr lvl="1"/>
            <a:r>
              <a:rPr lang="en-US" dirty="0"/>
              <a:t>Accounting 1</a:t>
            </a:r>
          </a:p>
          <a:p>
            <a:pPr lvl="1"/>
            <a:r>
              <a:rPr lang="en-US" dirty="0"/>
              <a:t>Customer Service</a:t>
            </a:r>
          </a:p>
          <a:p>
            <a:pPr lvl="1"/>
            <a:endParaRPr lang="en-US" sz="19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B8E7FB-233B-F7C0-7E6F-1802393FF87E}"/>
              </a:ext>
            </a:extLst>
          </p:cNvPr>
          <p:cNvSpPr txBox="1"/>
          <p:nvPr/>
        </p:nvSpPr>
        <p:spPr>
          <a:xfrm>
            <a:off x="3270118" y="418241"/>
            <a:ext cx="48173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public Service and safety</a:t>
            </a:r>
            <a:endParaRPr lang="en-US" sz="36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80DEB89-8B12-BBDE-DCA2-F77321A18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93055" y="1059454"/>
            <a:ext cx="3156064" cy="204321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Protective Services </a:t>
            </a:r>
          </a:p>
          <a:p>
            <a:pPr lvl="1"/>
            <a:r>
              <a:rPr lang="en-US" dirty="0"/>
              <a:t>Law Enforcement </a:t>
            </a:r>
          </a:p>
          <a:p>
            <a:pPr lvl="1"/>
            <a:r>
              <a:rPr lang="en-US" dirty="0"/>
              <a:t>Criminal Justice </a:t>
            </a:r>
          </a:p>
          <a:p>
            <a:pPr lvl="1"/>
            <a:r>
              <a:rPr lang="en-US" dirty="0"/>
              <a:t>Medical Forensics </a:t>
            </a:r>
          </a:p>
          <a:p>
            <a:pPr lvl="1"/>
            <a:r>
              <a:rPr lang="en-US" dirty="0"/>
              <a:t>Corrections</a:t>
            </a:r>
          </a:p>
          <a:p>
            <a:pPr lvl="1"/>
            <a:r>
              <a:rPr lang="en-US" dirty="0"/>
              <a:t>Criminal Law</a:t>
            </a:r>
          </a:p>
          <a:p>
            <a:pPr marL="27432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4BDA2DE-0F23-06CB-B3C2-A7F51690EFD0}"/>
              </a:ext>
            </a:extLst>
          </p:cNvPr>
          <p:cNvSpPr txBox="1">
            <a:spLocks/>
          </p:cNvSpPr>
          <p:nvPr/>
        </p:nvSpPr>
        <p:spPr>
          <a:xfrm>
            <a:off x="1481165" y="5922253"/>
            <a:ext cx="2688472" cy="1190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chemeClr val="accent2"/>
                </a:solidFill>
              </a:rPr>
              <a:t>Join DECA, HOSA or Skills USA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85A21D3-5520-3FD8-E85B-75F07432C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111" y="1319998"/>
            <a:ext cx="2799147" cy="170947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3960CE1-C418-A9E5-699E-8E13FB56A933}"/>
              </a:ext>
            </a:extLst>
          </p:cNvPr>
          <p:cNvSpPr txBox="1"/>
          <p:nvPr/>
        </p:nvSpPr>
        <p:spPr>
          <a:xfrm>
            <a:off x="5037938" y="3503535"/>
            <a:ext cx="60991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Supply Chain and Transportation</a:t>
            </a:r>
            <a:endParaRPr lang="en-US" sz="3600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9F302AA-6510-4962-0B13-F4962AF2AE2F}"/>
              </a:ext>
            </a:extLst>
          </p:cNvPr>
          <p:cNvSpPr txBox="1">
            <a:spLocks/>
          </p:cNvSpPr>
          <p:nvPr/>
        </p:nvSpPr>
        <p:spPr>
          <a:xfrm>
            <a:off x="4771087" y="4078588"/>
            <a:ext cx="3891373" cy="2104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2"/>
                </a:solidFill>
              </a:rPr>
              <a:t>Automotive</a:t>
            </a:r>
            <a:r>
              <a:rPr lang="en-US" sz="2200" b="1" dirty="0">
                <a:solidFill>
                  <a:schemeClr val="accent2"/>
                </a:solidFill>
              </a:rPr>
              <a:t> </a:t>
            </a:r>
            <a:r>
              <a:rPr lang="en-US" dirty="0"/>
              <a:t>		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dirty="0">
                <a:solidFill>
                  <a:prstClr val="black"/>
                </a:solidFill>
              </a:rPr>
              <a:t>Intro. to Automotive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dirty="0">
                <a:solidFill>
                  <a:prstClr val="black"/>
                </a:solidFill>
              </a:rPr>
              <a:t>ASE Engine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dirty="0">
                <a:solidFill>
                  <a:prstClr val="black"/>
                </a:solidFill>
              </a:rPr>
              <a:t>ASE Brakes 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dirty="0">
                <a:solidFill>
                  <a:prstClr val="black"/>
                </a:solidFill>
              </a:rPr>
              <a:t>ASE Steering and Suspension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dirty="0">
                <a:solidFill>
                  <a:prstClr val="black"/>
                </a:solidFill>
              </a:rPr>
              <a:t>Machining 1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30A00A8-1788-190D-CD8B-9511E41BD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460" y="4310122"/>
            <a:ext cx="3376475" cy="2368572"/>
          </a:xfrm>
          <a:prstGeom prst="rect">
            <a:avLst/>
          </a:prstGeom>
        </p:spPr>
      </p:pic>
      <p:pic>
        <p:nvPicPr>
          <p:cNvPr id="24" name="Picture 23" descr="Relationship marketing: advantages, advice, and examples [Guide 2023]">
            <a:extLst>
              <a:ext uri="{FF2B5EF4-FFF2-40B4-BE49-F238E27FC236}">
                <a16:creationId xmlns:a16="http://schemas.microsoft.com/office/drawing/2014/main" id="{5A28352F-FDF8-1BBD-7338-504F895F87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799" y="2877449"/>
            <a:ext cx="2916173" cy="195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39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31790" y="-207965"/>
            <a:ext cx="12655579" cy="1609344"/>
          </a:xfrm>
        </p:spPr>
        <p:txBody>
          <a:bodyPr/>
          <a:lstStyle/>
          <a:p>
            <a:pPr algn="ctr"/>
            <a:r>
              <a:rPr lang="en-US" b="1" dirty="0"/>
              <a:t>Join a Northridge CTSO to </a:t>
            </a:r>
            <a:r>
              <a:rPr lang="en-US" b="1" dirty="0">
                <a:solidFill>
                  <a:srgbClr val="FF0000"/>
                </a:solidFill>
              </a:rPr>
              <a:t>Compete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AF3EF1-C5E0-4C63-ADEF-3FFC583F1F2F}"/>
              </a:ext>
            </a:extLst>
          </p:cNvPr>
          <p:cNvSpPr txBox="1"/>
          <p:nvPr/>
        </p:nvSpPr>
        <p:spPr>
          <a:xfrm>
            <a:off x="208126" y="1114351"/>
            <a:ext cx="4999837" cy="50338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DECA - An Association of Marketing Students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(Ms. Banta C203)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Educators Rising – An organization for aspiring teachers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(Ms. Andersen C224)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FCCLA - Family, Career and Community Leaders of America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(Ms. Lucas C231)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HOSA – Future Health Professionals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(Mrs. Otis C202)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SkillsUSA - An Association of Skilled &amp; Technical Sciences Education Students </a:t>
            </a:r>
            <a:r>
              <a:rPr lang="en-US" sz="1800" b="0" dirty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(Mr. 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Jensen A117 </a:t>
            </a:r>
            <a:r>
              <a:rPr lang="en-US" sz="1800" b="0" dirty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)</a:t>
            </a:r>
            <a:endParaRPr lang="en-US" sz="1800" dirty="0">
              <a:effectLst/>
              <a:latin typeface="Times New Roman"/>
              <a:ea typeface="Calibri"/>
              <a:cs typeface="Times New Roman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TSA - Technology Student Association            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(Mr. Harris A107)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rt CTSOs">
            <a:extLst>
              <a:ext uri="{FF2B5EF4-FFF2-40B4-BE49-F238E27FC236}">
                <a16:creationId xmlns:a16="http://schemas.microsoft.com/office/drawing/2014/main" id="{6D8C74DC-89A1-7ED1-3CF1-A3C62AC40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038" y="1645967"/>
            <a:ext cx="425767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52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2993" y="0"/>
            <a:ext cx="3360836" cy="1335024"/>
          </a:xfrm>
        </p:spPr>
        <p:txBody>
          <a:bodyPr/>
          <a:lstStyle/>
          <a:p>
            <a:r>
              <a:rPr lang="en-US" dirty="0"/>
              <a:t>What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69" y="1165488"/>
            <a:ext cx="11169867" cy="4936947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Have you taken classes that go with a career pathway?</a:t>
            </a:r>
          </a:p>
          <a:p>
            <a:r>
              <a:rPr lang="en-US" sz="2800" dirty="0"/>
              <a:t>Have you been an involved member of a Northridge CTSO and participated in a competitive event (local, region, or state) that is directly related to your career pathway within the last 3 years?</a:t>
            </a:r>
          </a:p>
          <a:p>
            <a:r>
              <a:rPr lang="en-US" sz="2800" dirty="0"/>
              <a:t>Then… Apply for the Career Pathways Honors Recognition!</a:t>
            </a:r>
          </a:p>
          <a:p>
            <a:r>
              <a:rPr lang="en-US" sz="2800" dirty="0"/>
              <a:t>Applications will be available in February! </a:t>
            </a:r>
          </a:p>
          <a:p>
            <a:r>
              <a:rPr lang="en-US" sz="2800" dirty="0"/>
              <a:t>If you are not in a Northridge CTSO…JOIN NOW!!!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Look for more information during CLUB WEEK (coming soon)!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D714CB-91AE-0DC0-F645-63FC0C0AF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8641" y="2908098"/>
            <a:ext cx="1770913" cy="229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8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1472</TotalTime>
  <Words>810</Words>
  <Application>Microsoft Office PowerPoint</Application>
  <PresentationFormat>Widescreen</PresentationFormat>
  <Paragraphs>276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</vt:lpstr>
      <vt:lpstr>Rockwell</vt:lpstr>
      <vt:lpstr>Rockwell Condensed</vt:lpstr>
      <vt:lpstr>Times New Roman</vt:lpstr>
      <vt:lpstr>Wingdings</vt:lpstr>
      <vt:lpstr>Wood Type</vt:lpstr>
      <vt:lpstr>Northridge  Career pathways Honors Recognition </vt:lpstr>
      <vt:lpstr>NHS Career Pathways Honors recognition </vt:lpstr>
      <vt:lpstr>Complete Classes in One of these Career Pathways </vt:lpstr>
      <vt:lpstr>Agriculture</vt:lpstr>
      <vt:lpstr>PowerPoint Presentation</vt:lpstr>
      <vt:lpstr>Construction </vt:lpstr>
      <vt:lpstr>Education  </vt:lpstr>
      <vt:lpstr>Healthcare and Human Services </vt:lpstr>
      <vt:lpstr>Marketing </vt:lpstr>
      <vt:lpstr>Join a Northridge CTSO to Compete</vt:lpstr>
      <vt:lpstr>What now?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pathways recognition</dc:title>
  <dc:creator>admin</dc:creator>
  <cp:lastModifiedBy>Saralyn Lucas</cp:lastModifiedBy>
  <cp:revision>127</cp:revision>
  <dcterms:created xsi:type="dcterms:W3CDTF">2018-03-08T21:16:12Z</dcterms:created>
  <dcterms:modified xsi:type="dcterms:W3CDTF">2026-08-26T14:33:54Z</dcterms:modified>
</cp:coreProperties>
</file>