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4" r:id="rId4"/>
    <p:sldId id="279" r:id="rId5"/>
    <p:sldId id="280" r:id="rId6"/>
    <p:sldId id="270" r:id="rId7"/>
    <p:sldId id="271" r:id="rId8"/>
    <p:sldId id="272" r:id="rId9"/>
    <p:sldId id="273" r:id="rId10"/>
    <p:sldId id="274" r:id="rId11"/>
    <p:sldId id="27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99C13"/>
    <a:srgbClr val="FC32C7"/>
    <a:srgbClr val="EF5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2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7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A7D2E-1B1D-45DF-96F5-CD3C7F6ECD0A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F610E-5FF3-47CE-B63C-5D9EB12C9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90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Leslie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F610E-5FF3-47CE-B63C-5D9EB12C92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4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Leslie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F610E-5FF3-47CE-B63C-5D9EB12C92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288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Julie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F610E-5FF3-47CE-B63C-5D9EB12C92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468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F610E-5FF3-47CE-B63C-5D9EB12C92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4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Alisa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F610E-5FF3-47CE-B63C-5D9EB12C92E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30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Alisa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F610E-5FF3-47CE-B63C-5D9EB12C92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082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Alisa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F610E-5FF3-47CE-B63C-5D9EB12C92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434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Alisa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F610E-5FF3-47CE-B63C-5D9EB12C92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1119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Alisa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F610E-5FF3-47CE-B63C-5D9EB12C92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483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Alisa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F610E-5FF3-47CE-B63C-5D9EB12C92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34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Julie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F610E-5FF3-47CE-B63C-5D9EB12C92E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323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23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0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518899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6201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0707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264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324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3/5/2026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83524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3/5/2026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256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953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861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9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psd.net/ah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aikenh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3238" y="736898"/>
            <a:ext cx="10628984" cy="742279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 Black" panose="020B0A04020102020204" pitchFamily="34" charset="0"/>
              </a:rPr>
              <a:t>WELCOME, FRESHMEN!</a:t>
            </a: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154" y="5576729"/>
            <a:ext cx="3398527" cy="10180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CA49E3-E739-4E9C-813B-58D9A277C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560" y="1838960"/>
            <a:ext cx="3230879" cy="318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897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</a:t>
            </a:r>
            <a:br>
              <a:rPr lang="en-US" dirty="0"/>
            </a:br>
            <a:r>
              <a:rPr lang="en-US" sz="4000" dirty="0"/>
              <a:t>Administrative Team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47977" y="4829068"/>
            <a:ext cx="1680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 Black" panose="020B0A04020102020204" pitchFamily="34" charset="0"/>
              </a:rPr>
              <a:t>Ms. Angela Moore</a:t>
            </a:r>
          </a:p>
          <a:p>
            <a:pPr algn="ctr"/>
            <a:r>
              <a:rPr lang="en-US" b="1" dirty="0">
                <a:solidFill>
                  <a:srgbClr val="000000"/>
                </a:solidFill>
                <a:latin typeface="Arial Black" panose="020B0A04020102020204" pitchFamily="34" charset="0"/>
              </a:rPr>
              <a:t>Principal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02777" y="4829068"/>
            <a:ext cx="1789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 Black" panose="020B0A04020102020204" pitchFamily="34" charset="0"/>
              </a:rPr>
              <a:t>Mr. Pope</a:t>
            </a:r>
          </a:p>
          <a:p>
            <a:pPr algn="ctr"/>
            <a:r>
              <a:rPr lang="en-US" b="1" dirty="0">
                <a:solidFill>
                  <a:srgbClr val="000000"/>
                </a:solidFill>
                <a:latin typeface="Arial Black" panose="020B0A04020102020204" pitchFamily="34" charset="0"/>
              </a:rPr>
              <a:t>Freshmen</a:t>
            </a:r>
          </a:p>
          <a:p>
            <a:pPr algn="ctr"/>
            <a:endParaRPr lang="en-US" b="1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49345" y="4829068"/>
            <a:ext cx="1875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 Black" panose="020B0A04020102020204" pitchFamily="34" charset="0"/>
              </a:rPr>
              <a:t>Mr. McDaniel</a:t>
            </a:r>
          </a:p>
          <a:p>
            <a:pPr algn="ctr"/>
            <a:r>
              <a:rPr lang="en-US" b="1" dirty="0">
                <a:solidFill>
                  <a:srgbClr val="000000"/>
                </a:solidFill>
                <a:latin typeface="Arial Black" panose="020B0A04020102020204" pitchFamily="34" charset="0"/>
              </a:rPr>
              <a:t>Sophomores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58825" y="4829068"/>
            <a:ext cx="1680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 Black" panose="020B0A04020102020204" pitchFamily="34" charset="0"/>
              </a:rPr>
              <a:t>Dr. Snyder</a:t>
            </a:r>
          </a:p>
          <a:p>
            <a:pPr algn="ctr"/>
            <a:r>
              <a:rPr lang="en-US" b="1" dirty="0">
                <a:solidFill>
                  <a:srgbClr val="000000"/>
                </a:solidFill>
                <a:latin typeface="Arial Black" panose="020B0A04020102020204" pitchFamily="34" charset="0"/>
              </a:rPr>
              <a:t>Juniors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32104" y="4829068"/>
            <a:ext cx="1981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 Black" panose="020B0A04020102020204" pitchFamily="34" charset="0"/>
              </a:rPr>
              <a:t>Dr. Stapleton</a:t>
            </a:r>
          </a:p>
          <a:p>
            <a:pPr algn="ctr"/>
            <a:r>
              <a:rPr lang="en-US" b="1" dirty="0">
                <a:solidFill>
                  <a:srgbClr val="000000"/>
                </a:solidFill>
                <a:latin typeface="Arial Black" panose="020B0A04020102020204" pitchFamily="34" charset="0"/>
              </a:rPr>
              <a:t>Seniors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C63A11-A758-C1FF-CC0F-EE0DDE7E2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691" y="2615512"/>
            <a:ext cx="2172158" cy="21721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DDAE40-E118-ED31-C50B-20A4BB4355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1771" y="2635026"/>
            <a:ext cx="1502538" cy="20558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A0553D-CBC4-3DB0-2ED7-0CC3340E8E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2949" y="2635026"/>
            <a:ext cx="1680882" cy="21011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AD14C8-A8A1-8E24-3F5C-9C36041F23B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631" r="26120"/>
          <a:stretch>
            <a:fillRect/>
          </a:stretch>
        </p:blipFill>
        <p:spPr>
          <a:xfrm>
            <a:off x="5485960" y="2615512"/>
            <a:ext cx="1809049" cy="21526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6D83EC-0A00-74A0-3247-F7F56E61CCC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429" r="8999"/>
          <a:stretch>
            <a:fillRect/>
          </a:stretch>
        </p:blipFill>
        <p:spPr>
          <a:xfrm>
            <a:off x="3434101" y="2635026"/>
            <a:ext cx="1734416" cy="215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80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80883"/>
            <a:ext cx="10178322" cy="4867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</a:rPr>
              <a:t>Successful students:</a:t>
            </a:r>
          </a:p>
          <a:p>
            <a:r>
              <a:rPr lang="en-US" sz="3200" dirty="0">
                <a:solidFill>
                  <a:srgbClr val="000000"/>
                </a:solidFill>
              </a:rPr>
              <a:t>Arrive promptly and prepared to participate.</a:t>
            </a:r>
          </a:p>
          <a:p>
            <a:r>
              <a:rPr lang="en-US" sz="3200" dirty="0">
                <a:solidFill>
                  <a:srgbClr val="000000"/>
                </a:solidFill>
              </a:rPr>
              <a:t>Show respect to themselves, their peers, their teachers, property and educational opportunities.</a:t>
            </a:r>
          </a:p>
          <a:p>
            <a:r>
              <a:rPr lang="en-US" sz="3200" dirty="0">
                <a:solidFill>
                  <a:srgbClr val="000000"/>
                </a:solidFill>
              </a:rPr>
              <a:t>Display a positive, ethical behavior.</a:t>
            </a:r>
          </a:p>
          <a:p>
            <a:r>
              <a:rPr lang="en-US" sz="3200" dirty="0">
                <a:solidFill>
                  <a:srgbClr val="000000"/>
                </a:solidFill>
              </a:rPr>
              <a:t>Follow the school code of conduct - Cell phone, badge, dress code, </a:t>
            </a:r>
            <a:r>
              <a:rPr lang="en-US" sz="3200" dirty="0" err="1">
                <a:solidFill>
                  <a:srgbClr val="000000"/>
                </a:solidFill>
              </a:rPr>
              <a:t>tardies</a:t>
            </a:r>
            <a:r>
              <a:rPr lang="en-US" sz="3200" dirty="0">
                <a:solidFill>
                  <a:srgbClr val="000000"/>
                </a:solidFill>
              </a:rPr>
              <a:t>, etc.</a:t>
            </a:r>
          </a:p>
          <a:p>
            <a:r>
              <a:rPr lang="en-US" sz="3200" dirty="0">
                <a:solidFill>
                  <a:srgbClr val="000000"/>
                </a:solidFill>
              </a:rPr>
              <a:t>Believe in themselves and give their best effort daily.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891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are international students!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67435"/>
            <a:ext cx="10178322" cy="4652683"/>
          </a:xfrm>
        </p:spPr>
        <p:txBody>
          <a:bodyPr>
            <a:normAutofit lnSpcReduction="10000"/>
          </a:bodyPr>
          <a:lstStyle/>
          <a:p>
            <a:r>
              <a:rPr lang="en-US" sz="4000" dirty="0">
                <a:solidFill>
                  <a:srgbClr val="000000"/>
                </a:solidFill>
              </a:rPr>
              <a:t>1</a:t>
            </a:r>
            <a:r>
              <a:rPr lang="en-US" sz="4000" baseline="30000" dirty="0">
                <a:solidFill>
                  <a:srgbClr val="000000"/>
                </a:solidFill>
              </a:rPr>
              <a:t>st</a:t>
            </a:r>
            <a:r>
              <a:rPr lang="en-US" sz="4000" dirty="0">
                <a:solidFill>
                  <a:srgbClr val="000000"/>
                </a:solidFill>
              </a:rPr>
              <a:t> Cambridge International School in the state of South Carolina</a:t>
            </a:r>
          </a:p>
          <a:p>
            <a:r>
              <a:rPr lang="en-US" sz="4000" dirty="0">
                <a:solidFill>
                  <a:srgbClr val="000000"/>
                </a:solidFill>
              </a:rPr>
              <a:t>ALL students will take Cambridge courses</a:t>
            </a:r>
          </a:p>
          <a:p>
            <a:pPr lvl="1"/>
            <a:r>
              <a:rPr lang="en-US" sz="3600" dirty="0">
                <a:solidFill>
                  <a:srgbClr val="000000"/>
                </a:solidFill>
              </a:rPr>
              <a:t>IGCSE (International General Certificate of Secondary Education)</a:t>
            </a:r>
          </a:p>
          <a:p>
            <a:pPr lvl="1"/>
            <a:r>
              <a:rPr lang="en-US" sz="3600" dirty="0">
                <a:solidFill>
                  <a:srgbClr val="000000"/>
                </a:solidFill>
              </a:rPr>
              <a:t>AICE (Advanced International Certificate of Education)</a:t>
            </a:r>
          </a:p>
          <a:p>
            <a:pPr marL="457200" lvl="1" indent="0">
              <a:buNone/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8137" y="5595905"/>
            <a:ext cx="3401863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317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Cambridge learner attributes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734671"/>
            <a:ext cx="10178322" cy="4854388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0000"/>
                </a:solidFill>
              </a:rPr>
              <a:t>Confident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in working with information and ideas – their own and of others</a:t>
            </a:r>
          </a:p>
          <a:p>
            <a:r>
              <a:rPr lang="en-US" sz="3200" b="1" dirty="0">
                <a:solidFill>
                  <a:srgbClr val="000000"/>
                </a:solidFill>
              </a:rPr>
              <a:t>Responsible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for themselves, responsive to and respectful of others</a:t>
            </a:r>
          </a:p>
          <a:p>
            <a:r>
              <a:rPr lang="en-US" sz="3200" b="1" dirty="0">
                <a:solidFill>
                  <a:srgbClr val="000000"/>
                </a:solidFill>
              </a:rPr>
              <a:t>Reflective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as learners, developing their ability to learn</a:t>
            </a:r>
            <a:endParaRPr lang="en-US" sz="3200" dirty="0">
              <a:solidFill>
                <a:srgbClr val="000000"/>
              </a:solidFill>
            </a:endParaRPr>
          </a:p>
          <a:p>
            <a:r>
              <a:rPr lang="en-US" sz="3200" b="1" dirty="0">
                <a:solidFill>
                  <a:srgbClr val="000000"/>
                </a:solidFill>
              </a:rPr>
              <a:t>Innovative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and equipped for new and future challenges</a:t>
            </a:r>
          </a:p>
          <a:p>
            <a:r>
              <a:rPr lang="en-US" sz="3200" b="1" dirty="0">
                <a:solidFill>
                  <a:srgbClr val="000000"/>
                </a:solidFill>
              </a:rPr>
              <a:t>Engaged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intellectually and socially, and ready to make a difference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01466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734671"/>
            <a:ext cx="10178322" cy="4144921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0000"/>
                </a:solidFill>
              </a:rPr>
              <a:t>Grades/Attendance</a:t>
            </a:r>
          </a:p>
          <a:p>
            <a:pPr lvl="1"/>
            <a:r>
              <a:rPr lang="en-US" sz="3200" dirty="0">
                <a:solidFill>
                  <a:srgbClr val="000000"/>
                </a:solidFill>
              </a:rPr>
              <a:t>PowerSchool Parent Portal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0" y="3404066"/>
            <a:ext cx="7715250" cy="2981325"/>
          </a:xfrm>
          <a:prstGeom prst="rect">
            <a:avLst/>
          </a:prstGeom>
        </p:spPr>
      </p:pic>
      <p:pic>
        <p:nvPicPr>
          <p:cNvPr id="2050" name="Picture 2" descr="Image result for powerschool ap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0" t="11623" r="31066" b="13528"/>
          <a:stretch/>
        </p:blipFill>
        <p:spPr bwMode="auto">
          <a:xfrm>
            <a:off x="1420896" y="3967514"/>
            <a:ext cx="2124636" cy="21649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897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31C52B-DEF9-4845-9A79-72C9330F4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63DACD0E-B2B1-49C4-B085-D93AC5F6E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144" y="484631"/>
            <a:ext cx="6340519" cy="1638469"/>
          </a:xfrm>
        </p:spPr>
        <p:txBody>
          <a:bodyPr>
            <a:normAutofit/>
          </a:bodyPr>
          <a:lstStyle/>
          <a:p>
            <a:r>
              <a:rPr lang="en-US" dirty="0"/>
              <a:t>communication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F5074D-2B0A-40BB-B69E-C08F65EC3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2443140"/>
            <a:ext cx="6306309" cy="3930227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Teacher Info/Course Syllabus/Class Resources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</a:rPr>
              <a:t>Schoology (Teacher webpages)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</a:rPr>
              <a:t>Go to </a:t>
            </a:r>
            <a:r>
              <a:rPr lang="en-US" sz="2800" dirty="0" err="1">
                <a:solidFill>
                  <a:srgbClr val="000000"/>
                </a:solidFill>
              </a:rPr>
              <a:t>Classlink</a:t>
            </a:r>
            <a:r>
              <a:rPr lang="en-US" sz="2800" dirty="0">
                <a:solidFill>
                  <a:srgbClr val="000000"/>
                </a:solidFill>
              </a:rPr>
              <a:t> (on your desktop) &amp; log in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</a:rPr>
              <a:t>Your classes will be listed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DCE17B-1707-86ED-BEE6-1419B07A0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0787" y="1600709"/>
            <a:ext cx="3656581" cy="365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38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13647"/>
            <a:ext cx="10178322" cy="426594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0000"/>
                </a:solidFill>
              </a:rPr>
              <a:t>Announcements</a:t>
            </a:r>
          </a:p>
          <a:p>
            <a:pPr lvl="1"/>
            <a:r>
              <a:rPr lang="en-US" sz="3200" dirty="0" err="1">
                <a:solidFill>
                  <a:srgbClr val="000000"/>
                </a:solidFill>
              </a:rPr>
              <a:t>Robo</a:t>
            </a:r>
            <a:r>
              <a:rPr lang="en-US" sz="3200" dirty="0">
                <a:solidFill>
                  <a:srgbClr val="000000"/>
                </a:solidFill>
              </a:rPr>
              <a:t>-calls/</a:t>
            </a:r>
            <a:r>
              <a:rPr lang="en-US" sz="3200" dirty="0" err="1">
                <a:solidFill>
                  <a:srgbClr val="000000"/>
                </a:solidFill>
              </a:rPr>
              <a:t>Robo</a:t>
            </a:r>
            <a:r>
              <a:rPr lang="en-US" sz="3200" dirty="0">
                <a:solidFill>
                  <a:srgbClr val="000000"/>
                </a:solidFill>
              </a:rPr>
              <a:t>-emails/</a:t>
            </a:r>
            <a:r>
              <a:rPr lang="en-US" sz="3200" dirty="0" err="1">
                <a:solidFill>
                  <a:srgbClr val="000000"/>
                </a:solidFill>
              </a:rPr>
              <a:t>Robo</a:t>
            </a:r>
            <a:r>
              <a:rPr lang="en-US" sz="3200" dirty="0">
                <a:solidFill>
                  <a:srgbClr val="000000"/>
                </a:solidFill>
              </a:rPr>
              <a:t>-texts</a:t>
            </a:r>
          </a:p>
          <a:p>
            <a:pPr lvl="1"/>
            <a:r>
              <a:rPr lang="en-US" sz="3200" dirty="0">
                <a:solidFill>
                  <a:srgbClr val="000000"/>
                </a:solidFill>
              </a:rPr>
              <a:t>PEACHJAR E-Flyers</a:t>
            </a:r>
          </a:p>
          <a:p>
            <a:pPr lvl="2"/>
            <a:r>
              <a:rPr lang="en-US" sz="2800" dirty="0">
                <a:solidFill>
                  <a:srgbClr val="000000"/>
                </a:solidFill>
              </a:rPr>
              <a:t>Go to </a:t>
            </a:r>
            <a:r>
              <a:rPr lang="en-US" sz="2800" dirty="0">
                <a:solidFill>
                  <a:srgbClr val="000000"/>
                </a:solidFill>
                <a:hlinkClick r:id="rId3"/>
              </a:rPr>
              <a:t>www.acpsd.net/ahs</a:t>
            </a:r>
            <a:endParaRPr lang="en-US" sz="2800" dirty="0">
              <a:solidFill>
                <a:srgbClr val="000000"/>
              </a:solidFill>
            </a:endParaRPr>
          </a:p>
          <a:p>
            <a:pPr lvl="2"/>
            <a:r>
              <a:rPr lang="en-US" sz="2800" dirty="0">
                <a:solidFill>
                  <a:srgbClr val="000000"/>
                </a:solidFill>
              </a:rPr>
              <a:t>Button is on the right hand side below the calendar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9592" y="4951464"/>
            <a:ext cx="3983811" cy="92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204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87D9197-4A85-4276-8FC4-67873E207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01B5B487-A1DE-47E1-B06D-F13BBCCA7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144" y="484631"/>
            <a:ext cx="6340519" cy="1638469"/>
          </a:xfrm>
        </p:spPr>
        <p:txBody>
          <a:bodyPr>
            <a:normAutofit/>
          </a:bodyPr>
          <a:lstStyle/>
          <a:p>
            <a:r>
              <a:rPr lang="en-US" dirty="0"/>
              <a:t>communication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45AF6B-4F42-45F1-A22C-AF0FCA898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2443140"/>
            <a:ext cx="6306309" cy="393022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Announcements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Social Media</a:t>
            </a:r>
          </a:p>
          <a:p>
            <a:pPr lvl="2"/>
            <a:r>
              <a:rPr lang="en-US" sz="2000" dirty="0">
                <a:solidFill>
                  <a:srgbClr val="000000"/>
                </a:solidFill>
              </a:rPr>
              <a:t>Facebook (</a:t>
            </a:r>
            <a:r>
              <a:rPr lang="en-US" sz="2000" dirty="0">
                <a:solidFill>
                  <a:srgbClr val="000000"/>
                </a:solidFill>
                <a:hlinkClick r:id="rId3"/>
              </a:rPr>
              <a:t>www.facebook.com/aikenhs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  <a:p>
            <a:pPr lvl="2"/>
            <a:r>
              <a:rPr lang="en-US" sz="2000" dirty="0">
                <a:solidFill>
                  <a:srgbClr val="000000"/>
                </a:solidFill>
              </a:rPr>
              <a:t>Instagram (</a:t>
            </a:r>
            <a:r>
              <a:rPr lang="en-US" sz="2000" dirty="0" err="1">
                <a:solidFill>
                  <a:srgbClr val="000000"/>
                </a:solidFill>
              </a:rPr>
              <a:t>aiken_high_school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ACPSD app</a:t>
            </a:r>
          </a:p>
          <a:p>
            <a:pPr lvl="2"/>
            <a:r>
              <a:rPr lang="en-US" sz="2000" dirty="0">
                <a:solidFill>
                  <a:srgbClr val="000000"/>
                </a:solidFill>
              </a:rPr>
              <a:t>Search “Aiken County Public </a:t>
            </a:r>
            <a:r>
              <a:rPr lang="en-US" sz="2000" dirty="0" err="1">
                <a:solidFill>
                  <a:srgbClr val="000000"/>
                </a:solidFill>
              </a:rPr>
              <a:t>sd</a:t>
            </a:r>
            <a:r>
              <a:rPr lang="en-US" sz="2000" dirty="0">
                <a:solidFill>
                  <a:srgbClr val="000000"/>
                </a:solidFill>
              </a:rPr>
              <a:t>” in the App Store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0647" y="482321"/>
            <a:ext cx="2785952" cy="27859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1440" y="3429000"/>
            <a:ext cx="2944367" cy="294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6726" y="5582210"/>
            <a:ext cx="1077699" cy="89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471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day procedures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761565"/>
            <a:ext cx="10178322" cy="482749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0000"/>
                </a:solidFill>
              </a:rPr>
              <a:t>Drop Off/ Pick up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0000"/>
                </a:solidFill>
              </a:rPr>
              <a:t>School hours </a:t>
            </a:r>
          </a:p>
          <a:p>
            <a:pPr lvl="1">
              <a:lnSpc>
                <a:spcPct val="150000"/>
              </a:lnSpc>
            </a:pPr>
            <a:r>
              <a:rPr lang="en-US" sz="3600" dirty="0">
                <a:solidFill>
                  <a:srgbClr val="000000"/>
                </a:solidFill>
              </a:rPr>
              <a:t>7:45 am- You may enter the building </a:t>
            </a:r>
          </a:p>
          <a:p>
            <a:pPr lvl="1">
              <a:lnSpc>
                <a:spcPct val="150000"/>
              </a:lnSpc>
            </a:pPr>
            <a:r>
              <a:rPr lang="en-US" sz="3600" dirty="0">
                <a:solidFill>
                  <a:srgbClr val="000000"/>
                </a:solidFill>
              </a:rPr>
              <a:t>8:20 am- 3:30 pm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201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67435"/>
            <a:ext cx="10178322" cy="50964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</a:rPr>
              <a:t>Set goals</a:t>
            </a:r>
          </a:p>
          <a:p>
            <a:pPr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</a:rPr>
              <a:t>Be organized</a:t>
            </a:r>
          </a:p>
          <a:p>
            <a:pPr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</a:rPr>
              <a:t>Be prepared for class</a:t>
            </a:r>
          </a:p>
          <a:p>
            <a:pPr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</a:rPr>
              <a:t>Do your homework!</a:t>
            </a:r>
          </a:p>
          <a:p>
            <a:pPr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</a:rPr>
              <a:t>Truly STUDY</a:t>
            </a:r>
          </a:p>
        </p:txBody>
      </p:sp>
    </p:spTree>
    <p:extLst>
      <p:ext uri="{BB962C8B-B14F-4D97-AF65-F5344CB8AC3E}">
        <p14:creationId xmlns:p14="http://schemas.microsoft.com/office/powerpoint/2010/main" val="1333060908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15">
      <a:dk1>
        <a:srgbClr val="0C6734"/>
      </a:dk1>
      <a:lt1>
        <a:srgbClr val="FFFFFF"/>
      </a:lt1>
      <a:dk2>
        <a:srgbClr val="0C6734"/>
      </a:dk2>
      <a:lt2>
        <a:srgbClr val="FFFFFF"/>
      </a:lt2>
      <a:accent1>
        <a:srgbClr val="41B5E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3330</TotalTime>
  <Words>344</Words>
  <Application>Microsoft Office PowerPoint</Application>
  <PresentationFormat>Widescreen</PresentationFormat>
  <Paragraphs>84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Gill Sans MT</vt:lpstr>
      <vt:lpstr>Impact</vt:lpstr>
      <vt:lpstr>Badge</vt:lpstr>
      <vt:lpstr>PowerPoint Presentation</vt:lpstr>
      <vt:lpstr>Introductions Administrative Team</vt:lpstr>
      <vt:lpstr>expectations</vt:lpstr>
      <vt:lpstr>You are international students!</vt:lpstr>
      <vt:lpstr>Cambridge learner attributes</vt:lpstr>
      <vt:lpstr>communication</vt:lpstr>
      <vt:lpstr>communication</vt:lpstr>
      <vt:lpstr>communication</vt:lpstr>
      <vt:lpstr>communication</vt:lpstr>
      <vt:lpstr>First day procedures</vt:lpstr>
      <vt:lpstr>Strategies for success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Alisa Hamrick</dc:creator>
  <cp:lastModifiedBy>Michelle Wells</cp:lastModifiedBy>
  <cp:revision>41</cp:revision>
  <dcterms:created xsi:type="dcterms:W3CDTF">2018-08-08T21:25:38Z</dcterms:created>
  <dcterms:modified xsi:type="dcterms:W3CDTF">2026-03-05T14:17:23Z</dcterms:modified>
</cp:coreProperties>
</file>