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tags/tag1.xml" ContentType="application/vnd.openxmlformats-officedocument.presentationml.tags+xml"/>
  <Override PartName="/ppt/tags/tag2.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56"/>
  </p:notesMasterIdLst>
  <p:sldIdLst>
    <p:sldId id="256" r:id="rId2"/>
    <p:sldId id="734" r:id="rId3"/>
    <p:sldId id="1247" r:id="rId4"/>
    <p:sldId id="558" r:id="rId5"/>
    <p:sldId id="720" r:id="rId6"/>
    <p:sldId id="432" r:id="rId7"/>
    <p:sldId id="733" r:id="rId8"/>
    <p:sldId id="722" r:id="rId9"/>
    <p:sldId id="1248" r:id="rId10"/>
    <p:sldId id="537" r:id="rId11"/>
    <p:sldId id="539" r:id="rId12"/>
    <p:sldId id="737" r:id="rId13"/>
    <p:sldId id="739" r:id="rId14"/>
    <p:sldId id="442" r:id="rId15"/>
    <p:sldId id="740" r:id="rId16"/>
    <p:sldId id="543" r:id="rId17"/>
    <p:sldId id="1178" r:id="rId18"/>
    <p:sldId id="741" r:id="rId19"/>
    <p:sldId id="732" r:id="rId20"/>
    <p:sldId id="743" r:id="rId21"/>
    <p:sldId id="744" r:id="rId22"/>
    <p:sldId id="745" r:id="rId23"/>
    <p:sldId id="748" r:id="rId24"/>
    <p:sldId id="545" r:id="rId25"/>
    <p:sldId id="546" r:id="rId26"/>
    <p:sldId id="547" r:id="rId27"/>
    <p:sldId id="561" r:id="rId28"/>
    <p:sldId id="749" r:id="rId29"/>
    <p:sldId id="569" r:id="rId30"/>
    <p:sldId id="567" r:id="rId31"/>
    <p:sldId id="1177" r:id="rId32"/>
    <p:sldId id="751" r:id="rId33"/>
    <p:sldId id="752" r:id="rId34"/>
    <p:sldId id="779" r:id="rId35"/>
    <p:sldId id="769" r:id="rId36"/>
    <p:sldId id="770" r:id="rId37"/>
    <p:sldId id="466" r:id="rId38"/>
    <p:sldId id="756" r:id="rId39"/>
    <p:sldId id="757" r:id="rId40"/>
    <p:sldId id="776" r:id="rId41"/>
    <p:sldId id="761" r:id="rId42"/>
    <p:sldId id="762" r:id="rId43"/>
    <p:sldId id="763" r:id="rId44"/>
    <p:sldId id="764" r:id="rId45"/>
    <p:sldId id="765" r:id="rId46"/>
    <p:sldId id="481" r:id="rId47"/>
    <p:sldId id="766" r:id="rId48"/>
    <p:sldId id="767" r:id="rId49"/>
    <p:sldId id="768" r:id="rId50"/>
    <p:sldId id="772" r:id="rId51"/>
    <p:sldId id="773" r:id="rId52"/>
    <p:sldId id="728" r:id="rId53"/>
    <p:sldId id="774" r:id="rId54"/>
    <p:sldId id="703"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BA4"/>
    <a:srgbClr val="EA1110"/>
    <a:srgbClr val="F68801"/>
    <a:srgbClr val="E8D40F"/>
    <a:srgbClr val="A7F117"/>
    <a:srgbClr val="04A608"/>
    <a:srgbClr val="DBE8F5"/>
    <a:srgbClr val="1D6295"/>
    <a:srgbClr val="3F716F"/>
    <a:srgbClr val="1BAD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682" autoAdjust="0"/>
    <p:restoredTop sz="90680"/>
  </p:normalViewPr>
  <p:slideViewPr>
    <p:cSldViewPr snapToGrid="0" snapToObjects="1">
      <p:cViewPr varScale="1">
        <p:scale>
          <a:sx n="86" d="100"/>
          <a:sy n="86" d="100"/>
        </p:scale>
        <p:origin x="254" y="72"/>
      </p:cViewPr>
      <p:guideLst/>
    </p:cSldViewPr>
  </p:slideViewPr>
  <p:notesTextViewPr>
    <p:cViewPr>
      <p:scale>
        <a:sx n="1" d="1"/>
        <a:sy n="1" d="1"/>
      </p:scale>
      <p:origin x="0" y="0"/>
    </p:cViewPr>
  </p:notesTextViewPr>
  <p:sorterViewPr>
    <p:cViewPr>
      <p:scale>
        <a:sx n="80" d="100"/>
        <a:sy n="80" d="100"/>
      </p:scale>
      <p:origin x="0" y="-1092"/>
    </p:cViewPr>
  </p:sorterViewPr>
  <p:notesViewPr>
    <p:cSldViewPr snapToGrid="0" snapToObjects="1">
      <p:cViewPr varScale="1">
        <p:scale>
          <a:sx n="127" d="100"/>
          <a:sy n="127" d="100"/>
        </p:scale>
        <p:origin x="3824" y="192"/>
      </p:cViewPr>
      <p:guideLst/>
    </p:cSldViewPr>
  </p:notesViewPr>
  <p:gridSpacing cx="76200" cy="76200"/>
</p:viewPr>
</file>

<file path=ppt/_rels/presentation.xml.rels>&#65279;<?xml version="1.0" encoding="utf-8"?><Relationships xmlns="http://schemas.openxmlformats.org/package/2006/relationships"><Relationship Type="http://schemas.openxmlformats.org/officeDocument/2006/relationships/slide" Target="slides/slide12.xml" Id="rId13" /><Relationship Type="http://schemas.openxmlformats.org/officeDocument/2006/relationships/slide" Target="slides/slide17.xml" Id="rId18" /><Relationship Type="http://schemas.openxmlformats.org/officeDocument/2006/relationships/slide" Target="slides/slide25.xml" Id="rId26" /><Relationship Type="http://schemas.openxmlformats.org/officeDocument/2006/relationships/slide" Target="slides/slide38.xml" Id="rId39" /><Relationship Type="http://schemas.openxmlformats.org/officeDocument/2006/relationships/slide" Target="slides/slide20.xml" Id="rId21" /><Relationship Type="http://schemas.openxmlformats.org/officeDocument/2006/relationships/slide" Target="slides/slide33.xml" Id="rId34" /><Relationship Type="http://schemas.openxmlformats.org/officeDocument/2006/relationships/slide" Target="slides/slide41.xml" Id="rId42" /><Relationship Type="http://schemas.openxmlformats.org/officeDocument/2006/relationships/slide" Target="slides/slide46.xml" Id="rId47" /><Relationship Type="http://schemas.openxmlformats.org/officeDocument/2006/relationships/slide" Target="slides/slide49.xml" Id="rId50" /><Relationship Type="http://schemas.openxmlformats.org/officeDocument/2006/relationships/slide" Target="slides/slide54.xml" Id="rId55" /><Relationship Type="http://schemas.openxmlformats.org/officeDocument/2006/relationships/slide" Target="slides/slide6.xml" Id="rId7" /><Relationship Type="http://schemas.openxmlformats.org/officeDocument/2006/relationships/slide" Target="slides/slide1.xml" Id="rId2" /><Relationship Type="http://schemas.openxmlformats.org/officeDocument/2006/relationships/slide" Target="slides/slide15.xml" Id="rId16" /><Relationship Type="http://schemas.openxmlformats.org/officeDocument/2006/relationships/slide" Target="slides/slide28.xml" Id="rId29" /><Relationship Type="http://schemas.openxmlformats.org/officeDocument/2006/relationships/slide" Target="slides/slide10.xml" Id="rId11" /><Relationship Type="http://schemas.openxmlformats.org/officeDocument/2006/relationships/slide" Target="slides/slide23.xml" Id="rId24" /><Relationship Type="http://schemas.openxmlformats.org/officeDocument/2006/relationships/slide" Target="slides/slide31.xml" Id="rId32" /><Relationship Type="http://schemas.openxmlformats.org/officeDocument/2006/relationships/slide" Target="slides/slide36.xml" Id="rId37" /><Relationship Type="http://schemas.openxmlformats.org/officeDocument/2006/relationships/slide" Target="slides/slide39.xml" Id="rId40" /><Relationship Type="http://schemas.openxmlformats.org/officeDocument/2006/relationships/slide" Target="slides/slide44.xml" Id="rId45" /><Relationship Type="http://schemas.openxmlformats.org/officeDocument/2006/relationships/slide" Target="slides/slide52.xml" Id="rId53" /><Relationship Type="http://schemas.openxmlformats.org/officeDocument/2006/relationships/viewProps" Target="viewProps.xml" Id="rId58" /><Relationship Type="http://schemas.openxmlformats.org/officeDocument/2006/relationships/slide" Target="slides/slide4.xml" Id="rId5" /><Relationship Type="http://schemas.openxmlformats.org/officeDocument/2006/relationships/slide" Target="slides/slide18.xml" Id="rId19" /><Relationship Type="http://schemas.openxmlformats.org/officeDocument/2006/relationships/slide" Target="slides/slide3.xml" Id="rId4" /><Relationship Type="http://schemas.openxmlformats.org/officeDocument/2006/relationships/slide" Target="slides/slide8.xml" Id="rId9" /><Relationship Type="http://schemas.openxmlformats.org/officeDocument/2006/relationships/slide" Target="slides/slide13.xml" Id="rId14" /><Relationship Type="http://schemas.openxmlformats.org/officeDocument/2006/relationships/slide" Target="slides/slide21.xml" Id="rId22" /><Relationship Type="http://schemas.openxmlformats.org/officeDocument/2006/relationships/slide" Target="slides/slide26.xml" Id="rId27" /><Relationship Type="http://schemas.openxmlformats.org/officeDocument/2006/relationships/slide" Target="slides/slide29.xml" Id="rId30" /><Relationship Type="http://schemas.openxmlformats.org/officeDocument/2006/relationships/slide" Target="slides/slide34.xml" Id="rId35" /><Relationship Type="http://schemas.openxmlformats.org/officeDocument/2006/relationships/slide" Target="slides/slide42.xml" Id="rId43" /><Relationship Type="http://schemas.openxmlformats.org/officeDocument/2006/relationships/slide" Target="slides/slide47.xml" Id="rId48" /><Relationship Type="http://schemas.openxmlformats.org/officeDocument/2006/relationships/notesMaster" Target="notesMasters/notesMaster1.xml" Id="rId56" /><Relationship Type="http://schemas.openxmlformats.org/officeDocument/2006/relationships/slide" Target="slides/slide7.xml" Id="rId8" /><Relationship Type="http://schemas.openxmlformats.org/officeDocument/2006/relationships/slide" Target="slides/slide50.xml" Id="rId51" /><Relationship Type="http://schemas.openxmlformats.org/officeDocument/2006/relationships/slide" Target="slides/slide2.xml" Id="rId3" /><Relationship Type="http://schemas.openxmlformats.org/officeDocument/2006/relationships/slide" Target="slides/slide11.xml" Id="rId12" /><Relationship Type="http://schemas.openxmlformats.org/officeDocument/2006/relationships/slide" Target="slides/slide16.xml" Id="rId17" /><Relationship Type="http://schemas.openxmlformats.org/officeDocument/2006/relationships/slide" Target="slides/slide24.xml" Id="rId25" /><Relationship Type="http://schemas.openxmlformats.org/officeDocument/2006/relationships/slide" Target="slides/slide32.xml" Id="rId33" /><Relationship Type="http://schemas.openxmlformats.org/officeDocument/2006/relationships/slide" Target="slides/slide37.xml" Id="rId38" /><Relationship Type="http://schemas.openxmlformats.org/officeDocument/2006/relationships/slide" Target="slides/slide45.xml" Id="rId46" /><Relationship Type="http://schemas.openxmlformats.org/officeDocument/2006/relationships/theme" Target="theme/theme1.xml" Id="rId59" /><Relationship Type="http://schemas.openxmlformats.org/officeDocument/2006/relationships/slide" Target="slides/slide19.xml" Id="rId20" /><Relationship Type="http://schemas.openxmlformats.org/officeDocument/2006/relationships/slide" Target="slides/slide40.xml" Id="rId41" /><Relationship Type="http://schemas.openxmlformats.org/officeDocument/2006/relationships/slide" Target="slides/slide53.xml" Id="rId54" /><Relationship Type="http://schemas.openxmlformats.org/officeDocument/2006/relationships/slideMaster" Target="slideMasters/slideMaster1.xml" Id="rId1" /><Relationship Type="http://schemas.openxmlformats.org/officeDocument/2006/relationships/slide" Target="slides/slide5.xml" Id="rId6" /><Relationship Type="http://schemas.openxmlformats.org/officeDocument/2006/relationships/slide" Target="slides/slide14.xml" Id="rId15" /><Relationship Type="http://schemas.openxmlformats.org/officeDocument/2006/relationships/slide" Target="slides/slide22.xml" Id="rId23" /><Relationship Type="http://schemas.openxmlformats.org/officeDocument/2006/relationships/slide" Target="slides/slide27.xml" Id="rId28" /><Relationship Type="http://schemas.openxmlformats.org/officeDocument/2006/relationships/slide" Target="slides/slide35.xml" Id="rId36" /><Relationship Type="http://schemas.openxmlformats.org/officeDocument/2006/relationships/slide" Target="slides/slide48.xml" Id="rId49" /><Relationship Type="http://schemas.openxmlformats.org/officeDocument/2006/relationships/presProps" Target="presProps.xml" Id="rId57" /><Relationship Type="http://schemas.openxmlformats.org/officeDocument/2006/relationships/slide" Target="slides/slide9.xml" Id="rId10" /><Relationship Type="http://schemas.openxmlformats.org/officeDocument/2006/relationships/slide" Target="slides/slide30.xml" Id="rId31" /><Relationship Type="http://schemas.openxmlformats.org/officeDocument/2006/relationships/slide" Target="slides/slide43.xml" Id="rId44" /><Relationship Type="http://schemas.openxmlformats.org/officeDocument/2006/relationships/slide" Target="slides/slide51.xml" Id="rId52" /><Relationship Type="http://schemas.openxmlformats.org/officeDocument/2006/relationships/tableStyles" Target="tableStyles.xml" Id="rId60" /><Relationship Type="http://schemas.openxmlformats.org/officeDocument/2006/relationships/customXml" Target="/customXML/item.xml" Id="imanage.xml" /></Relationships>
</file>

<file path=ppt/diagrams/_rels/data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jpe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0C730DA-E3AE-B149-BD0B-86DDB47B0F49}" type="doc">
      <dgm:prSet loTypeId="urn:microsoft.com/office/officeart/2005/8/layout/hProcess9" loCatId="" qsTypeId="urn:microsoft.com/office/officeart/2005/8/quickstyle/simple1" qsCatId="simple" csTypeId="urn:microsoft.com/office/officeart/2005/8/colors/colorful1" csCatId="colorful" phldr="1"/>
      <dgm:spPr/>
    </dgm:pt>
    <dgm:pt modelId="{19F073B6-B671-B649-8825-89303E351F39}">
      <dgm:prSet phldrT="[Text]"/>
      <dgm:spPr/>
      <dgm:t>
        <a:bodyPr/>
        <a:lstStyle/>
        <a:p>
          <a:r>
            <a:rPr lang="en-US" dirty="0">
              <a:solidFill>
                <a:schemeClr val="bg1">
                  <a:lumMod val="95000"/>
                </a:schemeClr>
              </a:solidFill>
              <a:latin typeface="Book Antiqua" panose="02040602050305030304" pitchFamily="18" charset="0"/>
            </a:rPr>
            <a:t>Before 2020</a:t>
          </a:r>
        </a:p>
      </dgm:t>
    </dgm:pt>
    <dgm:pt modelId="{7C50935E-F58C-BF46-B58D-199F5C7DAD2E}" type="parTrans" cxnId="{684D23AC-28E2-714B-BFA3-D127F5936606}">
      <dgm:prSet/>
      <dgm:spPr/>
      <dgm:t>
        <a:bodyPr/>
        <a:lstStyle/>
        <a:p>
          <a:endParaRPr lang="en-US">
            <a:solidFill>
              <a:schemeClr val="bg1">
                <a:lumMod val="95000"/>
              </a:schemeClr>
            </a:solidFill>
            <a:latin typeface="Book Antiqua" panose="02040602050305030304" pitchFamily="18" charset="0"/>
          </a:endParaRPr>
        </a:p>
      </dgm:t>
    </dgm:pt>
    <dgm:pt modelId="{6E05059C-8943-8C4C-A1DE-CB9F52E64841}" type="sibTrans" cxnId="{684D23AC-28E2-714B-BFA3-D127F5936606}">
      <dgm:prSet/>
      <dgm:spPr/>
      <dgm:t>
        <a:bodyPr/>
        <a:lstStyle/>
        <a:p>
          <a:endParaRPr lang="en-US">
            <a:solidFill>
              <a:schemeClr val="bg1">
                <a:lumMod val="95000"/>
              </a:schemeClr>
            </a:solidFill>
            <a:latin typeface="Book Antiqua" panose="02040602050305030304" pitchFamily="18" charset="0"/>
          </a:endParaRPr>
        </a:p>
      </dgm:t>
    </dgm:pt>
    <dgm:pt modelId="{565B4BD7-7562-DC49-9A23-77F9D9118039}">
      <dgm:prSet phldrT="[Text]"/>
      <dgm:spPr/>
      <dgm:t>
        <a:bodyPr/>
        <a:lstStyle/>
        <a:p>
          <a:r>
            <a:rPr lang="en-US" dirty="0">
              <a:solidFill>
                <a:schemeClr val="bg1">
                  <a:lumMod val="95000"/>
                </a:schemeClr>
              </a:solidFill>
              <a:latin typeface="Book Antiqua" panose="02040602050305030304" pitchFamily="18" charset="0"/>
            </a:rPr>
            <a:t>2020 Regulations</a:t>
          </a:r>
        </a:p>
      </dgm:t>
    </dgm:pt>
    <dgm:pt modelId="{8A302F5E-73DB-C849-8357-31D5592AA025}" type="parTrans" cxnId="{78E06F71-7E4D-8140-8D73-531479B04BB4}">
      <dgm:prSet/>
      <dgm:spPr/>
      <dgm:t>
        <a:bodyPr/>
        <a:lstStyle/>
        <a:p>
          <a:endParaRPr lang="en-US">
            <a:solidFill>
              <a:schemeClr val="bg1">
                <a:lumMod val="95000"/>
              </a:schemeClr>
            </a:solidFill>
            <a:latin typeface="Book Antiqua" panose="02040602050305030304" pitchFamily="18" charset="0"/>
          </a:endParaRPr>
        </a:p>
      </dgm:t>
    </dgm:pt>
    <dgm:pt modelId="{2C5211B9-29AE-5E44-B637-61121F6C8760}" type="sibTrans" cxnId="{78E06F71-7E4D-8140-8D73-531479B04BB4}">
      <dgm:prSet/>
      <dgm:spPr/>
      <dgm:t>
        <a:bodyPr/>
        <a:lstStyle/>
        <a:p>
          <a:endParaRPr lang="en-US">
            <a:solidFill>
              <a:schemeClr val="bg1">
                <a:lumMod val="95000"/>
              </a:schemeClr>
            </a:solidFill>
            <a:latin typeface="Book Antiqua" panose="02040602050305030304" pitchFamily="18" charset="0"/>
          </a:endParaRPr>
        </a:p>
      </dgm:t>
    </dgm:pt>
    <dgm:pt modelId="{4DDBFB9B-FDAD-BD46-A7C1-5108FD9BE686}">
      <dgm:prSet phldrT="[Text]"/>
      <dgm:spPr/>
      <dgm:t>
        <a:bodyPr/>
        <a:lstStyle/>
        <a:p>
          <a:r>
            <a:rPr lang="en-US" dirty="0">
              <a:solidFill>
                <a:schemeClr val="bg1">
                  <a:lumMod val="95000"/>
                </a:schemeClr>
              </a:solidFill>
              <a:latin typeface="Book Antiqua" panose="02040602050305030304" pitchFamily="18" charset="0"/>
            </a:rPr>
            <a:t>2024 Regulations</a:t>
          </a:r>
        </a:p>
      </dgm:t>
    </dgm:pt>
    <dgm:pt modelId="{7392DE4A-71D0-914D-8FA8-DB4C5A42FD76}" type="parTrans" cxnId="{655CFF89-D246-FC49-AFFD-95860234F399}">
      <dgm:prSet/>
      <dgm:spPr/>
      <dgm:t>
        <a:bodyPr/>
        <a:lstStyle/>
        <a:p>
          <a:endParaRPr lang="en-US">
            <a:solidFill>
              <a:schemeClr val="bg1">
                <a:lumMod val="95000"/>
              </a:schemeClr>
            </a:solidFill>
            <a:latin typeface="Book Antiqua" panose="02040602050305030304" pitchFamily="18" charset="0"/>
          </a:endParaRPr>
        </a:p>
      </dgm:t>
    </dgm:pt>
    <dgm:pt modelId="{E8C02E09-4AF2-724A-817C-F10D47D8C108}" type="sibTrans" cxnId="{655CFF89-D246-FC49-AFFD-95860234F399}">
      <dgm:prSet/>
      <dgm:spPr/>
      <dgm:t>
        <a:bodyPr/>
        <a:lstStyle/>
        <a:p>
          <a:endParaRPr lang="en-US">
            <a:solidFill>
              <a:schemeClr val="bg1">
                <a:lumMod val="95000"/>
              </a:schemeClr>
            </a:solidFill>
            <a:latin typeface="Book Antiqua" panose="02040602050305030304" pitchFamily="18" charset="0"/>
          </a:endParaRPr>
        </a:p>
      </dgm:t>
    </dgm:pt>
    <dgm:pt modelId="{A6C8739D-EEA9-475E-9E54-EF9AF7EDC634}">
      <dgm:prSet phldrT="[Text]"/>
      <dgm:spPr/>
      <dgm:t>
        <a:bodyPr/>
        <a:lstStyle/>
        <a:p>
          <a:r>
            <a:rPr lang="en-US" dirty="0">
              <a:solidFill>
                <a:schemeClr val="bg1">
                  <a:lumMod val="95000"/>
                </a:schemeClr>
              </a:solidFill>
              <a:latin typeface="Book Antiqua" panose="02040602050305030304" pitchFamily="18" charset="0"/>
            </a:rPr>
            <a:t>2020 Regulations Reinstated</a:t>
          </a:r>
        </a:p>
      </dgm:t>
    </dgm:pt>
    <dgm:pt modelId="{A9179660-47CE-446A-AD75-5D4F41706057}" type="parTrans" cxnId="{1B66BF78-18FA-402F-B7AA-6CA457A57C38}">
      <dgm:prSet/>
      <dgm:spPr/>
      <dgm:t>
        <a:bodyPr/>
        <a:lstStyle/>
        <a:p>
          <a:endParaRPr lang="en-US"/>
        </a:p>
      </dgm:t>
    </dgm:pt>
    <dgm:pt modelId="{D81FE84D-58D1-4454-8297-B320C10A3D91}" type="sibTrans" cxnId="{1B66BF78-18FA-402F-B7AA-6CA457A57C38}">
      <dgm:prSet/>
      <dgm:spPr/>
      <dgm:t>
        <a:bodyPr/>
        <a:lstStyle/>
        <a:p>
          <a:endParaRPr lang="en-US"/>
        </a:p>
      </dgm:t>
    </dgm:pt>
    <dgm:pt modelId="{A46DE8F9-B2F7-F148-9902-DF8FBC28E60B}" type="pres">
      <dgm:prSet presAssocID="{B0C730DA-E3AE-B149-BD0B-86DDB47B0F49}" presName="CompostProcess" presStyleCnt="0">
        <dgm:presLayoutVars>
          <dgm:dir/>
          <dgm:resizeHandles val="exact"/>
        </dgm:presLayoutVars>
      </dgm:prSet>
      <dgm:spPr/>
    </dgm:pt>
    <dgm:pt modelId="{BAF52B89-4DC3-2946-B634-A0F49B92EA78}" type="pres">
      <dgm:prSet presAssocID="{B0C730DA-E3AE-B149-BD0B-86DDB47B0F49}" presName="arrow" presStyleLbl="bgShp" presStyleIdx="0" presStyleCnt="1"/>
      <dgm:spPr/>
    </dgm:pt>
    <dgm:pt modelId="{A77F5748-37B7-034D-AC9D-082108190147}" type="pres">
      <dgm:prSet presAssocID="{B0C730DA-E3AE-B149-BD0B-86DDB47B0F49}" presName="linearProcess" presStyleCnt="0"/>
      <dgm:spPr/>
    </dgm:pt>
    <dgm:pt modelId="{9978F0BF-FAB2-0D44-B264-9CC5FB97FD6F}" type="pres">
      <dgm:prSet presAssocID="{19F073B6-B671-B649-8825-89303E351F39}" presName="textNode" presStyleLbl="node1" presStyleIdx="0" presStyleCnt="4">
        <dgm:presLayoutVars>
          <dgm:bulletEnabled val="1"/>
        </dgm:presLayoutVars>
      </dgm:prSet>
      <dgm:spPr/>
    </dgm:pt>
    <dgm:pt modelId="{D81E253E-38FE-D047-BAA2-1D08F6197439}" type="pres">
      <dgm:prSet presAssocID="{6E05059C-8943-8C4C-A1DE-CB9F52E64841}" presName="sibTrans" presStyleCnt="0"/>
      <dgm:spPr/>
    </dgm:pt>
    <dgm:pt modelId="{EE3FBDCB-4360-9546-89ED-E1D8863A8C61}" type="pres">
      <dgm:prSet presAssocID="{565B4BD7-7562-DC49-9A23-77F9D9118039}" presName="textNode" presStyleLbl="node1" presStyleIdx="1" presStyleCnt="4">
        <dgm:presLayoutVars>
          <dgm:bulletEnabled val="1"/>
        </dgm:presLayoutVars>
      </dgm:prSet>
      <dgm:spPr/>
    </dgm:pt>
    <dgm:pt modelId="{A975EA91-7782-9948-A212-25E981F3DE68}" type="pres">
      <dgm:prSet presAssocID="{2C5211B9-29AE-5E44-B637-61121F6C8760}" presName="sibTrans" presStyleCnt="0"/>
      <dgm:spPr/>
    </dgm:pt>
    <dgm:pt modelId="{0B110EF8-ECE1-E746-9CC7-09350F117146}" type="pres">
      <dgm:prSet presAssocID="{4DDBFB9B-FDAD-BD46-A7C1-5108FD9BE686}" presName="textNode" presStyleLbl="node1" presStyleIdx="2" presStyleCnt="4">
        <dgm:presLayoutVars>
          <dgm:bulletEnabled val="1"/>
        </dgm:presLayoutVars>
      </dgm:prSet>
      <dgm:spPr/>
    </dgm:pt>
    <dgm:pt modelId="{426FF706-4998-4EDF-9C09-D94285D358D9}" type="pres">
      <dgm:prSet presAssocID="{E8C02E09-4AF2-724A-817C-F10D47D8C108}" presName="sibTrans" presStyleCnt="0"/>
      <dgm:spPr/>
    </dgm:pt>
    <dgm:pt modelId="{A56D758D-8709-42E5-82EA-5662902303F9}" type="pres">
      <dgm:prSet presAssocID="{A6C8739D-EEA9-475E-9E54-EF9AF7EDC634}" presName="textNode" presStyleLbl="node1" presStyleIdx="3" presStyleCnt="4">
        <dgm:presLayoutVars>
          <dgm:bulletEnabled val="1"/>
        </dgm:presLayoutVars>
      </dgm:prSet>
      <dgm:spPr/>
    </dgm:pt>
  </dgm:ptLst>
  <dgm:cxnLst>
    <dgm:cxn modelId="{3F14C940-1FA2-BF4D-A7BE-75B99771C6CE}" type="presOf" srcId="{4DDBFB9B-FDAD-BD46-A7C1-5108FD9BE686}" destId="{0B110EF8-ECE1-E746-9CC7-09350F117146}" srcOrd="0" destOrd="0" presId="urn:microsoft.com/office/officeart/2005/8/layout/hProcess9"/>
    <dgm:cxn modelId="{D725896C-B816-4E07-86B1-9FBB17EE72C3}" type="presOf" srcId="{A6C8739D-EEA9-475E-9E54-EF9AF7EDC634}" destId="{A56D758D-8709-42E5-82EA-5662902303F9}" srcOrd="0" destOrd="0" presId="urn:microsoft.com/office/officeart/2005/8/layout/hProcess9"/>
    <dgm:cxn modelId="{78E06F71-7E4D-8140-8D73-531479B04BB4}" srcId="{B0C730DA-E3AE-B149-BD0B-86DDB47B0F49}" destId="{565B4BD7-7562-DC49-9A23-77F9D9118039}" srcOrd="1" destOrd="0" parTransId="{8A302F5E-73DB-C849-8357-31D5592AA025}" sibTransId="{2C5211B9-29AE-5E44-B637-61121F6C8760}"/>
    <dgm:cxn modelId="{1B66BF78-18FA-402F-B7AA-6CA457A57C38}" srcId="{B0C730DA-E3AE-B149-BD0B-86DDB47B0F49}" destId="{A6C8739D-EEA9-475E-9E54-EF9AF7EDC634}" srcOrd="3" destOrd="0" parTransId="{A9179660-47CE-446A-AD75-5D4F41706057}" sibTransId="{D81FE84D-58D1-4454-8297-B320C10A3D91}"/>
    <dgm:cxn modelId="{7A7FC67D-190B-6940-A096-7B928AB1F806}" type="presOf" srcId="{565B4BD7-7562-DC49-9A23-77F9D9118039}" destId="{EE3FBDCB-4360-9546-89ED-E1D8863A8C61}" srcOrd="0" destOrd="0" presId="urn:microsoft.com/office/officeart/2005/8/layout/hProcess9"/>
    <dgm:cxn modelId="{655CFF89-D246-FC49-AFFD-95860234F399}" srcId="{B0C730DA-E3AE-B149-BD0B-86DDB47B0F49}" destId="{4DDBFB9B-FDAD-BD46-A7C1-5108FD9BE686}" srcOrd="2" destOrd="0" parTransId="{7392DE4A-71D0-914D-8FA8-DB4C5A42FD76}" sibTransId="{E8C02E09-4AF2-724A-817C-F10D47D8C108}"/>
    <dgm:cxn modelId="{EF39688D-7C26-2B40-82F7-40EB0FF17C59}" type="presOf" srcId="{B0C730DA-E3AE-B149-BD0B-86DDB47B0F49}" destId="{A46DE8F9-B2F7-F148-9902-DF8FBC28E60B}" srcOrd="0" destOrd="0" presId="urn:microsoft.com/office/officeart/2005/8/layout/hProcess9"/>
    <dgm:cxn modelId="{684D23AC-28E2-714B-BFA3-D127F5936606}" srcId="{B0C730DA-E3AE-B149-BD0B-86DDB47B0F49}" destId="{19F073B6-B671-B649-8825-89303E351F39}" srcOrd="0" destOrd="0" parTransId="{7C50935E-F58C-BF46-B58D-199F5C7DAD2E}" sibTransId="{6E05059C-8943-8C4C-A1DE-CB9F52E64841}"/>
    <dgm:cxn modelId="{BC0ABAE5-5A9C-C144-926E-341E175ED520}" type="presOf" srcId="{19F073B6-B671-B649-8825-89303E351F39}" destId="{9978F0BF-FAB2-0D44-B264-9CC5FB97FD6F}" srcOrd="0" destOrd="0" presId="urn:microsoft.com/office/officeart/2005/8/layout/hProcess9"/>
    <dgm:cxn modelId="{099367A2-58FE-6840-8343-FD394DD0B6B1}" type="presParOf" srcId="{A46DE8F9-B2F7-F148-9902-DF8FBC28E60B}" destId="{BAF52B89-4DC3-2946-B634-A0F49B92EA78}" srcOrd="0" destOrd="0" presId="urn:microsoft.com/office/officeart/2005/8/layout/hProcess9"/>
    <dgm:cxn modelId="{27A3B5F2-E645-294C-B912-858D45FA3BF7}" type="presParOf" srcId="{A46DE8F9-B2F7-F148-9902-DF8FBC28E60B}" destId="{A77F5748-37B7-034D-AC9D-082108190147}" srcOrd="1" destOrd="0" presId="urn:microsoft.com/office/officeart/2005/8/layout/hProcess9"/>
    <dgm:cxn modelId="{21415422-C618-D242-AEDD-61E93087BB8D}" type="presParOf" srcId="{A77F5748-37B7-034D-AC9D-082108190147}" destId="{9978F0BF-FAB2-0D44-B264-9CC5FB97FD6F}" srcOrd="0" destOrd="0" presId="urn:microsoft.com/office/officeart/2005/8/layout/hProcess9"/>
    <dgm:cxn modelId="{53EA64D9-B7EF-AA47-BD40-89E1493D30E3}" type="presParOf" srcId="{A77F5748-37B7-034D-AC9D-082108190147}" destId="{D81E253E-38FE-D047-BAA2-1D08F6197439}" srcOrd="1" destOrd="0" presId="urn:microsoft.com/office/officeart/2005/8/layout/hProcess9"/>
    <dgm:cxn modelId="{0D12250E-EEC6-A94A-BE80-A99658334E8B}" type="presParOf" srcId="{A77F5748-37B7-034D-AC9D-082108190147}" destId="{EE3FBDCB-4360-9546-89ED-E1D8863A8C61}" srcOrd="2" destOrd="0" presId="urn:microsoft.com/office/officeart/2005/8/layout/hProcess9"/>
    <dgm:cxn modelId="{C40932C6-933F-4142-A18F-1229DF30DA83}" type="presParOf" srcId="{A77F5748-37B7-034D-AC9D-082108190147}" destId="{A975EA91-7782-9948-A212-25E981F3DE68}" srcOrd="3" destOrd="0" presId="urn:microsoft.com/office/officeart/2005/8/layout/hProcess9"/>
    <dgm:cxn modelId="{99181255-1FC4-F147-A342-3CAA94729A4C}" type="presParOf" srcId="{A77F5748-37B7-034D-AC9D-082108190147}" destId="{0B110EF8-ECE1-E746-9CC7-09350F117146}" srcOrd="4" destOrd="0" presId="urn:microsoft.com/office/officeart/2005/8/layout/hProcess9"/>
    <dgm:cxn modelId="{CDE3A985-0866-4362-8DD9-3CD5E70265F6}" type="presParOf" srcId="{A77F5748-37B7-034D-AC9D-082108190147}" destId="{426FF706-4998-4EDF-9C09-D94285D358D9}" srcOrd="5" destOrd="0" presId="urn:microsoft.com/office/officeart/2005/8/layout/hProcess9"/>
    <dgm:cxn modelId="{A663EBD1-A2DB-49DD-AC9E-36551AA02E1E}" type="presParOf" srcId="{A77F5748-37B7-034D-AC9D-082108190147}" destId="{A56D758D-8709-42E5-82EA-5662902303F9}"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8142E5C-C2C2-49CF-9015-8A15BC64D0ED}" type="doc">
      <dgm:prSet loTypeId="urn:microsoft.com/office/officeart/2008/layout/VerticalCurvedList" loCatId="list" qsTypeId="urn:microsoft.com/office/officeart/2005/8/quickstyle/simple1" qsCatId="simple" csTypeId="urn:microsoft.com/office/officeart/2005/8/colors/colorful1" csCatId="colorful" phldr="1"/>
      <dgm:spPr/>
      <dgm:t>
        <a:bodyPr/>
        <a:lstStyle/>
        <a:p>
          <a:endParaRPr lang="en-US"/>
        </a:p>
      </dgm:t>
    </dgm:pt>
    <dgm:pt modelId="{BEFFCE8E-AAD0-4634-9B85-F48E70DAEC9B}">
      <dgm:prSet phldrT="[Text]"/>
      <dgm:spPr/>
      <dgm:t>
        <a:bodyPr/>
        <a:lstStyle/>
        <a:p>
          <a:r>
            <a:rPr lang="en-US" dirty="0">
              <a:latin typeface="Book Antiqua" panose="02040602050305030304" pitchFamily="18" charset="0"/>
            </a:rPr>
            <a:t>The complainant must be a current student or employee or attempting to enroll in the District’s programs</a:t>
          </a:r>
        </a:p>
      </dgm:t>
    </dgm:pt>
    <dgm:pt modelId="{BFD20CC1-8C86-4089-B909-4911F2B39A54}" type="parTrans" cxnId="{06CFE941-625D-4A3C-9568-C160E6EF428A}">
      <dgm:prSet/>
      <dgm:spPr/>
      <dgm:t>
        <a:bodyPr/>
        <a:lstStyle/>
        <a:p>
          <a:endParaRPr lang="en-US">
            <a:latin typeface="Book Antiqua" panose="02040602050305030304" pitchFamily="18" charset="0"/>
          </a:endParaRPr>
        </a:p>
      </dgm:t>
    </dgm:pt>
    <dgm:pt modelId="{4AA24D6D-48A1-467C-92AC-169E3C5D1CD0}" type="sibTrans" cxnId="{06CFE941-625D-4A3C-9568-C160E6EF428A}">
      <dgm:prSet/>
      <dgm:spPr/>
      <dgm:t>
        <a:bodyPr/>
        <a:lstStyle/>
        <a:p>
          <a:endParaRPr lang="en-US">
            <a:latin typeface="Book Antiqua" panose="02040602050305030304" pitchFamily="18" charset="0"/>
          </a:endParaRPr>
        </a:p>
      </dgm:t>
    </dgm:pt>
    <dgm:pt modelId="{B2F43509-8104-49B1-BD65-6AEA0C6DEAAB}">
      <dgm:prSet phldrT="[Text]"/>
      <dgm:spPr/>
      <dgm:t>
        <a:bodyPr/>
        <a:lstStyle/>
        <a:p>
          <a:r>
            <a:rPr lang="en-US">
              <a:latin typeface="Book Antiqua" panose="02040602050305030304" pitchFamily="18" charset="0"/>
            </a:rPr>
            <a:t>Covers sexual harassment that happens in a school’s </a:t>
          </a:r>
          <a:r>
            <a:rPr lang="en-US" b="1">
              <a:latin typeface="Book Antiqua" panose="02040602050305030304" pitchFamily="18" charset="0"/>
            </a:rPr>
            <a:t>“education program or activity”</a:t>
          </a:r>
          <a:endParaRPr lang="en-US" dirty="0">
            <a:latin typeface="Book Antiqua" panose="02040602050305030304" pitchFamily="18" charset="0"/>
          </a:endParaRPr>
        </a:p>
      </dgm:t>
    </dgm:pt>
    <dgm:pt modelId="{40BBB249-8A92-479E-B8D0-16D76C5FB3BA}" type="parTrans" cxnId="{BDCBB4AC-00B0-43E8-A4E5-15974865D1BC}">
      <dgm:prSet/>
      <dgm:spPr/>
      <dgm:t>
        <a:bodyPr/>
        <a:lstStyle/>
        <a:p>
          <a:endParaRPr lang="en-US">
            <a:latin typeface="Book Antiqua" panose="02040602050305030304" pitchFamily="18" charset="0"/>
          </a:endParaRPr>
        </a:p>
      </dgm:t>
    </dgm:pt>
    <dgm:pt modelId="{307554FF-A87A-4CAB-8ED3-D5389B1F08C2}" type="sibTrans" cxnId="{BDCBB4AC-00B0-43E8-A4E5-15974865D1BC}">
      <dgm:prSet/>
      <dgm:spPr/>
      <dgm:t>
        <a:bodyPr/>
        <a:lstStyle/>
        <a:p>
          <a:endParaRPr lang="en-US">
            <a:latin typeface="Book Antiqua" panose="02040602050305030304" pitchFamily="18" charset="0"/>
          </a:endParaRPr>
        </a:p>
      </dgm:t>
    </dgm:pt>
    <dgm:pt modelId="{14EE3728-8668-4617-A95E-63197C5DC398}">
      <dgm:prSet phldrT="[Text]"/>
      <dgm:spPr/>
      <dgm:t>
        <a:bodyPr/>
        <a:lstStyle/>
        <a:p>
          <a:r>
            <a:rPr lang="en-US">
              <a:latin typeface="Book Antiqua" panose="02040602050305030304" pitchFamily="18" charset="0"/>
            </a:rPr>
            <a:t>Must occur in the United States </a:t>
          </a:r>
          <a:endParaRPr lang="en-US" dirty="0">
            <a:latin typeface="Book Antiqua" panose="02040602050305030304" pitchFamily="18" charset="0"/>
          </a:endParaRPr>
        </a:p>
      </dgm:t>
    </dgm:pt>
    <dgm:pt modelId="{E18A433D-B75A-4C79-8CA4-CF3DCD2FE5BC}" type="parTrans" cxnId="{49288F38-1621-47BA-B9A9-B5AC9F4D191C}">
      <dgm:prSet/>
      <dgm:spPr/>
      <dgm:t>
        <a:bodyPr/>
        <a:lstStyle/>
        <a:p>
          <a:endParaRPr lang="en-US">
            <a:latin typeface="Book Antiqua" panose="02040602050305030304" pitchFamily="18" charset="0"/>
          </a:endParaRPr>
        </a:p>
      </dgm:t>
    </dgm:pt>
    <dgm:pt modelId="{1272DA1E-CBDE-44F0-B951-298BC60CF634}" type="sibTrans" cxnId="{49288F38-1621-47BA-B9A9-B5AC9F4D191C}">
      <dgm:prSet/>
      <dgm:spPr/>
      <dgm:t>
        <a:bodyPr/>
        <a:lstStyle/>
        <a:p>
          <a:endParaRPr lang="en-US">
            <a:latin typeface="Book Antiqua" panose="02040602050305030304" pitchFamily="18" charset="0"/>
          </a:endParaRPr>
        </a:p>
      </dgm:t>
    </dgm:pt>
    <dgm:pt modelId="{6EF489A9-7630-40D8-AB25-D4EF37AFA0AF}">
      <dgm:prSet phldrT="[Text]"/>
      <dgm:spPr/>
      <dgm:t>
        <a:bodyPr/>
        <a:lstStyle/>
        <a:p>
          <a:r>
            <a:rPr lang="en-US">
              <a:latin typeface="Book Antiqua" panose="02040602050305030304" pitchFamily="18" charset="0"/>
            </a:rPr>
            <a:t>Includes sexual harassment by or against students or employees</a:t>
          </a:r>
          <a:endParaRPr lang="en-US" dirty="0">
            <a:latin typeface="Book Antiqua" panose="02040602050305030304" pitchFamily="18" charset="0"/>
          </a:endParaRPr>
        </a:p>
      </dgm:t>
    </dgm:pt>
    <dgm:pt modelId="{F7F3EBA8-44D4-46A4-B63E-CAE472ADCCDC}" type="parTrans" cxnId="{633493AA-8778-4DBA-BB2D-2D034BFF581C}">
      <dgm:prSet/>
      <dgm:spPr/>
      <dgm:t>
        <a:bodyPr/>
        <a:lstStyle/>
        <a:p>
          <a:endParaRPr lang="en-US">
            <a:latin typeface="Book Antiqua" panose="02040602050305030304" pitchFamily="18" charset="0"/>
          </a:endParaRPr>
        </a:p>
      </dgm:t>
    </dgm:pt>
    <dgm:pt modelId="{F04440F5-0C04-4DE6-A93B-E7D179AA1C4F}" type="sibTrans" cxnId="{633493AA-8778-4DBA-BB2D-2D034BFF581C}">
      <dgm:prSet/>
      <dgm:spPr/>
      <dgm:t>
        <a:bodyPr/>
        <a:lstStyle/>
        <a:p>
          <a:endParaRPr lang="en-US">
            <a:latin typeface="Book Antiqua" panose="02040602050305030304" pitchFamily="18" charset="0"/>
          </a:endParaRPr>
        </a:p>
      </dgm:t>
    </dgm:pt>
    <dgm:pt modelId="{0378AA44-C956-413F-9A92-6186430E37C6}" type="pres">
      <dgm:prSet presAssocID="{88142E5C-C2C2-49CF-9015-8A15BC64D0ED}" presName="Name0" presStyleCnt="0">
        <dgm:presLayoutVars>
          <dgm:chMax val="7"/>
          <dgm:chPref val="7"/>
          <dgm:dir/>
        </dgm:presLayoutVars>
      </dgm:prSet>
      <dgm:spPr/>
    </dgm:pt>
    <dgm:pt modelId="{C1F66129-B92C-470F-B034-5013162CFC96}" type="pres">
      <dgm:prSet presAssocID="{88142E5C-C2C2-49CF-9015-8A15BC64D0ED}" presName="Name1" presStyleCnt="0"/>
      <dgm:spPr/>
    </dgm:pt>
    <dgm:pt modelId="{53E62C54-7CDA-4B0B-B707-979ECFF5361E}" type="pres">
      <dgm:prSet presAssocID="{88142E5C-C2C2-49CF-9015-8A15BC64D0ED}" presName="cycle" presStyleCnt="0"/>
      <dgm:spPr/>
    </dgm:pt>
    <dgm:pt modelId="{41C13433-5E7B-458B-A026-3D48AE7AF691}" type="pres">
      <dgm:prSet presAssocID="{88142E5C-C2C2-49CF-9015-8A15BC64D0ED}" presName="srcNode" presStyleLbl="node1" presStyleIdx="0" presStyleCnt="4"/>
      <dgm:spPr/>
    </dgm:pt>
    <dgm:pt modelId="{4040013E-6709-436E-9ED7-E690DE73A12C}" type="pres">
      <dgm:prSet presAssocID="{88142E5C-C2C2-49CF-9015-8A15BC64D0ED}" presName="conn" presStyleLbl="parChTrans1D2" presStyleIdx="0" presStyleCnt="1"/>
      <dgm:spPr/>
    </dgm:pt>
    <dgm:pt modelId="{5BB36703-2896-4F7E-B044-BF5B9629B933}" type="pres">
      <dgm:prSet presAssocID="{88142E5C-C2C2-49CF-9015-8A15BC64D0ED}" presName="extraNode" presStyleLbl="node1" presStyleIdx="0" presStyleCnt="4"/>
      <dgm:spPr/>
    </dgm:pt>
    <dgm:pt modelId="{7E50272F-051A-4EDF-B24B-712B99FB038F}" type="pres">
      <dgm:prSet presAssocID="{88142E5C-C2C2-49CF-9015-8A15BC64D0ED}" presName="dstNode" presStyleLbl="node1" presStyleIdx="0" presStyleCnt="4"/>
      <dgm:spPr/>
    </dgm:pt>
    <dgm:pt modelId="{F46C17C7-6A1F-4FE2-B900-D1131760D0EE}" type="pres">
      <dgm:prSet presAssocID="{BEFFCE8E-AAD0-4634-9B85-F48E70DAEC9B}" presName="text_1" presStyleLbl="node1" presStyleIdx="0" presStyleCnt="4">
        <dgm:presLayoutVars>
          <dgm:bulletEnabled val="1"/>
        </dgm:presLayoutVars>
      </dgm:prSet>
      <dgm:spPr/>
    </dgm:pt>
    <dgm:pt modelId="{357E0B1B-7670-4C80-ADFF-A9980A94586B}" type="pres">
      <dgm:prSet presAssocID="{BEFFCE8E-AAD0-4634-9B85-F48E70DAEC9B}" presName="accent_1" presStyleCnt="0"/>
      <dgm:spPr/>
    </dgm:pt>
    <dgm:pt modelId="{E1034E92-4970-41A4-88B0-E40A9A308568}" type="pres">
      <dgm:prSet presAssocID="{BEFFCE8E-AAD0-4634-9B85-F48E70DAEC9B}" presName="accentRepeatNode" presStyleLbl="solidFgAcc1" presStyleIdx="0" presStyleCnt="4"/>
      <dgm:spPr/>
    </dgm:pt>
    <dgm:pt modelId="{5EED57F6-8DA5-4E53-85B8-95A4615E7DEC}" type="pres">
      <dgm:prSet presAssocID="{B2F43509-8104-49B1-BD65-6AEA0C6DEAAB}" presName="text_2" presStyleLbl="node1" presStyleIdx="1" presStyleCnt="4">
        <dgm:presLayoutVars>
          <dgm:bulletEnabled val="1"/>
        </dgm:presLayoutVars>
      </dgm:prSet>
      <dgm:spPr/>
    </dgm:pt>
    <dgm:pt modelId="{EB32129A-5109-49C1-9E4D-58CD23BA7484}" type="pres">
      <dgm:prSet presAssocID="{B2F43509-8104-49B1-BD65-6AEA0C6DEAAB}" presName="accent_2" presStyleCnt="0"/>
      <dgm:spPr/>
    </dgm:pt>
    <dgm:pt modelId="{6C961824-6A5C-435A-A63B-1CD283157BF6}" type="pres">
      <dgm:prSet presAssocID="{B2F43509-8104-49B1-BD65-6AEA0C6DEAAB}" presName="accentRepeatNode" presStyleLbl="solidFgAcc1" presStyleIdx="1" presStyleCnt="4"/>
      <dgm:spPr/>
    </dgm:pt>
    <dgm:pt modelId="{C28A9261-F923-41DA-B693-701B847D793D}" type="pres">
      <dgm:prSet presAssocID="{14EE3728-8668-4617-A95E-63197C5DC398}" presName="text_3" presStyleLbl="node1" presStyleIdx="2" presStyleCnt="4">
        <dgm:presLayoutVars>
          <dgm:bulletEnabled val="1"/>
        </dgm:presLayoutVars>
      </dgm:prSet>
      <dgm:spPr/>
    </dgm:pt>
    <dgm:pt modelId="{7D2B7A45-3249-4F34-91EA-8C2BBE64443B}" type="pres">
      <dgm:prSet presAssocID="{14EE3728-8668-4617-A95E-63197C5DC398}" presName="accent_3" presStyleCnt="0"/>
      <dgm:spPr/>
    </dgm:pt>
    <dgm:pt modelId="{CABA1ECB-959C-47A9-9A3B-180FAEACC0D1}" type="pres">
      <dgm:prSet presAssocID="{14EE3728-8668-4617-A95E-63197C5DC398}" presName="accentRepeatNode" presStyleLbl="solidFgAcc1" presStyleIdx="2" presStyleCnt="4"/>
      <dgm:spPr/>
    </dgm:pt>
    <dgm:pt modelId="{89A1FD68-C7DF-45E0-9CD7-47E6E424D56B}" type="pres">
      <dgm:prSet presAssocID="{6EF489A9-7630-40D8-AB25-D4EF37AFA0AF}" presName="text_4" presStyleLbl="node1" presStyleIdx="3" presStyleCnt="4">
        <dgm:presLayoutVars>
          <dgm:bulletEnabled val="1"/>
        </dgm:presLayoutVars>
      </dgm:prSet>
      <dgm:spPr/>
    </dgm:pt>
    <dgm:pt modelId="{6FDE0ED3-CE04-4B3C-899A-5C421FBC7FB6}" type="pres">
      <dgm:prSet presAssocID="{6EF489A9-7630-40D8-AB25-D4EF37AFA0AF}" presName="accent_4" presStyleCnt="0"/>
      <dgm:spPr/>
    </dgm:pt>
    <dgm:pt modelId="{8C6909F6-A39E-4B82-BC11-5B29B5BFC54E}" type="pres">
      <dgm:prSet presAssocID="{6EF489A9-7630-40D8-AB25-D4EF37AFA0AF}" presName="accentRepeatNode" presStyleLbl="solidFgAcc1" presStyleIdx="3" presStyleCnt="4"/>
      <dgm:spPr/>
    </dgm:pt>
  </dgm:ptLst>
  <dgm:cxnLst>
    <dgm:cxn modelId="{49288F38-1621-47BA-B9A9-B5AC9F4D191C}" srcId="{88142E5C-C2C2-49CF-9015-8A15BC64D0ED}" destId="{14EE3728-8668-4617-A95E-63197C5DC398}" srcOrd="2" destOrd="0" parTransId="{E18A433D-B75A-4C79-8CA4-CF3DCD2FE5BC}" sibTransId="{1272DA1E-CBDE-44F0-B951-298BC60CF634}"/>
    <dgm:cxn modelId="{06CFE941-625D-4A3C-9568-C160E6EF428A}" srcId="{88142E5C-C2C2-49CF-9015-8A15BC64D0ED}" destId="{BEFFCE8E-AAD0-4634-9B85-F48E70DAEC9B}" srcOrd="0" destOrd="0" parTransId="{BFD20CC1-8C86-4089-B909-4911F2B39A54}" sibTransId="{4AA24D6D-48A1-467C-92AC-169E3C5D1CD0}"/>
    <dgm:cxn modelId="{D6B28044-8D14-4E62-98E3-50AA73D46181}" type="presOf" srcId="{B2F43509-8104-49B1-BD65-6AEA0C6DEAAB}" destId="{5EED57F6-8DA5-4E53-85B8-95A4615E7DEC}" srcOrd="0" destOrd="0" presId="urn:microsoft.com/office/officeart/2008/layout/VerticalCurvedList"/>
    <dgm:cxn modelId="{DBF9D875-017B-4E58-B7C1-4FCC7B7BA8A3}" type="presOf" srcId="{BEFFCE8E-AAD0-4634-9B85-F48E70DAEC9B}" destId="{F46C17C7-6A1F-4FE2-B900-D1131760D0EE}" srcOrd="0" destOrd="0" presId="urn:microsoft.com/office/officeart/2008/layout/VerticalCurvedList"/>
    <dgm:cxn modelId="{D1868C5A-0D5D-418D-ADD7-7637D99E373B}" type="presOf" srcId="{14EE3728-8668-4617-A95E-63197C5DC398}" destId="{C28A9261-F923-41DA-B693-701B847D793D}" srcOrd="0" destOrd="0" presId="urn:microsoft.com/office/officeart/2008/layout/VerticalCurvedList"/>
    <dgm:cxn modelId="{2C70988F-D35C-4E8C-BD63-C510A461E482}" type="presOf" srcId="{88142E5C-C2C2-49CF-9015-8A15BC64D0ED}" destId="{0378AA44-C956-413F-9A92-6186430E37C6}" srcOrd="0" destOrd="0" presId="urn:microsoft.com/office/officeart/2008/layout/VerticalCurvedList"/>
    <dgm:cxn modelId="{B5D20891-108A-4523-9C19-38606BFE88CE}" type="presOf" srcId="{6EF489A9-7630-40D8-AB25-D4EF37AFA0AF}" destId="{89A1FD68-C7DF-45E0-9CD7-47E6E424D56B}" srcOrd="0" destOrd="0" presId="urn:microsoft.com/office/officeart/2008/layout/VerticalCurvedList"/>
    <dgm:cxn modelId="{633493AA-8778-4DBA-BB2D-2D034BFF581C}" srcId="{88142E5C-C2C2-49CF-9015-8A15BC64D0ED}" destId="{6EF489A9-7630-40D8-AB25-D4EF37AFA0AF}" srcOrd="3" destOrd="0" parTransId="{F7F3EBA8-44D4-46A4-B63E-CAE472ADCCDC}" sibTransId="{F04440F5-0C04-4DE6-A93B-E7D179AA1C4F}"/>
    <dgm:cxn modelId="{BDCBB4AC-00B0-43E8-A4E5-15974865D1BC}" srcId="{88142E5C-C2C2-49CF-9015-8A15BC64D0ED}" destId="{B2F43509-8104-49B1-BD65-6AEA0C6DEAAB}" srcOrd="1" destOrd="0" parTransId="{40BBB249-8A92-479E-B8D0-16D76C5FB3BA}" sibTransId="{307554FF-A87A-4CAB-8ED3-D5389B1F08C2}"/>
    <dgm:cxn modelId="{3506A8EC-7407-4430-8BCA-3450C6FE9E9A}" type="presOf" srcId="{4AA24D6D-48A1-467C-92AC-169E3C5D1CD0}" destId="{4040013E-6709-436E-9ED7-E690DE73A12C}" srcOrd="0" destOrd="0" presId="urn:microsoft.com/office/officeart/2008/layout/VerticalCurvedList"/>
    <dgm:cxn modelId="{3D8DED4F-8118-4A55-B515-4847207CDFB3}" type="presParOf" srcId="{0378AA44-C956-413F-9A92-6186430E37C6}" destId="{C1F66129-B92C-470F-B034-5013162CFC96}" srcOrd="0" destOrd="0" presId="urn:microsoft.com/office/officeart/2008/layout/VerticalCurvedList"/>
    <dgm:cxn modelId="{637A24AD-49AA-44F9-8A14-F646CD54549E}" type="presParOf" srcId="{C1F66129-B92C-470F-B034-5013162CFC96}" destId="{53E62C54-7CDA-4B0B-B707-979ECFF5361E}" srcOrd="0" destOrd="0" presId="urn:microsoft.com/office/officeart/2008/layout/VerticalCurvedList"/>
    <dgm:cxn modelId="{026EDF44-FAF9-4C72-9A58-EFB7A455EFA6}" type="presParOf" srcId="{53E62C54-7CDA-4B0B-B707-979ECFF5361E}" destId="{41C13433-5E7B-458B-A026-3D48AE7AF691}" srcOrd="0" destOrd="0" presId="urn:microsoft.com/office/officeart/2008/layout/VerticalCurvedList"/>
    <dgm:cxn modelId="{933DFB13-E5FD-4D52-8502-83B031517FAB}" type="presParOf" srcId="{53E62C54-7CDA-4B0B-B707-979ECFF5361E}" destId="{4040013E-6709-436E-9ED7-E690DE73A12C}" srcOrd="1" destOrd="0" presId="urn:microsoft.com/office/officeart/2008/layout/VerticalCurvedList"/>
    <dgm:cxn modelId="{7261FD12-35FB-49B3-BF70-384A5AC2D65C}" type="presParOf" srcId="{53E62C54-7CDA-4B0B-B707-979ECFF5361E}" destId="{5BB36703-2896-4F7E-B044-BF5B9629B933}" srcOrd="2" destOrd="0" presId="urn:microsoft.com/office/officeart/2008/layout/VerticalCurvedList"/>
    <dgm:cxn modelId="{3B92D18F-70F6-40FD-9F15-40E22E0C7560}" type="presParOf" srcId="{53E62C54-7CDA-4B0B-B707-979ECFF5361E}" destId="{7E50272F-051A-4EDF-B24B-712B99FB038F}" srcOrd="3" destOrd="0" presId="urn:microsoft.com/office/officeart/2008/layout/VerticalCurvedList"/>
    <dgm:cxn modelId="{F0A05AD8-2891-403F-A586-5A561DDAFFB4}" type="presParOf" srcId="{C1F66129-B92C-470F-B034-5013162CFC96}" destId="{F46C17C7-6A1F-4FE2-B900-D1131760D0EE}" srcOrd="1" destOrd="0" presId="urn:microsoft.com/office/officeart/2008/layout/VerticalCurvedList"/>
    <dgm:cxn modelId="{77BBA394-2427-4879-983C-30F128FEE4A8}" type="presParOf" srcId="{C1F66129-B92C-470F-B034-5013162CFC96}" destId="{357E0B1B-7670-4C80-ADFF-A9980A94586B}" srcOrd="2" destOrd="0" presId="urn:microsoft.com/office/officeart/2008/layout/VerticalCurvedList"/>
    <dgm:cxn modelId="{ABDB15E6-8934-427F-BFC3-0AD6B6555E62}" type="presParOf" srcId="{357E0B1B-7670-4C80-ADFF-A9980A94586B}" destId="{E1034E92-4970-41A4-88B0-E40A9A308568}" srcOrd="0" destOrd="0" presId="urn:microsoft.com/office/officeart/2008/layout/VerticalCurvedList"/>
    <dgm:cxn modelId="{152349A0-9801-4A4E-A00C-4E79075B8A52}" type="presParOf" srcId="{C1F66129-B92C-470F-B034-5013162CFC96}" destId="{5EED57F6-8DA5-4E53-85B8-95A4615E7DEC}" srcOrd="3" destOrd="0" presId="urn:microsoft.com/office/officeart/2008/layout/VerticalCurvedList"/>
    <dgm:cxn modelId="{7B87B702-1249-40A4-A528-DDB811E54B46}" type="presParOf" srcId="{C1F66129-B92C-470F-B034-5013162CFC96}" destId="{EB32129A-5109-49C1-9E4D-58CD23BA7484}" srcOrd="4" destOrd="0" presId="urn:microsoft.com/office/officeart/2008/layout/VerticalCurvedList"/>
    <dgm:cxn modelId="{DB888B48-C333-4E7B-87AE-CA498FE7EC64}" type="presParOf" srcId="{EB32129A-5109-49C1-9E4D-58CD23BA7484}" destId="{6C961824-6A5C-435A-A63B-1CD283157BF6}" srcOrd="0" destOrd="0" presId="urn:microsoft.com/office/officeart/2008/layout/VerticalCurvedList"/>
    <dgm:cxn modelId="{18E5C839-EC11-43A4-92E6-A9CEC5D5270E}" type="presParOf" srcId="{C1F66129-B92C-470F-B034-5013162CFC96}" destId="{C28A9261-F923-41DA-B693-701B847D793D}" srcOrd="5" destOrd="0" presId="urn:microsoft.com/office/officeart/2008/layout/VerticalCurvedList"/>
    <dgm:cxn modelId="{2726BA95-2F25-464F-BE0C-3C2D197640AA}" type="presParOf" srcId="{C1F66129-B92C-470F-B034-5013162CFC96}" destId="{7D2B7A45-3249-4F34-91EA-8C2BBE64443B}" srcOrd="6" destOrd="0" presId="urn:microsoft.com/office/officeart/2008/layout/VerticalCurvedList"/>
    <dgm:cxn modelId="{B71AF3AF-C253-4917-BCF0-80C6B47C1143}" type="presParOf" srcId="{7D2B7A45-3249-4F34-91EA-8C2BBE64443B}" destId="{CABA1ECB-959C-47A9-9A3B-180FAEACC0D1}" srcOrd="0" destOrd="0" presId="urn:microsoft.com/office/officeart/2008/layout/VerticalCurvedList"/>
    <dgm:cxn modelId="{D2D76701-1E47-4225-A4DD-CF1746D69E69}" type="presParOf" srcId="{C1F66129-B92C-470F-B034-5013162CFC96}" destId="{89A1FD68-C7DF-45E0-9CD7-47E6E424D56B}" srcOrd="7" destOrd="0" presId="urn:microsoft.com/office/officeart/2008/layout/VerticalCurvedList"/>
    <dgm:cxn modelId="{C8E7523E-7C4C-445B-91E6-2B69730BAEBA}" type="presParOf" srcId="{C1F66129-B92C-470F-B034-5013162CFC96}" destId="{6FDE0ED3-CE04-4B3C-899A-5C421FBC7FB6}" srcOrd="8" destOrd="0" presId="urn:microsoft.com/office/officeart/2008/layout/VerticalCurvedList"/>
    <dgm:cxn modelId="{8FC52C39-446B-494B-B3DC-8A5886A0C95E}" type="presParOf" srcId="{6FDE0ED3-CE04-4B3C-899A-5C421FBC7FB6}" destId="{8C6909F6-A39E-4B82-BC11-5B29B5BFC54E}"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F9E17F0-82C9-489F-9659-48A392032B61}" type="doc">
      <dgm:prSet loTypeId="urn:microsoft.com/office/officeart/2005/8/layout/pList2" loCatId="list" qsTypeId="urn:microsoft.com/office/officeart/2005/8/quickstyle/simple1" qsCatId="simple" csTypeId="urn:microsoft.com/office/officeart/2005/8/colors/colorful1" csCatId="colorful" phldr="1"/>
      <dgm:spPr/>
    </dgm:pt>
    <dgm:pt modelId="{9671FE63-AABF-479B-A6E8-4CCF39A6CACE}">
      <dgm:prSet phldrT="[Text]" custT="1"/>
      <dgm:spPr/>
      <dgm:t>
        <a:bodyPr/>
        <a:lstStyle/>
        <a:p>
          <a:r>
            <a:rPr lang="en-US" sz="2000" dirty="0">
              <a:latin typeface="Book Antiqua" panose="02040602050305030304" pitchFamily="18" charset="0"/>
            </a:rPr>
            <a:t>School buildings/</a:t>
          </a:r>
          <a:br>
            <a:rPr lang="en-US" sz="2000" dirty="0">
              <a:latin typeface="Book Antiqua" panose="02040602050305030304" pitchFamily="18" charset="0"/>
            </a:rPr>
          </a:br>
          <a:r>
            <a:rPr lang="en-US" sz="2000" dirty="0">
              <a:latin typeface="Book Antiqua" panose="02040602050305030304" pitchFamily="18" charset="0"/>
            </a:rPr>
            <a:t>on campus</a:t>
          </a:r>
        </a:p>
      </dgm:t>
    </dgm:pt>
    <dgm:pt modelId="{41A7AB94-6C6E-4585-97E7-20F1DFE9F6CA}" type="parTrans" cxnId="{3260C9A4-500D-49EC-8538-10AB7670606B}">
      <dgm:prSet/>
      <dgm:spPr/>
      <dgm:t>
        <a:bodyPr/>
        <a:lstStyle/>
        <a:p>
          <a:endParaRPr lang="en-US" sz="2000">
            <a:latin typeface="Book Antiqua" panose="02040602050305030304" pitchFamily="18" charset="0"/>
          </a:endParaRPr>
        </a:p>
      </dgm:t>
    </dgm:pt>
    <dgm:pt modelId="{85A1F368-1C31-4ECA-BC3F-0F39E8DCA288}" type="sibTrans" cxnId="{3260C9A4-500D-49EC-8538-10AB7670606B}">
      <dgm:prSet/>
      <dgm:spPr/>
      <dgm:t>
        <a:bodyPr/>
        <a:lstStyle/>
        <a:p>
          <a:endParaRPr lang="en-US" sz="2000">
            <a:latin typeface="Book Antiqua" panose="02040602050305030304" pitchFamily="18" charset="0"/>
          </a:endParaRPr>
        </a:p>
      </dgm:t>
    </dgm:pt>
    <dgm:pt modelId="{4B2F3AF6-90E3-4A91-AF29-BCB870225786}">
      <dgm:prSet phldrT="[Text]" custT="1"/>
      <dgm:spPr/>
      <dgm:t>
        <a:bodyPr/>
        <a:lstStyle/>
        <a:p>
          <a:r>
            <a:rPr lang="en-US" sz="2000" dirty="0">
              <a:latin typeface="Book Antiqua" panose="02040602050305030304" pitchFamily="18" charset="0"/>
            </a:rPr>
            <a:t>At school, on school bus, on field trips, at school-sponsored activities (including athletics), academic conferences, etc.</a:t>
          </a:r>
        </a:p>
      </dgm:t>
    </dgm:pt>
    <dgm:pt modelId="{DCC16503-6AEF-474F-8EBA-D476B95A5384}" type="parTrans" cxnId="{868CECAB-B196-4E65-ADA9-08459155BEF3}">
      <dgm:prSet/>
      <dgm:spPr/>
      <dgm:t>
        <a:bodyPr/>
        <a:lstStyle/>
        <a:p>
          <a:endParaRPr lang="en-US" sz="2000">
            <a:latin typeface="Book Antiqua" panose="02040602050305030304" pitchFamily="18" charset="0"/>
          </a:endParaRPr>
        </a:p>
      </dgm:t>
    </dgm:pt>
    <dgm:pt modelId="{2E37305F-2375-4794-A0DD-C40E62E3BF7F}" type="sibTrans" cxnId="{868CECAB-B196-4E65-ADA9-08459155BEF3}">
      <dgm:prSet/>
      <dgm:spPr/>
      <dgm:t>
        <a:bodyPr/>
        <a:lstStyle/>
        <a:p>
          <a:endParaRPr lang="en-US" sz="2000">
            <a:latin typeface="Book Antiqua" panose="02040602050305030304" pitchFamily="18" charset="0"/>
          </a:endParaRPr>
        </a:p>
      </dgm:t>
    </dgm:pt>
    <dgm:pt modelId="{7E572108-078B-4BF5-84ED-519370ECFE83}">
      <dgm:prSet phldrT="[Text]" custT="1"/>
      <dgm:spPr/>
      <dgm:t>
        <a:bodyPr/>
        <a:lstStyle/>
        <a:p>
          <a:r>
            <a:rPr lang="en-US" sz="2000" dirty="0">
              <a:latin typeface="Book Antiqua" panose="02040602050305030304" pitchFamily="18" charset="0"/>
            </a:rPr>
            <a:t>Distance learning</a:t>
          </a:r>
        </a:p>
      </dgm:t>
    </dgm:pt>
    <dgm:pt modelId="{BEDC20F6-4311-4597-B644-4BF89C4519BC}" type="parTrans" cxnId="{1C209A29-46E3-4008-AE85-8535F4E0F786}">
      <dgm:prSet/>
      <dgm:spPr/>
      <dgm:t>
        <a:bodyPr/>
        <a:lstStyle/>
        <a:p>
          <a:endParaRPr lang="en-US" sz="2000">
            <a:latin typeface="Book Antiqua" panose="02040602050305030304" pitchFamily="18" charset="0"/>
          </a:endParaRPr>
        </a:p>
      </dgm:t>
    </dgm:pt>
    <dgm:pt modelId="{71162C91-55BE-4CF5-8158-5ECF81A2B0D7}" type="sibTrans" cxnId="{1C209A29-46E3-4008-AE85-8535F4E0F786}">
      <dgm:prSet/>
      <dgm:spPr/>
      <dgm:t>
        <a:bodyPr/>
        <a:lstStyle/>
        <a:p>
          <a:endParaRPr lang="en-US" sz="2000">
            <a:latin typeface="Book Antiqua" panose="02040602050305030304" pitchFamily="18" charset="0"/>
          </a:endParaRPr>
        </a:p>
      </dgm:t>
    </dgm:pt>
    <dgm:pt modelId="{2476B0CC-4F87-4A92-846A-ED12D955E47D}" type="pres">
      <dgm:prSet presAssocID="{1F9E17F0-82C9-489F-9659-48A392032B61}" presName="Name0" presStyleCnt="0">
        <dgm:presLayoutVars>
          <dgm:dir/>
          <dgm:resizeHandles val="exact"/>
        </dgm:presLayoutVars>
      </dgm:prSet>
      <dgm:spPr/>
    </dgm:pt>
    <dgm:pt modelId="{74060BA3-43F0-4A39-84F1-C765290294B7}" type="pres">
      <dgm:prSet presAssocID="{1F9E17F0-82C9-489F-9659-48A392032B61}" presName="bkgdShp" presStyleLbl="alignAccFollowNode1" presStyleIdx="0" presStyleCnt="1"/>
      <dgm:spPr/>
    </dgm:pt>
    <dgm:pt modelId="{EF514931-6890-4059-9A5C-DF15E34B59E1}" type="pres">
      <dgm:prSet presAssocID="{1F9E17F0-82C9-489F-9659-48A392032B61}" presName="linComp" presStyleCnt="0"/>
      <dgm:spPr/>
    </dgm:pt>
    <dgm:pt modelId="{91EDB495-E5D3-49E0-83E0-1CA3303B0F36}" type="pres">
      <dgm:prSet presAssocID="{9671FE63-AABF-479B-A6E8-4CCF39A6CACE}" presName="compNode" presStyleCnt="0"/>
      <dgm:spPr/>
    </dgm:pt>
    <dgm:pt modelId="{F382CD38-4586-4BFE-A4A7-E4662205F628}" type="pres">
      <dgm:prSet presAssocID="{9671FE63-AABF-479B-A6E8-4CCF39A6CACE}" presName="node" presStyleLbl="node1" presStyleIdx="0" presStyleCnt="3">
        <dgm:presLayoutVars>
          <dgm:bulletEnabled val="1"/>
        </dgm:presLayoutVars>
      </dgm:prSet>
      <dgm:spPr/>
    </dgm:pt>
    <dgm:pt modelId="{B2BB67FA-6187-4805-9FDB-BD6946223CC6}" type="pres">
      <dgm:prSet presAssocID="{9671FE63-AABF-479B-A6E8-4CCF39A6CACE}" presName="invisiNode" presStyleLbl="node1" presStyleIdx="0" presStyleCnt="3"/>
      <dgm:spPr/>
    </dgm:pt>
    <dgm:pt modelId="{65E1E7A3-D40E-4F89-AA72-84A401705BA0}" type="pres">
      <dgm:prSet presAssocID="{9671FE63-AABF-479B-A6E8-4CCF39A6CACE}" presName="imagNode" presStyleLbl="fgImgPlace1" presStyleIdx="0" presStyleCnt="3"/>
      <dgm:spPr>
        <a:blipFill>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dgm:spPr>
    </dgm:pt>
    <dgm:pt modelId="{A37114F4-E8E2-47A0-9AA7-15BB4532E941}" type="pres">
      <dgm:prSet presAssocID="{85A1F368-1C31-4ECA-BC3F-0F39E8DCA288}" presName="sibTrans" presStyleLbl="sibTrans2D1" presStyleIdx="0" presStyleCnt="0"/>
      <dgm:spPr/>
    </dgm:pt>
    <dgm:pt modelId="{9FCA57AB-971E-4903-9044-D7F07B30DEF0}" type="pres">
      <dgm:prSet presAssocID="{4B2F3AF6-90E3-4A91-AF29-BCB870225786}" presName="compNode" presStyleCnt="0"/>
      <dgm:spPr/>
    </dgm:pt>
    <dgm:pt modelId="{02CBAB07-F953-499A-8C13-A4EFD4C91F50}" type="pres">
      <dgm:prSet presAssocID="{4B2F3AF6-90E3-4A91-AF29-BCB870225786}" presName="node" presStyleLbl="node1" presStyleIdx="1" presStyleCnt="3">
        <dgm:presLayoutVars>
          <dgm:bulletEnabled val="1"/>
        </dgm:presLayoutVars>
      </dgm:prSet>
      <dgm:spPr/>
    </dgm:pt>
    <dgm:pt modelId="{A9ECFEC8-3192-4654-B9E1-356189AF02DD}" type="pres">
      <dgm:prSet presAssocID="{4B2F3AF6-90E3-4A91-AF29-BCB870225786}" presName="invisiNode" presStyleLbl="node1" presStyleIdx="1" presStyleCnt="3"/>
      <dgm:spPr/>
    </dgm:pt>
    <dgm:pt modelId="{1F7B1A56-E24E-4D2B-AAE8-0CF08974A5BE}" type="pres">
      <dgm:prSet presAssocID="{4B2F3AF6-90E3-4A91-AF29-BCB870225786}" presName="imagNode" presStyleLbl="fgImgPlace1" presStyleIdx="1" presStyleCnt="3"/>
      <dgm:spPr>
        <a:blipFill>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dgm:spPr>
    </dgm:pt>
    <dgm:pt modelId="{FE6ABCCB-2B78-45EE-BF10-934D9E4456E3}" type="pres">
      <dgm:prSet presAssocID="{2E37305F-2375-4794-A0DD-C40E62E3BF7F}" presName="sibTrans" presStyleLbl="sibTrans2D1" presStyleIdx="0" presStyleCnt="0"/>
      <dgm:spPr/>
    </dgm:pt>
    <dgm:pt modelId="{C1F7D577-BD5B-4E7D-80D1-3AF755FDE70C}" type="pres">
      <dgm:prSet presAssocID="{7E572108-078B-4BF5-84ED-519370ECFE83}" presName="compNode" presStyleCnt="0"/>
      <dgm:spPr/>
    </dgm:pt>
    <dgm:pt modelId="{DB4B1A80-B666-45C8-BB7B-3ACF8D5C6411}" type="pres">
      <dgm:prSet presAssocID="{7E572108-078B-4BF5-84ED-519370ECFE83}" presName="node" presStyleLbl="node1" presStyleIdx="2" presStyleCnt="3">
        <dgm:presLayoutVars>
          <dgm:bulletEnabled val="1"/>
        </dgm:presLayoutVars>
      </dgm:prSet>
      <dgm:spPr/>
    </dgm:pt>
    <dgm:pt modelId="{21C04D68-D67D-4010-972A-E0E674368DBC}" type="pres">
      <dgm:prSet presAssocID="{7E572108-078B-4BF5-84ED-519370ECFE83}" presName="invisiNode" presStyleLbl="node1" presStyleIdx="2" presStyleCnt="3"/>
      <dgm:spPr/>
    </dgm:pt>
    <dgm:pt modelId="{A9D15437-29AB-4D9D-91D0-A7E15B9F8DDC}" type="pres">
      <dgm:prSet presAssocID="{7E572108-078B-4BF5-84ED-519370ECFE83}" presName="imagNode" presStyleLbl="fgImgPlace1" presStyleIdx="2" presStyleCnt="3"/>
      <dgm:spPr>
        <a:blipFill>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dgm:spPr>
    </dgm:pt>
  </dgm:ptLst>
  <dgm:cxnLst>
    <dgm:cxn modelId="{1C209A29-46E3-4008-AE85-8535F4E0F786}" srcId="{1F9E17F0-82C9-489F-9659-48A392032B61}" destId="{7E572108-078B-4BF5-84ED-519370ECFE83}" srcOrd="2" destOrd="0" parTransId="{BEDC20F6-4311-4597-B644-4BF89C4519BC}" sibTransId="{71162C91-55BE-4CF5-8158-5ECF81A2B0D7}"/>
    <dgm:cxn modelId="{F2D67C74-EBF5-4F5D-92B5-29D02C1EDCF2}" type="presOf" srcId="{9671FE63-AABF-479B-A6E8-4CCF39A6CACE}" destId="{F382CD38-4586-4BFE-A4A7-E4662205F628}" srcOrd="0" destOrd="0" presId="urn:microsoft.com/office/officeart/2005/8/layout/pList2"/>
    <dgm:cxn modelId="{CB304958-AC0A-4C28-9346-88E55132AB93}" type="presOf" srcId="{85A1F368-1C31-4ECA-BC3F-0F39E8DCA288}" destId="{A37114F4-E8E2-47A0-9AA7-15BB4532E941}" srcOrd="0" destOrd="0" presId="urn:microsoft.com/office/officeart/2005/8/layout/pList2"/>
    <dgm:cxn modelId="{574E3185-3C7C-4F44-8041-7CE52EC7DE3B}" type="presOf" srcId="{4B2F3AF6-90E3-4A91-AF29-BCB870225786}" destId="{02CBAB07-F953-499A-8C13-A4EFD4C91F50}" srcOrd="0" destOrd="0" presId="urn:microsoft.com/office/officeart/2005/8/layout/pList2"/>
    <dgm:cxn modelId="{3260C9A4-500D-49EC-8538-10AB7670606B}" srcId="{1F9E17F0-82C9-489F-9659-48A392032B61}" destId="{9671FE63-AABF-479B-A6E8-4CCF39A6CACE}" srcOrd="0" destOrd="0" parTransId="{41A7AB94-6C6E-4585-97E7-20F1DFE9F6CA}" sibTransId="{85A1F368-1C31-4ECA-BC3F-0F39E8DCA288}"/>
    <dgm:cxn modelId="{868CECAB-B196-4E65-ADA9-08459155BEF3}" srcId="{1F9E17F0-82C9-489F-9659-48A392032B61}" destId="{4B2F3AF6-90E3-4A91-AF29-BCB870225786}" srcOrd="1" destOrd="0" parTransId="{DCC16503-6AEF-474F-8EBA-D476B95A5384}" sibTransId="{2E37305F-2375-4794-A0DD-C40E62E3BF7F}"/>
    <dgm:cxn modelId="{C80D81DF-E224-4D8C-B7BB-EB6107B2EE2C}" type="presOf" srcId="{1F9E17F0-82C9-489F-9659-48A392032B61}" destId="{2476B0CC-4F87-4A92-846A-ED12D955E47D}" srcOrd="0" destOrd="0" presId="urn:microsoft.com/office/officeart/2005/8/layout/pList2"/>
    <dgm:cxn modelId="{72D2F0E4-595E-415A-9A24-B6CACFE5AFAF}" type="presOf" srcId="{2E37305F-2375-4794-A0DD-C40E62E3BF7F}" destId="{FE6ABCCB-2B78-45EE-BF10-934D9E4456E3}" srcOrd="0" destOrd="0" presId="urn:microsoft.com/office/officeart/2005/8/layout/pList2"/>
    <dgm:cxn modelId="{04EB1EF2-E0A0-4FE7-AF3E-7B0683F8BCA1}" type="presOf" srcId="{7E572108-078B-4BF5-84ED-519370ECFE83}" destId="{DB4B1A80-B666-45C8-BB7B-3ACF8D5C6411}" srcOrd="0" destOrd="0" presId="urn:microsoft.com/office/officeart/2005/8/layout/pList2"/>
    <dgm:cxn modelId="{37848A53-F7D4-472C-B249-8932C7066E50}" type="presParOf" srcId="{2476B0CC-4F87-4A92-846A-ED12D955E47D}" destId="{74060BA3-43F0-4A39-84F1-C765290294B7}" srcOrd="0" destOrd="0" presId="urn:microsoft.com/office/officeart/2005/8/layout/pList2"/>
    <dgm:cxn modelId="{42AF4FAD-7802-46E1-A986-70BF797CE881}" type="presParOf" srcId="{2476B0CC-4F87-4A92-846A-ED12D955E47D}" destId="{EF514931-6890-4059-9A5C-DF15E34B59E1}" srcOrd="1" destOrd="0" presId="urn:microsoft.com/office/officeart/2005/8/layout/pList2"/>
    <dgm:cxn modelId="{4AE43DC7-A3ED-4E16-8328-BB80DCC4A1B4}" type="presParOf" srcId="{EF514931-6890-4059-9A5C-DF15E34B59E1}" destId="{91EDB495-E5D3-49E0-83E0-1CA3303B0F36}" srcOrd="0" destOrd="0" presId="urn:microsoft.com/office/officeart/2005/8/layout/pList2"/>
    <dgm:cxn modelId="{67C9CC55-F5C4-466C-A36F-EABD8DE0D177}" type="presParOf" srcId="{91EDB495-E5D3-49E0-83E0-1CA3303B0F36}" destId="{F382CD38-4586-4BFE-A4A7-E4662205F628}" srcOrd="0" destOrd="0" presId="urn:microsoft.com/office/officeart/2005/8/layout/pList2"/>
    <dgm:cxn modelId="{5A12E31D-7935-4479-BD18-D1A04960157E}" type="presParOf" srcId="{91EDB495-E5D3-49E0-83E0-1CA3303B0F36}" destId="{B2BB67FA-6187-4805-9FDB-BD6946223CC6}" srcOrd="1" destOrd="0" presId="urn:microsoft.com/office/officeart/2005/8/layout/pList2"/>
    <dgm:cxn modelId="{AC369347-CBE1-4B13-B5A7-7642D3B1E8F5}" type="presParOf" srcId="{91EDB495-E5D3-49E0-83E0-1CA3303B0F36}" destId="{65E1E7A3-D40E-4F89-AA72-84A401705BA0}" srcOrd="2" destOrd="0" presId="urn:microsoft.com/office/officeart/2005/8/layout/pList2"/>
    <dgm:cxn modelId="{C83C1AE8-5FB7-487D-A918-BB5A180DB63F}" type="presParOf" srcId="{EF514931-6890-4059-9A5C-DF15E34B59E1}" destId="{A37114F4-E8E2-47A0-9AA7-15BB4532E941}" srcOrd="1" destOrd="0" presId="urn:microsoft.com/office/officeart/2005/8/layout/pList2"/>
    <dgm:cxn modelId="{07DCD996-85CB-4F93-846B-3E1E0E73E1EE}" type="presParOf" srcId="{EF514931-6890-4059-9A5C-DF15E34B59E1}" destId="{9FCA57AB-971E-4903-9044-D7F07B30DEF0}" srcOrd="2" destOrd="0" presId="urn:microsoft.com/office/officeart/2005/8/layout/pList2"/>
    <dgm:cxn modelId="{F22552FF-83B3-47E7-A1C8-F74AAF8486F6}" type="presParOf" srcId="{9FCA57AB-971E-4903-9044-D7F07B30DEF0}" destId="{02CBAB07-F953-499A-8C13-A4EFD4C91F50}" srcOrd="0" destOrd="0" presId="urn:microsoft.com/office/officeart/2005/8/layout/pList2"/>
    <dgm:cxn modelId="{EC9A0C9E-BB18-4924-BA58-3BED7A281E9D}" type="presParOf" srcId="{9FCA57AB-971E-4903-9044-D7F07B30DEF0}" destId="{A9ECFEC8-3192-4654-B9E1-356189AF02DD}" srcOrd="1" destOrd="0" presId="urn:microsoft.com/office/officeart/2005/8/layout/pList2"/>
    <dgm:cxn modelId="{1B30DC04-0CD0-4E4D-829B-9163442CB9B6}" type="presParOf" srcId="{9FCA57AB-971E-4903-9044-D7F07B30DEF0}" destId="{1F7B1A56-E24E-4D2B-AAE8-0CF08974A5BE}" srcOrd="2" destOrd="0" presId="urn:microsoft.com/office/officeart/2005/8/layout/pList2"/>
    <dgm:cxn modelId="{DAE2F209-633E-4D08-8ABA-6470A8FA9574}" type="presParOf" srcId="{EF514931-6890-4059-9A5C-DF15E34B59E1}" destId="{FE6ABCCB-2B78-45EE-BF10-934D9E4456E3}" srcOrd="3" destOrd="0" presId="urn:microsoft.com/office/officeart/2005/8/layout/pList2"/>
    <dgm:cxn modelId="{CA341F7E-D0C8-4D4B-851E-FA5586025C3A}" type="presParOf" srcId="{EF514931-6890-4059-9A5C-DF15E34B59E1}" destId="{C1F7D577-BD5B-4E7D-80D1-3AF755FDE70C}" srcOrd="4" destOrd="0" presId="urn:microsoft.com/office/officeart/2005/8/layout/pList2"/>
    <dgm:cxn modelId="{E25A64C8-B8EA-43F3-9A28-6F7CB2744E6D}" type="presParOf" srcId="{C1F7D577-BD5B-4E7D-80D1-3AF755FDE70C}" destId="{DB4B1A80-B666-45C8-BB7B-3ACF8D5C6411}" srcOrd="0" destOrd="0" presId="urn:microsoft.com/office/officeart/2005/8/layout/pList2"/>
    <dgm:cxn modelId="{E4F2BD22-E2EE-48FD-9335-2A60F83FA3DD}" type="presParOf" srcId="{C1F7D577-BD5B-4E7D-80D1-3AF755FDE70C}" destId="{21C04D68-D67D-4010-972A-E0E674368DBC}" srcOrd="1" destOrd="0" presId="urn:microsoft.com/office/officeart/2005/8/layout/pList2"/>
    <dgm:cxn modelId="{C1AEE846-3EE1-42E2-8C05-E37D04CD2A8D}" type="presParOf" srcId="{C1F7D577-BD5B-4E7D-80D1-3AF755FDE70C}" destId="{A9D15437-29AB-4D9D-91D0-A7E15B9F8DDC}"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3CA2B3A-BF53-4C3E-9A86-B1A4A8B410E3}" type="doc">
      <dgm:prSet loTypeId="urn:microsoft.com/office/officeart/2005/8/layout/radial6" loCatId="cycle" qsTypeId="urn:microsoft.com/office/officeart/2005/8/quickstyle/simple1" qsCatId="simple" csTypeId="urn:microsoft.com/office/officeart/2005/8/colors/colorful1" csCatId="colorful" phldr="1"/>
      <dgm:spPr/>
      <dgm:t>
        <a:bodyPr/>
        <a:lstStyle/>
        <a:p>
          <a:endParaRPr lang="en-US"/>
        </a:p>
      </dgm:t>
    </dgm:pt>
    <dgm:pt modelId="{F3FF500A-E01E-4BA0-B257-34C0829043F9}">
      <dgm:prSet phldrT="[Text]"/>
      <dgm:spPr/>
      <dgm:t>
        <a:bodyPr/>
        <a:lstStyle/>
        <a:p>
          <a:r>
            <a:rPr lang="en-US" b="1" dirty="0">
              <a:latin typeface="Book Antiqua" panose="02040602050305030304" pitchFamily="18" charset="0"/>
            </a:rPr>
            <a:t>Key Personnel</a:t>
          </a:r>
        </a:p>
      </dgm:t>
    </dgm:pt>
    <dgm:pt modelId="{B564BAD9-2DB4-4BC4-9354-4E34FCE3DD9D}" type="parTrans" cxnId="{C039A033-887A-4D06-A6A1-4037F6C0715B}">
      <dgm:prSet/>
      <dgm:spPr/>
      <dgm:t>
        <a:bodyPr/>
        <a:lstStyle/>
        <a:p>
          <a:endParaRPr lang="en-US" b="1">
            <a:latin typeface="Book Antiqua" panose="02040602050305030304" pitchFamily="18" charset="0"/>
          </a:endParaRPr>
        </a:p>
      </dgm:t>
    </dgm:pt>
    <dgm:pt modelId="{18574777-3F06-4FAC-A94B-BF2D7054B704}" type="sibTrans" cxnId="{C039A033-887A-4D06-A6A1-4037F6C0715B}">
      <dgm:prSet/>
      <dgm:spPr/>
      <dgm:t>
        <a:bodyPr/>
        <a:lstStyle/>
        <a:p>
          <a:endParaRPr lang="en-US" b="1">
            <a:latin typeface="Book Antiqua" panose="02040602050305030304" pitchFamily="18" charset="0"/>
          </a:endParaRPr>
        </a:p>
      </dgm:t>
    </dgm:pt>
    <dgm:pt modelId="{57389AC2-E646-42D2-9B52-5CC1BE8036C1}">
      <dgm:prSet phldrT="[Text]"/>
      <dgm:spPr/>
      <dgm:t>
        <a:bodyPr/>
        <a:lstStyle/>
        <a:p>
          <a:r>
            <a:rPr lang="en-US" b="1" dirty="0">
              <a:latin typeface="Book Antiqua" panose="02040602050305030304" pitchFamily="18" charset="0"/>
            </a:rPr>
            <a:t>Title IX Coordinators</a:t>
          </a:r>
        </a:p>
      </dgm:t>
    </dgm:pt>
    <dgm:pt modelId="{DEA1D72E-561B-4353-BA2F-1EE47768D43B}" type="parTrans" cxnId="{0FDB1A6D-351B-4D27-B71A-6DDBD2A16FEC}">
      <dgm:prSet/>
      <dgm:spPr/>
      <dgm:t>
        <a:bodyPr/>
        <a:lstStyle/>
        <a:p>
          <a:endParaRPr lang="en-US" b="1">
            <a:latin typeface="Book Antiqua" panose="02040602050305030304" pitchFamily="18" charset="0"/>
          </a:endParaRPr>
        </a:p>
      </dgm:t>
    </dgm:pt>
    <dgm:pt modelId="{F6BAE5EC-EBA0-4334-84FB-4B6427E10173}" type="sibTrans" cxnId="{0FDB1A6D-351B-4D27-B71A-6DDBD2A16FEC}">
      <dgm:prSet/>
      <dgm:spPr/>
      <dgm:t>
        <a:bodyPr/>
        <a:lstStyle/>
        <a:p>
          <a:endParaRPr lang="en-US" b="1">
            <a:latin typeface="Book Antiqua" panose="02040602050305030304" pitchFamily="18" charset="0"/>
          </a:endParaRPr>
        </a:p>
      </dgm:t>
    </dgm:pt>
    <dgm:pt modelId="{A7734743-F377-4521-BA1F-6D4DF2F6E367}">
      <dgm:prSet phldrT="[Text]"/>
      <dgm:spPr/>
      <dgm:t>
        <a:bodyPr/>
        <a:lstStyle/>
        <a:p>
          <a:r>
            <a:rPr lang="en-US" b="1" dirty="0">
              <a:latin typeface="Book Antiqua" panose="02040602050305030304" pitchFamily="18" charset="0"/>
            </a:rPr>
            <a:t>Investigators</a:t>
          </a:r>
        </a:p>
      </dgm:t>
    </dgm:pt>
    <dgm:pt modelId="{23BFE2E1-C0BE-48BA-883F-1EFAA0052636}" type="parTrans" cxnId="{E40C0813-8CC7-4BD6-AFB5-868BFA767129}">
      <dgm:prSet/>
      <dgm:spPr/>
      <dgm:t>
        <a:bodyPr/>
        <a:lstStyle/>
        <a:p>
          <a:endParaRPr lang="en-US" b="1">
            <a:latin typeface="Book Antiqua" panose="02040602050305030304" pitchFamily="18" charset="0"/>
          </a:endParaRPr>
        </a:p>
      </dgm:t>
    </dgm:pt>
    <dgm:pt modelId="{D850983A-F972-4AD5-9E40-D5CB9AD96957}" type="sibTrans" cxnId="{E40C0813-8CC7-4BD6-AFB5-868BFA767129}">
      <dgm:prSet/>
      <dgm:spPr/>
      <dgm:t>
        <a:bodyPr/>
        <a:lstStyle/>
        <a:p>
          <a:endParaRPr lang="en-US" b="1">
            <a:latin typeface="Book Antiqua" panose="02040602050305030304" pitchFamily="18" charset="0"/>
          </a:endParaRPr>
        </a:p>
      </dgm:t>
    </dgm:pt>
    <dgm:pt modelId="{357963C2-186C-41F2-A81D-7EC868DFFE08}">
      <dgm:prSet phldrT="[Text]"/>
      <dgm:spPr/>
      <dgm:t>
        <a:bodyPr/>
        <a:lstStyle/>
        <a:p>
          <a:r>
            <a:rPr lang="en-US" b="1" dirty="0">
              <a:latin typeface="Book Antiqua" panose="02040602050305030304" pitchFamily="18" charset="0"/>
            </a:rPr>
            <a:t>Decision-makers</a:t>
          </a:r>
        </a:p>
      </dgm:t>
    </dgm:pt>
    <dgm:pt modelId="{FC9C158A-BD33-476E-8981-2766E9410BA5}" type="parTrans" cxnId="{010348E5-D788-4B03-8980-BCF0E5B2D3AE}">
      <dgm:prSet/>
      <dgm:spPr/>
      <dgm:t>
        <a:bodyPr/>
        <a:lstStyle/>
        <a:p>
          <a:endParaRPr lang="en-US" b="1">
            <a:latin typeface="Book Antiqua" panose="02040602050305030304" pitchFamily="18" charset="0"/>
          </a:endParaRPr>
        </a:p>
      </dgm:t>
    </dgm:pt>
    <dgm:pt modelId="{B185214E-9FFE-4D8D-B4D4-A4A135C4F04C}" type="sibTrans" cxnId="{010348E5-D788-4B03-8980-BCF0E5B2D3AE}">
      <dgm:prSet/>
      <dgm:spPr/>
      <dgm:t>
        <a:bodyPr/>
        <a:lstStyle/>
        <a:p>
          <a:endParaRPr lang="en-US" b="1">
            <a:latin typeface="Book Antiqua" panose="02040602050305030304" pitchFamily="18" charset="0"/>
          </a:endParaRPr>
        </a:p>
      </dgm:t>
    </dgm:pt>
    <dgm:pt modelId="{6D48BBA6-A9B9-4078-ABF8-11CBDB1DD87F}">
      <dgm:prSet phldrT="[Text]"/>
      <dgm:spPr/>
      <dgm:t>
        <a:bodyPr/>
        <a:lstStyle/>
        <a:p>
          <a:r>
            <a:rPr lang="en-US" b="1" dirty="0">
              <a:latin typeface="Book Antiqua" panose="02040602050305030304" pitchFamily="18" charset="0"/>
            </a:rPr>
            <a:t>Advisors</a:t>
          </a:r>
        </a:p>
      </dgm:t>
    </dgm:pt>
    <dgm:pt modelId="{8F82AC6A-71FF-4C3C-9396-9440F068FFBE}" type="parTrans" cxnId="{443184B8-09D4-4219-8292-811F330797E0}">
      <dgm:prSet/>
      <dgm:spPr/>
      <dgm:t>
        <a:bodyPr/>
        <a:lstStyle/>
        <a:p>
          <a:endParaRPr lang="en-US" b="1">
            <a:latin typeface="Book Antiqua" panose="02040602050305030304" pitchFamily="18" charset="0"/>
          </a:endParaRPr>
        </a:p>
      </dgm:t>
    </dgm:pt>
    <dgm:pt modelId="{B9AB6B77-7EC9-4960-ADBE-67FC460B25D8}" type="sibTrans" cxnId="{443184B8-09D4-4219-8292-811F330797E0}">
      <dgm:prSet/>
      <dgm:spPr/>
      <dgm:t>
        <a:bodyPr/>
        <a:lstStyle/>
        <a:p>
          <a:endParaRPr lang="en-US" b="1">
            <a:latin typeface="Book Antiqua" panose="02040602050305030304" pitchFamily="18" charset="0"/>
          </a:endParaRPr>
        </a:p>
      </dgm:t>
    </dgm:pt>
    <dgm:pt modelId="{94E3FE9C-9EE8-4F18-A609-1B8171523AEA}">
      <dgm:prSet phldrT="[Text]"/>
      <dgm:spPr/>
      <dgm:t>
        <a:bodyPr/>
        <a:lstStyle/>
        <a:p>
          <a:r>
            <a:rPr lang="en-US" b="1" dirty="0">
              <a:latin typeface="Book Antiqua" panose="02040602050305030304" pitchFamily="18" charset="0"/>
            </a:rPr>
            <a:t>Informal Resolution Facilitators</a:t>
          </a:r>
        </a:p>
      </dgm:t>
    </dgm:pt>
    <dgm:pt modelId="{8BE33AA7-8B0F-4379-A29F-0695B406CB96}" type="parTrans" cxnId="{A35F9DFA-7367-4A52-8CD1-452202F9E735}">
      <dgm:prSet/>
      <dgm:spPr/>
      <dgm:t>
        <a:bodyPr/>
        <a:lstStyle/>
        <a:p>
          <a:endParaRPr lang="en-US" b="1">
            <a:latin typeface="Book Antiqua" panose="02040602050305030304" pitchFamily="18" charset="0"/>
          </a:endParaRPr>
        </a:p>
      </dgm:t>
    </dgm:pt>
    <dgm:pt modelId="{68123CBC-F820-4981-B24A-5A530E2F9E56}" type="sibTrans" cxnId="{A35F9DFA-7367-4A52-8CD1-452202F9E735}">
      <dgm:prSet/>
      <dgm:spPr/>
      <dgm:t>
        <a:bodyPr/>
        <a:lstStyle/>
        <a:p>
          <a:endParaRPr lang="en-US" b="1">
            <a:latin typeface="Book Antiqua" panose="02040602050305030304" pitchFamily="18" charset="0"/>
          </a:endParaRPr>
        </a:p>
      </dgm:t>
    </dgm:pt>
    <dgm:pt modelId="{CF69588F-356D-4343-9F96-58AEA534605B}">
      <dgm:prSet phldrT="[Text]"/>
      <dgm:spPr/>
      <dgm:t>
        <a:bodyPr/>
        <a:lstStyle/>
        <a:p>
          <a:r>
            <a:rPr lang="en-US" b="1" dirty="0">
              <a:latin typeface="Book Antiqua" panose="02040602050305030304" pitchFamily="18" charset="0"/>
            </a:rPr>
            <a:t>Appeal Decision-Makers</a:t>
          </a:r>
        </a:p>
      </dgm:t>
    </dgm:pt>
    <dgm:pt modelId="{DE770058-24F3-4B02-977D-7DD35650A9C7}" type="parTrans" cxnId="{F8584CD5-7074-4E92-A789-1BDF9E61C80A}">
      <dgm:prSet/>
      <dgm:spPr/>
      <dgm:t>
        <a:bodyPr/>
        <a:lstStyle/>
        <a:p>
          <a:endParaRPr lang="en-US" b="1">
            <a:latin typeface="Book Antiqua" panose="02040602050305030304" pitchFamily="18" charset="0"/>
          </a:endParaRPr>
        </a:p>
      </dgm:t>
    </dgm:pt>
    <dgm:pt modelId="{8868FFF6-E113-43EB-B893-D3C292AD23AF}" type="sibTrans" cxnId="{F8584CD5-7074-4E92-A789-1BDF9E61C80A}">
      <dgm:prSet/>
      <dgm:spPr/>
      <dgm:t>
        <a:bodyPr/>
        <a:lstStyle/>
        <a:p>
          <a:endParaRPr lang="en-US" b="1">
            <a:latin typeface="Book Antiqua" panose="02040602050305030304" pitchFamily="18" charset="0"/>
          </a:endParaRPr>
        </a:p>
      </dgm:t>
    </dgm:pt>
    <dgm:pt modelId="{71EC7267-6DD2-4111-BFC4-3EA579D6D77C}">
      <dgm:prSet phldrT="[Text]"/>
      <dgm:spPr/>
      <dgm:t>
        <a:bodyPr/>
        <a:lstStyle/>
        <a:p>
          <a:endParaRPr lang="en-US" b="1" dirty="0">
            <a:latin typeface="Book Antiqua" panose="02040602050305030304" pitchFamily="18" charset="0"/>
          </a:endParaRPr>
        </a:p>
      </dgm:t>
    </dgm:pt>
    <dgm:pt modelId="{61E4BDCD-8881-4106-A0F8-210659758C8F}" type="parTrans" cxnId="{DBAC48F7-274B-4E35-BA4E-ABFE6BFBD789}">
      <dgm:prSet/>
      <dgm:spPr/>
      <dgm:t>
        <a:bodyPr/>
        <a:lstStyle/>
        <a:p>
          <a:endParaRPr lang="en-US" b="1">
            <a:latin typeface="Book Antiqua" panose="02040602050305030304" pitchFamily="18" charset="0"/>
          </a:endParaRPr>
        </a:p>
      </dgm:t>
    </dgm:pt>
    <dgm:pt modelId="{8B42DCE5-8BAC-4884-8809-14D1EEB77FA2}" type="sibTrans" cxnId="{DBAC48F7-274B-4E35-BA4E-ABFE6BFBD789}">
      <dgm:prSet/>
      <dgm:spPr/>
      <dgm:t>
        <a:bodyPr/>
        <a:lstStyle/>
        <a:p>
          <a:endParaRPr lang="en-US" b="1">
            <a:latin typeface="Book Antiqua" panose="02040602050305030304" pitchFamily="18" charset="0"/>
          </a:endParaRPr>
        </a:p>
      </dgm:t>
    </dgm:pt>
    <dgm:pt modelId="{D6AFEE61-3318-41FE-B0F1-0279B348B1FA}" type="pres">
      <dgm:prSet presAssocID="{83CA2B3A-BF53-4C3E-9A86-B1A4A8B410E3}" presName="Name0" presStyleCnt="0">
        <dgm:presLayoutVars>
          <dgm:chMax val="1"/>
          <dgm:dir/>
          <dgm:animLvl val="ctr"/>
          <dgm:resizeHandles val="exact"/>
        </dgm:presLayoutVars>
      </dgm:prSet>
      <dgm:spPr/>
    </dgm:pt>
    <dgm:pt modelId="{4ABF4080-FEB8-401D-84BC-33FB25542925}" type="pres">
      <dgm:prSet presAssocID="{F3FF500A-E01E-4BA0-B257-34C0829043F9}" presName="centerShape" presStyleLbl="node0" presStyleIdx="0" presStyleCnt="1"/>
      <dgm:spPr/>
    </dgm:pt>
    <dgm:pt modelId="{459A9F7D-D556-4C1E-BD48-2DB837D5721C}" type="pres">
      <dgm:prSet presAssocID="{57389AC2-E646-42D2-9B52-5CC1BE8036C1}" presName="node" presStyleLbl="node1" presStyleIdx="0" presStyleCnt="6">
        <dgm:presLayoutVars>
          <dgm:bulletEnabled val="1"/>
        </dgm:presLayoutVars>
      </dgm:prSet>
      <dgm:spPr/>
    </dgm:pt>
    <dgm:pt modelId="{8B612DC8-0C6F-4172-B8DF-55F0A532257E}" type="pres">
      <dgm:prSet presAssocID="{57389AC2-E646-42D2-9B52-5CC1BE8036C1}" presName="dummy" presStyleCnt="0"/>
      <dgm:spPr/>
    </dgm:pt>
    <dgm:pt modelId="{D53CC5B2-2912-45E1-B280-05394E0150B6}" type="pres">
      <dgm:prSet presAssocID="{F6BAE5EC-EBA0-4334-84FB-4B6427E10173}" presName="sibTrans" presStyleLbl="sibTrans2D1" presStyleIdx="0" presStyleCnt="6"/>
      <dgm:spPr/>
    </dgm:pt>
    <dgm:pt modelId="{120CD989-40AC-4727-8740-DC43864056D4}" type="pres">
      <dgm:prSet presAssocID="{A7734743-F377-4521-BA1F-6D4DF2F6E367}" presName="node" presStyleLbl="node1" presStyleIdx="1" presStyleCnt="6">
        <dgm:presLayoutVars>
          <dgm:bulletEnabled val="1"/>
        </dgm:presLayoutVars>
      </dgm:prSet>
      <dgm:spPr/>
    </dgm:pt>
    <dgm:pt modelId="{70B1BDE3-44E0-467D-8FE9-F722A851C1E1}" type="pres">
      <dgm:prSet presAssocID="{A7734743-F377-4521-BA1F-6D4DF2F6E367}" presName="dummy" presStyleCnt="0"/>
      <dgm:spPr/>
    </dgm:pt>
    <dgm:pt modelId="{5859B529-03DC-4252-81EA-645B19EB9E87}" type="pres">
      <dgm:prSet presAssocID="{D850983A-F972-4AD5-9E40-D5CB9AD96957}" presName="sibTrans" presStyleLbl="sibTrans2D1" presStyleIdx="1" presStyleCnt="6"/>
      <dgm:spPr/>
    </dgm:pt>
    <dgm:pt modelId="{71B48E84-B564-4FB4-8773-BFEF1230B30A}" type="pres">
      <dgm:prSet presAssocID="{357963C2-186C-41F2-A81D-7EC868DFFE08}" presName="node" presStyleLbl="node1" presStyleIdx="2" presStyleCnt="6">
        <dgm:presLayoutVars>
          <dgm:bulletEnabled val="1"/>
        </dgm:presLayoutVars>
      </dgm:prSet>
      <dgm:spPr/>
    </dgm:pt>
    <dgm:pt modelId="{63CE2B07-7575-4392-8BB4-2B48E447003A}" type="pres">
      <dgm:prSet presAssocID="{357963C2-186C-41F2-A81D-7EC868DFFE08}" presName="dummy" presStyleCnt="0"/>
      <dgm:spPr/>
    </dgm:pt>
    <dgm:pt modelId="{2A8E8869-3C20-45D1-9800-81F849860FD8}" type="pres">
      <dgm:prSet presAssocID="{B185214E-9FFE-4D8D-B4D4-A4A135C4F04C}" presName="sibTrans" presStyleLbl="sibTrans2D1" presStyleIdx="2" presStyleCnt="6"/>
      <dgm:spPr/>
    </dgm:pt>
    <dgm:pt modelId="{80F33B8B-BCEF-428A-9A5A-77CC4DDBE547}" type="pres">
      <dgm:prSet presAssocID="{6D48BBA6-A9B9-4078-ABF8-11CBDB1DD87F}" presName="node" presStyleLbl="node1" presStyleIdx="3" presStyleCnt="6">
        <dgm:presLayoutVars>
          <dgm:bulletEnabled val="1"/>
        </dgm:presLayoutVars>
      </dgm:prSet>
      <dgm:spPr/>
    </dgm:pt>
    <dgm:pt modelId="{370D2131-2F33-42BD-A87F-B881322A26C4}" type="pres">
      <dgm:prSet presAssocID="{6D48BBA6-A9B9-4078-ABF8-11CBDB1DD87F}" presName="dummy" presStyleCnt="0"/>
      <dgm:spPr/>
    </dgm:pt>
    <dgm:pt modelId="{346EB67D-8BCE-4BB8-98F9-2A724DBD9D26}" type="pres">
      <dgm:prSet presAssocID="{B9AB6B77-7EC9-4960-ADBE-67FC460B25D8}" presName="sibTrans" presStyleLbl="sibTrans2D1" presStyleIdx="3" presStyleCnt="6"/>
      <dgm:spPr/>
    </dgm:pt>
    <dgm:pt modelId="{E7C5CC6C-D764-47E0-B674-237053A153E5}" type="pres">
      <dgm:prSet presAssocID="{94E3FE9C-9EE8-4F18-A609-1B8171523AEA}" presName="node" presStyleLbl="node1" presStyleIdx="4" presStyleCnt="6">
        <dgm:presLayoutVars>
          <dgm:bulletEnabled val="1"/>
        </dgm:presLayoutVars>
      </dgm:prSet>
      <dgm:spPr/>
    </dgm:pt>
    <dgm:pt modelId="{D41464BC-D3F5-489D-AEB4-76DD2206EEAE}" type="pres">
      <dgm:prSet presAssocID="{94E3FE9C-9EE8-4F18-A609-1B8171523AEA}" presName="dummy" presStyleCnt="0"/>
      <dgm:spPr/>
    </dgm:pt>
    <dgm:pt modelId="{28175E27-D59D-48E6-875F-1AABA1374ED9}" type="pres">
      <dgm:prSet presAssocID="{68123CBC-F820-4981-B24A-5A530E2F9E56}" presName="sibTrans" presStyleLbl="sibTrans2D1" presStyleIdx="4" presStyleCnt="6"/>
      <dgm:spPr/>
    </dgm:pt>
    <dgm:pt modelId="{9BED1A7C-6847-4C6A-8D93-9FEBB806F49E}" type="pres">
      <dgm:prSet presAssocID="{CF69588F-356D-4343-9F96-58AEA534605B}" presName="node" presStyleLbl="node1" presStyleIdx="5" presStyleCnt="6">
        <dgm:presLayoutVars>
          <dgm:bulletEnabled val="1"/>
        </dgm:presLayoutVars>
      </dgm:prSet>
      <dgm:spPr/>
    </dgm:pt>
    <dgm:pt modelId="{B9CE856A-F5FD-4F2D-888C-DC6DB3BCC4B1}" type="pres">
      <dgm:prSet presAssocID="{CF69588F-356D-4343-9F96-58AEA534605B}" presName="dummy" presStyleCnt="0"/>
      <dgm:spPr/>
    </dgm:pt>
    <dgm:pt modelId="{B3E5F8D6-21BD-4723-8F05-2DD0C0795320}" type="pres">
      <dgm:prSet presAssocID="{8868FFF6-E113-43EB-B893-D3C292AD23AF}" presName="sibTrans" presStyleLbl="sibTrans2D1" presStyleIdx="5" presStyleCnt="6"/>
      <dgm:spPr/>
    </dgm:pt>
  </dgm:ptLst>
  <dgm:cxnLst>
    <dgm:cxn modelId="{E40C0813-8CC7-4BD6-AFB5-868BFA767129}" srcId="{F3FF500A-E01E-4BA0-B257-34C0829043F9}" destId="{A7734743-F377-4521-BA1F-6D4DF2F6E367}" srcOrd="1" destOrd="0" parTransId="{23BFE2E1-C0BE-48BA-883F-1EFAA0052636}" sibTransId="{D850983A-F972-4AD5-9E40-D5CB9AD96957}"/>
    <dgm:cxn modelId="{26591214-6106-4161-8450-B06BBA8BDA3F}" type="presOf" srcId="{F3FF500A-E01E-4BA0-B257-34C0829043F9}" destId="{4ABF4080-FEB8-401D-84BC-33FB25542925}" srcOrd="0" destOrd="0" presId="urn:microsoft.com/office/officeart/2005/8/layout/radial6"/>
    <dgm:cxn modelId="{B7C05130-8D87-4244-AEB4-39183C4ED568}" type="presOf" srcId="{8868FFF6-E113-43EB-B893-D3C292AD23AF}" destId="{B3E5F8D6-21BD-4723-8F05-2DD0C0795320}" srcOrd="0" destOrd="0" presId="urn:microsoft.com/office/officeart/2005/8/layout/radial6"/>
    <dgm:cxn modelId="{C039A033-887A-4D06-A6A1-4037F6C0715B}" srcId="{83CA2B3A-BF53-4C3E-9A86-B1A4A8B410E3}" destId="{F3FF500A-E01E-4BA0-B257-34C0829043F9}" srcOrd="0" destOrd="0" parTransId="{B564BAD9-2DB4-4BC4-9354-4E34FCE3DD9D}" sibTransId="{18574777-3F06-4FAC-A94B-BF2D7054B704}"/>
    <dgm:cxn modelId="{4DCDC736-7985-40DB-BC4B-48DD9E4CEB29}" type="presOf" srcId="{68123CBC-F820-4981-B24A-5A530E2F9E56}" destId="{28175E27-D59D-48E6-875F-1AABA1374ED9}" srcOrd="0" destOrd="0" presId="urn:microsoft.com/office/officeart/2005/8/layout/radial6"/>
    <dgm:cxn modelId="{1735F736-80B4-4032-895E-C8D308D99DF2}" type="presOf" srcId="{CF69588F-356D-4343-9F96-58AEA534605B}" destId="{9BED1A7C-6847-4C6A-8D93-9FEBB806F49E}" srcOrd="0" destOrd="0" presId="urn:microsoft.com/office/officeart/2005/8/layout/radial6"/>
    <dgm:cxn modelId="{EF9A5265-44C3-46BF-BC1D-F5A42F8BB6C8}" type="presOf" srcId="{F6BAE5EC-EBA0-4334-84FB-4B6427E10173}" destId="{D53CC5B2-2912-45E1-B280-05394E0150B6}" srcOrd="0" destOrd="0" presId="urn:microsoft.com/office/officeart/2005/8/layout/radial6"/>
    <dgm:cxn modelId="{1FF40566-38D3-42B7-B29C-D94C5C0C95B6}" type="presOf" srcId="{94E3FE9C-9EE8-4F18-A609-1B8171523AEA}" destId="{E7C5CC6C-D764-47E0-B674-237053A153E5}" srcOrd="0" destOrd="0" presId="urn:microsoft.com/office/officeart/2005/8/layout/radial6"/>
    <dgm:cxn modelId="{11078B68-B145-49A9-A70A-8D36D09E3AC1}" type="presOf" srcId="{B185214E-9FFE-4D8D-B4D4-A4A135C4F04C}" destId="{2A8E8869-3C20-45D1-9800-81F849860FD8}" srcOrd="0" destOrd="0" presId="urn:microsoft.com/office/officeart/2005/8/layout/radial6"/>
    <dgm:cxn modelId="{9312686C-3CEB-40B7-BED3-4E374ED86086}" type="presOf" srcId="{A7734743-F377-4521-BA1F-6D4DF2F6E367}" destId="{120CD989-40AC-4727-8740-DC43864056D4}" srcOrd="0" destOrd="0" presId="urn:microsoft.com/office/officeart/2005/8/layout/radial6"/>
    <dgm:cxn modelId="{0FDB1A6D-351B-4D27-B71A-6DDBD2A16FEC}" srcId="{F3FF500A-E01E-4BA0-B257-34C0829043F9}" destId="{57389AC2-E646-42D2-9B52-5CC1BE8036C1}" srcOrd="0" destOrd="0" parTransId="{DEA1D72E-561B-4353-BA2F-1EE47768D43B}" sibTransId="{F6BAE5EC-EBA0-4334-84FB-4B6427E10173}"/>
    <dgm:cxn modelId="{5FAB2552-53B1-416B-B717-2F498940FC24}" type="presOf" srcId="{D850983A-F972-4AD5-9E40-D5CB9AD96957}" destId="{5859B529-03DC-4252-81EA-645B19EB9E87}" srcOrd="0" destOrd="0" presId="urn:microsoft.com/office/officeart/2005/8/layout/radial6"/>
    <dgm:cxn modelId="{FC5ACD72-EAF2-4482-80BC-CF33E326DEF1}" type="presOf" srcId="{B9AB6B77-7EC9-4960-ADBE-67FC460B25D8}" destId="{346EB67D-8BCE-4BB8-98F9-2A724DBD9D26}" srcOrd="0" destOrd="0" presId="urn:microsoft.com/office/officeart/2005/8/layout/radial6"/>
    <dgm:cxn modelId="{AF392B9D-6989-47DD-B58A-F2E939A45462}" type="presOf" srcId="{83CA2B3A-BF53-4C3E-9A86-B1A4A8B410E3}" destId="{D6AFEE61-3318-41FE-B0F1-0279B348B1FA}" srcOrd="0" destOrd="0" presId="urn:microsoft.com/office/officeart/2005/8/layout/radial6"/>
    <dgm:cxn modelId="{443184B8-09D4-4219-8292-811F330797E0}" srcId="{F3FF500A-E01E-4BA0-B257-34C0829043F9}" destId="{6D48BBA6-A9B9-4078-ABF8-11CBDB1DD87F}" srcOrd="3" destOrd="0" parTransId="{8F82AC6A-71FF-4C3C-9396-9440F068FFBE}" sibTransId="{B9AB6B77-7EC9-4960-ADBE-67FC460B25D8}"/>
    <dgm:cxn modelId="{E463D4BA-1736-4D4F-A1AF-F945CE07B7DF}" type="presOf" srcId="{6D48BBA6-A9B9-4078-ABF8-11CBDB1DD87F}" destId="{80F33B8B-BCEF-428A-9A5A-77CC4DDBE547}" srcOrd="0" destOrd="0" presId="urn:microsoft.com/office/officeart/2005/8/layout/radial6"/>
    <dgm:cxn modelId="{D0EDB7BD-A180-472F-9E25-5C6F2F4B7947}" type="presOf" srcId="{357963C2-186C-41F2-A81D-7EC868DFFE08}" destId="{71B48E84-B564-4FB4-8773-BFEF1230B30A}" srcOrd="0" destOrd="0" presId="urn:microsoft.com/office/officeart/2005/8/layout/radial6"/>
    <dgm:cxn modelId="{AF368DC9-4351-4FEC-8254-2BB250E2A62B}" type="presOf" srcId="{57389AC2-E646-42D2-9B52-5CC1BE8036C1}" destId="{459A9F7D-D556-4C1E-BD48-2DB837D5721C}" srcOrd="0" destOrd="0" presId="urn:microsoft.com/office/officeart/2005/8/layout/radial6"/>
    <dgm:cxn modelId="{F8584CD5-7074-4E92-A789-1BDF9E61C80A}" srcId="{F3FF500A-E01E-4BA0-B257-34C0829043F9}" destId="{CF69588F-356D-4343-9F96-58AEA534605B}" srcOrd="5" destOrd="0" parTransId="{DE770058-24F3-4B02-977D-7DD35650A9C7}" sibTransId="{8868FFF6-E113-43EB-B893-D3C292AD23AF}"/>
    <dgm:cxn modelId="{010348E5-D788-4B03-8980-BCF0E5B2D3AE}" srcId="{F3FF500A-E01E-4BA0-B257-34C0829043F9}" destId="{357963C2-186C-41F2-A81D-7EC868DFFE08}" srcOrd="2" destOrd="0" parTransId="{FC9C158A-BD33-476E-8981-2766E9410BA5}" sibTransId="{B185214E-9FFE-4D8D-B4D4-A4A135C4F04C}"/>
    <dgm:cxn modelId="{DBAC48F7-274B-4E35-BA4E-ABFE6BFBD789}" srcId="{83CA2B3A-BF53-4C3E-9A86-B1A4A8B410E3}" destId="{71EC7267-6DD2-4111-BFC4-3EA579D6D77C}" srcOrd="1" destOrd="0" parTransId="{61E4BDCD-8881-4106-A0F8-210659758C8F}" sibTransId="{8B42DCE5-8BAC-4884-8809-14D1EEB77FA2}"/>
    <dgm:cxn modelId="{A35F9DFA-7367-4A52-8CD1-452202F9E735}" srcId="{F3FF500A-E01E-4BA0-B257-34C0829043F9}" destId="{94E3FE9C-9EE8-4F18-A609-1B8171523AEA}" srcOrd="4" destOrd="0" parTransId="{8BE33AA7-8B0F-4379-A29F-0695B406CB96}" sibTransId="{68123CBC-F820-4981-B24A-5A530E2F9E56}"/>
    <dgm:cxn modelId="{0D6A949D-5709-4D6D-985D-8E0727481EF7}" type="presParOf" srcId="{D6AFEE61-3318-41FE-B0F1-0279B348B1FA}" destId="{4ABF4080-FEB8-401D-84BC-33FB25542925}" srcOrd="0" destOrd="0" presId="urn:microsoft.com/office/officeart/2005/8/layout/radial6"/>
    <dgm:cxn modelId="{80A273E3-B366-4198-A852-CF925763266A}" type="presParOf" srcId="{D6AFEE61-3318-41FE-B0F1-0279B348B1FA}" destId="{459A9F7D-D556-4C1E-BD48-2DB837D5721C}" srcOrd="1" destOrd="0" presId="urn:microsoft.com/office/officeart/2005/8/layout/radial6"/>
    <dgm:cxn modelId="{69AC1783-BAF3-4D68-BCF3-8AFC240EFD4A}" type="presParOf" srcId="{D6AFEE61-3318-41FE-B0F1-0279B348B1FA}" destId="{8B612DC8-0C6F-4172-B8DF-55F0A532257E}" srcOrd="2" destOrd="0" presId="urn:microsoft.com/office/officeart/2005/8/layout/radial6"/>
    <dgm:cxn modelId="{F967478B-391A-46CB-A50D-BC7B028B7000}" type="presParOf" srcId="{D6AFEE61-3318-41FE-B0F1-0279B348B1FA}" destId="{D53CC5B2-2912-45E1-B280-05394E0150B6}" srcOrd="3" destOrd="0" presId="urn:microsoft.com/office/officeart/2005/8/layout/radial6"/>
    <dgm:cxn modelId="{E862E525-1000-431A-B741-255F9496160A}" type="presParOf" srcId="{D6AFEE61-3318-41FE-B0F1-0279B348B1FA}" destId="{120CD989-40AC-4727-8740-DC43864056D4}" srcOrd="4" destOrd="0" presId="urn:microsoft.com/office/officeart/2005/8/layout/radial6"/>
    <dgm:cxn modelId="{B2A119F7-3FC9-4834-8E08-2916FC3D9F27}" type="presParOf" srcId="{D6AFEE61-3318-41FE-B0F1-0279B348B1FA}" destId="{70B1BDE3-44E0-467D-8FE9-F722A851C1E1}" srcOrd="5" destOrd="0" presId="urn:microsoft.com/office/officeart/2005/8/layout/radial6"/>
    <dgm:cxn modelId="{F4D8ED10-95D3-4ADA-99A8-0F36E6B6BC37}" type="presParOf" srcId="{D6AFEE61-3318-41FE-B0F1-0279B348B1FA}" destId="{5859B529-03DC-4252-81EA-645B19EB9E87}" srcOrd="6" destOrd="0" presId="urn:microsoft.com/office/officeart/2005/8/layout/radial6"/>
    <dgm:cxn modelId="{EEB213A0-B7AC-40AC-86DD-AEFC5EE555E7}" type="presParOf" srcId="{D6AFEE61-3318-41FE-B0F1-0279B348B1FA}" destId="{71B48E84-B564-4FB4-8773-BFEF1230B30A}" srcOrd="7" destOrd="0" presId="urn:microsoft.com/office/officeart/2005/8/layout/radial6"/>
    <dgm:cxn modelId="{C978F593-E697-46C7-99CA-2DA71EBD212B}" type="presParOf" srcId="{D6AFEE61-3318-41FE-B0F1-0279B348B1FA}" destId="{63CE2B07-7575-4392-8BB4-2B48E447003A}" srcOrd="8" destOrd="0" presId="urn:microsoft.com/office/officeart/2005/8/layout/radial6"/>
    <dgm:cxn modelId="{25BC19E5-181E-4166-9275-674A227AF77D}" type="presParOf" srcId="{D6AFEE61-3318-41FE-B0F1-0279B348B1FA}" destId="{2A8E8869-3C20-45D1-9800-81F849860FD8}" srcOrd="9" destOrd="0" presId="urn:microsoft.com/office/officeart/2005/8/layout/radial6"/>
    <dgm:cxn modelId="{0CEABED2-0805-4EC7-B8F3-8CC0F74B65C9}" type="presParOf" srcId="{D6AFEE61-3318-41FE-B0F1-0279B348B1FA}" destId="{80F33B8B-BCEF-428A-9A5A-77CC4DDBE547}" srcOrd="10" destOrd="0" presId="urn:microsoft.com/office/officeart/2005/8/layout/radial6"/>
    <dgm:cxn modelId="{3F8B764F-09BD-4EA8-B97E-0CF67E51BA3B}" type="presParOf" srcId="{D6AFEE61-3318-41FE-B0F1-0279B348B1FA}" destId="{370D2131-2F33-42BD-A87F-B881322A26C4}" srcOrd="11" destOrd="0" presId="urn:microsoft.com/office/officeart/2005/8/layout/radial6"/>
    <dgm:cxn modelId="{0192F0F8-04D0-4EFA-B6C7-F8C5DB696148}" type="presParOf" srcId="{D6AFEE61-3318-41FE-B0F1-0279B348B1FA}" destId="{346EB67D-8BCE-4BB8-98F9-2A724DBD9D26}" srcOrd="12" destOrd="0" presId="urn:microsoft.com/office/officeart/2005/8/layout/radial6"/>
    <dgm:cxn modelId="{384BA0B4-CF21-4DD5-91E9-6B8EE2AE2A61}" type="presParOf" srcId="{D6AFEE61-3318-41FE-B0F1-0279B348B1FA}" destId="{E7C5CC6C-D764-47E0-B674-237053A153E5}" srcOrd="13" destOrd="0" presId="urn:microsoft.com/office/officeart/2005/8/layout/radial6"/>
    <dgm:cxn modelId="{F17153ED-0E75-4DAB-945C-62733C34F8AF}" type="presParOf" srcId="{D6AFEE61-3318-41FE-B0F1-0279B348B1FA}" destId="{D41464BC-D3F5-489D-AEB4-76DD2206EEAE}" srcOrd="14" destOrd="0" presId="urn:microsoft.com/office/officeart/2005/8/layout/radial6"/>
    <dgm:cxn modelId="{ADFC7B0B-E770-4969-B9F1-8ADD464797C1}" type="presParOf" srcId="{D6AFEE61-3318-41FE-B0F1-0279B348B1FA}" destId="{28175E27-D59D-48E6-875F-1AABA1374ED9}" srcOrd="15" destOrd="0" presId="urn:microsoft.com/office/officeart/2005/8/layout/radial6"/>
    <dgm:cxn modelId="{53596970-5FA8-4B11-B1F2-E8A508BF16EF}" type="presParOf" srcId="{D6AFEE61-3318-41FE-B0F1-0279B348B1FA}" destId="{9BED1A7C-6847-4C6A-8D93-9FEBB806F49E}" srcOrd="16" destOrd="0" presId="urn:microsoft.com/office/officeart/2005/8/layout/radial6"/>
    <dgm:cxn modelId="{AA077F29-CFA8-4CB6-A8A2-0E826136F722}" type="presParOf" srcId="{D6AFEE61-3318-41FE-B0F1-0279B348B1FA}" destId="{B9CE856A-F5FD-4F2D-888C-DC6DB3BCC4B1}" srcOrd="17" destOrd="0" presId="urn:microsoft.com/office/officeart/2005/8/layout/radial6"/>
    <dgm:cxn modelId="{A033F308-6F8C-403E-8055-9FDB24937819}" type="presParOf" srcId="{D6AFEE61-3318-41FE-B0F1-0279B348B1FA}" destId="{B3E5F8D6-21BD-4723-8F05-2DD0C0795320}" srcOrd="18"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935F6C6-67B4-470E-BCEB-7D0E67983DFF}" type="doc">
      <dgm:prSet loTypeId="urn:microsoft.com/office/officeart/2005/8/layout/pyramid2" loCatId="list" qsTypeId="urn:microsoft.com/office/officeart/2005/8/quickstyle/simple1" qsCatId="simple" csTypeId="urn:microsoft.com/office/officeart/2005/8/colors/accent1_2" csCatId="accent1" phldr="1"/>
      <dgm:spPr/>
      <dgm:t>
        <a:bodyPr/>
        <a:lstStyle/>
        <a:p>
          <a:endParaRPr lang="en-US"/>
        </a:p>
      </dgm:t>
    </dgm:pt>
    <dgm:pt modelId="{04AB1AB3-D2CC-410A-AD7C-A54B7EAAFE5B}">
      <dgm:prSet phldrT="[Text]" custT="1"/>
      <dgm:spPr/>
      <dgm:t>
        <a:bodyPr/>
        <a:lstStyle/>
        <a:p>
          <a:r>
            <a:rPr lang="en-US" sz="1800">
              <a:solidFill>
                <a:schemeClr val="bg2">
                  <a:lumMod val="10000"/>
                </a:schemeClr>
              </a:solidFill>
              <a:latin typeface="Book Antiqua" panose="02040602050305030304" pitchFamily="18" charset="0"/>
            </a:rPr>
            <a:t>Non-disciplinary</a:t>
          </a:r>
          <a:endParaRPr lang="en-US" sz="1800" dirty="0">
            <a:latin typeface="Book Antiqua" panose="02040602050305030304" pitchFamily="18" charset="0"/>
          </a:endParaRPr>
        </a:p>
      </dgm:t>
    </dgm:pt>
    <dgm:pt modelId="{A434DA69-B9A4-4DFC-B961-BB2F3B52CD25}" type="parTrans" cxnId="{C7EF290A-6B2B-4FFD-9CBA-4124A0F66BA0}">
      <dgm:prSet/>
      <dgm:spPr/>
      <dgm:t>
        <a:bodyPr/>
        <a:lstStyle/>
        <a:p>
          <a:endParaRPr lang="en-US">
            <a:latin typeface="Book Antiqua" panose="02040602050305030304" pitchFamily="18" charset="0"/>
          </a:endParaRPr>
        </a:p>
      </dgm:t>
    </dgm:pt>
    <dgm:pt modelId="{980EF37F-FED2-4BEA-ACCA-DCEF49F75B7B}" type="sibTrans" cxnId="{C7EF290A-6B2B-4FFD-9CBA-4124A0F66BA0}">
      <dgm:prSet/>
      <dgm:spPr/>
      <dgm:t>
        <a:bodyPr/>
        <a:lstStyle/>
        <a:p>
          <a:endParaRPr lang="en-US">
            <a:latin typeface="Book Antiqua" panose="02040602050305030304" pitchFamily="18" charset="0"/>
          </a:endParaRPr>
        </a:p>
      </dgm:t>
    </dgm:pt>
    <dgm:pt modelId="{3A7845A9-5106-40CB-97D1-120B5F493EAC}">
      <dgm:prSet phldrT="[Text]" custT="1"/>
      <dgm:spPr/>
      <dgm:t>
        <a:bodyPr/>
        <a:lstStyle/>
        <a:p>
          <a:r>
            <a:rPr lang="en-US" sz="1800" dirty="0">
              <a:solidFill>
                <a:schemeClr val="bg2">
                  <a:lumMod val="10000"/>
                </a:schemeClr>
              </a:solidFill>
              <a:latin typeface="Book Antiqua" panose="02040602050305030304" pitchFamily="18" charset="0"/>
            </a:rPr>
            <a:t>Non-Punitive</a:t>
          </a:r>
        </a:p>
      </dgm:t>
    </dgm:pt>
    <dgm:pt modelId="{A5D926CD-262C-4210-BA98-74ECD694211E}" type="parTrans" cxnId="{65871843-9D35-4150-9A8A-01F29E649088}">
      <dgm:prSet/>
      <dgm:spPr/>
      <dgm:t>
        <a:bodyPr/>
        <a:lstStyle/>
        <a:p>
          <a:endParaRPr lang="en-US">
            <a:latin typeface="Book Antiqua" panose="02040602050305030304" pitchFamily="18" charset="0"/>
          </a:endParaRPr>
        </a:p>
      </dgm:t>
    </dgm:pt>
    <dgm:pt modelId="{F04357E6-B3BF-4DC7-B4CD-3DBE8119B1F4}" type="sibTrans" cxnId="{65871843-9D35-4150-9A8A-01F29E649088}">
      <dgm:prSet/>
      <dgm:spPr/>
      <dgm:t>
        <a:bodyPr/>
        <a:lstStyle/>
        <a:p>
          <a:endParaRPr lang="en-US">
            <a:latin typeface="Book Antiqua" panose="02040602050305030304" pitchFamily="18" charset="0"/>
          </a:endParaRPr>
        </a:p>
      </dgm:t>
    </dgm:pt>
    <dgm:pt modelId="{5D734781-CA7F-4457-90B4-AD6DF31A1D49}">
      <dgm:prSet phldrT="[Text]" custT="1"/>
      <dgm:spPr/>
      <dgm:t>
        <a:bodyPr/>
        <a:lstStyle/>
        <a:p>
          <a:r>
            <a:rPr lang="en-US" sz="1800" dirty="0">
              <a:solidFill>
                <a:schemeClr val="bg2">
                  <a:lumMod val="10000"/>
                </a:schemeClr>
              </a:solidFill>
              <a:latin typeface="Book Antiqua" panose="02040602050305030304" pitchFamily="18" charset="0"/>
            </a:rPr>
            <a:t>Individualized </a:t>
          </a:r>
          <a:br>
            <a:rPr lang="en-US" sz="1800" dirty="0">
              <a:solidFill>
                <a:schemeClr val="bg2">
                  <a:lumMod val="10000"/>
                </a:schemeClr>
              </a:solidFill>
              <a:latin typeface="Book Antiqua" panose="02040602050305030304" pitchFamily="18" charset="0"/>
            </a:rPr>
          </a:br>
          <a:r>
            <a:rPr lang="en-US" sz="1800" dirty="0">
              <a:solidFill>
                <a:schemeClr val="bg2">
                  <a:lumMod val="10000"/>
                </a:schemeClr>
              </a:solidFill>
              <a:latin typeface="Book Antiqua" panose="02040602050305030304" pitchFamily="18" charset="0"/>
            </a:rPr>
            <a:t>(as appropriate and reasonably available)</a:t>
          </a:r>
        </a:p>
      </dgm:t>
    </dgm:pt>
    <dgm:pt modelId="{CE471B90-C010-4B65-B0C7-F0D2DBF2B33B}" type="parTrans" cxnId="{54D48121-DC63-4DBB-B4F4-623ABD308B8F}">
      <dgm:prSet/>
      <dgm:spPr/>
      <dgm:t>
        <a:bodyPr/>
        <a:lstStyle/>
        <a:p>
          <a:endParaRPr lang="en-US">
            <a:latin typeface="Book Antiqua" panose="02040602050305030304" pitchFamily="18" charset="0"/>
          </a:endParaRPr>
        </a:p>
      </dgm:t>
    </dgm:pt>
    <dgm:pt modelId="{BB6E9FCC-27D3-4206-905A-760CC70AE354}" type="sibTrans" cxnId="{54D48121-DC63-4DBB-B4F4-623ABD308B8F}">
      <dgm:prSet/>
      <dgm:spPr/>
      <dgm:t>
        <a:bodyPr/>
        <a:lstStyle/>
        <a:p>
          <a:endParaRPr lang="en-US">
            <a:latin typeface="Book Antiqua" panose="02040602050305030304" pitchFamily="18" charset="0"/>
          </a:endParaRPr>
        </a:p>
      </dgm:t>
    </dgm:pt>
    <dgm:pt modelId="{AFEF0700-E790-4B20-B81F-3DDA46D579AF}">
      <dgm:prSet phldrT="[Text]" custT="1"/>
      <dgm:spPr/>
      <dgm:t>
        <a:bodyPr/>
        <a:lstStyle/>
        <a:p>
          <a:r>
            <a:rPr lang="en-US" sz="1800" dirty="0">
              <a:solidFill>
                <a:schemeClr val="bg2">
                  <a:lumMod val="10000"/>
                </a:schemeClr>
              </a:solidFill>
              <a:latin typeface="Book Antiqua" panose="02040602050305030304" pitchFamily="18" charset="0"/>
            </a:rPr>
            <a:t>Without fee </a:t>
          </a:r>
          <a:br>
            <a:rPr lang="en-US" sz="1800" dirty="0">
              <a:solidFill>
                <a:schemeClr val="bg2">
                  <a:lumMod val="10000"/>
                </a:schemeClr>
              </a:solidFill>
              <a:latin typeface="Book Antiqua" panose="02040602050305030304" pitchFamily="18" charset="0"/>
            </a:rPr>
          </a:br>
          <a:r>
            <a:rPr lang="en-US" sz="1800" dirty="0">
              <a:solidFill>
                <a:schemeClr val="bg2">
                  <a:lumMod val="10000"/>
                </a:schemeClr>
              </a:solidFill>
              <a:latin typeface="Book Antiqua" panose="02040602050305030304" pitchFamily="18" charset="0"/>
            </a:rPr>
            <a:t>(to complainant or respondent)</a:t>
          </a:r>
        </a:p>
      </dgm:t>
    </dgm:pt>
    <dgm:pt modelId="{230271A4-9C8D-46F1-9B48-73F73CC6A205}" type="parTrans" cxnId="{0F7B3E3C-A4A8-4A8C-84BA-CED734C6DD7E}">
      <dgm:prSet/>
      <dgm:spPr/>
      <dgm:t>
        <a:bodyPr/>
        <a:lstStyle/>
        <a:p>
          <a:endParaRPr lang="en-US">
            <a:latin typeface="Book Antiqua" panose="02040602050305030304" pitchFamily="18" charset="0"/>
          </a:endParaRPr>
        </a:p>
      </dgm:t>
    </dgm:pt>
    <dgm:pt modelId="{1F560F0F-6687-42BD-97DD-E887B27F2A92}" type="sibTrans" cxnId="{0F7B3E3C-A4A8-4A8C-84BA-CED734C6DD7E}">
      <dgm:prSet/>
      <dgm:spPr/>
      <dgm:t>
        <a:bodyPr/>
        <a:lstStyle/>
        <a:p>
          <a:endParaRPr lang="en-US">
            <a:latin typeface="Book Antiqua" panose="02040602050305030304" pitchFamily="18" charset="0"/>
          </a:endParaRPr>
        </a:p>
      </dgm:t>
    </dgm:pt>
    <dgm:pt modelId="{F0C6C84A-6750-4353-8090-2257866D08F6}">
      <dgm:prSet phldrT="[Text]" custT="1"/>
      <dgm:spPr/>
      <dgm:t>
        <a:bodyPr/>
        <a:lstStyle/>
        <a:p>
          <a:r>
            <a:rPr lang="en-US" sz="1800" dirty="0">
              <a:solidFill>
                <a:schemeClr val="bg2">
                  <a:lumMod val="10000"/>
                </a:schemeClr>
              </a:solidFill>
              <a:latin typeface="Book Antiqua" panose="02040602050305030304" pitchFamily="18" charset="0"/>
            </a:rPr>
            <a:t>Before or after filing of formal complaint or where no formal complaint is filed</a:t>
          </a:r>
        </a:p>
      </dgm:t>
    </dgm:pt>
    <dgm:pt modelId="{66E27E1C-E9A4-4A20-A28D-165A035353AB}" type="parTrans" cxnId="{D6524C5C-7C06-4E91-B0AD-C7F9BC691DAF}">
      <dgm:prSet/>
      <dgm:spPr/>
      <dgm:t>
        <a:bodyPr/>
        <a:lstStyle/>
        <a:p>
          <a:endParaRPr lang="en-US">
            <a:latin typeface="Book Antiqua" panose="02040602050305030304" pitchFamily="18" charset="0"/>
          </a:endParaRPr>
        </a:p>
      </dgm:t>
    </dgm:pt>
    <dgm:pt modelId="{BCFD320E-C573-483E-987F-DA20AA5CB1A8}" type="sibTrans" cxnId="{D6524C5C-7C06-4E91-B0AD-C7F9BC691DAF}">
      <dgm:prSet/>
      <dgm:spPr/>
      <dgm:t>
        <a:bodyPr/>
        <a:lstStyle/>
        <a:p>
          <a:endParaRPr lang="en-US">
            <a:latin typeface="Book Antiqua" panose="02040602050305030304" pitchFamily="18" charset="0"/>
          </a:endParaRPr>
        </a:p>
      </dgm:t>
    </dgm:pt>
    <dgm:pt modelId="{41895D01-268D-494D-8945-F33F312EE2A8}" type="pres">
      <dgm:prSet presAssocID="{9935F6C6-67B4-470E-BCEB-7D0E67983DFF}" presName="compositeShape" presStyleCnt="0">
        <dgm:presLayoutVars>
          <dgm:dir/>
          <dgm:resizeHandles/>
        </dgm:presLayoutVars>
      </dgm:prSet>
      <dgm:spPr/>
    </dgm:pt>
    <dgm:pt modelId="{2B5AEA6E-1BE6-4D73-A114-2631103B0E5D}" type="pres">
      <dgm:prSet presAssocID="{9935F6C6-67B4-470E-BCEB-7D0E67983DFF}" presName="pyramid" presStyleLbl="node1" presStyleIdx="0" presStyleCnt="1" custScaleX="131845" custLinFactNeighborX="-30625" custLinFactNeighborY="10625"/>
      <dgm:spPr/>
    </dgm:pt>
    <dgm:pt modelId="{19B6EA47-A829-44D4-B3A0-AD6AA519FBEA}" type="pres">
      <dgm:prSet presAssocID="{9935F6C6-67B4-470E-BCEB-7D0E67983DFF}" presName="theList" presStyleCnt="0"/>
      <dgm:spPr/>
    </dgm:pt>
    <dgm:pt modelId="{65AF62A4-C9BC-42E2-90D8-DB76F222CB6E}" type="pres">
      <dgm:prSet presAssocID="{04AB1AB3-D2CC-410A-AD7C-A54B7EAAFE5B}" presName="aNode" presStyleLbl="fgAcc1" presStyleIdx="0" presStyleCnt="5" custScaleX="186381">
        <dgm:presLayoutVars>
          <dgm:bulletEnabled val="1"/>
        </dgm:presLayoutVars>
      </dgm:prSet>
      <dgm:spPr/>
    </dgm:pt>
    <dgm:pt modelId="{DBB6B6E2-861E-4DB6-8DC0-51A8EB492EB7}" type="pres">
      <dgm:prSet presAssocID="{04AB1AB3-D2CC-410A-AD7C-A54B7EAAFE5B}" presName="aSpace" presStyleCnt="0"/>
      <dgm:spPr/>
    </dgm:pt>
    <dgm:pt modelId="{ECFBA4F7-F42A-4B7E-88FC-3EB8A7C5A302}" type="pres">
      <dgm:prSet presAssocID="{3A7845A9-5106-40CB-97D1-120B5F493EAC}" presName="aNode" presStyleLbl="fgAcc1" presStyleIdx="1" presStyleCnt="5" custScaleX="188892">
        <dgm:presLayoutVars>
          <dgm:bulletEnabled val="1"/>
        </dgm:presLayoutVars>
      </dgm:prSet>
      <dgm:spPr/>
    </dgm:pt>
    <dgm:pt modelId="{B63ED0B8-7A97-45A9-9DF9-B23533861FB1}" type="pres">
      <dgm:prSet presAssocID="{3A7845A9-5106-40CB-97D1-120B5F493EAC}" presName="aSpace" presStyleCnt="0"/>
      <dgm:spPr/>
    </dgm:pt>
    <dgm:pt modelId="{5AA49DA3-EFE1-41D6-9A6B-EFE920CAD35C}" type="pres">
      <dgm:prSet presAssocID="{5D734781-CA7F-4457-90B4-AD6DF31A1D49}" presName="aNode" presStyleLbl="fgAcc1" presStyleIdx="2" presStyleCnt="5" custScaleX="189743">
        <dgm:presLayoutVars>
          <dgm:bulletEnabled val="1"/>
        </dgm:presLayoutVars>
      </dgm:prSet>
      <dgm:spPr/>
    </dgm:pt>
    <dgm:pt modelId="{37389531-9976-4600-A72F-7601657530A9}" type="pres">
      <dgm:prSet presAssocID="{5D734781-CA7F-4457-90B4-AD6DF31A1D49}" presName="aSpace" presStyleCnt="0"/>
      <dgm:spPr/>
    </dgm:pt>
    <dgm:pt modelId="{6193609F-F9E8-4C0D-A0A4-B1CA17F8658B}" type="pres">
      <dgm:prSet presAssocID="{AFEF0700-E790-4B20-B81F-3DDA46D579AF}" presName="aNode" presStyleLbl="fgAcc1" presStyleIdx="3" presStyleCnt="5" custScaleX="186381">
        <dgm:presLayoutVars>
          <dgm:bulletEnabled val="1"/>
        </dgm:presLayoutVars>
      </dgm:prSet>
      <dgm:spPr/>
    </dgm:pt>
    <dgm:pt modelId="{EB50B4C0-0689-4C6A-8FA4-64545B31556D}" type="pres">
      <dgm:prSet presAssocID="{AFEF0700-E790-4B20-B81F-3DDA46D579AF}" presName="aSpace" presStyleCnt="0"/>
      <dgm:spPr/>
    </dgm:pt>
    <dgm:pt modelId="{492F1367-F7EE-498E-971E-94DB2A949645}" type="pres">
      <dgm:prSet presAssocID="{F0C6C84A-6750-4353-8090-2257866D08F6}" presName="aNode" presStyleLbl="fgAcc1" presStyleIdx="4" presStyleCnt="5" custScaleX="186381">
        <dgm:presLayoutVars>
          <dgm:bulletEnabled val="1"/>
        </dgm:presLayoutVars>
      </dgm:prSet>
      <dgm:spPr/>
    </dgm:pt>
    <dgm:pt modelId="{21346A29-E51B-49A1-9A8D-E3721490433A}" type="pres">
      <dgm:prSet presAssocID="{F0C6C84A-6750-4353-8090-2257866D08F6}" presName="aSpace" presStyleCnt="0"/>
      <dgm:spPr/>
    </dgm:pt>
  </dgm:ptLst>
  <dgm:cxnLst>
    <dgm:cxn modelId="{C7EF290A-6B2B-4FFD-9CBA-4124A0F66BA0}" srcId="{9935F6C6-67B4-470E-BCEB-7D0E67983DFF}" destId="{04AB1AB3-D2CC-410A-AD7C-A54B7EAAFE5B}" srcOrd="0" destOrd="0" parTransId="{A434DA69-B9A4-4DFC-B961-BB2F3B52CD25}" sibTransId="{980EF37F-FED2-4BEA-ACCA-DCEF49F75B7B}"/>
    <dgm:cxn modelId="{54D48121-DC63-4DBB-B4F4-623ABD308B8F}" srcId="{9935F6C6-67B4-470E-BCEB-7D0E67983DFF}" destId="{5D734781-CA7F-4457-90B4-AD6DF31A1D49}" srcOrd="2" destOrd="0" parTransId="{CE471B90-C010-4B65-B0C7-F0D2DBF2B33B}" sibTransId="{BB6E9FCC-27D3-4206-905A-760CC70AE354}"/>
    <dgm:cxn modelId="{959E2D28-2942-4786-AA82-AA2ED44C38F2}" type="presOf" srcId="{5D734781-CA7F-4457-90B4-AD6DF31A1D49}" destId="{5AA49DA3-EFE1-41D6-9A6B-EFE920CAD35C}" srcOrd="0" destOrd="0" presId="urn:microsoft.com/office/officeart/2005/8/layout/pyramid2"/>
    <dgm:cxn modelId="{0F7B3E3C-A4A8-4A8C-84BA-CED734C6DD7E}" srcId="{9935F6C6-67B4-470E-BCEB-7D0E67983DFF}" destId="{AFEF0700-E790-4B20-B81F-3DDA46D579AF}" srcOrd="3" destOrd="0" parTransId="{230271A4-9C8D-46F1-9B48-73F73CC6A205}" sibTransId="{1F560F0F-6687-42BD-97DD-E887B27F2A92}"/>
    <dgm:cxn modelId="{D6524C5C-7C06-4E91-B0AD-C7F9BC691DAF}" srcId="{9935F6C6-67B4-470E-BCEB-7D0E67983DFF}" destId="{F0C6C84A-6750-4353-8090-2257866D08F6}" srcOrd="4" destOrd="0" parTransId="{66E27E1C-E9A4-4A20-A28D-165A035353AB}" sibTransId="{BCFD320E-C573-483E-987F-DA20AA5CB1A8}"/>
    <dgm:cxn modelId="{65871843-9D35-4150-9A8A-01F29E649088}" srcId="{9935F6C6-67B4-470E-BCEB-7D0E67983DFF}" destId="{3A7845A9-5106-40CB-97D1-120B5F493EAC}" srcOrd="1" destOrd="0" parTransId="{A5D926CD-262C-4210-BA98-74ECD694211E}" sibTransId="{F04357E6-B3BF-4DC7-B4CD-3DBE8119B1F4}"/>
    <dgm:cxn modelId="{D0684B69-053F-461D-AE37-EAFD319ABF2C}" type="presOf" srcId="{F0C6C84A-6750-4353-8090-2257866D08F6}" destId="{492F1367-F7EE-498E-971E-94DB2A949645}" srcOrd="0" destOrd="0" presId="urn:microsoft.com/office/officeart/2005/8/layout/pyramid2"/>
    <dgm:cxn modelId="{4D019C79-DA2E-4958-81FE-8C1FB4856D89}" type="presOf" srcId="{9935F6C6-67B4-470E-BCEB-7D0E67983DFF}" destId="{41895D01-268D-494D-8945-F33F312EE2A8}" srcOrd="0" destOrd="0" presId="urn:microsoft.com/office/officeart/2005/8/layout/pyramid2"/>
    <dgm:cxn modelId="{0B8227B5-400F-4033-9A72-3803FEDF8F72}" type="presOf" srcId="{AFEF0700-E790-4B20-B81F-3DDA46D579AF}" destId="{6193609F-F9E8-4C0D-A0A4-B1CA17F8658B}" srcOrd="0" destOrd="0" presId="urn:microsoft.com/office/officeart/2005/8/layout/pyramid2"/>
    <dgm:cxn modelId="{D845B7E1-C4D3-4335-A5E8-92DF1D4FDE28}" type="presOf" srcId="{04AB1AB3-D2CC-410A-AD7C-A54B7EAAFE5B}" destId="{65AF62A4-C9BC-42E2-90D8-DB76F222CB6E}" srcOrd="0" destOrd="0" presId="urn:microsoft.com/office/officeart/2005/8/layout/pyramid2"/>
    <dgm:cxn modelId="{296110E5-6750-4C71-8524-3DADC18E1460}" type="presOf" srcId="{3A7845A9-5106-40CB-97D1-120B5F493EAC}" destId="{ECFBA4F7-F42A-4B7E-88FC-3EB8A7C5A302}" srcOrd="0" destOrd="0" presId="urn:microsoft.com/office/officeart/2005/8/layout/pyramid2"/>
    <dgm:cxn modelId="{1058BA87-5BB9-4EF1-B056-03F4087432FF}" type="presParOf" srcId="{41895D01-268D-494D-8945-F33F312EE2A8}" destId="{2B5AEA6E-1BE6-4D73-A114-2631103B0E5D}" srcOrd="0" destOrd="0" presId="urn:microsoft.com/office/officeart/2005/8/layout/pyramid2"/>
    <dgm:cxn modelId="{B5D059CF-BC16-4AFE-BD9E-DB982343DCA7}" type="presParOf" srcId="{41895D01-268D-494D-8945-F33F312EE2A8}" destId="{19B6EA47-A829-44D4-B3A0-AD6AA519FBEA}" srcOrd="1" destOrd="0" presId="urn:microsoft.com/office/officeart/2005/8/layout/pyramid2"/>
    <dgm:cxn modelId="{F5FF8AE5-A025-4CFE-8CB1-B8989F5E0565}" type="presParOf" srcId="{19B6EA47-A829-44D4-B3A0-AD6AA519FBEA}" destId="{65AF62A4-C9BC-42E2-90D8-DB76F222CB6E}" srcOrd="0" destOrd="0" presId="urn:microsoft.com/office/officeart/2005/8/layout/pyramid2"/>
    <dgm:cxn modelId="{FDDBAD04-862E-4F23-9648-B500B551AFA2}" type="presParOf" srcId="{19B6EA47-A829-44D4-B3A0-AD6AA519FBEA}" destId="{DBB6B6E2-861E-4DB6-8DC0-51A8EB492EB7}" srcOrd="1" destOrd="0" presId="urn:microsoft.com/office/officeart/2005/8/layout/pyramid2"/>
    <dgm:cxn modelId="{D21278DF-9C6E-4911-8606-E1D3695B4A37}" type="presParOf" srcId="{19B6EA47-A829-44D4-B3A0-AD6AA519FBEA}" destId="{ECFBA4F7-F42A-4B7E-88FC-3EB8A7C5A302}" srcOrd="2" destOrd="0" presId="urn:microsoft.com/office/officeart/2005/8/layout/pyramid2"/>
    <dgm:cxn modelId="{4A2DB26D-C4B9-49C3-8154-C5F02A2BC2F6}" type="presParOf" srcId="{19B6EA47-A829-44D4-B3A0-AD6AA519FBEA}" destId="{B63ED0B8-7A97-45A9-9DF9-B23533861FB1}" srcOrd="3" destOrd="0" presId="urn:microsoft.com/office/officeart/2005/8/layout/pyramid2"/>
    <dgm:cxn modelId="{B6485F1A-7E45-47BA-BE70-F9DC7680B6D8}" type="presParOf" srcId="{19B6EA47-A829-44D4-B3A0-AD6AA519FBEA}" destId="{5AA49DA3-EFE1-41D6-9A6B-EFE920CAD35C}" srcOrd="4" destOrd="0" presId="urn:microsoft.com/office/officeart/2005/8/layout/pyramid2"/>
    <dgm:cxn modelId="{106BABC4-8CB4-4154-811B-38C5769AA2C8}" type="presParOf" srcId="{19B6EA47-A829-44D4-B3A0-AD6AA519FBEA}" destId="{37389531-9976-4600-A72F-7601657530A9}" srcOrd="5" destOrd="0" presId="urn:microsoft.com/office/officeart/2005/8/layout/pyramid2"/>
    <dgm:cxn modelId="{1F217C75-BFEA-4842-91A0-9A7E7232A80C}" type="presParOf" srcId="{19B6EA47-A829-44D4-B3A0-AD6AA519FBEA}" destId="{6193609F-F9E8-4C0D-A0A4-B1CA17F8658B}" srcOrd="6" destOrd="0" presId="urn:microsoft.com/office/officeart/2005/8/layout/pyramid2"/>
    <dgm:cxn modelId="{0F32F31C-11DB-414F-BA8B-8D62AE867680}" type="presParOf" srcId="{19B6EA47-A829-44D4-B3A0-AD6AA519FBEA}" destId="{EB50B4C0-0689-4C6A-8FA4-64545B31556D}" srcOrd="7" destOrd="0" presId="urn:microsoft.com/office/officeart/2005/8/layout/pyramid2"/>
    <dgm:cxn modelId="{6D0A73CF-CEE1-44E5-9967-25845F4E3E87}" type="presParOf" srcId="{19B6EA47-A829-44D4-B3A0-AD6AA519FBEA}" destId="{492F1367-F7EE-498E-971E-94DB2A949645}" srcOrd="8" destOrd="0" presId="urn:microsoft.com/office/officeart/2005/8/layout/pyramid2"/>
    <dgm:cxn modelId="{5B319AD7-7A77-4D41-8468-1AD74C0AB026}" type="presParOf" srcId="{19B6EA47-A829-44D4-B3A0-AD6AA519FBEA}" destId="{21346A29-E51B-49A1-9A8D-E3721490433A}" srcOrd="9"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768C237-D7E7-446A-A0C0-C231F54BF82F}" type="doc">
      <dgm:prSet loTypeId="urn:microsoft.com/office/officeart/2005/8/layout/radial6" loCatId="cycle" qsTypeId="urn:microsoft.com/office/officeart/2005/8/quickstyle/simple1" qsCatId="simple" csTypeId="urn:microsoft.com/office/officeart/2005/8/colors/colorful1" csCatId="colorful" phldr="1"/>
      <dgm:spPr/>
      <dgm:t>
        <a:bodyPr/>
        <a:lstStyle/>
        <a:p>
          <a:endParaRPr lang="en-US"/>
        </a:p>
      </dgm:t>
    </dgm:pt>
    <dgm:pt modelId="{1090E904-B983-401F-9F35-61A466D898C1}">
      <dgm:prSet phldrT="[Text]" custT="1"/>
      <dgm:spPr/>
      <dgm:t>
        <a:bodyPr/>
        <a:lstStyle/>
        <a:p>
          <a:r>
            <a:rPr lang="en-US" sz="2000" b="0" dirty="0">
              <a:latin typeface="Book Antiqua" panose="02040602050305030304" pitchFamily="18" charset="0"/>
            </a:rPr>
            <a:t>Supportive Measures </a:t>
          </a:r>
          <a:r>
            <a:rPr lang="en-US" sz="1200" b="0" dirty="0">
              <a:latin typeface="Book Antiqua" panose="02040602050305030304" pitchFamily="18" charset="0"/>
            </a:rPr>
            <a:t>may include</a:t>
          </a:r>
        </a:p>
      </dgm:t>
    </dgm:pt>
    <dgm:pt modelId="{B17AD8AC-FB56-4242-8563-1C320C565EF9}" type="parTrans" cxnId="{A00F6AA2-F575-46D5-9AAC-2DF716E23D99}">
      <dgm:prSet/>
      <dgm:spPr/>
      <dgm:t>
        <a:bodyPr/>
        <a:lstStyle/>
        <a:p>
          <a:endParaRPr lang="en-US" sz="2000" b="0">
            <a:latin typeface="Book Antiqua" panose="02040602050305030304" pitchFamily="18" charset="0"/>
          </a:endParaRPr>
        </a:p>
      </dgm:t>
    </dgm:pt>
    <dgm:pt modelId="{DBCB7CEC-1BB8-40A1-AE17-DD66D9AA23EB}" type="sibTrans" cxnId="{A00F6AA2-F575-46D5-9AAC-2DF716E23D99}">
      <dgm:prSet/>
      <dgm:spPr/>
      <dgm:t>
        <a:bodyPr/>
        <a:lstStyle/>
        <a:p>
          <a:endParaRPr lang="en-US" sz="2000" b="0">
            <a:latin typeface="Book Antiqua" panose="02040602050305030304" pitchFamily="18" charset="0"/>
          </a:endParaRPr>
        </a:p>
      </dgm:t>
    </dgm:pt>
    <dgm:pt modelId="{59DF5358-B1F1-4575-91BB-4341BF873C1F}">
      <dgm:prSet phldrT="[Text]" custT="1"/>
      <dgm:spPr/>
      <dgm:t>
        <a:bodyPr/>
        <a:lstStyle/>
        <a:p>
          <a:r>
            <a:rPr lang="en-US" sz="1300" b="0" dirty="0">
              <a:latin typeface="Book Antiqua" panose="02040602050305030304" pitchFamily="18" charset="0"/>
            </a:rPr>
            <a:t>Counseling</a:t>
          </a:r>
        </a:p>
      </dgm:t>
    </dgm:pt>
    <dgm:pt modelId="{9B03FD21-E1D9-45B9-A08C-80CBB6E81E4D}" type="parTrans" cxnId="{78BB8479-CE5F-44B3-826F-6B054CF61CE2}">
      <dgm:prSet/>
      <dgm:spPr/>
      <dgm:t>
        <a:bodyPr/>
        <a:lstStyle/>
        <a:p>
          <a:endParaRPr lang="en-US" sz="2000" b="0">
            <a:latin typeface="Book Antiqua" panose="02040602050305030304" pitchFamily="18" charset="0"/>
          </a:endParaRPr>
        </a:p>
      </dgm:t>
    </dgm:pt>
    <dgm:pt modelId="{5F15C5BF-DDC3-41F6-9E05-A3E582D22203}" type="sibTrans" cxnId="{78BB8479-CE5F-44B3-826F-6B054CF61CE2}">
      <dgm:prSet/>
      <dgm:spPr/>
      <dgm:t>
        <a:bodyPr/>
        <a:lstStyle/>
        <a:p>
          <a:endParaRPr lang="en-US" sz="2000" b="0">
            <a:latin typeface="Book Antiqua" panose="02040602050305030304" pitchFamily="18" charset="0"/>
          </a:endParaRPr>
        </a:p>
      </dgm:t>
    </dgm:pt>
    <dgm:pt modelId="{82D43938-7C91-49CC-BE66-7C77543564A7}">
      <dgm:prSet phldrT="[Text]" custT="1"/>
      <dgm:spPr/>
      <dgm:t>
        <a:bodyPr/>
        <a:lstStyle/>
        <a:p>
          <a:r>
            <a:rPr lang="en-US" sz="1400" b="0" dirty="0">
              <a:latin typeface="Book Antiqua" panose="02040602050305030304" pitchFamily="18" charset="0"/>
            </a:rPr>
            <a:t>Increased security</a:t>
          </a:r>
        </a:p>
      </dgm:t>
    </dgm:pt>
    <dgm:pt modelId="{CBA26852-2066-4EA9-97F6-0CC1122414C1}" type="parTrans" cxnId="{FB7597CA-815D-4359-822F-89CB264DC467}">
      <dgm:prSet/>
      <dgm:spPr/>
      <dgm:t>
        <a:bodyPr/>
        <a:lstStyle/>
        <a:p>
          <a:endParaRPr lang="en-US" sz="2000" b="0">
            <a:latin typeface="Book Antiqua" panose="02040602050305030304" pitchFamily="18" charset="0"/>
          </a:endParaRPr>
        </a:p>
      </dgm:t>
    </dgm:pt>
    <dgm:pt modelId="{2ECD4B9D-CC05-4CC0-A1CF-FE690B5146F1}" type="sibTrans" cxnId="{FB7597CA-815D-4359-822F-89CB264DC467}">
      <dgm:prSet/>
      <dgm:spPr/>
      <dgm:t>
        <a:bodyPr/>
        <a:lstStyle/>
        <a:p>
          <a:endParaRPr lang="en-US" sz="2000" b="0">
            <a:latin typeface="Book Antiqua" panose="02040602050305030304" pitchFamily="18" charset="0"/>
          </a:endParaRPr>
        </a:p>
      </dgm:t>
    </dgm:pt>
    <dgm:pt modelId="{5D546E6A-E6CD-42B5-985E-A8AC55B3E905}">
      <dgm:prSet phldrT="[Text]" custT="1"/>
      <dgm:spPr/>
      <dgm:t>
        <a:bodyPr/>
        <a:lstStyle/>
        <a:p>
          <a:r>
            <a:rPr lang="en-US" sz="1400" b="0" dirty="0">
              <a:latin typeface="Book Antiqua" panose="02040602050305030304" pitchFamily="18" charset="0"/>
            </a:rPr>
            <a:t>Deadline extensions</a:t>
          </a:r>
        </a:p>
      </dgm:t>
    </dgm:pt>
    <dgm:pt modelId="{FF4679C0-1EAD-4D1D-91EA-EF8AF648856D}" type="parTrans" cxnId="{6B7C75FF-8706-472A-99D4-2CC292E86173}">
      <dgm:prSet/>
      <dgm:spPr/>
      <dgm:t>
        <a:bodyPr/>
        <a:lstStyle/>
        <a:p>
          <a:endParaRPr lang="en-US" sz="2000" b="0">
            <a:latin typeface="Book Antiqua" panose="02040602050305030304" pitchFamily="18" charset="0"/>
          </a:endParaRPr>
        </a:p>
      </dgm:t>
    </dgm:pt>
    <dgm:pt modelId="{68EA4872-65CF-40D5-9832-6796F742E856}" type="sibTrans" cxnId="{6B7C75FF-8706-472A-99D4-2CC292E86173}">
      <dgm:prSet/>
      <dgm:spPr/>
      <dgm:t>
        <a:bodyPr/>
        <a:lstStyle/>
        <a:p>
          <a:endParaRPr lang="en-US" sz="2000" b="0">
            <a:latin typeface="Book Antiqua" panose="02040602050305030304" pitchFamily="18" charset="0"/>
          </a:endParaRPr>
        </a:p>
      </dgm:t>
    </dgm:pt>
    <dgm:pt modelId="{67057CA1-9364-4D00-953E-5D7F735E86D5}">
      <dgm:prSet phldrT="[Text]" custT="1"/>
      <dgm:spPr/>
      <dgm:t>
        <a:bodyPr/>
        <a:lstStyle/>
        <a:p>
          <a:r>
            <a:rPr lang="en-US" sz="1200" b="0" dirty="0">
              <a:latin typeface="Book Antiqua" panose="02040602050305030304" pitchFamily="18" charset="0"/>
            </a:rPr>
            <a:t>Course-related adjustments</a:t>
          </a:r>
        </a:p>
      </dgm:t>
    </dgm:pt>
    <dgm:pt modelId="{30E2E984-FBAC-46B6-8CF9-4E2EF385A76E}" type="parTrans" cxnId="{4756D331-D553-4B55-BC0B-912853D975D0}">
      <dgm:prSet/>
      <dgm:spPr/>
      <dgm:t>
        <a:bodyPr/>
        <a:lstStyle/>
        <a:p>
          <a:endParaRPr lang="en-US" sz="2000" b="0">
            <a:latin typeface="Book Antiqua" panose="02040602050305030304" pitchFamily="18" charset="0"/>
          </a:endParaRPr>
        </a:p>
      </dgm:t>
    </dgm:pt>
    <dgm:pt modelId="{593EF779-57C6-400B-806F-4629E2544094}" type="sibTrans" cxnId="{4756D331-D553-4B55-BC0B-912853D975D0}">
      <dgm:prSet/>
      <dgm:spPr/>
      <dgm:t>
        <a:bodyPr/>
        <a:lstStyle/>
        <a:p>
          <a:endParaRPr lang="en-US" sz="2000" b="0">
            <a:latin typeface="Book Antiqua" panose="02040602050305030304" pitchFamily="18" charset="0"/>
          </a:endParaRPr>
        </a:p>
      </dgm:t>
    </dgm:pt>
    <dgm:pt modelId="{30F46BE3-4BF2-42D1-8040-2FF0D1ABB619}">
      <dgm:prSet phldrT="[Text]" custT="1"/>
      <dgm:spPr/>
      <dgm:t>
        <a:bodyPr/>
        <a:lstStyle/>
        <a:p>
          <a:r>
            <a:rPr lang="en-US" sz="1100" b="0" dirty="0">
              <a:latin typeface="Book Antiqua" panose="02040602050305030304" pitchFamily="18" charset="0"/>
            </a:rPr>
            <a:t>Schedule Modifications (work or class</a:t>
          </a:r>
          <a:r>
            <a:rPr lang="en-US" sz="1050" b="0" dirty="0">
              <a:latin typeface="Book Antiqua" panose="02040602050305030304" pitchFamily="18" charset="0"/>
            </a:rPr>
            <a:t>)</a:t>
          </a:r>
        </a:p>
      </dgm:t>
    </dgm:pt>
    <dgm:pt modelId="{384674BB-93F0-40D6-A7B7-1AB65EBB132F}" type="parTrans" cxnId="{336FA74A-CE89-4F0F-B384-5001B3E74C83}">
      <dgm:prSet/>
      <dgm:spPr/>
      <dgm:t>
        <a:bodyPr/>
        <a:lstStyle/>
        <a:p>
          <a:endParaRPr lang="en-US" sz="2000" b="0">
            <a:latin typeface="Book Antiqua" panose="02040602050305030304" pitchFamily="18" charset="0"/>
          </a:endParaRPr>
        </a:p>
      </dgm:t>
    </dgm:pt>
    <dgm:pt modelId="{EA48D7D3-1F90-4ADC-9442-B95E6637326F}" type="sibTrans" cxnId="{336FA74A-CE89-4F0F-B384-5001B3E74C83}">
      <dgm:prSet/>
      <dgm:spPr/>
      <dgm:t>
        <a:bodyPr/>
        <a:lstStyle/>
        <a:p>
          <a:endParaRPr lang="en-US" sz="2000" b="0">
            <a:latin typeface="Book Antiqua" panose="02040602050305030304" pitchFamily="18" charset="0"/>
          </a:endParaRPr>
        </a:p>
      </dgm:t>
    </dgm:pt>
    <dgm:pt modelId="{DF6CE571-E368-42A7-8603-2FF2A65AA3C1}">
      <dgm:prSet phldrT="[Text]" custT="1"/>
      <dgm:spPr/>
      <dgm:t>
        <a:bodyPr/>
        <a:lstStyle/>
        <a:p>
          <a:r>
            <a:rPr lang="en-US" sz="1200" b="0" dirty="0">
              <a:latin typeface="Book Antiqua" panose="02040602050305030304" pitchFamily="18" charset="0"/>
            </a:rPr>
            <a:t>Mutual restrictions on contact </a:t>
          </a:r>
          <a:r>
            <a:rPr lang="en-US" sz="1050" b="0" dirty="0">
              <a:latin typeface="Book Antiqua" panose="02040602050305030304" pitchFamily="18" charset="0"/>
            </a:rPr>
            <a:t>between parties</a:t>
          </a:r>
        </a:p>
      </dgm:t>
    </dgm:pt>
    <dgm:pt modelId="{48466DEB-C46F-4825-89F1-6D077D8DEE69}" type="parTrans" cxnId="{E0BE3F8B-CDD0-4B4C-AF6A-A0F41CE1E4BE}">
      <dgm:prSet/>
      <dgm:spPr/>
      <dgm:t>
        <a:bodyPr/>
        <a:lstStyle/>
        <a:p>
          <a:endParaRPr lang="en-US" sz="2000" b="0">
            <a:latin typeface="Book Antiqua" panose="02040602050305030304" pitchFamily="18" charset="0"/>
          </a:endParaRPr>
        </a:p>
      </dgm:t>
    </dgm:pt>
    <dgm:pt modelId="{AEFE7E8E-3FF2-4736-B421-C1A4457749FD}" type="sibTrans" cxnId="{E0BE3F8B-CDD0-4B4C-AF6A-A0F41CE1E4BE}">
      <dgm:prSet/>
      <dgm:spPr/>
      <dgm:t>
        <a:bodyPr/>
        <a:lstStyle/>
        <a:p>
          <a:endParaRPr lang="en-US" sz="2000" b="0">
            <a:latin typeface="Book Antiqua" panose="02040602050305030304" pitchFamily="18" charset="0"/>
          </a:endParaRPr>
        </a:p>
      </dgm:t>
    </dgm:pt>
    <dgm:pt modelId="{2880387C-9066-4E82-8216-301BEBA8EAA7}">
      <dgm:prSet phldrT="[Text]" custT="1"/>
      <dgm:spPr/>
      <dgm:t>
        <a:bodyPr/>
        <a:lstStyle/>
        <a:p>
          <a:r>
            <a:rPr lang="en-US" sz="1400" b="0" dirty="0">
              <a:latin typeface="Book Antiqua" panose="02040602050305030304" pitchFamily="18" charset="0"/>
            </a:rPr>
            <a:t>Increased monitoring</a:t>
          </a:r>
        </a:p>
      </dgm:t>
    </dgm:pt>
    <dgm:pt modelId="{FEC5F809-B00C-4A22-A800-A4454A904602}" type="parTrans" cxnId="{BBF17679-3D28-4C23-B086-06F9C66A1D9A}">
      <dgm:prSet/>
      <dgm:spPr/>
      <dgm:t>
        <a:bodyPr/>
        <a:lstStyle/>
        <a:p>
          <a:endParaRPr lang="en-US" sz="2000" b="0">
            <a:latin typeface="Book Antiqua" panose="02040602050305030304" pitchFamily="18" charset="0"/>
          </a:endParaRPr>
        </a:p>
      </dgm:t>
    </dgm:pt>
    <dgm:pt modelId="{9BEAAD3C-0318-4683-B3D1-084387265F89}" type="sibTrans" cxnId="{BBF17679-3D28-4C23-B086-06F9C66A1D9A}">
      <dgm:prSet/>
      <dgm:spPr/>
      <dgm:t>
        <a:bodyPr/>
        <a:lstStyle/>
        <a:p>
          <a:endParaRPr lang="en-US" sz="2000" b="0">
            <a:latin typeface="Book Antiqua" panose="02040602050305030304" pitchFamily="18" charset="0"/>
          </a:endParaRPr>
        </a:p>
      </dgm:t>
    </dgm:pt>
    <dgm:pt modelId="{8FA0C382-0744-4E85-8834-06F218F1A7DE}" type="pres">
      <dgm:prSet presAssocID="{E768C237-D7E7-446A-A0C0-C231F54BF82F}" presName="Name0" presStyleCnt="0">
        <dgm:presLayoutVars>
          <dgm:chMax val="1"/>
          <dgm:dir/>
          <dgm:animLvl val="ctr"/>
          <dgm:resizeHandles val="exact"/>
        </dgm:presLayoutVars>
      </dgm:prSet>
      <dgm:spPr/>
    </dgm:pt>
    <dgm:pt modelId="{F185D8F9-3F02-4DCF-82B0-4336736162AC}" type="pres">
      <dgm:prSet presAssocID="{1090E904-B983-401F-9F35-61A466D898C1}" presName="centerShape" presStyleLbl="node0" presStyleIdx="0" presStyleCnt="1"/>
      <dgm:spPr/>
    </dgm:pt>
    <dgm:pt modelId="{A4DFDB49-BE76-40FE-B10F-6BA5799631A6}" type="pres">
      <dgm:prSet presAssocID="{59DF5358-B1F1-4575-91BB-4341BF873C1F}" presName="node" presStyleLbl="node1" presStyleIdx="0" presStyleCnt="7">
        <dgm:presLayoutVars>
          <dgm:bulletEnabled val="1"/>
        </dgm:presLayoutVars>
      </dgm:prSet>
      <dgm:spPr/>
    </dgm:pt>
    <dgm:pt modelId="{D6CF3855-2A33-4E78-93E9-E71EBA9ECF9E}" type="pres">
      <dgm:prSet presAssocID="{59DF5358-B1F1-4575-91BB-4341BF873C1F}" presName="dummy" presStyleCnt="0"/>
      <dgm:spPr/>
    </dgm:pt>
    <dgm:pt modelId="{778FC7D0-CC0E-47F8-B3FE-A69D70E4FBAB}" type="pres">
      <dgm:prSet presAssocID="{5F15C5BF-DDC3-41F6-9E05-A3E582D22203}" presName="sibTrans" presStyleLbl="sibTrans2D1" presStyleIdx="0" presStyleCnt="7"/>
      <dgm:spPr/>
    </dgm:pt>
    <dgm:pt modelId="{9C7C9F6C-7B63-4DC7-96D9-8F23C14A2671}" type="pres">
      <dgm:prSet presAssocID="{5D546E6A-E6CD-42B5-985E-A8AC55B3E905}" presName="node" presStyleLbl="node1" presStyleIdx="1" presStyleCnt="7">
        <dgm:presLayoutVars>
          <dgm:bulletEnabled val="1"/>
        </dgm:presLayoutVars>
      </dgm:prSet>
      <dgm:spPr/>
    </dgm:pt>
    <dgm:pt modelId="{7C8D1E2D-982F-4EE4-A15E-879875D7EFEC}" type="pres">
      <dgm:prSet presAssocID="{5D546E6A-E6CD-42B5-985E-A8AC55B3E905}" presName="dummy" presStyleCnt="0"/>
      <dgm:spPr/>
    </dgm:pt>
    <dgm:pt modelId="{2E041685-159A-4B23-9334-882448308976}" type="pres">
      <dgm:prSet presAssocID="{68EA4872-65CF-40D5-9832-6796F742E856}" presName="sibTrans" presStyleLbl="sibTrans2D1" presStyleIdx="1" presStyleCnt="7"/>
      <dgm:spPr/>
    </dgm:pt>
    <dgm:pt modelId="{2D503B1B-388A-4B97-BC8A-BA2FACB4C63F}" type="pres">
      <dgm:prSet presAssocID="{67057CA1-9364-4D00-953E-5D7F735E86D5}" presName="node" presStyleLbl="node1" presStyleIdx="2" presStyleCnt="7">
        <dgm:presLayoutVars>
          <dgm:bulletEnabled val="1"/>
        </dgm:presLayoutVars>
      </dgm:prSet>
      <dgm:spPr/>
    </dgm:pt>
    <dgm:pt modelId="{00BAD6C7-DEEF-4F60-B056-8BE4AF32CA45}" type="pres">
      <dgm:prSet presAssocID="{67057CA1-9364-4D00-953E-5D7F735E86D5}" presName="dummy" presStyleCnt="0"/>
      <dgm:spPr/>
    </dgm:pt>
    <dgm:pt modelId="{FC3E80BE-00C7-419A-97E8-25956F1EFEAA}" type="pres">
      <dgm:prSet presAssocID="{593EF779-57C6-400B-806F-4629E2544094}" presName="sibTrans" presStyleLbl="sibTrans2D1" presStyleIdx="2" presStyleCnt="7"/>
      <dgm:spPr/>
    </dgm:pt>
    <dgm:pt modelId="{5C32DBAD-6F71-4AD4-90EB-9448AC6EAD5B}" type="pres">
      <dgm:prSet presAssocID="{30F46BE3-4BF2-42D1-8040-2FF0D1ABB619}" presName="node" presStyleLbl="node1" presStyleIdx="3" presStyleCnt="7">
        <dgm:presLayoutVars>
          <dgm:bulletEnabled val="1"/>
        </dgm:presLayoutVars>
      </dgm:prSet>
      <dgm:spPr/>
    </dgm:pt>
    <dgm:pt modelId="{8DF5B81F-4318-4B51-827F-8ED645D75A9C}" type="pres">
      <dgm:prSet presAssocID="{30F46BE3-4BF2-42D1-8040-2FF0D1ABB619}" presName="dummy" presStyleCnt="0"/>
      <dgm:spPr/>
    </dgm:pt>
    <dgm:pt modelId="{7C76DFC3-CB35-417E-BF84-891ED601E49E}" type="pres">
      <dgm:prSet presAssocID="{EA48D7D3-1F90-4ADC-9442-B95E6637326F}" presName="sibTrans" presStyleLbl="sibTrans2D1" presStyleIdx="3" presStyleCnt="7"/>
      <dgm:spPr/>
    </dgm:pt>
    <dgm:pt modelId="{54D3E521-CE62-4DB7-ACDE-E1B6F73BB6D6}" type="pres">
      <dgm:prSet presAssocID="{DF6CE571-E368-42A7-8603-2FF2A65AA3C1}" presName="node" presStyleLbl="node1" presStyleIdx="4" presStyleCnt="7">
        <dgm:presLayoutVars>
          <dgm:bulletEnabled val="1"/>
        </dgm:presLayoutVars>
      </dgm:prSet>
      <dgm:spPr/>
    </dgm:pt>
    <dgm:pt modelId="{1EC1AC33-EA34-4198-876C-8285F34F1578}" type="pres">
      <dgm:prSet presAssocID="{DF6CE571-E368-42A7-8603-2FF2A65AA3C1}" presName="dummy" presStyleCnt="0"/>
      <dgm:spPr/>
    </dgm:pt>
    <dgm:pt modelId="{CB5E40CD-AF9F-40E7-B074-342C1B55517F}" type="pres">
      <dgm:prSet presAssocID="{AEFE7E8E-3FF2-4736-B421-C1A4457749FD}" presName="sibTrans" presStyleLbl="sibTrans2D1" presStyleIdx="4" presStyleCnt="7"/>
      <dgm:spPr/>
    </dgm:pt>
    <dgm:pt modelId="{DCC7497E-A41B-4812-8C3E-F59227ACB47D}" type="pres">
      <dgm:prSet presAssocID="{82D43938-7C91-49CC-BE66-7C77543564A7}" presName="node" presStyleLbl="node1" presStyleIdx="5" presStyleCnt="7">
        <dgm:presLayoutVars>
          <dgm:bulletEnabled val="1"/>
        </dgm:presLayoutVars>
      </dgm:prSet>
      <dgm:spPr/>
    </dgm:pt>
    <dgm:pt modelId="{532672DD-D4D0-44C1-9B9C-A2EBFE48BFEB}" type="pres">
      <dgm:prSet presAssocID="{82D43938-7C91-49CC-BE66-7C77543564A7}" presName="dummy" presStyleCnt="0"/>
      <dgm:spPr/>
    </dgm:pt>
    <dgm:pt modelId="{F29EE76B-FEAF-438C-9047-A6B6C1989470}" type="pres">
      <dgm:prSet presAssocID="{2ECD4B9D-CC05-4CC0-A1CF-FE690B5146F1}" presName="sibTrans" presStyleLbl="sibTrans2D1" presStyleIdx="5" presStyleCnt="7"/>
      <dgm:spPr/>
    </dgm:pt>
    <dgm:pt modelId="{8659565F-1AF0-4126-8BE0-44E572372B71}" type="pres">
      <dgm:prSet presAssocID="{2880387C-9066-4E82-8216-301BEBA8EAA7}" presName="node" presStyleLbl="node1" presStyleIdx="6" presStyleCnt="7">
        <dgm:presLayoutVars>
          <dgm:bulletEnabled val="1"/>
        </dgm:presLayoutVars>
      </dgm:prSet>
      <dgm:spPr/>
    </dgm:pt>
    <dgm:pt modelId="{14D64A98-A684-4D6E-BC40-D9507E97A1B2}" type="pres">
      <dgm:prSet presAssocID="{2880387C-9066-4E82-8216-301BEBA8EAA7}" presName="dummy" presStyleCnt="0"/>
      <dgm:spPr/>
    </dgm:pt>
    <dgm:pt modelId="{0FB9694A-45C6-43D8-A28C-3ED7403C9548}" type="pres">
      <dgm:prSet presAssocID="{9BEAAD3C-0318-4683-B3D1-084387265F89}" presName="sibTrans" presStyleLbl="sibTrans2D1" presStyleIdx="6" presStyleCnt="7"/>
      <dgm:spPr/>
    </dgm:pt>
  </dgm:ptLst>
  <dgm:cxnLst>
    <dgm:cxn modelId="{12FA9805-241B-4B98-84B0-AF82B1E45523}" type="presOf" srcId="{5F15C5BF-DDC3-41F6-9E05-A3E582D22203}" destId="{778FC7D0-CC0E-47F8-B3FE-A69D70E4FBAB}" srcOrd="0" destOrd="0" presId="urn:microsoft.com/office/officeart/2005/8/layout/radial6"/>
    <dgm:cxn modelId="{8A764A15-C9F9-4332-A534-D393CC937F46}" type="presOf" srcId="{AEFE7E8E-3FF2-4736-B421-C1A4457749FD}" destId="{CB5E40CD-AF9F-40E7-B074-342C1B55517F}" srcOrd="0" destOrd="0" presId="urn:microsoft.com/office/officeart/2005/8/layout/radial6"/>
    <dgm:cxn modelId="{C11E2229-A271-47A1-A67F-E4B25517FA07}" type="presOf" srcId="{DF6CE571-E368-42A7-8603-2FF2A65AA3C1}" destId="{54D3E521-CE62-4DB7-ACDE-E1B6F73BB6D6}" srcOrd="0" destOrd="0" presId="urn:microsoft.com/office/officeart/2005/8/layout/radial6"/>
    <dgm:cxn modelId="{4756D331-D553-4B55-BC0B-912853D975D0}" srcId="{1090E904-B983-401F-9F35-61A466D898C1}" destId="{67057CA1-9364-4D00-953E-5D7F735E86D5}" srcOrd="2" destOrd="0" parTransId="{30E2E984-FBAC-46B6-8CF9-4E2EF385A76E}" sibTransId="{593EF779-57C6-400B-806F-4629E2544094}"/>
    <dgm:cxn modelId="{F8AFCB5D-D6CA-4FB7-B8BA-A8687A07D631}" type="presOf" srcId="{1090E904-B983-401F-9F35-61A466D898C1}" destId="{F185D8F9-3F02-4DCF-82B0-4336736162AC}" srcOrd="0" destOrd="0" presId="urn:microsoft.com/office/officeart/2005/8/layout/radial6"/>
    <dgm:cxn modelId="{829A7764-A637-40DD-AE0E-60CADEA0833A}" type="presOf" srcId="{30F46BE3-4BF2-42D1-8040-2FF0D1ABB619}" destId="{5C32DBAD-6F71-4AD4-90EB-9448AC6EAD5B}" srcOrd="0" destOrd="0" presId="urn:microsoft.com/office/officeart/2005/8/layout/radial6"/>
    <dgm:cxn modelId="{84CE9F66-211C-476F-B50A-F289FA70E663}" type="presOf" srcId="{68EA4872-65CF-40D5-9832-6796F742E856}" destId="{2E041685-159A-4B23-9334-882448308976}" srcOrd="0" destOrd="0" presId="urn:microsoft.com/office/officeart/2005/8/layout/radial6"/>
    <dgm:cxn modelId="{336FA74A-CE89-4F0F-B384-5001B3E74C83}" srcId="{1090E904-B983-401F-9F35-61A466D898C1}" destId="{30F46BE3-4BF2-42D1-8040-2FF0D1ABB619}" srcOrd="3" destOrd="0" parTransId="{384674BB-93F0-40D6-A7B7-1AB65EBB132F}" sibTransId="{EA48D7D3-1F90-4ADC-9442-B95E6637326F}"/>
    <dgm:cxn modelId="{BFC9C36B-421E-4B62-889A-8CB98FE3B104}" type="presOf" srcId="{5D546E6A-E6CD-42B5-985E-A8AC55B3E905}" destId="{9C7C9F6C-7B63-4DC7-96D9-8F23C14A2671}" srcOrd="0" destOrd="0" presId="urn:microsoft.com/office/officeart/2005/8/layout/radial6"/>
    <dgm:cxn modelId="{A9076875-9AC5-4B1F-BEF5-4B6608A2F511}" type="presOf" srcId="{2ECD4B9D-CC05-4CC0-A1CF-FE690B5146F1}" destId="{F29EE76B-FEAF-438C-9047-A6B6C1989470}" srcOrd="0" destOrd="0" presId="urn:microsoft.com/office/officeart/2005/8/layout/radial6"/>
    <dgm:cxn modelId="{290BE756-13C2-4D58-877F-C51C3062F114}" type="presOf" srcId="{59DF5358-B1F1-4575-91BB-4341BF873C1F}" destId="{A4DFDB49-BE76-40FE-B10F-6BA5799631A6}" srcOrd="0" destOrd="0" presId="urn:microsoft.com/office/officeart/2005/8/layout/radial6"/>
    <dgm:cxn modelId="{BBF17679-3D28-4C23-B086-06F9C66A1D9A}" srcId="{1090E904-B983-401F-9F35-61A466D898C1}" destId="{2880387C-9066-4E82-8216-301BEBA8EAA7}" srcOrd="6" destOrd="0" parTransId="{FEC5F809-B00C-4A22-A800-A4454A904602}" sibTransId="{9BEAAD3C-0318-4683-B3D1-084387265F89}"/>
    <dgm:cxn modelId="{78BB8479-CE5F-44B3-826F-6B054CF61CE2}" srcId="{1090E904-B983-401F-9F35-61A466D898C1}" destId="{59DF5358-B1F1-4575-91BB-4341BF873C1F}" srcOrd="0" destOrd="0" parTransId="{9B03FD21-E1D9-45B9-A08C-80CBB6E81E4D}" sibTransId="{5F15C5BF-DDC3-41F6-9E05-A3E582D22203}"/>
    <dgm:cxn modelId="{0707427B-FE62-42DD-85F5-831727273FAA}" type="presOf" srcId="{593EF779-57C6-400B-806F-4629E2544094}" destId="{FC3E80BE-00C7-419A-97E8-25956F1EFEAA}" srcOrd="0" destOrd="0" presId="urn:microsoft.com/office/officeart/2005/8/layout/radial6"/>
    <dgm:cxn modelId="{E0BE3F8B-CDD0-4B4C-AF6A-A0F41CE1E4BE}" srcId="{1090E904-B983-401F-9F35-61A466D898C1}" destId="{DF6CE571-E368-42A7-8603-2FF2A65AA3C1}" srcOrd="4" destOrd="0" parTransId="{48466DEB-C46F-4825-89F1-6D077D8DEE69}" sibTransId="{AEFE7E8E-3FF2-4736-B421-C1A4457749FD}"/>
    <dgm:cxn modelId="{7DDCC597-7AF8-455F-A363-35F527016879}" type="presOf" srcId="{82D43938-7C91-49CC-BE66-7C77543564A7}" destId="{DCC7497E-A41B-4812-8C3E-F59227ACB47D}" srcOrd="0" destOrd="0" presId="urn:microsoft.com/office/officeart/2005/8/layout/radial6"/>
    <dgm:cxn modelId="{654D2A9B-E80F-419D-B1C1-A8881F545044}" type="presOf" srcId="{2880387C-9066-4E82-8216-301BEBA8EAA7}" destId="{8659565F-1AF0-4126-8BE0-44E572372B71}" srcOrd="0" destOrd="0" presId="urn:microsoft.com/office/officeart/2005/8/layout/radial6"/>
    <dgm:cxn modelId="{A00F6AA2-F575-46D5-9AAC-2DF716E23D99}" srcId="{E768C237-D7E7-446A-A0C0-C231F54BF82F}" destId="{1090E904-B983-401F-9F35-61A466D898C1}" srcOrd="0" destOrd="0" parTransId="{B17AD8AC-FB56-4242-8563-1C320C565EF9}" sibTransId="{DBCB7CEC-1BB8-40A1-AE17-DD66D9AA23EB}"/>
    <dgm:cxn modelId="{2834EBAB-4FCA-4982-ACAD-D4BB2DEDD154}" type="presOf" srcId="{9BEAAD3C-0318-4683-B3D1-084387265F89}" destId="{0FB9694A-45C6-43D8-A28C-3ED7403C9548}" srcOrd="0" destOrd="0" presId="urn:microsoft.com/office/officeart/2005/8/layout/radial6"/>
    <dgm:cxn modelId="{493A35BA-2350-4D01-A2E4-988A9241935B}" type="presOf" srcId="{67057CA1-9364-4D00-953E-5D7F735E86D5}" destId="{2D503B1B-388A-4B97-BC8A-BA2FACB4C63F}" srcOrd="0" destOrd="0" presId="urn:microsoft.com/office/officeart/2005/8/layout/radial6"/>
    <dgm:cxn modelId="{FB7597CA-815D-4359-822F-89CB264DC467}" srcId="{1090E904-B983-401F-9F35-61A466D898C1}" destId="{82D43938-7C91-49CC-BE66-7C77543564A7}" srcOrd="5" destOrd="0" parTransId="{CBA26852-2066-4EA9-97F6-0CC1122414C1}" sibTransId="{2ECD4B9D-CC05-4CC0-A1CF-FE690B5146F1}"/>
    <dgm:cxn modelId="{97A7ABE5-E429-45DB-9A3A-E01171B01E53}" type="presOf" srcId="{E768C237-D7E7-446A-A0C0-C231F54BF82F}" destId="{8FA0C382-0744-4E85-8834-06F218F1A7DE}" srcOrd="0" destOrd="0" presId="urn:microsoft.com/office/officeart/2005/8/layout/radial6"/>
    <dgm:cxn modelId="{6CBA10F5-3D6F-429F-BB42-20AC606D0BA5}" type="presOf" srcId="{EA48D7D3-1F90-4ADC-9442-B95E6637326F}" destId="{7C76DFC3-CB35-417E-BF84-891ED601E49E}" srcOrd="0" destOrd="0" presId="urn:microsoft.com/office/officeart/2005/8/layout/radial6"/>
    <dgm:cxn modelId="{6B7C75FF-8706-472A-99D4-2CC292E86173}" srcId="{1090E904-B983-401F-9F35-61A466D898C1}" destId="{5D546E6A-E6CD-42B5-985E-A8AC55B3E905}" srcOrd="1" destOrd="0" parTransId="{FF4679C0-1EAD-4D1D-91EA-EF8AF648856D}" sibTransId="{68EA4872-65CF-40D5-9832-6796F742E856}"/>
    <dgm:cxn modelId="{9C7E69E6-B67E-41DD-9EAA-E3398400F723}" type="presParOf" srcId="{8FA0C382-0744-4E85-8834-06F218F1A7DE}" destId="{F185D8F9-3F02-4DCF-82B0-4336736162AC}" srcOrd="0" destOrd="0" presId="urn:microsoft.com/office/officeart/2005/8/layout/radial6"/>
    <dgm:cxn modelId="{FE920E13-51DA-4AF9-A3FE-5B6FE171DD96}" type="presParOf" srcId="{8FA0C382-0744-4E85-8834-06F218F1A7DE}" destId="{A4DFDB49-BE76-40FE-B10F-6BA5799631A6}" srcOrd="1" destOrd="0" presId="urn:microsoft.com/office/officeart/2005/8/layout/radial6"/>
    <dgm:cxn modelId="{F7333397-5AED-4A63-AFB2-894BB558C72D}" type="presParOf" srcId="{8FA0C382-0744-4E85-8834-06F218F1A7DE}" destId="{D6CF3855-2A33-4E78-93E9-E71EBA9ECF9E}" srcOrd="2" destOrd="0" presId="urn:microsoft.com/office/officeart/2005/8/layout/radial6"/>
    <dgm:cxn modelId="{A3FD5D86-3DC2-4317-AD2A-E6C15469CA2E}" type="presParOf" srcId="{8FA0C382-0744-4E85-8834-06F218F1A7DE}" destId="{778FC7D0-CC0E-47F8-B3FE-A69D70E4FBAB}" srcOrd="3" destOrd="0" presId="urn:microsoft.com/office/officeart/2005/8/layout/radial6"/>
    <dgm:cxn modelId="{006213E1-0292-444E-BE3D-97038766F2B5}" type="presParOf" srcId="{8FA0C382-0744-4E85-8834-06F218F1A7DE}" destId="{9C7C9F6C-7B63-4DC7-96D9-8F23C14A2671}" srcOrd="4" destOrd="0" presId="urn:microsoft.com/office/officeart/2005/8/layout/radial6"/>
    <dgm:cxn modelId="{C53847CB-AA11-4EA8-B12C-EFDC02888B80}" type="presParOf" srcId="{8FA0C382-0744-4E85-8834-06F218F1A7DE}" destId="{7C8D1E2D-982F-4EE4-A15E-879875D7EFEC}" srcOrd="5" destOrd="0" presId="urn:microsoft.com/office/officeart/2005/8/layout/radial6"/>
    <dgm:cxn modelId="{679DD6D1-1E25-42BB-9156-154A38C8E9A5}" type="presParOf" srcId="{8FA0C382-0744-4E85-8834-06F218F1A7DE}" destId="{2E041685-159A-4B23-9334-882448308976}" srcOrd="6" destOrd="0" presId="urn:microsoft.com/office/officeart/2005/8/layout/radial6"/>
    <dgm:cxn modelId="{B8CA8C20-ABB7-4B40-9094-4BCD5CE4A3BA}" type="presParOf" srcId="{8FA0C382-0744-4E85-8834-06F218F1A7DE}" destId="{2D503B1B-388A-4B97-BC8A-BA2FACB4C63F}" srcOrd="7" destOrd="0" presId="urn:microsoft.com/office/officeart/2005/8/layout/radial6"/>
    <dgm:cxn modelId="{9AF50E6B-2076-42AF-9963-D964339206FD}" type="presParOf" srcId="{8FA0C382-0744-4E85-8834-06F218F1A7DE}" destId="{00BAD6C7-DEEF-4F60-B056-8BE4AF32CA45}" srcOrd="8" destOrd="0" presId="urn:microsoft.com/office/officeart/2005/8/layout/radial6"/>
    <dgm:cxn modelId="{28AF457F-72E0-44FD-A185-9E42F20903BD}" type="presParOf" srcId="{8FA0C382-0744-4E85-8834-06F218F1A7DE}" destId="{FC3E80BE-00C7-419A-97E8-25956F1EFEAA}" srcOrd="9" destOrd="0" presId="urn:microsoft.com/office/officeart/2005/8/layout/radial6"/>
    <dgm:cxn modelId="{970A1092-DD5A-49BC-AAAD-A52F182C4E5A}" type="presParOf" srcId="{8FA0C382-0744-4E85-8834-06F218F1A7DE}" destId="{5C32DBAD-6F71-4AD4-90EB-9448AC6EAD5B}" srcOrd="10" destOrd="0" presId="urn:microsoft.com/office/officeart/2005/8/layout/radial6"/>
    <dgm:cxn modelId="{B4A514CF-1578-4817-A91A-D21A0FDA2B27}" type="presParOf" srcId="{8FA0C382-0744-4E85-8834-06F218F1A7DE}" destId="{8DF5B81F-4318-4B51-827F-8ED645D75A9C}" srcOrd="11" destOrd="0" presId="urn:microsoft.com/office/officeart/2005/8/layout/radial6"/>
    <dgm:cxn modelId="{FF19B94E-E391-4B39-8B3C-82900CB35771}" type="presParOf" srcId="{8FA0C382-0744-4E85-8834-06F218F1A7DE}" destId="{7C76DFC3-CB35-417E-BF84-891ED601E49E}" srcOrd="12" destOrd="0" presId="urn:microsoft.com/office/officeart/2005/8/layout/radial6"/>
    <dgm:cxn modelId="{A381ADCF-08AD-4B4F-BA16-43CB89277686}" type="presParOf" srcId="{8FA0C382-0744-4E85-8834-06F218F1A7DE}" destId="{54D3E521-CE62-4DB7-ACDE-E1B6F73BB6D6}" srcOrd="13" destOrd="0" presId="urn:microsoft.com/office/officeart/2005/8/layout/radial6"/>
    <dgm:cxn modelId="{7E957169-C35E-4A06-B5AC-D0229EE67DC2}" type="presParOf" srcId="{8FA0C382-0744-4E85-8834-06F218F1A7DE}" destId="{1EC1AC33-EA34-4198-876C-8285F34F1578}" srcOrd="14" destOrd="0" presId="urn:microsoft.com/office/officeart/2005/8/layout/radial6"/>
    <dgm:cxn modelId="{4C70CBA4-7937-4D0D-8405-6584A1E6232B}" type="presParOf" srcId="{8FA0C382-0744-4E85-8834-06F218F1A7DE}" destId="{CB5E40CD-AF9F-40E7-B074-342C1B55517F}" srcOrd="15" destOrd="0" presId="urn:microsoft.com/office/officeart/2005/8/layout/radial6"/>
    <dgm:cxn modelId="{77EA582C-4F27-4C61-92E8-ED35F6E86126}" type="presParOf" srcId="{8FA0C382-0744-4E85-8834-06F218F1A7DE}" destId="{DCC7497E-A41B-4812-8C3E-F59227ACB47D}" srcOrd="16" destOrd="0" presId="urn:microsoft.com/office/officeart/2005/8/layout/radial6"/>
    <dgm:cxn modelId="{D34E530C-84FF-4059-A33F-05F5A70544B1}" type="presParOf" srcId="{8FA0C382-0744-4E85-8834-06F218F1A7DE}" destId="{532672DD-D4D0-44C1-9B9C-A2EBFE48BFEB}" srcOrd="17" destOrd="0" presId="urn:microsoft.com/office/officeart/2005/8/layout/radial6"/>
    <dgm:cxn modelId="{FCE42B92-FB79-46F4-836C-D65252B7BF88}" type="presParOf" srcId="{8FA0C382-0744-4E85-8834-06F218F1A7DE}" destId="{F29EE76B-FEAF-438C-9047-A6B6C1989470}" srcOrd="18" destOrd="0" presId="urn:microsoft.com/office/officeart/2005/8/layout/radial6"/>
    <dgm:cxn modelId="{FFCB9EB4-1AA9-40EF-95BE-5D5755D1A196}" type="presParOf" srcId="{8FA0C382-0744-4E85-8834-06F218F1A7DE}" destId="{8659565F-1AF0-4126-8BE0-44E572372B71}" srcOrd="19" destOrd="0" presId="urn:microsoft.com/office/officeart/2005/8/layout/radial6"/>
    <dgm:cxn modelId="{C9D613E5-FF1F-41E4-B7AA-DFE18F5456C5}" type="presParOf" srcId="{8FA0C382-0744-4E85-8834-06F218F1A7DE}" destId="{14D64A98-A684-4D6E-BC40-D9507E97A1B2}" srcOrd="20" destOrd="0" presId="urn:microsoft.com/office/officeart/2005/8/layout/radial6"/>
    <dgm:cxn modelId="{51294348-4E63-4674-A42C-BBEA276EC09B}" type="presParOf" srcId="{8FA0C382-0744-4E85-8834-06F218F1A7DE}" destId="{0FB9694A-45C6-43D8-A28C-3ED7403C9548}" srcOrd="21"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938CE38-833D-4DE7-BCAC-67B69FEDC30A}" type="doc">
      <dgm:prSet loTypeId="urn:microsoft.com/office/officeart/2005/8/layout/chevron1" loCatId="process" qsTypeId="urn:microsoft.com/office/officeart/2005/8/quickstyle/simple1" qsCatId="simple" csTypeId="urn:microsoft.com/office/officeart/2005/8/colors/colorful1" csCatId="colorful" phldr="1"/>
      <dgm:spPr/>
    </dgm:pt>
    <dgm:pt modelId="{1FB273E3-DF58-4CC3-947F-735A491AC9E4}">
      <dgm:prSet phldrT="[Text]"/>
      <dgm:spPr/>
      <dgm:t>
        <a:bodyPr/>
        <a:lstStyle/>
        <a:p>
          <a:r>
            <a:rPr lang="en-US" b="1" dirty="0">
              <a:latin typeface="Book Antiqua" panose="02040602050305030304" pitchFamily="18" charset="0"/>
            </a:rPr>
            <a:t>Inform Complainant</a:t>
          </a:r>
        </a:p>
      </dgm:t>
    </dgm:pt>
    <dgm:pt modelId="{E693565F-A2FB-4A9D-BB15-2A398B0F69CB}" type="parTrans" cxnId="{462F4ED5-A7C8-45CC-B334-E3447F0A0387}">
      <dgm:prSet/>
      <dgm:spPr/>
      <dgm:t>
        <a:bodyPr/>
        <a:lstStyle/>
        <a:p>
          <a:endParaRPr lang="en-US" b="1">
            <a:latin typeface="Book Antiqua" panose="02040602050305030304" pitchFamily="18" charset="0"/>
          </a:endParaRPr>
        </a:p>
      </dgm:t>
    </dgm:pt>
    <dgm:pt modelId="{ED909B54-4354-4D6A-9E3A-C3883E4609A5}" type="sibTrans" cxnId="{462F4ED5-A7C8-45CC-B334-E3447F0A0387}">
      <dgm:prSet/>
      <dgm:spPr/>
      <dgm:t>
        <a:bodyPr/>
        <a:lstStyle/>
        <a:p>
          <a:endParaRPr lang="en-US" b="1">
            <a:latin typeface="Book Antiqua" panose="02040602050305030304" pitchFamily="18" charset="0"/>
          </a:endParaRPr>
        </a:p>
      </dgm:t>
    </dgm:pt>
    <dgm:pt modelId="{36AC0423-CDE6-4169-B1B3-028E37CF8620}">
      <dgm:prSet phldrT="[Text]"/>
      <dgm:spPr/>
      <dgm:t>
        <a:bodyPr/>
        <a:lstStyle/>
        <a:p>
          <a:r>
            <a:rPr lang="en-US" b="1" dirty="0">
              <a:latin typeface="Book Antiqua" panose="02040602050305030304" pitchFamily="18" charset="0"/>
            </a:rPr>
            <a:t>Ensure Jurisdiction under Title IX</a:t>
          </a:r>
        </a:p>
      </dgm:t>
    </dgm:pt>
    <dgm:pt modelId="{4CB1444D-42E6-4EA6-9076-D2712DF507F4}" type="parTrans" cxnId="{B87D30BA-CC9B-415E-8900-D176B7263524}">
      <dgm:prSet/>
      <dgm:spPr/>
      <dgm:t>
        <a:bodyPr/>
        <a:lstStyle/>
        <a:p>
          <a:endParaRPr lang="en-US" b="1">
            <a:latin typeface="Book Antiqua" panose="02040602050305030304" pitchFamily="18" charset="0"/>
          </a:endParaRPr>
        </a:p>
      </dgm:t>
    </dgm:pt>
    <dgm:pt modelId="{BA47E708-065B-4C1E-8825-067CF08122BD}" type="sibTrans" cxnId="{B87D30BA-CC9B-415E-8900-D176B7263524}">
      <dgm:prSet/>
      <dgm:spPr/>
      <dgm:t>
        <a:bodyPr/>
        <a:lstStyle/>
        <a:p>
          <a:endParaRPr lang="en-US" b="1">
            <a:latin typeface="Book Antiqua" panose="02040602050305030304" pitchFamily="18" charset="0"/>
          </a:endParaRPr>
        </a:p>
      </dgm:t>
    </dgm:pt>
    <dgm:pt modelId="{8E7BC0A4-0518-41EC-9558-72EA639A750A}">
      <dgm:prSet phldrT="[Text]"/>
      <dgm:spPr/>
      <dgm:t>
        <a:bodyPr/>
        <a:lstStyle/>
        <a:p>
          <a:r>
            <a:rPr lang="en-US" b="1" dirty="0">
              <a:latin typeface="Book Antiqua" panose="02040602050305030304" pitchFamily="18" charset="0"/>
            </a:rPr>
            <a:t>Signing of Formal Complaint</a:t>
          </a:r>
        </a:p>
      </dgm:t>
    </dgm:pt>
    <dgm:pt modelId="{7451CC70-D72C-4C1A-BB3B-CBF8FC0F0D69}" type="parTrans" cxnId="{7635FE93-7E41-4C9E-BD60-66DCCE6619B3}">
      <dgm:prSet/>
      <dgm:spPr/>
      <dgm:t>
        <a:bodyPr/>
        <a:lstStyle/>
        <a:p>
          <a:endParaRPr lang="en-US" b="1">
            <a:latin typeface="Book Antiqua" panose="02040602050305030304" pitchFamily="18" charset="0"/>
          </a:endParaRPr>
        </a:p>
      </dgm:t>
    </dgm:pt>
    <dgm:pt modelId="{5B66CA21-A716-4FC5-966B-167B999BA422}" type="sibTrans" cxnId="{7635FE93-7E41-4C9E-BD60-66DCCE6619B3}">
      <dgm:prSet/>
      <dgm:spPr/>
      <dgm:t>
        <a:bodyPr/>
        <a:lstStyle/>
        <a:p>
          <a:endParaRPr lang="en-US" b="1">
            <a:latin typeface="Book Antiqua" panose="02040602050305030304" pitchFamily="18" charset="0"/>
          </a:endParaRPr>
        </a:p>
      </dgm:t>
    </dgm:pt>
    <dgm:pt modelId="{2F1414C4-8A11-45A1-8CD9-57311106D44A}" type="pres">
      <dgm:prSet presAssocID="{3938CE38-833D-4DE7-BCAC-67B69FEDC30A}" presName="Name0" presStyleCnt="0">
        <dgm:presLayoutVars>
          <dgm:dir/>
          <dgm:animLvl val="lvl"/>
          <dgm:resizeHandles val="exact"/>
        </dgm:presLayoutVars>
      </dgm:prSet>
      <dgm:spPr/>
    </dgm:pt>
    <dgm:pt modelId="{010D2A52-F860-4373-94D7-5E6C103CBC20}" type="pres">
      <dgm:prSet presAssocID="{1FB273E3-DF58-4CC3-947F-735A491AC9E4}" presName="parTxOnly" presStyleLbl="node1" presStyleIdx="0" presStyleCnt="3">
        <dgm:presLayoutVars>
          <dgm:chMax val="0"/>
          <dgm:chPref val="0"/>
          <dgm:bulletEnabled val="1"/>
        </dgm:presLayoutVars>
      </dgm:prSet>
      <dgm:spPr/>
    </dgm:pt>
    <dgm:pt modelId="{0B8D6C50-A03E-4C08-9532-5B70876F1D4B}" type="pres">
      <dgm:prSet presAssocID="{ED909B54-4354-4D6A-9E3A-C3883E4609A5}" presName="parTxOnlySpace" presStyleCnt="0"/>
      <dgm:spPr/>
    </dgm:pt>
    <dgm:pt modelId="{F4C8B337-3B46-4F98-9FF2-4D94205BE29B}" type="pres">
      <dgm:prSet presAssocID="{36AC0423-CDE6-4169-B1B3-028E37CF8620}" presName="parTxOnly" presStyleLbl="node1" presStyleIdx="1" presStyleCnt="3">
        <dgm:presLayoutVars>
          <dgm:chMax val="0"/>
          <dgm:chPref val="0"/>
          <dgm:bulletEnabled val="1"/>
        </dgm:presLayoutVars>
      </dgm:prSet>
      <dgm:spPr/>
    </dgm:pt>
    <dgm:pt modelId="{3D928D57-7178-478E-A797-DD972BD12BCE}" type="pres">
      <dgm:prSet presAssocID="{BA47E708-065B-4C1E-8825-067CF08122BD}" presName="parTxOnlySpace" presStyleCnt="0"/>
      <dgm:spPr/>
    </dgm:pt>
    <dgm:pt modelId="{EE0352F6-C22D-4DEE-9422-03B581E326CA}" type="pres">
      <dgm:prSet presAssocID="{8E7BC0A4-0518-41EC-9558-72EA639A750A}" presName="parTxOnly" presStyleLbl="node1" presStyleIdx="2" presStyleCnt="3">
        <dgm:presLayoutVars>
          <dgm:chMax val="0"/>
          <dgm:chPref val="0"/>
          <dgm:bulletEnabled val="1"/>
        </dgm:presLayoutVars>
      </dgm:prSet>
      <dgm:spPr/>
    </dgm:pt>
  </dgm:ptLst>
  <dgm:cxnLst>
    <dgm:cxn modelId="{7635FE93-7E41-4C9E-BD60-66DCCE6619B3}" srcId="{3938CE38-833D-4DE7-BCAC-67B69FEDC30A}" destId="{8E7BC0A4-0518-41EC-9558-72EA639A750A}" srcOrd="2" destOrd="0" parTransId="{7451CC70-D72C-4C1A-BB3B-CBF8FC0F0D69}" sibTransId="{5B66CA21-A716-4FC5-966B-167B999BA422}"/>
    <dgm:cxn modelId="{09C5C3A2-8B70-40F9-98CF-AEB8DF9FEC83}" type="presOf" srcId="{8E7BC0A4-0518-41EC-9558-72EA639A750A}" destId="{EE0352F6-C22D-4DEE-9422-03B581E326CA}" srcOrd="0" destOrd="0" presId="urn:microsoft.com/office/officeart/2005/8/layout/chevron1"/>
    <dgm:cxn modelId="{DAADCFA3-98E1-42F8-8C58-790B4592CF1F}" type="presOf" srcId="{1FB273E3-DF58-4CC3-947F-735A491AC9E4}" destId="{010D2A52-F860-4373-94D7-5E6C103CBC20}" srcOrd="0" destOrd="0" presId="urn:microsoft.com/office/officeart/2005/8/layout/chevron1"/>
    <dgm:cxn modelId="{B87D30BA-CC9B-415E-8900-D176B7263524}" srcId="{3938CE38-833D-4DE7-BCAC-67B69FEDC30A}" destId="{36AC0423-CDE6-4169-B1B3-028E37CF8620}" srcOrd="1" destOrd="0" parTransId="{4CB1444D-42E6-4EA6-9076-D2712DF507F4}" sibTransId="{BA47E708-065B-4C1E-8825-067CF08122BD}"/>
    <dgm:cxn modelId="{046BF3BE-54EF-4605-B1BE-E7F6265D70A4}" type="presOf" srcId="{36AC0423-CDE6-4169-B1B3-028E37CF8620}" destId="{F4C8B337-3B46-4F98-9FF2-4D94205BE29B}" srcOrd="0" destOrd="0" presId="urn:microsoft.com/office/officeart/2005/8/layout/chevron1"/>
    <dgm:cxn modelId="{462F4ED5-A7C8-45CC-B334-E3447F0A0387}" srcId="{3938CE38-833D-4DE7-BCAC-67B69FEDC30A}" destId="{1FB273E3-DF58-4CC3-947F-735A491AC9E4}" srcOrd="0" destOrd="0" parTransId="{E693565F-A2FB-4A9D-BB15-2A398B0F69CB}" sibTransId="{ED909B54-4354-4D6A-9E3A-C3883E4609A5}"/>
    <dgm:cxn modelId="{1B5322E2-8BAA-4DBC-ACFC-F68E9AD9FBCA}" type="presOf" srcId="{3938CE38-833D-4DE7-BCAC-67B69FEDC30A}" destId="{2F1414C4-8A11-45A1-8CD9-57311106D44A}" srcOrd="0" destOrd="0" presId="urn:microsoft.com/office/officeart/2005/8/layout/chevron1"/>
    <dgm:cxn modelId="{07341CCF-2B61-4225-8D35-A032E3588472}" type="presParOf" srcId="{2F1414C4-8A11-45A1-8CD9-57311106D44A}" destId="{010D2A52-F860-4373-94D7-5E6C103CBC20}" srcOrd="0" destOrd="0" presId="urn:microsoft.com/office/officeart/2005/8/layout/chevron1"/>
    <dgm:cxn modelId="{3B1B9453-6B41-47F3-B5C8-4262877643E3}" type="presParOf" srcId="{2F1414C4-8A11-45A1-8CD9-57311106D44A}" destId="{0B8D6C50-A03E-4C08-9532-5B70876F1D4B}" srcOrd="1" destOrd="0" presId="urn:microsoft.com/office/officeart/2005/8/layout/chevron1"/>
    <dgm:cxn modelId="{D4BB4C42-BE41-481E-BCAB-CDA21B524334}" type="presParOf" srcId="{2F1414C4-8A11-45A1-8CD9-57311106D44A}" destId="{F4C8B337-3B46-4F98-9FF2-4D94205BE29B}" srcOrd="2" destOrd="0" presId="urn:microsoft.com/office/officeart/2005/8/layout/chevron1"/>
    <dgm:cxn modelId="{63946C92-3830-46B0-9DA4-9449914827F5}" type="presParOf" srcId="{2F1414C4-8A11-45A1-8CD9-57311106D44A}" destId="{3D928D57-7178-478E-A797-DD972BD12BCE}" srcOrd="3" destOrd="0" presId="urn:microsoft.com/office/officeart/2005/8/layout/chevron1"/>
    <dgm:cxn modelId="{C21D2CF1-79F7-48F5-BF4C-FC2EFDFD23EF}" type="presParOf" srcId="{2F1414C4-8A11-45A1-8CD9-57311106D44A}" destId="{EE0352F6-C22D-4DEE-9422-03B581E326CA}"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294249A-E295-44D0-91CD-1C5F93E91840}"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en-US"/>
        </a:p>
      </dgm:t>
    </dgm:pt>
    <dgm:pt modelId="{41346D3D-CEA4-43DE-B232-970D580A906B}">
      <dgm:prSet phldrT="[Text]" custT="1"/>
      <dgm:spPr/>
      <dgm:t>
        <a:bodyPr/>
        <a:lstStyle/>
        <a:p>
          <a:r>
            <a:rPr lang="en-US" sz="4000" b="1" dirty="0">
              <a:latin typeface="Book Antiqua" panose="02040602050305030304" pitchFamily="18" charset="0"/>
            </a:rPr>
            <a:t>Connecticut Law</a:t>
          </a:r>
        </a:p>
      </dgm:t>
    </dgm:pt>
    <dgm:pt modelId="{4EEDE76B-923C-4AC6-B81F-17A691C59CEC}" type="parTrans" cxnId="{D06D287E-E93E-43C9-80E4-1836BD083E07}">
      <dgm:prSet/>
      <dgm:spPr/>
      <dgm:t>
        <a:bodyPr/>
        <a:lstStyle/>
        <a:p>
          <a:endParaRPr lang="en-US">
            <a:latin typeface="Book Antiqua" panose="02040602050305030304" pitchFamily="18" charset="0"/>
          </a:endParaRPr>
        </a:p>
      </dgm:t>
    </dgm:pt>
    <dgm:pt modelId="{5508A567-8CB8-48A1-8524-1A1B149F502C}" type="sibTrans" cxnId="{D06D287E-E93E-43C9-80E4-1836BD083E07}">
      <dgm:prSet/>
      <dgm:spPr/>
      <dgm:t>
        <a:bodyPr/>
        <a:lstStyle/>
        <a:p>
          <a:endParaRPr lang="en-US">
            <a:latin typeface="Book Antiqua" panose="02040602050305030304" pitchFamily="18" charset="0"/>
          </a:endParaRPr>
        </a:p>
      </dgm:t>
    </dgm:pt>
    <dgm:pt modelId="{6F53A3C1-B897-4F3B-9CD7-CBE56300F326}">
      <dgm:prSet phldrT="[Text]"/>
      <dgm:spPr/>
      <dgm:t>
        <a:bodyPr/>
        <a:lstStyle/>
        <a:p>
          <a:r>
            <a:rPr lang="en-US" dirty="0">
              <a:solidFill>
                <a:schemeClr val="bg2">
                  <a:lumMod val="10000"/>
                </a:schemeClr>
              </a:solidFill>
              <a:latin typeface="Book Antiqua" panose="02040602050305030304" pitchFamily="18" charset="0"/>
            </a:rPr>
            <a:t>CT law protects students and employees against discrimination on the basis of sex</a:t>
          </a:r>
          <a:endParaRPr lang="en-US" dirty="0">
            <a:latin typeface="Book Antiqua" panose="02040602050305030304" pitchFamily="18" charset="0"/>
          </a:endParaRPr>
        </a:p>
      </dgm:t>
    </dgm:pt>
    <dgm:pt modelId="{F9E2288D-51AA-4DDF-9813-7929442D33A5}" type="parTrans" cxnId="{90BDA105-94B1-4A5B-A3A8-77FF07EF41EE}">
      <dgm:prSet/>
      <dgm:spPr/>
      <dgm:t>
        <a:bodyPr/>
        <a:lstStyle/>
        <a:p>
          <a:endParaRPr lang="en-US">
            <a:latin typeface="Book Antiqua" panose="02040602050305030304" pitchFamily="18" charset="0"/>
          </a:endParaRPr>
        </a:p>
      </dgm:t>
    </dgm:pt>
    <dgm:pt modelId="{39136356-C8DE-42F1-976E-D8326F28AF92}" type="sibTrans" cxnId="{90BDA105-94B1-4A5B-A3A8-77FF07EF41EE}">
      <dgm:prSet/>
      <dgm:spPr/>
      <dgm:t>
        <a:bodyPr/>
        <a:lstStyle/>
        <a:p>
          <a:endParaRPr lang="en-US">
            <a:latin typeface="Book Antiqua" panose="02040602050305030304" pitchFamily="18" charset="0"/>
          </a:endParaRPr>
        </a:p>
      </dgm:t>
    </dgm:pt>
    <dgm:pt modelId="{51082CBF-1DDE-425B-A499-86687848F526}">
      <dgm:prSet/>
      <dgm:spPr/>
      <dgm:t>
        <a:bodyPr/>
        <a:lstStyle/>
        <a:p>
          <a:r>
            <a:rPr lang="en-US" dirty="0">
              <a:solidFill>
                <a:schemeClr val="bg2">
                  <a:lumMod val="10000"/>
                </a:schemeClr>
              </a:solidFill>
              <a:latin typeface="Book Antiqua" panose="02040602050305030304" pitchFamily="18" charset="0"/>
            </a:rPr>
            <a:t>This includes protection on the basis of sexual orientation and gender identity and expression</a:t>
          </a:r>
        </a:p>
      </dgm:t>
    </dgm:pt>
    <dgm:pt modelId="{A080E4C7-63F5-4CF6-9FD0-1A47FA95A2F4}" type="parTrans" cxnId="{E0A22838-37C7-48BB-B3A8-7D2244062D3A}">
      <dgm:prSet/>
      <dgm:spPr/>
      <dgm:t>
        <a:bodyPr/>
        <a:lstStyle/>
        <a:p>
          <a:endParaRPr lang="en-US"/>
        </a:p>
      </dgm:t>
    </dgm:pt>
    <dgm:pt modelId="{BCBF4139-5140-4BDB-A7DE-F502C4ACA404}" type="sibTrans" cxnId="{E0A22838-37C7-48BB-B3A8-7D2244062D3A}">
      <dgm:prSet/>
      <dgm:spPr/>
      <dgm:t>
        <a:bodyPr/>
        <a:lstStyle/>
        <a:p>
          <a:endParaRPr lang="en-US"/>
        </a:p>
      </dgm:t>
    </dgm:pt>
    <dgm:pt modelId="{41495B30-087A-4C7C-BA59-7B5BC1478D2C}">
      <dgm:prSet/>
      <dgm:spPr/>
      <dgm:t>
        <a:bodyPr/>
        <a:lstStyle/>
        <a:p>
          <a:r>
            <a:rPr lang="en-US" dirty="0">
              <a:solidFill>
                <a:schemeClr val="bg2">
                  <a:lumMod val="10000"/>
                </a:schemeClr>
              </a:solidFill>
              <a:latin typeface="Book Antiqua" panose="02040602050305030304" pitchFamily="18" charset="0"/>
            </a:rPr>
            <a:t>Challenging Behavior/Bullying law</a:t>
          </a:r>
        </a:p>
      </dgm:t>
    </dgm:pt>
    <dgm:pt modelId="{79B4DAFD-E93A-4AF7-BE68-15E7FF8FC51C}" type="parTrans" cxnId="{223CAE4A-889E-457B-9B20-A8833E7BECA8}">
      <dgm:prSet/>
      <dgm:spPr/>
      <dgm:t>
        <a:bodyPr/>
        <a:lstStyle/>
        <a:p>
          <a:endParaRPr lang="en-US"/>
        </a:p>
      </dgm:t>
    </dgm:pt>
    <dgm:pt modelId="{2A160727-F1DB-4105-AABA-D6E5E440E236}" type="sibTrans" cxnId="{223CAE4A-889E-457B-9B20-A8833E7BECA8}">
      <dgm:prSet/>
      <dgm:spPr/>
      <dgm:t>
        <a:bodyPr/>
        <a:lstStyle/>
        <a:p>
          <a:endParaRPr lang="en-US"/>
        </a:p>
      </dgm:t>
    </dgm:pt>
    <dgm:pt modelId="{B29AF30F-9D53-480E-B0DA-007CD2E2FDB3}" type="pres">
      <dgm:prSet presAssocID="{8294249A-E295-44D0-91CD-1C5F93E91840}" presName="Name0" presStyleCnt="0">
        <dgm:presLayoutVars>
          <dgm:dir/>
          <dgm:animLvl val="lvl"/>
          <dgm:resizeHandles val="exact"/>
        </dgm:presLayoutVars>
      </dgm:prSet>
      <dgm:spPr/>
    </dgm:pt>
    <dgm:pt modelId="{68FDAEEA-1DC6-43A8-B50C-F46221933A96}" type="pres">
      <dgm:prSet presAssocID="{41346D3D-CEA4-43DE-B232-970D580A906B}" presName="composite" presStyleCnt="0"/>
      <dgm:spPr/>
    </dgm:pt>
    <dgm:pt modelId="{74E94DF5-24B0-4FB2-9BF5-A4105CA0692E}" type="pres">
      <dgm:prSet presAssocID="{41346D3D-CEA4-43DE-B232-970D580A906B}" presName="parTx" presStyleLbl="alignNode1" presStyleIdx="0" presStyleCnt="1">
        <dgm:presLayoutVars>
          <dgm:chMax val="0"/>
          <dgm:chPref val="0"/>
          <dgm:bulletEnabled val="1"/>
        </dgm:presLayoutVars>
      </dgm:prSet>
      <dgm:spPr/>
    </dgm:pt>
    <dgm:pt modelId="{5CA75180-76D5-4956-AE0D-49847C81DF5D}" type="pres">
      <dgm:prSet presAssocID="{41346D3D-CEA4-43DE-B232-970D580A906B}" presName="desTx" presStyleLbl="alignAccFollowNode1" presStyleIdx="0" presStyleCnt="1">
        <dgm:presLayoutVars>
          <dgm:bulletEnabled val="1"/>
        </dgm:presLayoutVars>
      </dgm:prSet>
      <dgm:spPr/>
    </dgm:pt>
  </dgm:ptLst>
  <dgm:cxnLst>
    <dgm:cxn modelId="{90BDA105-94B1-4A5B-A3A8-77FF07EF41EE}" srcId="{41346D3D-CEA4-43DE-B232-970D580A906B}" destId="{6F53A3C1-B897-4F3B-9CD7-CBE56300F326}" srcOrd="0" destOrd="0" parTransId="{F9E2288D-51AA-4DDF-9813-7929442D33A5}" sibTransId="{39136356-C8DE-42F1-976E-D8326F28AF92}"/>
    <dgm:cxn modelId="{E0A22838-37C7-48BB-B3A8-7D2244062D3A}" srcId="{41346D3D-CEA4-43DE-B232-970D580A906B}" destId="{51082CBF-1DDE-425B-A499-86687848F526}" srcOrd="1" destOrd="0" parTransId="{A080E4C7-63F5-4CF6-9FD0-1A47FA95A2F4}" sibTransId="{BCBF4139-5140-4BDB-A7DE-F502C4ACA404}"/>
    <dgm:cxn modelId="{0308B740-DCB1-4D19-93C8-792B8F64EAD4}" type="presOf" srcId="{6F53A3C1-B897-4F3B-9CD7-CBE56300F326}" destId="{5CA75180-76D5-4956-AE0D-49847C81DF5D}" srcOrd="0" destOrd="0" presId="urn:microsoft.com/office/officeart/2005/8/layout/hList1"/>
    <dgm:cxn modelId="{223CAE4A-889E-457B-9B20-A8833E7BECA8}" srcId="{41346D3D-CEA4-43DE-B232-970D580A906B}" destId="{41495B30-087A-4C7C-BA59-7B5BC1478D2C}" srcOrd="2" destOrd="0" parTransId="{79B4DAFD-E93A-4AF7-BE68-15E7FF8FC51C}" sibTransId="{2A160727-F1DB-4105-AABA-D6E5E440E236}"/>
    <dgm:cxn modelId="{D06D287E-E93E-43C9-80E4-1836BD083E07}" srcId="{8294249A-E295-44D0-91CD-1C5F93E91840}" destId="{41346D3D-CEA4-43DE-B232-970D580A906B}" srcOrd="0" destOrd="0" parTransId="{4EEDE76B-923C-4AC6-B81F-17A691C59CEC}" sibTransId="{5508A567-8CB8-48A1-8524-1A1B149F502C}"/>
    <dgm:cxn modelId="{CEBCA38A-FFA5-4295-B6D2-AE5022C80202}" type="presOf" srcId="{8294249A-E295-44D0-91CD-1C5F93E91840}" destId="{B29AF30F-9D53-480E-B0DA-007CD2E2FDB3}" srcOrd="0" destOrd="0" presId="urn:microsoft.com/office/officeart/2005/8/layout/hList1"/>
    <dgm:cxn modelId="{416E6FA1-6ACB-433B-BEB6-54EA4B4AE3E8}" type="presOf" srcId="{41346D3D-CEA4-43DE-B232-970D580A906B}" destId="{74E94DF5-24B0-4FB2-9BF5-A4105CA0692E}" srcOrd="0" destOrd="0" presId="urn:microsoft.com/office/officeart/2005/8/layout/hList1"/>
    <dgm:cxn modelId="{348CDCD7-2B84-4BA5-94E1-CB4AB74E51C1}" type="presOf" srcId="{41495B30-087A-4C7C-BA59-7B5BC1478D2C}" destId="{5CA75180-76D5-4956-AE0D-49847C81DF5D}" srcOrd="0" destOrd="2" presId="urn:microsoft.com/office/officeart/2005/8/layout/hList1"/>
    <dgm:cxn modelId="{A3EC86EA-1187-4905-9AF0-8AA1D0AE23A5}" type="presOf" srcId="{51082CBF-1DDE-425B-A499-86687848F526}" destId="{5CA75180-76D5-4956-AE0D-49847C81DF5D}" srcOrd="0" destOrd="1" presId="urn:microsoft.com/office/officeart/2005/8/layout/hList1"/>
    <dgm:cxn modelId="{060D2BBE-D0BA-4D0A-A647-2ABF78D0216B}" type="presParOf" srcId="{B29AF30F-9D53-480E-B0DA-007CD2E2FDB3}" destId="{68FDAEEA-1DC6-43A8-B50C-F46221933A96}" srcOrd="0" destOrd="0" presId="urn:microsoft.com/office/officeart/2005/8/layout/hList1"/>
    <dgm:cxn modelId="{27537DC2-8667-4865-B603-DEAD607B5ED0}" type="presParOf" srcId="{68FDAEEA-1DC6-43A8-B50C-F46221933A96}" destId="{74E94DF5-24B0-4FB2-9BF5-A4105CA0692E}" srcOrd="0" destOrd="0" presId="urn:microsoft.com/office/officeart/2005/8/layout/hList1"/>
    <dgm:cxn modelId="{56F2FD5B-50FD-4E06-ADA7-6076B2B44B8E}" type="presParOf" srcId="{68FDAEEA-1DC6-43A8-B50C-F46221933A96}" destId="{5CA75180-76D5-4956-AE0D-49847C81DF5D}"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281E4DB-A2F4-472B-8158-8273121C38FB}" type="doc">
      <dgm:prSet loTypeId="urn:microsoft.com/office/officeart/2005/8/layout/chevron1" loCatId="process" qsTypeId="urn:microsoft.com/office/officeart/2005/8/quickstyle/simple1" qsCatId="simple" csTypeId="urn:microsoft.com/office/officeart/2005/8/colors/colorful1" csCatId="colorful" phldr="1"/>
      <dgm:spPr/>
    </dgm:pt>
    <dgm:pt modelId="{319BAEDD-D045-426A-9B7A-03E07540857D}">
      <dgm:prSet phldrT="[Text]" custT="1"/>
      <dgm:spPr/>
      <dgm:t>
        <a:bodyPr/>
        <a:lstStyle/>
        <a:p>
          <a:r>
            <a:rPr lang="en-US" sz="2800" dirty="0">
              <a:latin typeface="Book Antiqua" panose="02040602050305030304" pitchFamily="18" charset="0"/>
            </a:rPr>
            <a:t>Provide parties written notice disclosing allegations</a:t>
          </a:r>
        </a:p>
      </dgm:t>
    </dgm:pt>
    <dgm:pt modelId="{A8953E72-D11A-496D-BEAC-4F62FDBE3AF0}" type="parTrans" cxnId="{6D4BEA0F-CF46-483B-8266-21B486289C0B}">
      <dgm:prSet/>
      <dgm:spPr/>
      <dgm:t>
        <a:bodyPr/>
        <a:lstStyle/>
        <a:p>
          <a:endParaRPr lang="en-US" sz="1400">
            <a:latin typeface="Book Antiqua" panose="02040602050305030304" pitchFamily="18" charset="0"/>
          </a:endParaRPr>
        </a:p>
      </dgm:t>
    </dgm:pt>
    <dgm:pt modelId="{C1A6E1F2-6B29-4A45-82AE-873D3623B936}" type="sibTrans" cxnId="{6D4BEA0F-CF46-483B-8266-21B486289C0B}">
      <dgm:prSet/>
      <dgm:spPr/>
      <dgm:t>
        <a:bodyPr/>
        <a:lstStyle/>
        <a:p>
          <a:endParaRPr lang="en-US" sz="1400">
            <a:latin typeface="Book Antiqua" panose="02040602050305030304" pitchFamily="18" charset="0"/>
          </a:endParaRPr>
        </a:p>
      </dgm:t>
    </dgm:pt>
    <dgm:pt modelId="{F91971E6-049B-4CA6-AD7D-5918BD9D6C80}">
      <dgm:prSet phldrT="[Text]" custT="1"/>
      <dgm:spPr/>
      <dgm:t>
        <a:bodyPr/>
        <a:lstStyle/>
        <a:p>
          <a:r>
            <a:rPr lang="en-US" sz="2800" dirty="0">
              <a:latin typeface="Book Antiqua" panose="02040602050305030304" pitchFamily="18" charset="0"/>
            </a:rPr>
            <a:t>Note requirements of informal resolution process</a:t>
          </a:r>
        </a:p>
      </dgm:t>
    </dgm:pt>
    <dgm:pt modelId="{F259741D-3ACF-45BA-912A-32369377E375}" type="parTrans" cxnId="{AB3FD0FD-25D4-4FDB-BB99-72C97A1055F9}">
      <dgm:prSet/>
      <dgm:spPr/>
      <dgm:t>
        <a:bodyPr/>
        <a:lstStyle/>
        <a:p>
          <a:endParaRPr lang="en-US" sz="1400">
            <a:latin typeface="Book Antiqua" panose="02040602050305030304" pitchFamily="18" charset="0"/>
          </a:endParaRPr>
        </a:p>
      </dgm:t>
    </dgm:pt>
    <dgm:pt modelId="{941F7449-414A-41C0-A1FC-CB1A3036F97F}" type="sibTrans" cxnId="{AB3FD0FD-25D4-4FDB-BB99-72C97A1055F9}">
      <dgm:prSet/>
      <dgm:spPr/>
      <dgm:t>
        <a:bodyPr/>
        <a:lstStyle/>
        <a:p>
          <a:endParaRPr lang="en-US" sz="1400">
            <a:latin typeface="Book Antiqua" panose="02040602050305030304" pitchFamily="18" charset="0"/>
          </a:endParaRPr>
        </a:p>
      </dgm:t>
    </dgm:pt>
    <dgm:pt modelId="{5AC20633-0E26-4D45-A1F2-E3E65E2233A1}" type="pres">
      <dgm:prSet presAssocID="{3281E4DB-A2F4-472B-8158-8273121C38FB}" presName="Name0" presStyleCnt="0">
        <dgm:presLayoutVars>
          <dgm:dir/>
          <dgm:animLvl val="lvl"/>
          <dgm:resizeHandles val="exact"/>
        </dgm:presLayoutVars>
      </dgm:prSet>
      <dgm:spPr/>
    </dgm:pt>
    <dgm:pt modelId="{5E7B338B-8E9C-4722-AB15-DD5933CA2DF3}" type="pres">
      <dgm:prSet presAssocID="{319BAEDD-D045-426A-9B7A-03E07540857D}" presName="parTxOnly" presStyleLbl="node1" presStyleIdx="0" presStyleCnt="2" custLinFactNeighborY="-45958">
        <dgm:presLayoutVars>
          <dgm:chMax val="0"/>
          <dgm:chPref val="0"/>
          <dgm:bulletEnabled val="1"/>
        </dgm:presLayoutVars>
      </dgm:prSet>
      <dgm:spPr/>
    </dgm:pt>
    <dgm:pt modelId="{7C5A398B-67B1-467B-AB17-18700276BD63}" type="pres">
      <dgm:prSet presAssocID="{C1A6E1F2-6B29-4A45-82AE-873D3623B936}" presName="parTxOnlySpace" presStyleCnt="0"/>
      <dgm:spPr/>
    </dgm:pt>
    <dgm:pt modelId="{8C6827EC-3D4D-4E1A-94ED-FE0FF1639504}" type="pres">
      <dgm:prSet presAssocID="{F91971E6-049B-4CA6-AD7D-5918BD9D6C80}" presName="parTxOnly" presStyleLbl="node1" presStyleIdx="1" presStyleCnt="2" custLinFactNeighborY="-45958">
        <dgm:presLayoutVars>
          <dgm:chMax val="0"/>
          <dgm:chPref val="0"/>
          <dgm:bulletEnabled val="1"/>
        </dgm:presLayoutVars>
      </dgm:prSet>
      <dgm:spPr/>
    </dgm:pt>
  </dgm:ptLst>
  <dgm:cxnLst>
    <dgm:cxn modelId="{6D4BEA0F-CF46-483B-8266-21B486289C0B}" srcId="{3281E4DB-A2F4-472B-8158-8273121C38FB}" destId="{319BAEDD-D045-426A-9B7A-03E07540857D}" srcOrd="0" destOrd="0" parTransId="{A8953E72-D11A-496D-BEAC-4F62FDBE3AF0}" sibTransId="{C1A6E1F2-6B29-4A45-82AE-873D3623B936}"/>
    <dgm:cxn modelId="{A17BEB13-AFF2-4409-8EEC-4583D916C2B1}" type="presOf" srcId="{F91971E6-049B-4CA6-AD7D-5918BD9D6C80}" destId="{8C6827EC-3D4D-4E1A-94ED-FE0FF1639504}" srcOrd="0" destOrd="0" presId="urn:microsoft.com/office/officeart/2005/8/layout/chevron1"/>
    <dgm:cxn modelId="{F735021B-A170-430A-9A1E-36C218D1961D}" type="presOf" srcId="{3281E4DB-A2F4-472B-8158-8273121C38FB}" destId="{5AC20633-0E26-4D45-A1F2-E3E65E2233A1}" srcOrd="0" destOrd="0" presId="urn:microsoft.com/office/officeart/2005/8/layout/chevron1"/>
    <dgm:cxn modelId="{257F66D2-8F46-441D-9126-9B144C556B62}" type="presOf" srcId="{319BAEDD-D045-426A-9B7A-03E07540857D}" destId="{5E7B338B-8E9C-4722-AB15-DD5933CA2DF3}" srcOrd="0" destOrd="0" presId="urn:microsoft.com/office/officeart/2005/8/layout/chevron1"/>
    <dgm:cxn modelId="{AB3FD0FD-25D4-4FDB-BB99-72C97A1055F9}" srcId="{3281E4DB-A2F4-472B-8158-8273121C38FB}" destId="{F91971E6-049B-4CA6-AD7D-5918BD9D6C80}" srcOrd="1" destOrd="0" parTransId="{F259741D-3ACF-45BA-912A-32369377E375}" sibTransId="{941F7449-414A-41C0-A1FC-CB1A3036F97F}"/>
    <dgm:cxn modelId="{A49608CC-C9D5-4933-AC6F-8EBDDEDB567D}" type="presParOf" srcId="{5AC20633-0E26-4D45-A1F2-E3E65E2233A1}" destId="{5E7B338B-8E9C-4722-AB15-DD5933CA2DF3}" srcOrd="0" destOrd="0" presId="urn:microsoft.com/office/officeart/2005/8/layout/chevron1"/>
    <dgm:cxn modelId="{F9B884D3-76A1-4B68-845A-CB7BEC2EB8B4}" type="presParOf" srcId="{5AC20633-0E26-4D45-A1F2-E3E65E2233A1}" destId="{7C5A398B-67B1-467B-AB17-18700276BD63}" srcOrd="1" destOrd="0" presId="urn:microsoft.com/office/officeart/2005/8/layout/chevron1"/>
    <dgm:cxn modelId="{1251618A-8742-437D-A7E8-CAD0AA462990}" type="presParOf" srcId="{5AC20633-0E26-4D45-A1F2-E3E65E2233A1}" destId="{8C6827EC-3D4D-4E1A-94ED-FE0FF1639504}" srcOrd="2"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281E4DB-A2F4-472B-8158-8273121C38FB}" type="doc">
      <dgm:prSet loTypeId="urn:microsoft.com/office/officeart/2005/8/layout/chevron1" loCatId="process" qsTypeId="urn:microsoft.com/office/officeart/2005/8/quickstyle/simple1" qsCatId="simple" csTypeId="urn:microsoft.com/office/officeart/2005/8/colors/colorful4" csCatId="colorful" phldr="1"/>
      <dgm:spPr/>
    </dgm:pt>
    <dgm:pt modelId="{319BAEDD-D045-426A-9B7A-03E07540857D}">
      <dgm:prSet phldrT="[Text]"/>
      <dgm:spPr/>
      <dgm:t>
        <a:bodyPr/>
        <a:lstStyle/>
        <a:p>
          <a:r>
            <a:rPr lang="en-US" dirty="0">
              <a:latin typeface="Book Antiqua" panose="02040602050305030304" pitchFamily="18" charset="0"/>
            </a:rPr>
            <a:t>Note any consequences from participating in the informal resolution process</a:t>
          </a:r>
        </a:p>
      </dgm:t>
    </dgm:pt>
    <dgm:pt modelId="{A8953E72-D11A-496D-BEAC-4F62FDBE3AF0}" type="parTrans" cxnId="{6D4BEA0F-CF46-483B-8266-21B486289C0B}">
      <dgm:prSet/>
      <dgm:spPr/>
      <dgm:t>
        <a:bodyPr/>
        <a:lstStyle/>
        <a:p>
          <a:endParaRPr lang="en-US">
            <a:latin typeface="Book Antiqua" panose="02040602050305030304" pitchFamily="18" charset="0"/>
          </a:endParaRPr>
        </a:p>
      </dgm:t>
    </dgm:pt>
    <dgm:pt modelId="{C1A6E1F2-6B29-4A45-82AE-873D3623B936}" type="sibTrans" cxnId="{6D4BEA0F-CF46-483B-8266-21B486289C0B}">
      <dgm:prSet/>
      <dgm:spPr/>
      <dgm:t>
        <a:bodyPr/>
        <a:lstStyle/>
        <a:p>
          <a:endParaRPr lang="en-US">
            <a:latin typeface="Book Antiqua" panose="02040602050305030304" pitchFamily="18" charset="0"/>
          </a:endParaRPr>
        </a:p>
      </dgm:t>
    </dgm:pt>
    <dgm:pt modelId="{F91971E6-049B-4CA6-AD7D-5918BD9D6C80}">
      <dgm:prSet phldrT="[Text]"/>
      <dgm:spPr/>
      <dgm:t>
        <a:bodyPr/>
        <a:lstStyle/>
        <a:p>
          <a:r>
            <a:rPr lang="en-US" dirty="0">
              <a:latin typeface="Book Antiqua" panose="02040602050305030304" pitchFamily="18" charset="0"/>
            </a:rPr>
            <a:t>Obtain voluntary, written consent from both parties to engage in informal resolution</a:t>
          </a:r>
        </a:p>
      </dgm:t>
    </dgm:pt>
    <dgm:pt modelId="{F259741D-3ACF-45BA-912A-32369377E375}" type="parTrans" cxnId="{AB3FD0FD-25D4-4FDB-BB99-72C97A1055F9}">
      <dgm:prSet/>
      <dgm:spPr/>
      <dgm:t>
        <a:bodyPr/>
        <a:lstStyle/>
        <a:p>
          <a:endParaRPr lang="en-US">
            <a:latin typeface="Book Antiqua" panose="02040602050305030304" pitchFamily="18" charset="0"/>
          </a:endParaRPr>
        </a:p>
      </dgm:t>
    </dgm:pt>
    <dgm:pt modelId="{941F7449-414A-41C0-A1FC-CB1A3036F97F}" type="sibTrans" cxnId="{AB3FD0FD-25D4-4FDB-BB99-72C97A1055F9}">
      <dgm:prSet/>
      <dgm:spPr/>
      <dgm:t>
        <a:bodyPr/>
        <a:lstStyle/>
        <a:p>
          <a:endParaRPr lang="en-US">
            <a:latin typeface="Book Antiqua" panose="02040602050305030304" pitchFamily="18" charset="0"/>
          </a:endParaRPr>
        </a:p>
      </dgm:t>
    </dgm:pt>
    <dgm:pt modelId="{5AC20633-0E26-4D45-A1F2-E3E65E2233A1}" type="pres">
      <dgm:prSet presAssocID="{3281E4DB-A2F4-472B-8158-8273121C38FB}" presName="Name0" presStyleCnt="0">
        <dgm:presLayoutVars>
          <dgm:dir/>
          <dgm:animLvl val="lvl"/>
          <dgm:resizeHandles val="exact"/>
        </dgm:presLayoutVars>
      </dgm:prSet>
      <dgm:spPr/>
    </dgm:pt>
    <dgm:pt modelId="{5E7B338B-8E9C-4722-AB15-DD5933CA2DF3}" type="pres">
      <dgm:prSet presAssocID="{319BAEDD-D045-426A-9B7A-03E07540857D}" presName="parTxOnly" presStyleLbl="node1" presStyleIdx="0" presStyleCnt="2" custLinFactNeighborY="-45958">
        <dgm:presLayoutVars>
          <dgm:chMax val="0"/>
          <dgm:chPref val="0"/>
          <dgm:bulletEnabled val="1"/>
        </dgm:presLayoutVars>
      </dgm:prSet>
      <dgm:spPr/>
    </dgm:pt>
    <dgm:pt modelId="{7C5A398B-67B1-467B-AB17-18700276BD63}" type="pres">
      <dgm:prSet presAssocID="{C1A6E1F2-6B29-4A45-82AE-873D3623B936}" presName="parTxOnlySpace" presStyleCnt="0"/>
      <dgm:spPr/>
    </dgm:pt>
    <dgm:pt modelId="{8C6827EC-3D4D-4E1A-94ED-FE0FF1639504}" type="pres">
      <dgm:prSet presAssocID="{F91971E6-049B-4CA6-AD7D-5918BD9D6C80}" presName="parTxOnly" presStyleLbl="node1" presStyleIdx="1" presStyleCnt="2" custLinFactNeighborY="-45958">
        <dgm:presLayoutVars>
          <dgm:chMax val="0"/>
          <dgm:chPref val="0"/>
          <dgm:bulletEnabled val="1"/>
        </dgm:presLayoutVars>
      </dgm:prSet>
      <dgm:spPr/>
    </dgm:pt>
  </dgm:ptLst>
  <dgm:cxnLst>
    <dgm:cxn modelId="{6D4BEA0F-CF46-483B-8266-21B486289C0B}" srcId="{3281E4DB-A2F4-472B-8158-8273121C38FB}" destId="{319BAEDD-D045-426A-9B7A-03E07540857D}" srcOrd="0" destOrd="0" parTransId="{A8953E72-D11A-496D-BEAC-4F62FDBE3AF0}" sibTransId="{C1A6E1F2-6B29-4A45-82AE-873D3623B936}"/>
    <dgm:cxn modelId="{A17BEB13-AFF2-4409-8EEC-4583D916C2B1}" type="presOf" srcId="{F91971E6-049B-4CA6-AD7D-5918BD9D6C80}" destId="{8C6827EC-3D4D-4E1A-94ED-FE0FF1639504}" srcOrd="0" destOrd="0" presId="urn:microsoft.com/office/officeart/2005/8/layout/chevron1"/>
    <dgm:cxn modelId="{F735021B-A170-430A-9A1E-36C218D1961D}" type="presOf" srcId="{3281E4DB-A2F4-472B-8158-8273121C38FB}" destId="{5AC20633-0E26-4D45-A1F2-E3E65E2233A1}" srcOrd="0" destOrd="0" presId="urn:microsoft.com/office/officeart/2005/8/layout/chevron1"/>
    <dgm:cxn modelId="{257F66D2-8F46-441D-9126-9B144C556B62}" type="presOf" srcId="{319BAEDD-D045-426A-9B7A-03E07540857D}" destId="{5E7B338B-8E9C-4722-AB15-DD5933CA2DF3}" srcOrd="0" destOrd="0" presId="urn:microsoft.com/office/officeart/2005/8/layout/chevron1"/>
    <dgm:cxn modelId="{AB3FD0FD-25D4-4FDB-BB99-72C97A1055F9}" srcId="{3281E4DB-A2F4-472B-8158-8273121C38FB}" destId="{F91971E6-049B-4CA6-AD7D-5918BD9D6C80}" srcOrd="1" destOrd="0" parTransId="{F259741D-3ACF-45BA-912A-32369377E375}" sibTransId="{941F7449-414A-41C0-A1FC-CB1A3036F97F}"/>
    <dgm:cxn modelId="{A49608CC-C9D5-4933-AC6F-8EBDDEDB567D}" type="presParOf" srcId="{5AC20633-0E26-4D45-A1F2-E3E65E2233A1}" destId="{5E7B338B-8E9C-4722-AB15-DD5933CA2DF3}" srcOrd="0" destOrd="0" presId="urn:microsoft.com/office/officeart/2005/8/layout/chevron1"/>
    <dgm:cxn modelId="{F9B884D3-76A1-4B68-845A-CB7BEC2EB8B4}" type="presParOf" srcId="{5AC20633-0E26-4D45-A1F2-E3E65E2233A1}" destId="{7C5A398B-67B1-467B-AB17-18700276BD63}" srcOrd="1" destOrd="0" presId="urn:microsoft.com/office/officeart/2005/8/layout/chevron1"/>
    <dgm:cxn modelId="{1251618A-8742-437D-A7E8-CAD0AA462990}" type="presParOf" srcId="{5AC20633-0E26-4D45-A1F2-E3E65E2233A1}" destId="{8C6827EC-3D4D-4E1A-94ED-FE0FF1639504}" srcOrd="2" destOrd="0" presId="urn:microsoft.com/office/officeart/2005/8/layout/chevro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938CE38-833D-4DE7-BCAC-67B69FEDC30A}" type="doc">
      <dgm:prSet loTypeId="urn:microsoft.com/office/officeart/2005/8/layout/chevron1" loCatId="process" qsTypeId="urn:microsoft.com/office/officeart/2005/8/quickstyle/simple1" qsCatId="simple" csTypeId="urn:microsoft.com/office/officeart/2005/8/colors/colorful1" csCatId="colorful" phldr="1"/>
      <dgm:spPr/>
    </dgm:pt>
    <dgm:pt modelId="{1FB273E3-DF58-4CC3-947F-735A491AC9E4}">
      <dgm:prSet phldrT="[Text]"/>
      <dgm:spPr/>
      <dgm:t>
        <a:bodyPr/>
        <a:lstStyle/>
        <a:p>
          <a:r>
            <a:rPr lang="en-US" b="1" dirty="0">
              <a:latin typeface="Book Antiqua" panose="02040602050305030304" pitchFamily="18" charset="0"/>
            </a:rPr>
            <a:t>Burden of </a:t>
          </a:r>
          <a:br>
            <a:rPr lang="en-US" b="1" dirty="0">
              <a:latin typeface="Book Antiqua" panose="02040602050305030304" pitchFamily="18" charset="0"/>
            </a:rPr>
          </a:br>
          <a:r>
            <a:rPr lang="en-US" b="1" dirty="0">
              <a:latin typeface="Book Antiqua" panose="02040602050305030304" pitchFamily="18" charset="0"/>
            </a:rPr>
            <a:t>Proof</a:t>
          </a:r>
        </a:p>
      </dgm:t>
    </dgm:pt>
    <dgm:pt modelId="{E693565F-A2FB-4A9D-BB15-2A398B0F69CB}" type="parTrans" cxnId="{462F4ED5-A7C8-45CC-B334-E3447F0A0387}">
      <dgm:prSet/>
      <dgm:spPr/>
      <dgm:t>
        <a:bodyPr/>
        <a:lstStyle/>
        <a:p>
          <a:endParaRPr lang="en-US" b="1">
            <a:latin typeface="Book Antiqua" panose="02040602050305030304" pitchFamily="18" charset="0"/>
          </a:endParaRPr>
        </a:p>
      </dgm:t>
    </dgm:pt>
    <dgm:pt modelId="{ED909B54-4354-4D6A-9E3A-C3883E4609A5}" type="sibTrans" cxnId="{462F4ED5-A7C8-45CC-B334-E3447F0A0387}">
      <dgm:prSet/>
      <dgm:spPr/>
      <dgm:t>
        <a:bodyPr/>
        <a:lstStyle/>
        <a:p>
          <a:endParaRPr lang="en-US" b="1">
            <a:latin typeface="Book Antiqua" panose="02040602050305030304" pitchFamily="18" charset="0"/>
          </a:endParaRPr>
        </a:p>
      </dgm:t>
    </dgm:pt>
    <dgm:pt modelId="{36AC0423-CDE6-4169-B1B3-028E37CF8620}">
      <dgm:prSet phldrT="[Text]"/>
      <dgm:spPr/>
      <dgm:t>
        <a:bodyPr/>
        <a:lstStyle/>
        <a:p>
          <a:r>
            <a:rPr lang="en-US" b="1" dirty="0">
              <a:latin typeface="Book Antiqua" panose="02040602050305030304" pitchFamily="18" charset="0"/>
            </a:rPr>
            <a:t>Equal Opportunities for parties</a:t>
          </a:r>
        </a:p>
      </dgm:t>
    </dgm:pt>
    <dgm:pt modelId="{4CB1444D-42E6-4EA6-9076-D2712DF507F4}" type="parTrans" cxnId="{B87D30BA-CC9B-415E-8900-D176B7263524}">
      <dgm:prSet/>
      <dgm:spPr/>
      <dgm:t>
        <a:bodyPr/>
        <a:lstStyle/>
        <a:p>
          <a:endParaRPr lang="en-US" b="1">
            <a:latin typeface="Book Antiqua" panose="02040602050305030304" pitchFamily="18" charset="0"/>
          </a:endParaRPr>
        </a:p>
      </dgm:t>
    </dgm:pt>
    <dgm:pt modelId="{BA47E708-065B-4C1E-8825-067CF08122BD}" type="sibTrans" cxnId="{B87D30BA-CC9B-415E-8900-D176B7263524}">
      <dgm:prSet/>
      <dgm:spPr/>
      <dgm:t>
        <a:bodyPr/>
        <a:lstStyle/>
        <a:p>
          <a:endParaRPr lang="en-US" b="1">
            <a:latin typeface="Book Antiqua" panose="02040602050305030304" pitchFamily="18" charset="0"/>
          </a:endParaRPr>
        </a:p>
      </dgm:t>
    </dgm:pt>
    <dgm:pt modelId="{8E7BC0A4-0518-41EC-9558-72EA639A750A}">
      <dgm:prSet phldrT="[Text]"/>
      <dgm:spPr/>
      <dgm:t>
        <a:bodyPr/>
        <a:lstStyle/>
        <a:p>
          <a:r>
            <a:rPr lang="en-US" b="1" dirty="0">
              <a:latin typeface="Book Antiqua" panose="02040602050305030304" pitchFamily="18" charset="0"/>
            </a:rPr>
            <a:t>No restrictions on either party</a:t>
          </a:r>
        </a:p>
      </dgm:t>
    </dgm:pt>
    <dgm:pt modelId="{7451CC70-D72C-4C1A-BB3B-CBF8FC0F0D69}" type="parTrans" cxnId="{7635FE93-7E41-4C9E-BD60-66DCCE6619B3}">
      <dgm:prSet/>
      <dgm:spPr/>
      <dgm:t>
        <a:bodyPr/>
        <a:lstStyle/>
        <a:p>
          <a:endParaRPr lang="en-US" b="1">
            <a:latin typeface="Book Antiqua" panose="02040602050305030304" pitchFamily="18" charset="0"/>
          </a:endParaRPr>
        </a:p>
      </dgm:t>
    </dgm:pt>
    <dgm:pt modelId="{5B66CA21-A716-4FC5-966B-167B999BA422}" type="sibTrans" cxnId="{7635FE93-7E41-4C9E-BD60-66DCCE6619B3}">
      <dgm:prSet/>
      <dgm:spPr/>
      <dgm:t>
        <a:bodyPr/>
        <a:lstStyle/>
        <a:p>
          <a:endParaRPr lang="en-US" b="1">
            <a:latin typeface="Book Antiqua" panose="02040602050305030304" pitchFamily="18" charset="0"/>
          </a:endParaRPr>
        </a:p>
      </dgm:t>
    </dgm:pt>
    <dgm:pt modelId="{2F1414C4-8A11-45A1-8CD9-57311106D44A}" type="pres">
      <dgm:prSet presAssocID="{3938CE38-833D-4DE7-BCAC-67B69FEDC30A}" presName="Name0" presStyleCnt="0">
        <dgm:presLayoutVars>
          <dgm:dir/>
          <dgm:animLvl val="lvl"/>
          <dgm:resizeHandles val="exact"/>
        </dgm:presLayoutVars>
      </dgm:prSet>
      <dgm:spPr/>
    </dgm:pt>
    <dgm:pt modelId="{010D2A52-F860-4373-94D7-5E6C103CBC20}" type="pres">
      <dgm:prSet presAssocID="{1FB273E3-DF58-4CC3-947F-735A491AC9E4}" presName="parTxOnly" presStyleLbl="node1" presStyleIdx="0" presStyleCnt="3">
        <dgm:presLayoutVars>
          <dgm:chMax val="0"/>
          <dgm:chPref val="0"/>
          <dgm:bulletEnabled val="1"/>
        </dgm:presLayoutVars>
      </dgm:prSet>
      <dgm:spPr/>
    </dgm:pt>
    <dgm:pt modelId="{0B8D6C50-A03E-4C08-9532-5B70876F1D4B}" type="pres">
      <dgm:prSet presAssocID="{ED909B54-4354-4D6A-9E3A-C3883E4609A5}" presName="parTxOnlySpace" presStyleCnt="0"/>
      <dgm:spPr/>
    </dgm:pt>
    <dgm:pt modelId="{F4C8B337-3B46-4F98-9FF2-4D94205BE29B}" type="pres">
      <dgm:prSet presAssocID="{36AC0423-CDE6-4169-B1B3-028E37CF8620}" presName="parTxOnly" presStyleLbl="node1" presStyleIdx="1" presStyleCnt="3">
        <dgm:presLayoutVars>
          <dgm:chMax val="0"/>
          <dgm:chPref val="0"/>
          <dgm:bulletEnabled val="1"/>
        </dgm:presLayoutVars>
      </dgm:prSet>
      <dgm:spPr/>
    </dgm:pt>
    <dgm:pt modelId="{3D928D57-7178-478E-A797-DD972BD12BCE}" type="pres">
      <dgm:prSet presAssocID="{BA47E708-065B-4C1E-8825-067CF08122BD}" presName="parTxOnlySpace" presStyleCnt="0"/>
      <dgm:spPr/>
    </dgm:pt>
    <dgm:pt modelId="{EE0352F6-C22D-4DEE-9422-03B581E326CA}" type="pres">
      <dgm:prSet presAssocID="{8E7BC0A4-0518-41EC-9558-72EA639A750A}" presName="parTxOnly" presStyleLbl="node1" presStyleIdx="2" presStyleCnt="3">
        <dgm:presLayoutVars>
          <dgm:chMax val="0"/>
          <dgm:chPref val="0"/>
          <dgm:bulletEnabled val="1"/>
        </dgm:presLayoutVars>
      </dgm:prSet>
      <dgm:spPr/>
    </dgm:pt>
  </dgm:ptLst>
  <dgm:cxnLst>
    <dgm:cxn modelId="{7635FE93-7E41-4C9E-BD60-66DCCE6619B3}" srcId="{3938CE38-833D-4DE7-BCAC-67B69FEDC30A}" destId="{8E7BC0A4-0518-41EC-9558-72EA639A750A}" srcOrd="2" destOrd="0" parTransId="{7451CC70-D72C-4C1A-BB3B-CBF8FC0F0D69}" sibTransId="{5B66CA21-A716-4FC5-966B-167B999BA422}"/>
    <dgm:cxn modelId="{09C5C3A2-8B70-40F9-98CF-AEB8DF9FEC83}" type="presOf" srcId="{8E7BC0A4-0518-41EC-9558-72EA639A750A}" destId="{EE0352F6-C22D-4DEE-9422-03B581E326CA}" srcOrd="0" destOrd="0" presId="urn:microsoft.com/office/officeart/2005/8/layout/chevron1"/>
    <dgm:cxn modelId="{DAADCFA3-98E1-42F8-8C58-790B4592CF1F}" type="presOf" srcId="{1FB273E3-DF58-4CC3-947F-735A491AC9E4}" destId="{010D2A52-F860-4373-94D7-5E6C103CBC20}" srcOrd="0" destOrd="0" presId="urn:microsoft.com/office/officeart/2005/8/layout/chevron1"/>
    <dgm:cxn modelId="{B87D30BA-CC9B-415E-8900-D176B7263524}" srcId="{3938CE38-833D-4DE7-BCAC-67B69FEDC30A}" destId="{36AC0423-CDE6-4169-B1B3-028E37CF8620}" srcOrd="1" destOrd="0" parTransId="{4CB1444D-42E6-4EA6-9076-D2712DF507F4}" sibTransId="{BA47E708-065B-4C1E-8825-067CF08122BD}"/>
    <dgm:cxn modelId="{046BF3BE-54EF-4605-B1BE-E7F6265D70A4}" type="presOf" srcId="{36AC0423-CDE6-4169-B1B3-028E37CF8620}" destId="{F4C8B337-3B46-4F98-9FF2-4D94205BE29B}" srcOrd="0" destOrd="0" presId="urn:microsoft.com/office/officeart/2005/8/layout/chevron1"/>
    <dgm:cxn modelId="{462F4ED5-A7C8-45CC-B334-E3447F0A0387}" srcId="{3938CE38-833D-4DE7-BCAC-67B69FEDC30A}" destId="{1FB273E3-DF58-4CC3-947F-735A491AC9E4}" srcOrd="0" destOrd="0" parTransId="{E693565F-A2FB-4A9D-BB15-2A398B0F69CB}" sibTransId="{ED909B54-4354-4D6A-9E3A-C3883E4609A5}"/>
    <dgm:cxn modelId="{1B5322E2-8BAA-4DBC-ACFC-F68E9AD9FBCA}" type="presOf" srcId="{3938CE38-833D-4DE7-BCAC-67B69FEDC30A}" destId="{2F1414C4-8A11-45A1-8CD9-57311106D44A}" srcOrd="0" destOrd="0" presId="urn:microsoft.com/office/officeart/2005/8/layout/chevron1"/>
    <dgm:cxn modelId="{07341CCF-2B61-4225-8D35-A032E3588472}" type="presParOf" srcId="{2F1414C4-8A11-45A1-8CD9-57311106D44A}" destId="{010D2A52-F860-4373-94D7-5E6C103CBC20}" srcOrd="0" destOrd="0" presId="urn:microsoft.com/office/officeart/2005/8/layout/chevron1"/>
    <dgm:cxn modelId="{3B1B9453-6B41-47F3-B5C8-4262877643E3}" type="presParOf" srcId="{2F1414C4-8A11-45A1-8CD9-57311106D44A}" destId="{0B8D6C50-A03E-4C08-9532-5B70876F1D4B}" srcOrd="1" destOrd="0" presId="urn:microsoft.com/office/officeart/2005/8/layout/chevron1"/>
    <dgm:cxn modelId="{D4BB4C42-BE41-481E-BCAB-CDA21B524334}" type="presParOf" srcId="{2F1414C4-8A11-45A1-8CD9-57311106D44A}" destId="{F4C8B337-3B46-4F98-9FF2-4D94205BE29B}" srcOrd="2" destOrd="0" presId="urn:microsoft.com/office/officeart/2005/8/layout/chevron1"/>
    <dgm:cxn modelId="{63946C92-3830-46B0-9DA4-9449914827F5}" type="presParOf" srcId="{2F1414C4-8A11-45A1-8CD9-57311106D44A}" destId="{3D928D57-7178-478E-A797-DD972BD12BCE}" srcOrd="3" destOrd="0" presId="urn:microsoft.com/office/officeart/2005/8/layout/chevron1"/>
    <dgm:cxn modelId="{C21D2CF1-79F7-48F5-BF4C-FC2EFDFD23EF}" type="presParOf" srcId="{2F1414C4-8A11-45A1-8CD9-57311106D44A}" destId="{EE0352F6-C22D-4DEE-9422-03B581E326CA}"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F52B89-4DC3-2946-B634-A0F49B92EA78}">
      <dsp:nvSpPr>
        <dsp:cNvPr id="0" name=""/>
        <dsp:cNvSpPr/>
      </dsp:nvSpPr>
      <dsp:spPr>
        <a:xfrm>
          <a:off x="834463" y="0"/>
          <a:ext cx="9457255" cy="3483430"/>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978F0BF-FAB2-0D44-B264-9CC5FB97FD6F}">
      <dsp:nvSpPr>
        <dsp:cNvPr id="0" name=""/>
        <dsp:cNvSpPr/>
      </dsp:nvSpPr>
      <dsp:spPr>
        <a:xfrm>
          <a:off x="764" y="1045028"/>
          <a:ext cx="2666872" cy="1393372"/>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solidFill>
                <a:schemeClr val="bg1">
                  <a:lumMod val="95000"/>
                </a:schemeClr>
              </a:solidFill>
              <a:latin typeface="Book Antiqua" panose="02040602050305030304" pitchFamily="18" charset="0"/>
            </a:rPr>
            <a:t>Before 2020</a:t>
          </a:r>
        </a:p>
      </dsp:txBody>
      <dsp:txXfrm>
        <a:off x="68783" y="1113047"/>
        <a:ext cx="2530834" cy="1257334"/>
      </dsp:txXfrm>
    </dsp:sp>
    <dsp:sp modelId="{EE3FBDCB-4360-9546-89ED-E1D8863A8C61}">
      <dsp:nvSpPr>
        <dsp:cNvPr id="0" name=""/>
        <dsp:cNvSpPr/>
      </dsp:nvSpPr>
      <dsp:spPr>
        <a:xfrm>
          <a:off x="2820024" y="1045028"/>
          <a:ext cx="2666872" cy="1393372"/>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solidFill>
                <a:schemeClr val="bg1">
                  <a:lumMod val="95000"/>
                </a:schemeClr>
              </a:solidFill>
              <a:latin typeface="Book Antiqua" panose="02040602050305030304" pitchFamily="18" charset="0"/>
            </a:rPr>
            <a:t>2020 Regulations</a:t>
          </a:r>
        </a:p>
      </dsp:txBody>
      <dsp:txXfrm>
        <a:off x="2888043" y="1113047"/>
        <a:ext cx="2530834" cy="1257334"/>
      </dsp:txXfrm>
    </dsp:sp>
    <dsp:sp modelId="{0B110EF8-ECE1-E746-9CC7-09350F117146}">
      <dsp:nvSpPr>
        <dsp:cNvPr id="0" name=""/>
        <dsp:cNvSpPr/>
      </dsp:nvSpPr>
      <dsp:spPr>
        <a:xfrm>
          <a:off x="5639285" y="1045028"/>
          <a:ext cx="2666872" cy="1393372"/>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solidFill>
                <a:schemeClr val="bg1">
                  <a:lumMod val="95000"/>
                </a:schemeClr>
              </a:solidFill>
              <a:latin typeface="Book Antiqua" panose="02040602050305030304" pitchFamily="18" charset="0"/>
            </a:rPr>
            <a:t>2024 Regulations</a:t>
          </a:r>
        </a:p>
      </dsp:txBody>
      <dsp:txXfrm>
        <a:off x="5707304" y="1113047"/>
        <a:ext cx="2530834" cy="1257334"/>
      </dsp:txXfrm>
    </dsp:sp>
    <dsp:sp modelId="{A56D758D-8709-42E5-82EA-5662902303F9}">
      <dsp:nvSpPr>
        <dsp:cNvPr id="0" name=""/>
        <dsp:cNvSpPr/>
      </dsp:nvSpPr>
      <dsp:spPr>
        <a:xfrm>
          <a:off x="8458545" y="1045028"/>
          <a:ext cx="2666872" cy="1393372"/>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solidFill>
                <a:schemeClr val="bg1">
                  <a:lumMod val="95000"/>
                </a:schemeClr>
              </a:solidFill>
              <a:latin typeface="Book Antiqua" panose="02040602050305030304" pitchFamily="18" charset="0"/>
            </a:rPr>
            <a:t>2020 Regulations Reinstated</a:t>
          </a:r>
        </a:p>
      </dsp:txBody>
      <dsp:txXfrm>
        <a:off x="8526564" y="1113047"/>
        <a:ext cx="2530834" cy="12573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40013E-6709-436E-9ED7-E690DE73A12C}">
      <dsp:nvSpPr>
        <dsp:cNvPr id="0" name=""/>
        <dsp:cNvSpPr/>
      </dsp:nvSpPr>
      <dsp:spPr>
        <a:xfrm>
          <a:off x="-6851618" y="-1047574"/>
          <a:ext cx="8154305" cy="8154305"/>
        </a:xfrm>
        <a:prstGeom prst="blockArc">
          <a:avLst>
            <a:gd name="adj1" fmla="val 18900000"/>
            <a:gd name="adj2" fmla="val 2700000"/>
            <a:gd name="adj3" fmla="val 265"/>
          </a:avLst>
        </a:pr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46C17C7-6A1F-4FE2-B900-D1131760D0EE}">
      <dsp:nvSpPr>
        <dsp:cNvPr id="0" name=""/>
        <dsp:cNvSpPr/>
      </dsp:nvSpPr>
      <dsp:spPr>
        <a:xfrm>
          <a:off x="681603" y="465827"/>
          <a:ext cx="8946815" cy="932140"/>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39887" tIns="63500" rIns="63500" bIns="63500" numCol="1" spcCol="1270" anchor="ctr" anchorCtr="0">
          <a:noAutofit/>
        </a:bodyPr>
        <a:lstStyle/>
        <a:p>
          <a:pPr marL="0" lvl="0" indent="0" algn="l" defTabSz="1111250">
            <a:lnSpc>
              <a:spcPct val="90000"/>
            </a:lnSpc>
            <a:spcBef>
              <a:spcPct val="0"/>
            </a:spcBef>
            <a:spcAft>
              <a:spcPct val="35000"/>
            </a:spcAft>
            <a:buNone/>
          </a:pPr>
          <a:r>
            <a:rPr lang="en-US" sz="2500" kern="1200" dirty="0">
              <a:latin typeface="Book Antiqua" panose="02040602050305030304" pitchFamily="18" charset="0"/>
            </a:rPr>
            <a:t>The complainant must be a current student or employee or attempting to enroll in the District’s programs</a:t>
          </a:r>
        </a:p>
      </dsp:txBody>
      <dsp:txXfrm>
        <a:off x="681603" y="465827"/>
        <a:ext cx="8946815" cy="932140"/>
      </dsp:txXfrm>
    </dsp:sp>
    <dsp:sp modelId="{E1034E92-4970-41A4-88B0-E40A9A308568}">
      <dsp:nvSpPr>
        <dsp:cNvPr id="0" name=""/>
        <dsp:cNvSpPr/>
      </dsp:nvSpPr>
      <dsp:spPr>
        <a:xfrm>
          <a:off x="99015" y="349310"/>
          <a:ext cx="1165175" cy="1165175"/>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EED57F6-8DA5-4E53-85B8-95A4615E7DEC}">
      <dsp:nvSpPr>
        <dsp:cNvPr id="0" name=""/>
        <dsp:cNvSpPr/>
      </dsp:nvSpPr>
      <dsp:spPr>
        <a:xfrm>
          <a:off x="1216020" y="1864281"/>
          <a:ext cx="8412397" cy="932140"/>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39887" tIns="63500" rIns="63500" bIns="63500" numCol="1" spcCol="1270" anchor="ctr" anchorCtr="0">
          <a:noAutofit/>
        </a:bodyPr>
        <a:lstStyle/>
        <a:p>
          <a:pPr marL="0" lvl="0" indent="0" algn="l" defTabSz="1111250">
            <a:lnSpc>
              <a:spcPct val="90000"/>
            </a:lnSpc>
            <a:spcBef>
              <a:spcPct val="0"/>
            </a:spcBef>
            <a:spcAft>
              <a:spcPct val="35000"/>
            </a:spcAft>
            <a:buNone/>
          </a:pPr>
          <a:r>
            <a:rPr lang="en-US" sz="2500" kern="1200">
              <a:latin typeface="Book Antiqua" panose="02040602050305030304" pitchFamily="18" charset="0"/>
            </a:rPr>
            <a:t>Covers sexual harassment that happens in a school’s </a:t>
          </a:r>
          <a:r>
            <a:rPr lang="en-US" sz="2500" b="1" kern="1200">
              <a:latin typeface="Book Antiqua" panose="02040602050305030304" pitchFamily="18" charset="0"/>
            </a:rPr>
            <a:t>“education program or activity”</a:t>
          </a:r>
          <a:endParaRPr lang="en-US" sz="2500" kern="1200" dirty="0">
            <a:latin typeface="Book Antiqua" panose="02040602050305030304" pitchFamily="18" charset="0"/>
          </a:endParaRPr>
        </a:p>
      </dsp:txBody>
      <dsp:txXfrm>
        <a:off x="1216020" y="1864281"/>
        <a:ext cx="8412397" cy="932140"/>
      </dsp:txXfrm>
    </dsp:sp>
    <dsp:sp modelId="{6C961824-6A5C-435A-A63B-1CD283157BF6}">
      <dsp:nvSpPr>
        <dsp:cNvPr id="0" name=""/>
        <dsp:cNvSpPr/>
      </dsp:nvSpPr>
      <dsp:spPr>
        <a:xfrm>
          <a:off x="633432" y="1747763"/>
          <a:ext cx="1165175" cy="1165175"/>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28A9261-F923-41DA-B693-701B847D793D}">
      <dsp:nvSpPr>
        <dsp:cNvPr id="0" name=""/>
        <dsp:cNvSpPr/>
      </dsp:nvSpPr>
      <dsp:spPr>
        <a:xfrm>
          <a:off x="1216020" y="3262734"/>
          <a:ext cx="8412397" cy="932140"/>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39887" tIns="63500" rIns="63500" bIns="63500" numCol="1" spcCol="1270" anchor="ctr" anchorCtr="0">
          <a:noAutofit/>
        </a:bodyPr>
        <a:lstStyle/>
        <a:p>
          <a:pPr marL="0" lvl="0" indent="0" algn="l" defTabSz="1111250">
            <a:lnSpc>
              <a:spcPct val="90000"/>
            </a:lnSpc>
            <a:spcBef>
              <a:spcPct val="0"/>
            </a:spcBef>
            <a:spcAft>
              <a:spcPct val="35000"/>
            </a:spcAft>
            <a:buNone/>
          </a:pPr>
          <a:r>
            <a:rPr lang="en-US" sz="2500" kern="1200">
              <a:latin typeface="Book Antiqua" panose="02040602050305030304" pitchFamily="18" charset="0"/>
            </a:rPr>
            <a:t>Must occur in the United States </a:t>
          </a:r>
          <a:endParaRPr lang="en-US" sz="2500" kern="1200" dirty="0">
            <a:latin typeface="Book Antiqua" panose="02040602050305030304" pitchFamily="18" charset="0"/>
          </a:endParaRPr>
        </a:p>
      </dsp:txBody>
      <dsp:txXfrm>
        <a:off x="1216020" y="3262734"/>
        <a:ext cx="8412397" cy="932140"/>
      </dsp:txXfrm>
    </dsp:sp>
    <dsp:sp modelId="{CABA1ECB-959C-47A9-9A3B-180FAEACC0D1}">
      <dsp:nvSpPr>
        <dsp:cNvPr id="0" name=""/>
        <dsp:cNvSpPr/>
      </dsp:nvSpPr>
      <dsp:spPr>
        <a:xfrm>
          <a:off x="633432" y="3146216"/>
          <a:ext cx="1165175" cy="1165175"/>
        </a:xfrm>
        <a:prstGeom prst="ellipse">
          <a:avLst/>
        </a:prstGeom>
        <a:solidFill>
          <a:schemeClr val="lt1">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9A1FD68-C7DF-45E0-9CD7-47E6E424D56B}">
      <dsp:nvSpPr>
        <dsp:cNvPr id="0" name=""/>
        <dsp:cNvSpPr/>
      </dsp:nvSpPr>
      <dsp:spPr>
        <a:xfrm>
          <a:off x="681603" y="4661187"/>
          <a:ext cx="8946815" cy="93214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39887" tIns="63500" rIns="63500" bIns="63500" numCol="1" spcCol="1270" anchor="ctr" anchorCtr="0">
          <a:noAutofit/>
        </a:bodyPr>
        <a:lstStyle/>
        <a:p>
          <a:pPr marL="0" lvl="0" indent="0" algn="l" defTabSz="1111250">
            <a:lnSpc>
              <a:spcPct val="90000"/>
            </a:lnSpc>
            <a:spcBef>
              <a:spcPct val="0"/>
            </a:spcBef>
            <a:spcAft>
              <a:spcPct val="35000"/>
            </a:spcAft>
            <a:buNone/>
          </a:pPr>
          <a:r>
            <a:rPr lang="en-US" sz="2500" kern="1200">
              <a:latin typeface="Book Antiqua" panose="02040602050305030304" pitchFamily="18" charset="0"/>
            </a:rPr>
            <a:t>Includes sexual harassment by or against students or employees</a:t>
          </a:r>
          <a:endParaRPr lang="en-US" sz="2500" kern="1200" dirty="0">
            <a:latin typeface="Book Antiqua" panose="02040602050305030304" pitchFamily="18" charset="0"/>
          </a:endParaRPr>
        </a:p>
      </dsp:txBody>
      <dsp:txXfrm>
        <a:off x="681603" y="4661187"/>
        <a:ext cx="8946815" cy="932140"/>
      </dsp:txXfrm>
    </dsp:sp>
    <dsp:sp modelId="{8C6909F6-A39E-4B82-BC11-5B29B5BFC54E}">
      <dsp:nvSpPr>
        <dsp:cNvPr id="0" name=""/>
        <dsp:cNvSpPr/>
      </dsp:nvSpPr>
      <dsp:spPr>
        <a:xfrm>
          <a:off x="99015" y="4544669"/>
          <a:ext cx="1165175" cy="1165175"/>
        </a:xfrm>
        <a:prstGeom prst="ellipse">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060BA3-43F0-4A39-84F1-C765290294B7}">
      <dsp:nvSpPr>
        <dsp:cNvPr id="0" name=""/>
        <dsp:cNvSpPr/>
      </dsp:nvSpPr>
      <dsp:spPr>
        <a:xfrm>
          <a:off x="0" y="0"/>
          <a:ext cx="11125346" cy="1786094"/>
        </a:xfrm>
        <a:prstGeom prst="roundRect">
          <a:avLst>
            <a:gd name="adj" fmla="val 10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5E1E7A3-D40E-4F89-AA72-84A401705BA0}">
      <dsp:nvSpPr>
        <dsp:cNvPr id="0" name=""/>
        <dsp:cNvSpPr/>
      </dsp:nvSpPr>
      <dsp:spPr>
        <a:xfrm>
          <a:off x="333760" y="238145"/>
          <a:ext cx="3268070" cy="1309802"/>
        </a:xfrm>
        <a:prstGeom prst="roundRect">
          <a:avLst>
            <a:gd name="adj" fmla="val 10000"/>
          </a:avLst>
        </a:prstGeom>
        <a:blipFill>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382CD38-4586-4BFE-A4A7-E4662205F628}">
      <dsp:nvSpPr>
        <dsp:cNvPr id="0" name=""/>
        <dsp:cNvSpPr/>
      </dsp:nvSpPr>
      <dsp:spPr>
        <a:xfrm rot="10800000">
          <a:off x="333760" y="1786094"/>
          <a:ext cx="3268070" cy="2183004"/>
        </a:xfrm>
        <a:prstGeom prst="round2SameRect">
          <a:avLst>
            <a:gd name="adj1" fmla="val 10500"/>
            <a:gd name="adj2" fmla="val 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n-US" sz="2000" kern="1200" dirty="0">
              <a:latin typeface="Book Antiqua" panose="02040602050305030304" pitchFamily="18" charset="0"/>
            </a:rPr>
            <a:t>School buildings/</a:t>
          </a:r>
          <a:br>
            <a:rPr lang="en-US" sz="2000" kern="1200" dirty="0">
              <a:latin typeface="Book Antiqua" panose="02040602050305030304" pitchFamily="18" charset="0"/>
            </a:rPr>
          </a:br>
          <a:r>
            <a:rPr lang="en-US" sz="2000" kern="1200" dirty="0">
              <a:latin typeface="Book Antiqua" panose="02040602050305030304" pitchFamily="18" charset="0"/>
            </a:rPr>
            <a:t>on campus</a:t>
          </a:r>
        </a:p>
      </dsp:txBody>
      <dsp:txXfrm rot="10800000">
        <a:off x="400895" y="1786094"/>
        <a:ext cx="3133800" cy="2115869"/>
      </dsp:txXfrm>
    </dsp:sp>
    <dsp:sp modelId="{1F7B1A56-E24E-4D2B-AAE8-0CF08974A5BE}">
      <dsp:nvSpPr>
        <dsp:cNvPr id="0" name=""/>
        <dsp:cNvSpPr/>
      </dsp:nvSpPr>
      <dsp:spPr>
        <a:xfrm>
          <a:off x="3928637" y="238145"/>
          <a:ext cx="3268070" cy="1309802"/>
        </a:xfrm>
        <a:prstGeom prst="roundRect">
          <a:avLst>
            <a:gd name="adj" fmla="val 10000"/>
          </a:avLst>
        </a:prstGeom>
        <a:blipFill>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2CBAB07-F953-499A-8C13-A4EFD4C91F50}">
      <dsp:nvSpPr>
        <dsp:cNvPr id="0" name=""/>
        <dsp:cNvSpPr/>
      </dsp:nvSpPr>
      <dsp:spPr>
        <a:xfrm rot="10800000">
          <a:off x="3928637" y="1786094"/>
          <a:ext cx="3268070" cy="2183004"/>
        </a:xfrm>
        <a:prstGeom prst="round2SameRect">
          <a:avLst>
            <a:gd name="adj1" fmla="val 10500"/>
            <a:gd name="adj2" fmla="val 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n-US" sz="2000" kern="1200" dirty="0">
              <a:latin typeface="Book Antiqua" panose="02040602050305030304" pitchFamily="18" charset="0"/>
            </a:rPr>
            <a:t>At school, on school bus, on field trips, at school-sponsored activities (including athletics), academic conferences, etc.</a:t>
          </a:r>
        </a:p>
      </dsp:txBody>
      <dsp:txXfrm rot="10800000">
        <a:off x="3995772" y="1786094"/>
        <a:ext cx="3133800" cy="2115869"/>
      </dsp:txXfrm>
    </dsp:sp>
    <dsp:sp modelId="{A9D15437-29AB-4D9D-91D0-A7E15B9F8DDC}">
      <dsp:nvSpPr>
        <dsp:cNvPr id="0" name=""/>
        <dsp:cNvSpPr/>
      </dsp:nvSpPr>
      <dsp:spPr>
        <a:xfrm>
          <a:off x="7523515" y="238145"/>
          <a:ext cx="3268070" cy="1309802"/>
        </a:xfrm>
        <a:prstGeom prst="roundRect">
          <a:avLst>
            <a:gd name="adj" fmla="val 10000"/>
          </a:avLst>
        </a:prstGeom>
        <a:blipFill>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B4B1A80-B666-45C8-BB7B-3ACF8D5C6411}">
      <dsp:nvSpPr>
        <dsp:cNvPr id="0" name=""/>
        <dsp:cNvSpPr/>
      </dsp:nvSpPr>
      <dsp:spPr>
        <a:xfrm rot="10800000">
          <a:off x="7523515" y="1786094"/>
          <a:ext cx="3268070" cy="2183004"/>
        </a:xfrm>
        <a:prstGeom prst="round2SameRect">
          <a:avLst>
            <a:gd name="adj1" fmla="val 10500"/>
            <a:gd name="adj2" fmla="val 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n-US" sz="2000" kern="1200" dirty="0">
              <a:latin typeface="Book Antiqua" panose="02040602050305030304" pitchFamily="18" charset="0"/>
            </a:rPr>
            <a:t>Distance learning</a:t>
          </a:r>
        </a:p>
      </dsp:txBody>
      <dsp:txXfrm rot="10800000">
        <a:off x="7590650" y="1786094"/>
        <a:ext cx="3133800" cy="211586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E5F8D6-21BD-4723-8F05-2DD0C0795320}">
      <dsp:nvSpPr>
        <dsp:cNvPr id="0" name=""/>
        <dsp:cNvSpPr/>
      </dsp:nvSpPr>
      <dsp:spPr>
        <a:xfrm>
          <a:off x="2092710" y="667608"/>
          <a:ext cx="4559745" cy="4559745"/>
        </a:xfrm>
        <a:prstGeom prst="blockArc">
          <a:avLst>
            <a:gd name="adj1" fmla="val 12600000"/>
            <a:gd name="adj2" fmla="val 16200000"/>
            <a:gd name="adj3" fmla="val 4526"/>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8175E27-D59D-48E6-875F-1AABA1374ED9}">
      <dsp:nvSpPr>
        <dsp:cNvPr id="0" name=""/>
        <dsp:cNvSpPr/>
      </dsp:nvSpPr>
      <dsp:spPr>
        <a:xfrm>
          <a:off x="2092710" y="667608"/>
          <a:ext cx="4559745" cy="4559745"/>
        </a:xfrm>
        <a:prstGeom prst="blockArc">
          <a:avLst>
            <a:gd name="adj1" fmla="val 9000000"/>
            <a:gd name="adj2" fmla="val 12600000"/>
            <a:gd name="adj3" fmla="val 4526"/>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46EB67D-8BCE-4BB8-98F9-2A724DBD9D26}">
      <dsp:nvSpPr>
        <dsp:cNvPr id="0" name=""/>
        <dsp:cNvSpPr/>
      </dsp:nvSpPr>
      <dsp:spPr>
        <a:xfrm>
          <a:off x="2092710" y="667608"/>
          <a:ext cx="4559745" cy="4559745"/>
        </a:xfrm>
        <a:prstGeom prst="blockArc">
          <a:avLst>
            <a:gd name="adj1" fmla="val 5400000"/>
            <a:gd name="adj2" fmla="val 9000000"/>
            <a:gd name="adj3" fmla="val 4526"/>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A8E8869-3C20-45D1-9800-81F849860FD8}">
      <dsp:nvSpPr>
        <dsp:cNvPr id="0" name=""/>
        <dsp:cNvSpPr/>
      </dsp:nvSpPr>
      <dsp:spPr>
        <a:xfrm>
          <a:off x="2092710" y="667608"/>
          <a:ext cx="4559745" cy="4559745"/>
        </a:xfrm>
        <a:prstGeom prst="blockArc">
          <a:avLst>
            <a:gd name="adj1" fmla="val 1800000"/>
            <a:gd name="adj2" fmla="val 5400000"/>
            <a:gd name="adj3" fmla="val 4526"/>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859B529-03DC-4252-81EA-645B19EB9E87}">
      <dsp:nvSpPr>
        <dsp:cNvPr id="0" name=""/>
        <dsp:cNvSpPr/>
      </dsp:nvSpPr>
      <dsp:spPr>
        <a:xfrm>
          <a:off x="2092710" y="667608"/>
          <a:ext cx="4559745" cy="4559745"/>
        </a:xfrm>
        <a:prstGeom prst="blockArc">
          <a:avLst>
            <a:gd name="adj1" fmla="val 19800000"/>
            <a:gd name="adj2" fmla="val 1800000"/>
            <a:gd name="adj3" fmla="val 4526"/>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53CC5B2-2912-45E1-B280-05394E0150B6}">
      <dsp:nvSpPr>
        <dsp:cNvPr id="0" name=""/>
        <dsp:cNvSpPr/>
      </dsp:nvSpPr>
      <dsp:spPr>
        <a:xfrm>
          <a:off x="2092710" y="667608"/>
          <a:ext cx="4559745" cy="4559745"/>
        </a:xfrm>
        <a:prstGeom prst="blockArc">
          <a:avLst>
            <a:gd name="adj1" fmla="val 16200000"/>
            <a:gd name="adj2" fmla="val 19800000"/>
            <a:gd name="adj3" fmla="val 4526"/>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ABF4080-FEB8-401D-84BC-33FB25542925}">
      <dsp:nvSpPr>
        <dsp:cNvPr id="0" name=""/>
        <dsp:cNvSpPr/>
      </dsp:nvSpPr>
      <dsp:spPr>
        <a:xfrm>
          <a:off x="3348826" y="1923724"/>
          <a:ext cx="2047513" cy="204751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US" sz="2300" b="1" kern="1200" dirty="0">
              <a:latin typeface="Book Antiqua" panose="02040602050305030304" pitchFamily="18" charset="0"/>
            </a:rPr>
            <a:t>Key Personnel</a:t>
          </a:r>
        </a:p>
      </dsp:txBody>
      <dsp:txXfrm>
        <a:off x="3648677" y="2223575"/>
        <a:ext cx="1447811" cy="1447811"/>
      </dsp:txXfrm>
    </dsp:sp>
    <dsp:sp modelId="{459A9F7D-D556-4C1E-BD48-2DB837D5721C}">
      <dsp:nvSpPr>
        <dsp:cNvPr id="0" name=""/>
        <dsp:cNvSpPr/>
      </dsp:nvSpPr>
      <dsp:spPr>
        <a:xfrm>
          <a:off x="3655953" y="2575"/>
          <a:ext cx="1433259" cy="1433259"/>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dirty="0">
              <a:latin typeface="Book Antiqua" panose="02040602050305030304" pitchFamily="18" charset="0"/>
            </a:rPr>
            <a:t>Title IX Coordinators</a:t>
          </a:r>
        </a:p>
      </dsp:txBody>
      <dsp:txXfrm>
        <a:off x="3865849" y="212471"/>
        <a:ext cx="1013467" cy="1013467"/>
      </dsp:txXfrm>
    </dsp:sp>
    <dsp:sp modelId="{120CD989-40AC-4727-8740-DC43864056D4}">
      <dsp:nvSpPr>
        <dsp:cNvPr id="0" name=""/>
        <dsp:cNvSpPr/>
      </dsp:nvSpPr>
      <dsp:spPr>
        <a:xfrm>
          <a:off x="5585696" y="1116713"/>
          <a:ext cx="1433259" cy="1433259"/>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dirty="0">
              <a:latin typeface="Book Antiqua" panose="02040602050305030304" pitchFamily="18" charset="0"/>
            </a:rPr>
            <a:t>Investigators</a:t>
          </a:r>
        </a:p>
      </dsp:txBody>
      <dsp:txXfrm>
        <a:off x="5795592" y="1326609"/>
        <a:ext cx="1013467" cy="1013467"/>
      </dsp:txXfrm>
    </dsp:sp>
    <dsp:sp modelId="{71B48E84-B564-4FB4-8773-BFEF1230B30A}">
      <dsp:nvSpPr>
        <dsp:cNvPr id="0" name=""/>
        <dsp:cNvSpPr/>
      </dsp:nvSpPr>
      <dsp:spPr>
        <a:xfrm>
          <a:off x="5585696" y="3344989"/>
          <a:ext cx="1433259" cy="1433259"/>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dirty="0">
              <a:latin typeface="Book Antiqua" panose="02040602050305030304" pitchFamily="18" charset="0"/>
            </a:rPr>
            <a:t>Decision-makers</a:t>
          </a:r>
        </a:p>
      </dsp:txBody>
      <dsp:txXfrm>
        <a:off x="5795592" y="3554885"/>
        <a:ext cx="1013467" cy="1013467"/>
      </dsp:txXfrm>
    </dsp:sp>
    <dsp:sp modelId="{80F33B8B-BCEF-428A-9A5A-77CC4DDBE547}">
      <dsp:nvSpPr>
        <dsp:cNvPr id="0" name=""/>
        <dsp:cNvSpPr/>
      </dsp:nvSpPr>
      <dsp:spPr>
        <a:xfrm>
          <a:off x="3655953" y="4459126"/>
          <a:ext cx="1433259" cy="1433259"/>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dirty="0">
              <a:latin typeface="Book Antiqua" panose="02040602050305030304" pitchFamily="18" charset="0"/>
            </a:rPr>
            <a:t>Advisors</a:t>
          </a:r>
        </a:p>
      </dsp:txBody>
      <dsp:txXfrm>
        <a:off x="3865849" y="4669022"/>
        <a:ext cx="1013467" cy="1013467"/>
      </dsp:txXfrm>
    </dsp:sp>
    <dsp:sp modelId="{E7C5CC6C-D764-47E0-B674-237053A153E5}">
      <dsp:nvSpPr>
        <dsp:cNvPr id="0" name=""/>
        <dsp:cNvSpPr/>
      </dsp:nvSpPr>
      <dsp:spPr>
        <a:xfrm>
          <a:off x="1726210" y="3344989"/>
          <a:ext cx="1433259" cy="1433259"/>
        </a:xfrm>
        <a:prstGeom prst="ellipse">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dirty="0">
              <a:latin typeface="Book Antiqua" panose="02040602050305030304" pitchFamily="18" charset="0"/>
            </a:rPr>
            <a:t>Informal Resolution Facilitators</a:t>
          </a:r>
        </a:p>
      </dsp:txBody>
      <dsp:txXfrm>
        <a:off x="1936106" y="3554885"/>
        <a:ext cx="1013467" cy="1013467"/>
      </dsp:txXfrm>
    </dsp:sp>
    <dsp:sp modelId="{9BED1A7C-6847-4C6A-8D93-9FEBB806F49E}">
      <dsp:nvSpPr>
        <dsp:cNvPr id="0" name=""/>
        <dsp:cNvSpPr/>
      </dsp:nvSpPr>
      <dsp:spPr>
        <a:xfrm>
          <a:off x="1726210" y="1116713"/>
          <a:ext cx="1433259" cy="1433259"/>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dirty="0">
              <a:latin typeface="Book Antiqua" panose="02040602050305030304" pitchFamily="18" charset="0"/>
            </a:rPr>
            <a:t>Appeal Decision-Makers</a:t>
          </a:r>
        </a:p>
      </dsp:txBody>
      <dsp:txXfrm>
        <a:off x="1936106" y="1326609"/>
        <a:ext cx="1013467" cy="101346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5AEA6E-1BE6-4D73-A114-2631103B0E5D}">
      <dsp:nvSpPr>
        <dsp:cNvPr id="0" name=""/>
        <dsp:cNvSpPr/>
      </dsp:nvSpPr>
      <dsp:spPr>
        <a:xfrm>
          <a:off x="1266250" y="0"/>
          <a:ext cx="4729637" cy="3587271"/>
        </a:xfrm>
        <a:prstGeom prst="triangl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AF62A4-C9BC-42E2-90D8-DB76F222CB6E}">
      <dsp:nvSpPr>
        <dsp:cNvPr id="0" name=""/>
        <dsp:cNvSpPr/>
      </dsp:nvSpPr>
      <dsp:spPr>
        <a:xfrm>
          <a:off x="3722586" y="359077"/>
          <a:ext cx="4345894" cy="510065"/>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solidFill>
                <a:schemeClr val="bg2">
                  <a:lumMod val="10000"/>
                </a:schemeClr>
              </a:solidFill>
              <a:latin typeface="Book Antiqua" panose="02040602050305030304" pitchFamily="18" charset="0"/>
            </a:rPr>
            <a:t>Non-disciplinary</a:t>
          </a:r>
          <a:endParaRPr lang="en-US" sz="1800" kern="1200" dirty="0">
            <a:latin typeface="Book Antiqua" panose="02040602050305030304" pitchFamily="18" charset="0"/>
          </a:endParaRPr>
        </a:p>
      </dsp:txBody>
      <dsp:txXfrm>
        <a:off x="3747485" y="383976"/>
        <a:ext cx="4296096" cy="460267"/>
      </dsp:txXfrm>
    </dsp:sp>
    <dsp:sp modelId="{ECFBA4F7-F42A-4B7E-88FC-3EB8A7C5A302}">
      <dsp:nvSpPr>
        <dsp:cNvPr id="0" name=""/>
        <dsp:cNvSpPr/>
      </dsp:nvSpPr>
      <dsp:spPr>
        <a:xfrm>
          <a:off x="3693312" y="932900"/>
          <a:ext cx="4404444" cy="510065"/>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bg2">
                  <a:lumMod val="10000"/>
                </a:schemeClr>
              </a:solidFill>
              <a:latin typeface="Book Antiqua" panose="02040602050305030304" pitchFamily="18" charset="0"/>
            </a:rPr>
            <a:t>Non-Punitive</a:t>
          </a:r>
        </a:p>
      </dsp:txBody>
      <dsp:txXfrm>
        <a:off x="3718211" y="957799"/>
        <a:ext cx="4354646" cy="460267"/>
      </dsp:txXfrm>
    </dsp:sp>
    <dsp:sp modelId="{5AA49DA3-EFE1-41D6-9A6B-EFE920CAD35C}">
      <dsp:nvSpPr>
        <dsp:cNvPr id="0" name=""/>
        <dsp:cNvSpPr/>
      </dsp:nvSpPr>
      <dsp:spPr>
        <a:xfrm>
          <a:off x="3683390" y="1506723"/>
          <a:ext cx="4424287" cy="510065"/>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bg2">
                  <a:lumMod val="10000"/>
                </a:schemeClr>
              </a:solidFill>
              <a:latin typeface="Book Antiqua" panose="02040602050305030304" pitchFamily="18" charset="0"/>
            </a:rPr>
            <a:t>Individualized </a:t>
          </a:r>
          <a:br>
            <a:rPr lang="en-US" sz="1800" kern="1200" dirty="0">
              <a:solidFill>
                <a:schemeClr val="bg2">
                  <a:lumMod val="10000"/>
                </a:schemeClr>
              </a:solidFill>
              <a:latin typeface="Book Antiqua" panose="02040602050305030304" pitchFamily="18" charset="0"/>
            </a:rPr>
          </a:br>
          <a:r>
            <a:rPr lang="en-US" sz="1800" kern="1200" dirty="0">
              <a:solidFill>
                <a:schemeClr val="bg2">
                  <a:lumMod val="10000"/>
                </a:schemeClr>
              </a:solidFill>
              <a:latin typeface="Book Antiqua" panose="02040602050305030304" pitchFamily="18" charset="0"/>
            </a:rPr>
            <a:t>(as appropriate and reasonably available)</a:t>
          </a:r>
        </a:p>
      </dsp:txBody>
      <dsp:txXfrm>
        <a:off x="3708289" y="1531622"/>
        <a:ext cx="4374489" cy="460267"/>
      </dsp:txXfrm>
    </dsp:sp>
    <dsp:sp modelId="{6193609F-F9E8-4C0D-A0A4-B1CA17F8658B}">
      <dsp:nvSpPr>
        <dsp:cNvPr id="0" name=""/>
        <dsp:cNvSpPr/>
      </dsp:nvSpPr>
      <dsp:spPr>
        <a:xfrm>
          <a:off x="3722586" y="2080547"/>
          <a:ext cx="4345894" cy="510065"/>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bg2">
                  <a:lumMod val="10000"/>
                </a:schemeClr>
              </a:solidFill>
              <a:latin typeface="Book Antiqua" panose="02040602050305030304" pitchFamily="18" charset="0"/>
            </a:rPr>
            <a:t>Without fee </a:t>
          </a:r>
          <a:br>
            <a:rPr lang="en-US" sz="1800" kern="1200" dirty="0">
              <a:solidFill>
                <a:schemeClr val="bg2">
                  <a:lumMod val="10000"/>
                </a:schemeClr>
              </a:solidFill>
              <a:latin typeface="Book Antiqua" panose="02040602050305030304" pitchFamily="18" charset="0"/>
            </a:rPr>
          </a:br>
          <a:r>
            <a:rPr lang="en-US" sz="1800" kern="1200" dirty="0">
              <a:solidFill>
                <a:schemeClr val="bg2">
                  <a:lumMod val="10000"/>
                </a:schemeClr>
              </a:solidFill>
              <a:latin typeface="Book Antiqua" panose="02040602050305030304" pitchFamily="18" charset="0"/>
            </a:rPr>
            <a:t>(to complainant or respondent)</a:t>
          </a:r>
        </a:p>
      </dsp:txBody>
      <dsp:txXfrm>
        <a:off x="3747485" y="2105446"/>
        <a:ext cx="4296096" cy="460267"/>
      </dsp:txXfrm>
    </dsp:sp>
    <dsp:sp modelId="{492F1367-F7EE-498E-971E-94DB2A949645}">
      <dsp:nvSpPr>
        <dsp:cNvPr id="0" name=""/>
        <dsp:cNvSpPr/>
      </dsp:nvSpPr>
      <dsp:spPr>
        <a:xfrm>
          <a:off x="3722586" y="2654370"/>
          <a:ext cx="4345894" cy="510065"/>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bg2">
                  <a:lumMod val="10000"/>
                </a:schemeClr>
              </a:solidFill>
              <a:latin typeface="Book Antiqua" panose="02040602050305030304" pitchFamily="18" charset="0"/>
            </a:rPr>
            <a:t>Before or after filing of formal complaint or where no formal complaint is filed</a:t>
          </a:r>
        </a:p>
      </dsp:txBody>
      <dsp:txXfrm>
        <a:off x="3747485" y="2679269"/>
        <a:ext cx="4296096" cy="46026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B9694A-45C6-43D8-A28C-3ED7403C9548}">
      <dsp:nvSpPr>
        <dsp:cNvPr id="0" name=""/>
        <dsp:cNvSpPr/>
      </dsp:nvSpPr>
      <dsp:spPr>
        <a:xfrm>
          <a:off x="1160835" y="609907"/>
          <a:ext cx="4841129" cy="4841129"/>
        </a:xfrm>
        <a:prstGeom prst="blockArc">
          <a:avLst>
            <a:gd name="adj1" fmla="val 13114286"/>
            <a:gd name="adj2" fmla="val 16200000"/>
            <a:gd name="adj3" fmla="val 3903"/>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29EE76B-FEAF-438C-9047-A6B6C1989470}">
      <dsp:nvSpPr>
        <dsp:cNvPr id="0" name=""/>
        <dsp:cNvSpPr/>
      </dsp:nvSpPr>
      <dsp:spPr>
        <a:xfrm>
          <a:off x="1160835" y="609907"/>
          <a:ext cx="4841129" cy="4841129"/>
        </a:xfrm>
        <a:prstGeom prst="blockArc">
          <a:avLst>
            <a:gd name="adj1" fmla="val 10028571"/>
            <a:gd name="adj2" fmla="val 13114286"/>
            <a:gd name="adj3" fmla="val 3903"/>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B5E40CD-AF9F-40E7-B074-342C1B55517F}">
      <dsp:nvSpPr>
        <dsp:cNvPr id="0" name=""/>
        <dsp:cNvSpPr/>
      </dsp:nvSpPr>
      <dsp:spPr>
        <a:xfrm>
          <a:off x="1160835" y="609907"/>
          <a:ext cx="4841129" cy="4841129"/>
        </a:xfrm>
        <a:prstGeom prst="blockArc">
          <a:avLst>
            <a:gd name="adj1" fmla="val 6942857"/>
            <a:gd name="adj2" fmla="val 10028571"/>
            <a:gd name="adj3" fmla="val 3903"/>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C76DFC3-CB35-417E-BF84-891ED601E49E}">
      <dsp:nvSpPr>
        <dsp:cNvPr id="0" name=""/>
        <dsp:cNvSpPr/>
      </dsp:nvSpPr>
      <dsp:spPr>
        <a:xfrm>
          <a:off x="1160835" y="609907"/>
          <a:ext cx="4841129" cy="4841129"/>
        </a:xfrm>
        <a:prstGeom prst="blockArc">
          <a:avLst>
            <a:gd name="adj1" fmla="val 3857143"/>
            <a:gd name="adj2" fmla="val 6942857"/>
            <a:gd name="adj3" fmla="val 3903"/>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C3E80BE-00C7-419A-97E8-25956F1EFEAA}">
      <dsp:nvSpPr>
        <dsp:cNvPr id="0" name=""/>
        <dsp:cNvSpPr/>
      </dsp:nvSpPr>
      <dsp:spPr>
        <a:xfrm>
          <a:off x="1160835" y="609907"/>
          <a:ext cx="4841129" cy="4841129"/>
        </a:xfrm>
        <a:prstGeom prst="blockArc">
          <a:avLst>
            <a:gd name="adj1" fmla="val 771429"/>
            <a:gd name="adj2" fmla="val 3857143"/>
            <a:gd name="adj3" fmla="val 3903"/>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E041685-159A-4B23-9334-882448308976}">
      <dsp:nvSpPr>
        <dsp:cNvPr id="0" name=""/>
        <dsp:cNvSpPr/>
      </dsp:nvSpPr>
      <dsp:spPr>
        <a:xfrm>
          <a:off x="1160835" y="609907"/>
          <a:ext cx="4841129" cy="4841129"/>
        </a:xfrm>
        <a:prstGeom prst="blockArc">
          <a:avLst>
            <a:gd name="adj1" fmla="val 19285714"/>
            <a:gd name="adj2" fmla="val 771429"/>
            <a:gd name="adj3" fmla="val 3903"/>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78FC7D0-CC0E-47F8-B3FE-A69D70E4FBAB}">
      <dsp:nvSpPr>
        <dsp:cNvPr id="0" name=""/>
        <dsp:cNvSpPr/>
      </dsp:nvSpPr>
      <dsp:spPr>
        <a:xfrm>
          <a:off x="1160835" y="609907"/>
          <a:ext cx="4841129" cy="4841129"/>
        </a:xfrm>
        <a:prstGeom prst="blockArc">
          <a:avLst>
            <a:gd name="adj1" fmla="val 16200000"/>
            <a:gd name="adj2" fmla="val 19285714"/>
            <a:gd name="adj3" fmla="val 3903"/>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185D8F9-3F02-4DCF-82B0-4336736162AC}">
      <dsp:nvSpPr>
        <dsp:cNvPr id="0" name=""/>
        <dsp:cNvSpPr/>
      </dsp:nvSpPr>
      <dsp:spPr>
        <a:xfrm>
          <a:off x="2644080" y="2093152"/>
          <a:ext cx="1874639" cy="187463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b="0" kern="1200" dirty="0">
              <a:latin typeface="Book Antiqua" panose="02040602050305030304" pitchFamily="18" charset="0"/>
            </a:rPr>
            <a:t>Supportive Measures </a:t>
          </a:r>
          <a:r>
            <a:rPr lang="en-US" sz="1200" b="0" kern="1200" dirty="0">
              <a:latin typeface="Book Antiqua" panose="02040602050305030304" pitchFamily="18" charset="0"/>
            </a:rPr>
            <a:t>may include</a:t>
          </a:r>
        </a:p>
      </dsp:txBody>
      <dsp:txXfrm>
        <a:off x="2918615" y="2367687"/>
        <a:ext cx="1325569" cy="1325569"/>
      </dsp:txXfrm>
    </dsp:sp>
    <dsp:sp modelId="{A4DFDB49-BE76-40FE-B10F-6BA5799631A6}">
      <dsp:nvSpPr>
        <dsp:cNvPr id="0" name=""/>
        <dsp:cNvSpPr/>
      </dsp:nvSpPr>
      <dsp:spPr>
        <a:xfrm>
          <a:off x="2925276" y="1025"/>
          <a:ext cx="1312247" cy="1312247"/>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b="0" kern="1200" dirty="0">
              <a:latin typeface="Book Antiqua" panose="02040602050305030304" pitchFamily="18" charset="0"/>
            </a:rPr>
            <a:t>Counseling</a:t>
          </a:r>
        </a:p>
      </dsp:txBody>
      <dsp:txXfrm>
        <a:off x="3117450" y="193199"/>
        <a:ext cx="927899" cy="927899"/>
      </dsp:txXfrm>
    </dsp:sp>
    <dsp:sp modelId="{9C7C9F6C-7B63-4DC7-96D9-8F23C14A2671}">
      <dsp:nvSpPr>
        <dsp:cNvPr id="0" name=""/>
        <dsp:cNvSpPr/>
      </dsp:nvSpPr>
      <dsp:spPr>
        <a:xfrm>
          <a:off x="4780815" y="894605"/>
          <a:ext cx="1312247" cy="1312247"/>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0" kern="1200" dirty="0">
              <a:latin typeface="Book Antiqua" panose="02040602050305030304" pitchFamily="18" charset="0"/>
            </a:rPr>
            <a:t>Deadline extensions</a:t>
          </a:r>
        </a:p>
      </dsp:txBody>
      <dsp:txXfrm>
        <a:off x="4972989" y="1086779"/>
        <a:ext cx="927899" cy="927899"/>
      </dsp:txXfrm>
    </dsp:sp>
    <dsp:sp modelId="{2D503B1B-388A-4B97-BC8A-BA2FACB4C63F}">
      <dsp:nvSpPr>
        <dsp:cNvPr id="0" name=""/>
        <dsp:cNvSpPr/>
      </dsp:nvSpPr>
      <dsp:spPr>
        <a:xfrm>
          <a:off x="5239095" y="2902463"/>
          <a:ext cx="1312247" cy="1312247"/>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0" kern="1200" dirty="0">
              <a:latin typeface="Book Antiqua" panose="02040602050305030304" pitchFamily="18" charset="0"/>
            </a:rPr>
            <a:t>Course-related adjustments</a:t>
          </a:r>
        </a:p>
      </dsp:txBody>
      <dsp:txXfrm>
        <a:off x="5431269" y="3094637"/>
        <a:ext cx="927899" cy="927899"/>
      </dsp:txXfrm>
    </dsp:sp>
    <dsp:sp modelId="{5C32DBAD-6F71-4AD4-90EB-9448AC6EAD5B}">
      <dsp:nvSpPr>
        <dsp:cNvPr id="0" name=""/>
        <dsp:cNvSpPr/>
      </dsp:nvSpPr>
      <dsp:spPr>
        <a:xfrm>
          <a:off x="3955022" y="4512639"/>
          <a:ext cx="1312247" cy="1312247"/>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0" kern="1200" dirty="0">
              <a:latin typeface="Book Antiqua" panose="02040602050305030304" pitchFamily="18" charset="0"/>
            </a:rPr>
            <a:t>Schedule Modifications (work or class</a:t>
          </a:r>
          <a:r>
            <a:rPr lang="en-US" sz="1050" b="0" kern="1200" dirty="0">
              <a:latin typeface="Book Antiqua" panose="02040602050305030304" pitchFamily="18" charset="0"/>
            </a:rPr>
            <a:t>)</a:t>
          </a:r>
        </a:p>
      </dsp:txBody>
      <dsp:txXfrm>
        <a:off x="4147196" y="4704813"/>
        <a:ext cx="927899" cy="927899"/>
      </dsp:txXfrm>
    </dsp:sp>
    <dsp:sp modelId="{54D3E521-CE62-4DB7-ACDE-E1B6F73BB6D6}">
      <dsp:nvSpPr>
        <dsp:cNvPr id="0" name=""/>
        <dsp:cNvSpPr/>
      </dsp:nvSpPr>
      <dsp:spPr>
        <a:xfrm>
          <a:off x="1895529" y="4512639"/>
          <a:ext cx="1312247" cy="1312247"/>
        </a:xfrm>
        <a:prstGeom prst="ellipse">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0" kern="1200" dirty="0">
              <a:latin typeface="Book Antiqua" panose="02040602050305030304" pitchFamily="18" charset="0"/>
            </a:rPr>
            <a:t>Mutual restrictions on contact </a:t>
          </a:r>
          <a:r>
            <a:rPr lang="en-US" sz="1050" b="0" kern="1200" dirty="0">
              <a:latin typeface="Book Antiqua" panose="02040602050305030304" pitchFamily="18" charset="0"/>
            </a:rPr>
            <a:t>between parties</a:t>
          </a:r>
        </a:p>
      </dsp:txBody>
      <dsp:txXfrm>
        <a:off x="2087703" y="4704813"/>
        <a:ext cx="927899" cy="927899"/>
      </dsp:txXfrm>
    </dsp:sp>
    <dsp:sp modelId="{DCC7497E-A41B-4812-8C3E-F59227ACB47D}">
      <dsp:nvSpPr>
        <dsp:cNvPr id="0" name=""/>
        <dsp:cNvSpPr/>
      </dsp:nvSpPr>
      <dsp:spPr>
        <a:xfrm>
          <a:off x="611456" y="2902463"/>
          <a:ext cx="1312247" cy="1312247"/>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0" kern="1200" dirty="0">
              <a:latin typeface="Book Antiqua" panose="02040602050305030304" pitchFamily="18" charset="0"/>
            </a:rPr>
            <a:t>Increased security</a:t>
          </a:r>
        </a:p>
      </dsp:txBody>
      <dsp:txXfrm>
        <a:off x="803630" y="3094637"/>
        <a:ext cx="927899" cy="927899"/>
      </dsp:txXfrm>
    </dsp:sp>
    <dsp:sp modelId="{8659565F-1AF0-4126-8BE0-44E572372B71}">
      <dsp:nvSpPr>
        <dsp:cNvPr id="0" name=""/>
        <dsp:cNvSpPr/>
      </dsp:nvSpPr>
      <dsp:spPr>
        <a:xfrm>
          <a:off x="1069737" y="894605"/>
          <a:ext cx="1312247" cy="1312247"/>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0" kern="1200" dirty="0">
              <a:latin typeface="Book Antiqua" panose="02040602050305030304" pitchFamily="18" charset="0"/>
            </a:rPr>
            <a:t>Increased monitoring</a:t>
          </a:r>
        </a:p>
      </dsp:txBody>
      <dsp:txXfrm>
        <a:off x="1261911" y="1086779"/>
        <a:ext cx="927899" cy="92789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0D2A52-F860-4373-94D7-5E6C103CBC20}">
      <dsp:nvSpPr>
        <dsp:cNvPr id="0" name=""/>
        <dsp:cNvSpPr/>
      </dsp:nvSpPr>
      <dsp:spPr>
        <a:xfrm>
          <a:off x="3260" y="1364610"/>
          <a:ext cx="3971949" cy="1588779"/>
        </a:xfrm>
        <a:prstGeom prst="chevron">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8014" tIns="36005" rIns="36005" bIns="36005" numCol="1" spcCol="1270" anchor="ctr" anchorCtr="0">
          <a:noAutofit/>
        </a:bodyPr>
        <a:lstStyle/>
        <a:p>
          <a:pPr marL="0" lvl="0" indent="0" algn="ctr" defTabSz="1200150">
            <a:lnSpc>
              <a:spcPct val="90000"/>
            </a:lnSpc>
            <a:spcBef>
              <a:spcPct val="0"/>
            </a:spcBef>
            <a:spcAft>
              <a:spcPct val="35000"/>
            </a:spcAft>
            <a:buNone/>
          </a:pPr>
          <a:r>
            <a:rPr lang="en-US" sz="2700" b="1" kern="1200" dirty="0">
              <a:latin typeface="Book Antiqua" panose="02040602050305030304" pitchFamily="18" charset="0"/>
            </a:rPr>
            <a:t>Inform Complainant</a:t>
          </a:r>
        </a:p>
      </dsp:txBody>
      <dsp:txXfrm>
        <a:off x="797650" y="1364610"/>
        <a:ext cx="2383170" cy="1588779"/>
      </dsp:txXfrm>
    </dsp:sp>
    <dsp:sp modelId="{F4C8B337-3B46-4F98-9FF2-4D94205BE29B}">
      <dsp:nvSpPr>
        <dsp:cNvPr id="0" name=""/>
        <dsp:cNvSpPr/>
      </dsp:nvSpPr>
      <dsp:spPr>
        <a:xfrm>
          <a:off x="3578015" y="1364610"/>
          <a:ext cx="3971949" cy="1588779"/>
        </a:xfrm>
        <a:prstGeom prst="chevr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8014" tIns="36005" rIns="36005" bIns="36005" numCol="1" spcCol="1270" anchor="ctr" anchorCtr="0">
          <a:noAutofit/>
        </a:bodyPr>
        <a:lstStyle/>
        <a:p>
          <a:pPr marL="0" lvl="0" indent="0" algn="ctr" defTabSz="1200150">
            <a:lnSpc>
              <a:spcPct val="90000"/>
            </a:lnSpc>
            <a:spcBef>
              <a:spcPct val="0"/>
            </a:spcBef>
            <a:spcAft>
              <a:spcPct val="35000"/>
            </a:spcAft>
            <a:buNone/>
          </a:pPr>
          <a:r>
            <a:rPr lang="en-US" sz="2700" b="1" kern="1200" dirty="0">
              <a:latin typeface="Book Antiqua" panose="02040602050305030304" pitchFamily="18" charset="0"/>
            </a:rPr>
            <a:t>Ensure Jurisdiction under Title IX</a:t>
          </a:r>
        </a:p>
      </dsp:txBody>
      <dsp:txXfrm>
        <a:off x="4372405" y="1364610"/>
        <a:ext cx="2383170" cy="1588779"/>
      </dsp:txXfrm>
    </dsp:sp>
    <dsp:sp modelId="{EE0352F6-C22D-4DEE-9422-03B581E326CA}">
      <dsp:nvSpPr>
        <dsp:cNvPr id="0" name=""/>
        <dsp:cNvSpPr/>
      </dsp:nvSpPr>
      <dsp:spPr>
        <a:xfrm>
          <a:off x="7152769" y="1364610"/>
          <a:ext cx="3971949" cy="1588779"/>
        </a:xfrm>
        <a:prstGeom prst="chevr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8014" tIns="36005" rIns="36005" bIns="36005" numCol="1" spcCol="1270" anchor="ctr" anchorCtr="0">
          <a:noAutofit/>
        </a:bodyPr>
        <a:lstStyle/>
        <a:p>
          <a:pPr marL="0" lvl="0" indent="0" algn="ctr" defTabSz="1200150">
            <a:lnSpc>
              <a:spcPct val="90000"/>
            </a:lnSpc>
            <a:spcBef>
              <a:spcPct val="0"/>
            </a:spcBef>
            <a:spcAft>
              <a:spcPct val="35000"/>
            </a:spcAft>
            <a:buNone/>
          </a:pPr>
          <a:r>
            <a:rPr lang="en-US" sz="2700" b="1" kern="1200" dirty="0">
              <a:latin typeface="Book Antiqua" panose="02040602050305030304" pitchFamily="18" charset="0"/>
            </a:rPr>
            <a:t>Signing of Formal Complaint</a:t>
          </a:r>
        </a:p>
      </dsp:txBody>
      <dsp:txXfrm>
        <a:off x="7947159" y="1364610"/>
        <a:ext cx="2383170" cy="158877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E94DF5-24B0-4FB2-9BF5-A4105CA0692E}">
      <dsp:nvSpPr>
        <dsp:cNvPr id="0" name=""/>
        <dsp:cNvSpPr/>
      </dsp:nvSpPr>
      <dsp:spPr>
        <a:xfrm>
          <a:off x="0" y="139280"/>
          <a:ext cx="10869038" cy="1094400"/>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162560" rIns="284480" bIns="162560" numCol="1" spcCol="1270" anchor="ctr" anchorCtr="0">
          <a:noAutofit/>
        </a:bodyPr>
        <a:lstStyle/>
        <a:p>
          <a:pPr marL="0" lvl="0" indent="0" algn="ctr" defTabSz="1778000">
            <a:lnSpc>
              <a:spcPct val="90000"/>
            </a:lnSpc>
            <a:spcBef>
              <a:spcPct val="0"/>
            </a:spcBef>
            <a:spcAft>
              <a:spcPct val="35000"/>
            </a:spcAft>
            <a:buNone/>
          </a:pPr>
          <a:r>
            <a:rPr lang="en-US" sz="4000" b="1" kern="1200" dirty="0">
              <a:latin typeface="Book Antiqua" panose="02040602050305030304" pitchFamily="18" charset="0"/>
            </a:rPr>
            <a:t>Connecticut Law</a:t>
          </a:r>
        </a:p>
      </dsp:txBody>
      <dsp:txXfrm>
        <a:off x="0" y="139280"/>
        <a:ext cx="10869038" cy="1094400"/>
      </dsp:txXfrm>
    </dsp:sp>
    <dsp:sp modelId="{5CA75180-76D5-4956-AE0D-49847C81DF5D}">
      <dsp:nvSpPr>
        <dsp:cNvPr id="0" name=""/>
        <dsp:cNvSpPr/>
      </dsp:nvSpPr>
      <dsp:spPr>
        <a:xfrm>
          <a:off x="0" y="1233680"/>
          <a:ext cx="10869038" cy="3442229"/>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2692" tIns="202692" rIns="270256" bIns="304038" numCol="1" spcCol="1270" anchor="t" anchorCtr="0">
          <a:noAutofit/>
        </a:bodyPr>
        <a:lstStyle/>
        <a:p>
          <a:pPr marL="285750" lvl="1" indent="-285750" algn="l" defTabSz="1689100">
            <a:lnSpc>
              <a:spcPct val="90000"/>
            </a:lnSpc>
            <a:spcBef>
              <a:spcPct val="0"/>
            </a:spcBef>
            <a:spcAft>
              <a:spcPct val="15000"/>
            </a:spcAft>
            <a:buChar char="•"/>
          </a:pPr>
          <a:r>
            <a:rPr lang="en-US" sz="3800" kern="1200" dirty="0">
              <a:solidFill>
                <a:schemeClr val="bg2">
                  <a:lumMod val="10000"/>
                </a:schemeClr>
              </a:solidFill>
              <a:latin typeface="Book Antiqua" panose="02040602050305030304" pitchFamily="18" charset="0"/>
            </a:rPr>
            <a:t>CT law protects students and employees against discrimination on the basis of sex</a:t>
          </a:r>
          <a:endParaRPr lang="en-US" sz="3800" kern="1200" dirty="0">
            <a:latin typeface="Book Antiqua" panose="02040602050305030304" pitchFamily="18" charset="0"/>
          </a:endParaRPr>
        </a:p>
        <a:p>
          <a:pPr marL="285750" lvl="1" indent="-285750" algn="l" defTabSz="1689100">
            <a:lnSpc>
              <a:spcPct val="90000"/>
            </a:lnSpc>
            <a:spcBef>
              <a:spcPct val="0"/>
            </a:spcBef>
            <a:spcAft>
              <a:spcPct val="15000"/>
            </a:spcAft>
            <a:buChar char="•"/>
          </a:pPr>
          <a:r>
            <a:rPr lang="en-US" sz="3800" kern="1200" dirty="0">
              <a:solidFill>
                <a:schemeClr val="bg2">
                  <a:lumMod val="10000"/>
                </a:schemeClr>
              </a:solidFill>
              <a:latin typeface="Book Antiqua" panose="02040602050305030304" pitchFamily="18" charset="0"/>
            </a:rPr>
            <a:t>This includes protection on the basis of sexual orientation and gender identity and expression</a:t>
          </a:r>
        </a:p>
        <a:p>
          <a:pPr marL="285750" lvl="1" indent="-285750" algn="l" defTabSz="1689100">
            <a:lnSpc>
              <a:spcPct val="90000"/>
            </a:lnSpc>
            <a:spcBef>
              <a:spcPct val="0"/>
            </a:spcBef>
            <a:spcAft>
              <a:spcPct val="15000"/>
            </a:spcAft>
            <a:buChar char="•"/>
          </a:pPr>
          <a:r>
            <a:rPr lang="en-US" sz="3800" kern="1200" dirty="0">
              <a:solidFill>
                <a:schemeClr val="bg2">
                  <a:lumMod val="10000"/>
                </a:schemeClr>
              </a:solidFill>
              <a:latin typeface="Book Antiqua" panose="02040602050305030304" pitchFamily="18" charset="0"/>
            </a:rPr>
            <a:t>Challenging Behavior/Bullying law</a:t>
          </a:r>
        </a:p>
      </dsp:txBody>
      <dsp:txXfrm>
        <a:off x="0" y="1233680"/>
        <a:ext cx="10869038" cy="344222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7B338B-8E9C-4722-AB15-DD5933CA2DF3}">
      <dsp:nvSpPr>
        <dsp:cNvPr id="0" name=""/>
        <dsp:cNvSpPr/>
      </dsp:nvSpPr>
      <dsp:spPr>
        <a:xfrm>
          <a:off x="9570" y="0"/>
          <a:ext cx="5721036" cy="1561384"/>
        </a:xfrm>
        <a:prstGeom prst="chevron">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37338" rIns="37338" bIns="37338"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Book Antiqua" panose="02040602050305030304" pitchFamily="18" charset="0"/>
            </a:rPr>
            <a:t>Provide parties written notice disclosing allegations</a:t>
          </a:r>
        </a:p>
      </dsp:txBody>
      <dsp:txXfrm>
        <a:off x="790262" y="0"/>
        <a:ext cx="4159652" cy="1561384"/>
      </dsp:txXfrm>
    </dsp:sp>
    <dsp:sp modelId="{8C6827EC-3D4D-4E1A-94ED-FE0FF1639504}">
      <dsp:nvSpPr>
        <dsp:cNvPr id="0" name=""/>
        <dsp:cNvSpPr/>
      </dsp:nvSpPr>
      <dsp:spPr>
        <a:xfrm>
          <a:off x="5158503" y="0"/>
          <a:ext cx="5721036" cy="1561384"/>
        </a:xfrm>
        <a:prstGeom prst="chevr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37338" rIns="37338" bIns="37338"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Book Antiqua" panose="02040602050305030304" pitchFamily="18" charset="0"/>
            </a:rPr>
            <a:t>Note requirements of informal resolution process</a:t>
          </a:r>
        </a:p>
      </dsp:txBody>
      <dsp:txXfrm>
        <a:off x="5939195" y="0"/>
        <a:ext cx="4159652" cy="156138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7B338B-8E9C-4722-AB15-DD5933CA2DF3}">
      <dsp:nvSpPr>
        <dsp:cNvPr id="0" name=""/>
        <dsp:cNvSpPr/>
      </dsp:nvSpPr>
      <dsp:spPr>
        <a:xfrm>
          <a:off x="9570" y="0"/>
          <a:ext cx="5721036" cy="1561384"/>
        </a:xfrm>
        <a:prstGeom prst="chevr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013" tIns="34671" rIns="34671" bIns="34671" numCol="1" spcCol="1270" anchor="ctr" anchorCtr="0">
          <a:noAutofit/>
        </a:bodyPr>
        <a:lstStyle/>
        <a:p>
          <a:pPr marL="0" lvl="0" indent="0" algn="ctr" defTabSz="1155700">
            <a:lnSpc>
              <a:spcPct val="90000"/>
            </a:lnSpc>
            <a:spcBef>
              <a:spcPct val="0"/>
            </a:spcBef>
            <a:spcAft>
              <a:spcPct val="35000"/>
            </a:spcAft>
            <a:buNone/>
          </a:pPr>
          <a:r>
            <a:rPr lang="en-US" sz="2600" kern="1200" dirty="0">
              <a:latin typeface="Book Antiqua" panose="02040602050305030304" pitchFamily="18" charset="0"/>
            </a:rPr>
            <a:t>Note any consequences from participating in the informal resolution process</a:t>
          </a:r>
        </a:p>
      </dsp:txBody>
      <dsp:txXfrm>
        <a:off x="790262" y="0"/>
        <a:ext cx="4159652" cy="1561384"/>
      </dsp:txXfrm>
    </dsp:sp>
    <dsp:sp modelId="{8C6827EC-3D4D-4E1A-94ED-FE0FF1639504}">
      <dsp:nvSpPr>
        <dsp:cNvPr id="0" name=""/>
        <dsp:cNvSpPr/>
      </dsp:nvSpPr>
      <dsp:spPr>
        <a:xfrm>
          <a:off x="5158503" y="0"/>
          <a:ext cx="5721036" cy="1561384"/>
        </a:xfrm>
        <a:prstGeom prst="chevron">
          <a:avLst/>
        </a:prstGeom>
        <a:solidFill>
          <a:schemeClr val="accent4">
            <a:hueOff val="-1528355"/>
            <a:satOff val="-10245"/>
            <a:lumOff val="-1058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013" tIns="34671" rIns="34671" bIns="34671" numCol="1" spcCol="1270" anchor="ctr" anchorCtr="0">
          <a:noAutofit/>
        </a:bodyPr>
        <a:lstStyle/>
        <a:p>
          <a:pPr marL="0" lvl="0" indent="0" algn="ctr" defTabSz="1155700">
            <a:lnSpc>
              <a:spcPct val="90000"/>
            </a:lnSpc>
            <a:spcBef>
              <a:spcPct val="0"/>
            </a:spcBef>
            <a:spcAft>
              <a:spcPct val="35000"/>
            </a:spcAft>
            <a:buNone/>
          </a:pPr>
          <a:r>
            <a:rPr lang="en-US" sz="2600" kern="1200" dirty="0">
              <a:latin typeface="Book Antiqua" panose="02040602050305030304" pitchFamily="18" charset="0"/>
            </a:rPr>
            <a:t>Obtain voluntary, written consent from both parties to engage in informal resolution</a:t>
          </a:r>
        </a:p>
      </dsp:txBody>
      <dsp:txXfrm>
        <a:off x="5939195" y="0"/>
        <a:ext cx="4159652" cy="156138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0D2A52-F860-4373-94D7-5E6C103CBC20}">
      <dsp:nvSpPr>
        <dsp:cNvPr id="0" name=""/>
        <dsp:cNvSpPr/>
      </dsp:nvSpPr>
      <dsp:spPr>
        <a:xfrm>
          <a:off x="3260" y="1364610"/>
          <a:ext cx="3971949" cy="1588779"/>
        </a:xfrm>
        <a:prstGeom prst="chevron">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8014" tIns="36005" rIns="36005" bIns="36005" numCol="1" spcCol="1270" anchor="ctr" anchorCtr="0">
          <a:noAutofit/>
        </a:bodyPr>
        <a:lstStyle/>
        <a:p>
          <a:pPr marL="0" lvl="0" indent="0" algn="ctr" defTabSz="1200150">
            <a:lnSpc>
              <a:spcPct val="90000"/>
            </a:lnSpc>
            <a:spcBef>
              <a:spcPct val="0"/>
            </a:spcBef>
            <a:spcAft>
              <a:spcPct val="35000"/>
            </a:spcAft>
            <a:buNone/>
          </a:pPr>
          <a:r>
            <a:rPr lang="en-US" sz="2700" b="1" kern="1200" dirty="0">
              <a:latin typeface="Book Antiqua" panose="02040602050305030304" pitchFamily="18" charset="0"/>
            </a:rPr>
            <a:t>Burden of </a:t>
          </a:r>
          <a:br>
            <a:rPr lang="en-US" sz="2700" b="1" kern="1200" dirty="0">
              <a:latin typeface="Book Antiqua" panose="02040602050305030304" pitchFamily="18" charset="0"/>
            </a:rPr>
          </a:br>
          <a:r>
            <a:rPr lang="en-US" sz="2700" b="1" kern="1200" dirty="0">
              <a:latin typeface="Book Antiqua" panose="02040602050305030304" pitchFamily="18" charset="0"/>
            </a:rPr>
            <a:t>Proof</a:t>
          </a:r>
        </a:p>
      </dsp:txBody>
      <dsp:txXfrm>
        <a:off x="797650" y="1364610"/>
        <a:ext cx="2383170" cy="1588779"/>
      </dsp:txXfrm>
    </dsp:sp>
    <dsp:sp modelId="{F4C8B337-3B46-4F98-9FF2-4D94205BE29B}">
      <dsp:nvSpPr>
        <dsp:cNvPr id="0" name=""/>
        <dsp:cNvSpPr/>
      </dsp:nvSpPr>
      <dsp:spPr>
        <a:xfrm>
          <a:off x="3578015" y="1364610"/>
          <a:ext cx="3971949" cy="1588779"/>
        </a:xfrm>
        <a:prstGeom prst="chevr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8014" tIns="36005" rIns="36005" bIns="36005" numCol="1" spcCol="1270" anchor="ctr" anchorCtr="0">
          <a:noAutofit/>
        </a:bodyPr>
        <a:lstStyle/>
        <a:p>
          <a:pPr marL="0" lvl="0" indent="0" algn="ctr" defTabSz="1200150">
            <a:lnSpc>
              <a:spcPct val="90000"/>
            </a:lnSpc>
            <a:spcBef>
              <a:spcPct val="0"/>
            </a:spcBef>
            <a:spcAft>
              <a:spcPct val="35000"/>
            </a:spcAft>
            <a:buNone/>
          </a:pPr>
          <a:r>
            <a:rPr lang="en-US" sz="2700" b="1" kern="1200" dirty="0">
              <a:latin typeface="Book Antiqua" panose="02040602050305030304" pitchFamily="18" charset="0"/>
            </a:rPr>
            <a:t>Equal Opportunities for parties</a:t>
          </a:r>
        </a:p>
      </dsp:txBody>
      <dsp:txXfrm>
        <a:off x="4372405" y="1364610"/>
        <a:ext cx="2383170" cy="1588779"/>
      </dsp:txXfrm>
    </dsp:sp>
    <dsp:sp modelId="{EE0352F6-C22D-4DEE-9422-03B581E326CA}">
      <dsp:nvSpPr>
        <dsp:cNvPr id="0" name=""/>
        <dsp:cNvSpPr/>
      </dsp:nvSpPr>
      <dsp:spPr>
        <a:xfrm>
          <a:off x="7152769" y="1364610"/>
          <a:ext cx="3971949" cy="1588779"/>
        </a:xfrm>
        <a:prstGeom prst="chevr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8014" tIns="36005" rIns="36005" bIns="36005" numCol="1" spcCol="1270" anchor="ctr" anchorCtr="0">
          <a:noAutofit/>
        </a:bodyPr>
        <a:lstStyle/>
        <a:p>
          <a:pPr marL="0" lvl="0" indent="0" algn="ctr" defTabSz="1200150">
            <a:lnSpc>
              <a:spcPct val="90000"/>
            </a:lnSpc>
            <a:spcBef>
              <a:spcPct val="0"/>
            </a:spcBef>
            <a:spcAft>
              <a:spcPct val="35000"/>
            </a:spcAft>
            <a:buNone/>
          </a:pPr>
          <a:r>
            <a:rPr lang="en-US" sz="2700" b="1" kern="1200" dirty="0">
              <a:latin typeface="Book Antiqua" panose="02040602050305030304" pitchFamily="18" charset="0"/>
            </a:rPr>
            <a:t>No restrictions on either party</a:t>
          </a:r>
        </a:p>
      </dsp:txBody>
      <dsp:txXfrm>
        <a:off x="7947159" y="1364610"/>
        <a:ext cx="2383170" cy="1588779"/>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4.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6.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0.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885D56-E0FE-E344-8DC4-66A36FA41858}" type="datetimeFigureOut">
              <a:rPr lang="en-US" smtClean="0"/>
              <a:t>10/13/2025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CB280F-5396-104D-9FF4-4554383418DC}" type="slidenum">
              <a:rPr lang="en-US" smtClean="0"/>
              <a:t>‹#›</a:t>
            </a:fld>
            <a:endParaRPr lang="en-US" dirty="0"/>
          </a:p>
        </p:txBody>
      </p:sp>
    </p:spTree>
    <p:extLst>
      <p:ext uri="{BB962C8B-B14F-4D97-AF65-F5344CB8AC3E}">
        <p14:creationId xmlns:p14="http://schemas.microsoft.com/office/powerpoint/2010/main" val="15635700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CB280F-5396-104D-9FF4-4554383418DC}" type="slidenum">
              <a:rPr lang="en-US" smtClean="0"/>
              <a:t>1</a:t>
            </a:fld>
            <a:endParaRPr lang="en-US" dirty="0"/>
          </a:p>
        </p:txBody>
      </p:sp>
    </p:spTree>
    <p:extLst>
      <p:ext uri="{BB962C8B-B14F-4D97-AF65-F5344CB8AC3E}">
        <p14:creationId xmlns:p14="http://schemas.microsoft.com/office/powerpoint/2010/main" val="6824762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CB280F-5396-104D-9FF4-4554383418DC}" type="slidenum">
              <a:rPr lang="en-US" smtClean="0"/>
              <a:t>3</a:t>
            </a:fld>
            <a:endParaRPr lang="en-US"/>
          </a:p>
        </p:txBody>
      </p:sp>
    </p:spTree>
    <p:extLst>
      <p:ext uri="{BB962C8B-B14F-4D97-AF65-F5344CB8AC3E}">
        <p14:creationId xmlns:p14="http://schemas.microsoft.com/office/powerpoint/2010/main" val="9376876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CB280F-5396-104D-9FF4-4554383418DC}" type="slidenum">
              <a:rPr lang="en-US" smtClean="0"/>
              <a:t>17</a:t>
            </a:fld>
            <a:endParaRPr lang="en-US" dirty="0"/>
          </a:p>
        </p:txBody>
      </p:sp>
      <p:sp>
        <p:nvSpPr>
          <p:cNvPr id="5" name="Date Placeholder 4">
            <a:extLst>
              <a:ext uri="{FF2B5EF4-FFF2-40B4-BE49-F238E27FC236}">
                <a16:creationId xmlns:a16="http://schemas.microsoft.com/office/drawing/2014/main" id="{920B409C-D3BC-061F-FD2E-A8614F8C410F}"/>
              </a:ext>
            </a:extLst>
          </p:cNvPr>
          <p:cNvSpPr>
            <a:spLocks noGrp="1"/>
          </p:cNvSpPr>
          <p:nvPr>
            <p:ph type="dt" idx="1"/>
          </p:nvPr>
        </p:nvSpPr>
        <p:spPr/>
        <p:txBody>
          <a:bodyPr/>
          <a:lstStyle/>
          <a:p>
            <a:r>
              <a:rPr lang="en-US"/>
              <a:t>8/8/2023</a:t>
            </a:r>
            <a:endParaRPr lang="en-US" dirty="0"/>
          </a:p>
        </p:txBody>
      </p:sp>
    </p:spTree>
    <p:extLst>
      <p:ext uri="{BB962C8B-B14F-4D97-AF65-F5344CB8AC3E}">
        <p14:creationId xmlns:p14="http://schemas.microsoft.com/office/powerpoint/2010/main" val="2424061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CB280F-5396-104D-9FF4-4554383418DC}" type="slidenum">
              <a:rPr lang="en-US" smtClean="0"/>
              <a:t>20</a:t>
            </a:fld>
            <a:endParaRPr lang="en-US"/>
          </a:p>
        </p:txBody>
      </p:sp>
    </p:spTree>
    <p:extLst>
      <p:ext uri="{BB962C8B-B14F-4D97-AF65-F5344CB8AC3E}">
        <p14:creationId xmlns:p14="http://schemas.microsoft.com/office/powerpoint/2010/main" val="23050005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CB280F-5396-104D-9FF4-4554383418DC}" type="slidenum">
              <a:rPr lang="en-US" smtClean="0"/>
              <a:t>27</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37137964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CB280F-5396-104D-9FF4-4554383418DC}" type="slidenum">
              <a:rPr lang="en-US" smtClean="0"/>
              <a:t>30</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42050196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1A6D1C3-533C-4E4D-9739-926C6824BD67}"/>
              </a:ext>
            </a:extLst>
          </p:cNvPr>
          <p:cNvSpPr/>
          <p:nvPr userDrawn="1"/>
        </p:nvSpPr>
        <p:spPr>
          <a:xfrm>
            <a:off x="9091534" y="6100997"/>
            <a:ext cx="2315981" cy="568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a:extLst>
              <a:ext uri="{FF2B5EF4-FFF2-40B4-BE49-F238E27FC236}">
                <a16:creationId xmlns:a16="http://schemas.microsoft.com/office/drawing/2014/main" id="{4AFAC04E-078F-1E4E-9902-CA92C564F051}"/>
              </a:ext>
            </a:extLst>
          </p:cNvPr>
          <p:cNvSpPr>
            <a:spLocks noGrp="1"/>
          </p:cNvSpPr>
          <p:nvPr>
            <p:ph type="subTitle" idx="1" hasCustomPrompt="1"/>
          </p:nvPr>
        </p:nvSpPr>
        <p:spPr>
          <a:xfrm>
            <a:off x="441703" y="5108848"/>
            <a:ext cx="11182025" cy="1655762"/>
          </a:xfrm>
        </p:spPr>
        <p:txBody>
          <a:bodyPr>
            <a:normAutofit/>
          </a:bodyPr>
          <a:lstStyle>
            <a:lvl1pPr marL="0" indent="0" algn="l">
              <a:buNone/>
              <a:defRPr sz="2000" b="0" i="0">
                <a:solidFill>
                  <a:schemeClr val="bg1"/>
                </a:solidFill>
                <a:latin typeface="Book Antiqua" panose="0204060205030503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Presented by:  </a:t>
            </a:r>
            <a:r>
              <a:rPr lang="en-US" dirty="0" err="1"/>
              <a:t>xxxxxxxxxx</a:t>
            </a:r>
            <a:endParaRPr lang="en-US" dirty="0"/>
          </a:p>
        </p:txBody>
      </p:sp>
      <p:sp>
        <p:nvSpPr>
          <p:cNvPr id="2" name="Title 1">
            <a:extLst>
              <a:ext uri="{FF2B5EF4-FFF2-40B4-BE49-F238E27FC236}">
                <a16:creationId xmlns:a16="http://schemas.microsoft.com/office/drawing/2014/main" id="{7A6477DA-B081-294D-A0B2-E94C053D4D8A}"/>
              </a:ext>
            </a:extLst>
          </p:cNvPr>
          <p:cNvSpPr>
            <a:spLocks noGrp="1"/>
          </p:cNvSpPr>
          <p:nvPr>
            <p:ph type="ctrTitle" hasCustomPrompt="1"/>
          </p:nvPr>
        </p:nvSpPr>
        <p:spPr>
          <a:xfrm>
            <a:off x="441703" y="2693691"/>
            <a:ext cx="11182026" cy="2387600"/>
          </a:xfrm>
        </p:spPr>
        <p:txBody>
          <a:bodyPr anchor="b">
            <a:normAutofit/>
          </a:bodyPr>
          <a:lstStyle>
            <a:lvl1pPr algn="l">
              <a:defRPr sz="3600" b="1" i="0">
                <a:solidFill>
                  <a:schemeClr val="bg1"/>
                </a:solidFill>
                <a:latin typeface="Book Antiqua" panose="02040602050305030304" pitchFamily="18" charset="0"/>
              </a:defRPr>
            </a:lvl1pPr>
          </a:lstStyle>
          <a:p>
            <a:r>
              <a:rPr lang="en-US" dirty="0"/>
              <a:t>Part 1: Title Here</a:t>
            </a:r>
          </a:p>
        </p:txBody>
      </p:sp>
      <p:sp>
        <p:nvSpPr>
          <p:cNvPr id="6" name="Slide Number Placeholder 5">
            <a:extLst>
              <a:ext uri="{FF2B5EF4-FFF2-40B4-BE49-F238E27FC236}">
                <a16:creationId xmlns:a16="http://schemas.microsoft.com/office/drawing/2014/main" id="{8122E645-26EF-9446-A9F4-B8A42D9BCEA9}"/>
              </a:ext>
            </a:extLst>
          </p:cNvPr>
          <p:cNvSpPr>
            <a:spLocks noGrp="1"/>
          </p:cNvSpPr>
          <p:nvPr>
            <p:ph type="sldNum" sz="quarter" idx="12"/>
          </p:nvPr>
        </p:nvSpPr>
        <p:spPr>
          <a:xfrm>
            <a:off x="441703" y="6225544"/>
            <a:ext cx="2743200" cy="365125"/>
          </a:xfrm>
          <a:prstGeom prst="rect">
            <a:avLst/>
          </a:prstGeom>
        </p:spPr>
        <p:txBody>
          <a:bodyPr/>
          <a:lstStyle>
            <a:lvl1pPr algn="l">
              <a:defRPr>
                <a:solidFill>
                  <a:schemeClr val="tx1"/>
                </a:solidFill>
              </a:defRPr>
            </a:lvl1pPr>
          </a:lstStyle>
          <a:p>
            <a:fld id="{E6C0C164-648A-654B-87AA-0915A2DD7517}" type="slidenum">
              <a:rPr lang="en-US" smtClean="0"/>
              <a:pPr/>
              <a:t>‹#›</a:t>
            </a:fld>
            <a:endParaRPr lang="en-US" dirty="0"/>
          </a:p>
        </p:txBody>
      </p:sp>
      <p:pic>
        <p:nvPicPr>
          <p:cNvPr id="7" name="Picture 6">
            <a:extLst>
              <a:ext uri="{FF2B5EF4-FFF2-40B4-BE49-F238E27FC236}">
                <a16:creationId xmlns:a16="http://schemas.microsoft.com/office/drawing/2014/main" id="{4F9DF4E5-B8DC-884E-8210-ED92AADCFE7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33400" y="476250"/>
            <a:ext cx="3710915" cy="802360"/>
          </a:xfrm>
          <a:prstGeom prst="rect">
            <a:avLst/>
          </a:prstGeom>
        </p:spPr>
      </p:pic>
      <p:sp>
        <p:nvSpPr>
          <p:cNvPr id="8" name="TextBox 7">
            <a:extLst>
              <a:ext uri="{FF2B5EF4-FFF2-40B4-BE49-F238E27FC236}">
                <a16:creationId xmlns:a16="http://schemas.microsoft.com/office/drawing/2014/main" id="{C7DE3051-845B-0848-9770-E5BE9649C25A}"/>
              </a:ext>
            </a:extLst>
          </p:cNvPr>
          <p:cNvSpPr txBox="1"/>
          <p:nvPr userDrawn="1"/>
        </p:nvSpPr>
        <p:spPr>
          <a:xfrm>
            <a:off x="6096000" y="6408106"/>
            <a:ext cx="4633992" cy="261610"/>
          </a:xfrm>
          <a:prstGeom prst="rect">
            <a:avLst/>
          </a:prstGeom>
          <a:noFill/>
        </p:spPr>
        <p:txBody>
          <a:bodyPr wrap="square" rtlCol="0">
            <a:spAutoFit/>
          </a:bodyPr>
          <a:lstStyle/>
          <a:p>
            <a:pPr algn="ctr"/>
            <a:r>
              <a:rPr lang="en-US" sz="1100" dirty="0">
                <a:solidFill>
                  <a:schemeClr val="bg1"/>
                </a:solidFill>
              </a:rPr>
              <a:t>Connecticut  |  New York  |  Washington, DC  |  www.shipmangoodwin.com</a:t>
            </a:r>
          </a:p>
        </p:txBody>
      </p:sp>
      <p:sp>
        <p:nvSpPr>
          <p:cNvPr id="12" name="TextBox 11">
            <a:extLst>
              <a:ext uri="{FF2B5EF4-FFF2-40B4-BE49-F238E27FC236}">
                <a16:creationId xmlns:a16="http://schemas.microsoft.com/office/drawing/2014/main" id="{8536EAF3-6282-1940-B493-CAE5F5BED465}"/>
              </a:ext>
            </a:extLst>
          </p:cNvPr>
          <p:cNvSpPr txBox="1"/>
          <p:nvPr userDrawn="1"/>
        </p:nvSpPr>
        <p:spPr>
          <a:xfrm>
            <a:off x="441703" y="6431031"/>
            <a:ext cx="4910328"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100" dirty="0">
                <a:solidFill>
                  <a:schemeClr val="bg1"/>
                </a:solidFill>
              </a:rPr>
              <a:t>© Shipman &amp; Goodwin LLP 2021. All rights reserved.</a:t>
            </a:r>
          </a:p>
          <a:p>
            <a:endParaRPr lang="en-US" sz="1100" dirty="0"/>
          </a:p>
        </p:txBody>
      </p:sp>
    </p:spTree>
    <p:extLst>
      <p:ext uri="{BB962C8B-B14F-4D97-AF65-F5344CB8AC3E}">
        <p14:creationId xmlns:p14="http://schemas.microsoft.com/office/powerpoint/2010/main" val="3520800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F6224-2BCC-6146-8488-E4B3F8263028}"/>
              </a:ext>
            </a:extLst>
          </p:cNvPr>
          <p:cNvSpPr>
            <a:spLocks noGrp="1"/>
          </p:cNvSpPr>
          <p:nvPr>
            <p:ph type="title"/>
          </p:nvPr>
        </p:nvSpPr>
        <p:spPr>
          <a:xfrm>
            <a:off x="441703" y="179145"/>
            <a:ext cx="11354057" cy="1407786"/>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24FD2F56-A1E1-384E-8F21-9D21F3844919}"/>
              </a:ext>
            </a:extLst>
          </p:cNvPr>
          <p:cNvSpPr>
            <a:spLocks noGrp="1"/>
          </p:cNvSpPr>
          <p:nvPr>
            <p:ph idx="1"/>
          </p:nvPr>
        </p:nvSpPr>
        <p:spPr>
          <a:xfrm>
            <a:off x="441703" y="1717737"/>
            <a:ext cx="11354057" cy="4459225"/>
          </a:xfrm>
        </p:spPr>
        <p:txBody>
          <a:bodyPr>
            <a:normAutofit/>
          </a:bodyPr>
          <a:lstStyle>
            <a:lvl1pPr>
              <a:lnSpc>
                <a:spcPct val="100000"/>
              </a:lnSpc>
              <a:spcBef>
                <a:spcPts val="600"/>
              </a:spcBef>
              <a:spcAft>
                <a:spcPts val="600"/>
              </a:spcAft>
              <a:defRPr sz="2800"/>
            </a:lvl1pPr>
            <a:lvl2pPr>
              <a:lnSpc>
                <a:spcPct val="100000"/>
              </a:lnSpc>
              <a:spcBef>
                <a:spcPts val="600"/>
              </a:spcBef>
              <a:spcAft>
                <a:spcPts val="600"/>
              </a:spcAft>
              <a:defRPr sz="2400"/>
            </a:lvl2pPr>
            <a:lvl3pPr>
              <a:lnSpc>
                <a:spcPct val="100000"/>
              </a:lnSpc>
              <a:spcBef>
                <a:spcPts val="600"/>
              </a:spcBef>
              <a:spcAft>
                <a:spcPts val="600"/>
              </a:spcAft>
              <a:defRPr sz="2200"/>
            </a:lvl3pPr>
            <a:lvl4pPr>
              <a:lnSpc>
                <a:spcPct val="100000"/>
              </a:lnSpc>
              <a:spcBef>
                <a:spcPts val="600"/>
              </a:spcBef>
              <a:spcAft>
                <a:spcPts val="600"/>
              </a:spcAft>
              <a:defRPr sz="2000"/>
            </a:lvl4pPr>
            <a:lvl5pPr>
              <a:defRPr sz="2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endParaRPr lang="en-US" dirty="0"/>
          </a:p>
        </p:txBody>
      </p:sp>
      <p:sp>
        <p:nvSpPr>
          <p:cNvPr id="4" name="Date Placeholder 3">
            <a:extLst>
              <a:ext uri="{FF2B5EF4-FFF2-40B4-BE49-F238E27FC236}">
                <a16:creationId xmlns:a16="http://schemas.microsoft.com/office/drawing/2014/main" id="{7600C6F2-F144-084B-8F9D-421839BC46F1}"/>
              </a:ext>
            </a:extLst>
          </p:cNvPr>
          <p:cNvSpPr>
            <a:spLocks noGrp="1"/>
          </p:cNvSpPr>
          <p:nvPr>
            <p:ph type="dt" sz="half" idx="10"/>
          </p:nvPr>
        </p:nvSpPr>
        <p:spPr>
          <a:xfrm>
            <a:off x="838200" y="6356350"/>
            <a:ext cx="2743200" cy="365125"/>
          </a:xfrm>
          <a:prstGeom prst="rect">
            <a:avLst/>
          </a:prstGeom>
        </p:spPr>
        <p:txBody>
          <a:bodyPr/>
          <a:lstStyle/>
          <a:p>
            <a:endParaRPr lang="en-US" dirty="0"/>
          </a:p>
        </p:txBody>
      </p:sp>
      <p:sp>
        <p:nvSpPr>
          <p:cNvPr id="5" name="Footer Placeholder 4">
            <a:extLst>
              <a:ext uri="{FF2B5EF4-FFF2-40B4-BE49-F238E27FC236}">
                <a16:creationId xmlns:a16="http://schemas.microsoft.com/office/drawing/2014/main" id="{9425688E-4750-9747-A8A0-02118A50F92C}"/>
              </a:ext>
            </a:extLst>
          </p:cNvPr>
          <p:cNvSpPr>
            <a:spLocks noGrp="1"/>
          </p:cNvSpPr>
          <p:nvPr>
            <p:ph type="ftr" sz="quarter" idx="11"/>
          </p:nvPr>
        </p:nvSpPr>
        <p:spPr>
          <a:xfrm>
            <a:off x="3840351" y="6225544"/>
            <a:ext cx="4114800" cy="365125"/>
          </a:xfrm>
          <a:prstGeom prst="rect">
            <a:avLst/>
          </a:prstGeom>
        </p:spPr>
        <p:txBody>
          <a:bodyPr/>
          <a:lstStyle/>
          <a:p>
            <a:r>
              <a:rPr lang="en-US" altLang="en-US">
                <a:solidFill>
                  <a:schemeClr val="tx1"/>
                </a:solidFill>
              </a:rPr>
              <a:t>© Shipman &amp; Goodwin LLP 2025. All rights reserved.</a:t>
            </a:r>
            <a:endParaRPr lang="en-US" altLang="en-US" dirty="0">
              <a:solidFill>
                <a:schemeClr val="tx1"/>
              </a:solidFill>
            </a:endParaRPr>
          </a:p>
        </p:txBody>
      </p:sp>
      <p:sp>
        <p:nvSpPr>
          <p:cNvPr id="6" name="Slide Number Placeholder 5">
            <a:extLst>
              <a:ext uri="{FF2B5EF4-FFF2-40B4-BE49-F238E27FC236}">
                <a16:creationId xmlns:a16="http://schemas.microsoft.com/office/drawing/2014/main" id="{0DFB3A46-1AB9-A749-9E2A-F71005CC7CA6}"/>
              </a:ext>
            </a:extLst>
          </p:cNvPr>
          <p:cNvSpPr>
            <a:spLocks noGrp="1"/>
          </p:cNvSpPr>
          <p:nvPr>
            <p:ph type="sldNum" sz="quarter" idx="12"/>
          </p:nvPr>
        </p:nvSpPr>
        <p:spPr>
          <a:xfrm>
            <a:off x="435864" y="6225544"/>
            <a:ext cx="2743200" cy="365125"/>
          </a:xfrm>
          <a:prstGeom prst="rect">
            <a:avLst/>
          </a:prstGeom>
        </p:spPr>
        <p:txBody>
          <a:bodyPr/>
          <a:lstStyle/>
          <a:p>
            <a:fld id="{E6C0C164-648A-654B-87AA-0915A2DD7517}" type="slidenum">
              <a:rPr lang="en-US" smtClean="0"/>
              <a:t>‹#›</a:t>
            </a:fld>
            <a:endParaRPr lang="en-US" dirty="0"/>
          </a:p>
        </p:txBody>
      </p:sp>
    </p:spTree>
    <p:extLst>
      <p:ext uri="{BB962C8B-B14F-4D97-AF65-F5344CB8AC3E}">
        <p14:creationId xmlns:p14="http://schemas.microsoft.com/office/powerpoint/2010/main" val="21833675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6897A-4417-EF4D-821B-3069E5A7E7E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E7C0EF5-700D-064B-94D8-54226778A5C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B4B34CFF-0126-C842-B092-B3B1DD6A70B0}"/>
              </a:ext>
            </a:extLst>
          </p:cNvPr>
          <p:cNvSpPr>
            <a:spLocks noGrp="1"/>
          </p:cNvSpPr>
          <p:nvPr>
            <p:ph type="dt" sz="half" idx="10"/>
          </p:nvPr>
        </p:nvSpPr>
        <p:spPr>
          <a:xfrm>
            <a:off x="838200" y="6356350"/>
            <a:ext cx="2743200" cy="365125"/>
          </a:xfrm>
          <a:prstGeom prst="rect">
            <a:avLst/>
          </a:prstGeom>
        </p:spPr>
        <p:txBody>
          <a:bodyPr/>
          <a:lstStyle/>
          <a:p>
            <a:endParaRPr lang="en-US" dirty="0"/>
          </a:p>
        </p:txBody>
      </p:sp>
      <p:sp>
        <p:nvSpPr>
          <p:cNvPr id="5" name="Footer Placeholder 4">
            <a:extLst>
              <a:ext uri="{FF2B5EF4-FFF2-40B4-BE49-F238E27FC236}">
                <a16:creationId xmlns:a16="http://schemas.microsoft.com/office/drawing/2014/main" id="{7E6B454D-CC75-254C-AA37-BA34FFCA383E}"/>
              </a:ext>
            </a:extLst>
          </p:cNvPr>
          <p:cNvSpPr>
            <a:spLocks noGrp="1"/>
          </p:cNvSpPr>
          <p:nvPr>
            <p:ph type="ftr" sz="quarter" idx="11"/>
          </p:nvPr>
        </p:nvSpPr>
        <p:spPr>
          <a:xfrm>
            <a:off x="4038600" y="6225544"/>
            <a:ext cx="4114800" cy="365125"/>
          </a:xfrm>
          <a:prstGeom prst="rect">
            <a:avLst/>
          </a:prstGeom>
        </p:spPr>
        <p:txBody>
          <a:bodyPr/>
          <a:lstStyle/>
          <a:p>
            <a:r>
              <a:rPr lang="en-US"/>
              <a:t>© Shipman &amp; Goodwin LLP 2025. All rights reserved.</a:t>
            </a:r>
            <a:endParaRPr lang="en-US" dirty="0"/>
          </a:p>
        </p:txBody>
      </p:sp>
      <p:sp>
        <p:nvSpPr>
          <p:cNvPr id="6" name="Slide Number Placeholder 5">
            <a:extLst>
              <a:ext uri="{FF2B5EF4-FFF2-40B4-BE49-F238E27FC236}">
                <a16:creationId xmlns:a16="http://schemas.microsoft.com/office/drawing/2014/main" id="{AC89028A-0AB0-DD4D-88DD-DC1215D5F695}"/>
              </a:ext>
            </a:extLst>
          </p:cNvPr>
          <p:cNvSpPr>
            <a:spLocks noGrp="1"/>
          </p:cNvSpPr>
          <p:nvPr>
            <p:ph type="sldNum" sz="quarter" idx="12"/>
          </p:nvPr>
        </p:nvSpPr>
        <p:spPr>
          <a:xfrm>
            <a:off x="838200" y="6356350"/>
            <a:ext cx="2743200" cy="365125"/>
          </a:xfrm>
          <a:prstGeom prst="rect">
            <a:avLst/>
          </a:prstGeom>
        </p:spPr>
        <p:txBody>
          <a:bodyPr/>
          <a:lstStyle/>
          <a:p>
            <a:fld id="{E6C0C164-648A-654B-87AA-0915A2DD7517}" type="slidenum">
              <a:rPr lang="en-US" smtClean="0"/>
              <a:t>‹#›</a:t>
            </a:fld>
            <a:endParaRPr lang="en-US" dirty="0"/>
          </a:p>
        </p:txBody>
      </p:sp>
    </p:spTree>
    <p:extLst>
      <p:ext uri="{BB962C8B-B14F-4D97-AF65-F5344CB8AC3E}">
        <p14:creationId xmlns:p14="http://schemas.microsoft.com/office/powerpoint/2010/main" val="2239312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F8D2D-033F-5E4A-A40D-24B2A1DF69F9}"/>
              </a:ext>
            </a:extLst>
          </p:cNvPr>
          <p:cNvSpPr>
            <a:spLocks noGrp="1"/>
          </p:cNvSpPr>
          <p:nvPr>
            <p:ph type="title"/>
          </p:nvPr>
        </p:nvSpPr>
        <p:spPr>
          <a:xfrm>
            <a:off x="292101" y="1118945"/>
            <a:ext cx="11638280" cy="1325563"/>
          </a:xfrm>
        </p:spPr>
        <p:txBody>
          <a:bodyPr>
            <a:normAutofit/>
          </a:bodyPr>
          <a:lstStyle>
            <a:lvl1pPr algn="ctr">
              <a:defRPr sz="3600"/>
            </a:lvl1pPr>
          </a:lstStyle>
          <a:p>
            <a:r>
              <a:rPr lang="en-US" dirty="0"/>
              <a:t>Click to edit Master title style</a:t>
            </a:r>
          </a:p>
        </p:txBody>
      </p:sp>
      <p:sp>
        <p:nvSpPr>
          <p:cNvPr id="5" name="Date Placeholder 4">
            <a:extLst>
              <a:ext uri="{FF2B5EF4-FFF2-40B4-BE49-F238E27FC236}">
                <a16:creationId xmlns:a16="http://schemas.microsoft.com/office/drawing/2014/main" id="{B229843D-7172-2849-8600-E792E8C0583E}"/>
              </a:ext>
            </a:extLst>
          </p:cNvPr>
          <p:cNvSpPr>
            <a:spLocks noGrp="1"/>
          </p:cNvSpPr>
          <p:nvPr>
            <p:ph type="dt" sz="half" idx="10"/>
          </p:nvPr>
        </p:nvSpPr>
        <p:spPr>
          <a:xfrm>
            <a:off x="838200" y="6356350"/>
            <a:ext cx="2743200" cy="365125"/>
          </a:xfrm>
          <a:prstGeom prst="rect">
            <a:avLst/>
          </a:prstGeom>
        </p:spPr>
        <p:txBody>
          <a:bodyPr/>
          <a:lstStyle/>
          <a:p>
            <a:endParaRPr lang="en-US" dirty="0"/>
          </a:p>
        </p:txBody>
      </p:sp>
      <p:sp>
        <p:nvSpPr>
          <p:cNvPr id="6" name="Footer Placeholder 5">
            <a:extLst>
              <a:ext uri="{FF2B5EF4-FFF2-40B4-BE49-F238E27FC236}">
                <a16:creationId xmlns:a16="http://schemas.microsoft.com/office/drawing/2014/main" id="{82E99132-75F5-C44C-8420-42911D49DAED}"/>
              </a:ext>
            </a:extLst>
          </p:cNvPr>
          <p:cNvSpPr>
            <a:spLocks noGrp="1"/>
          </p:cNvSpPr>
          <p:nvPr>
            <p:ph type="ftr" sz="quarter" idx="11"/>
          </p:nvPr>
        </p:nvSpPr>
        <p:spPr>
          <a:xfrm>
            <a:off x="4038600" y="6225544"/>
            <a:ext cx="4114800" cy="365125"/>
          </a:xfrm>
          <a:prstGeom prst="rect">
            <a:avLst/>
          </a:prstGeom>
        </p:spPr>
        <p:txBody>
          <a:bodyPr/>
          <a:lstStyle>
            <a:lvl1pPr>
              <a:defRPr>
                <a:solidFill>
                  <a:schemeClr val="bg1"/>
                </a:solidFill>
              </a:defRPr>
            </a:lvl1pPr>
          </a:lstStyle>
          <a:p>
            <a:r>
              <a:rPr lang="en-US"/>
              <a:t>© Shipman &amp; Goodwin LLP 2025. All rights reserved.</a:t>
            </a:r>
            <a:endParaRPr lang="en-US" dirty="0"/>
          </a:p>
        </p:txBody>
      </p:sp>
      <p:sp>
        <p:nvSpPr>
          <p:cNvPr id="7" name="Slide Number Placeholder 6">
            <a:extLst>
              <a:ext uri="{FF2B5EF4-FFF2-40B4-BE49-F238E27FC236}">
                <a16:creationId xmlns:a16="http://schemas.microsoft.com/office/drawing/2014/main" id="{2C894D0C-50F9-4442-A656-C049782BDA87}"/>
              </a:ext>
            </a:extLst>
          </p:cNvPr>
          <p:cNvSpPr>
            <a:spLocks noGrp="1"/>
          </p:cNvSpPr>
          <p:nvPr>
            <p:ph type="sldNum" sz="quarter" idx="12"/>
          </p:nvPr>
        </p:nvSpPr>
        <p:spPr>
          <a:xfrm>
            <a:off x="838200" y="6356350"/>
            <a:ext cx="2743200" cy="365125"/>
          </a:xfrm>
          <a:prstGeom prst="rect">
            <a:avLst/>
          </a:prstGeom>
        </p:spPr>
        <p:txBody>
          <a:bodyPr/>
          <a:lstStyle>
            <a:lvl1pPr>
              <a:defRPr>
                <a:solidFill>
                  <a:schemeClr val="bg1"/>
                </a:solidFill>
              </a:defRPr>
            </a:lvl1pPr>
          </a:lstStyle>
          <a:p>
            <a:fld id="{E6C0C164-648A-654B-87AA-0915A2DD7517}" type="slidenum">
              <a:rPr lang="en-US" smtClean="0"/>
              <a:pPr/>
              <a:t>‹#›</a:t>
            </a:fld>
            <a:endParaRPr lang="en-US" dirty="0"/>
          </a:p>
        </p:txBody>
      </p:sp>
      <p:pic>
        <p:nvPicPr>
          <p:cNvPr id="9" name="Picture 8">
            <a:extLst>
              <a:ext uri="{FF2B5EF4-FFF2-40B4-BE49-F238E27FC236}">
                <a16:creationId xmlns:a16="http://schemas.microsoft.com/office/drawing/2014/main" id="{79E15A34-4E06-7646-B6CF-446E68BEA2B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522423" y="241125"/>
            <a:ext cx="1177636" cy="1111600"/>
          </a:xfrm>
          <a:prstGeom prst="rect">
            <a:avLst/>
          </a:prstGeom>
        </p:spPr>
      </p:pic>
      <p:sp>
        <p:nvSpPr>
          <p:cNvPr id="11" name="Content Placeholder 2">
            <a:extLst>
              <a:ext uri="{FF2B5EF4-FFF2-40B4-BE49-F238E27FC236}">
                <a16:creationId xmlns:a16="http://schemas.microsoft.com/office/drawing/2014/main" id="{E12B87EE-421B-7047-BFEC-0BBA12EAAEB3}"/>
              </a:ext>
            </a:extLst>
          </p:cNvPr>
          <p:cNvSpPr>
            <a:spLocks noGrp="1"/>
          </p:cNvSpPr>
          <p:nvPr>
            <p:ph idx="1"/>
          </p:nvPr>
        </p:nvSpPr>
        <p:spPr>
          <a:xfrm>
            <a:off x="441703" y="2616200"/>
            <a:ext cx="11354057" cy="2857500"/>
          </a:xfrm>
        </p:spPr>
        <p:txBody>
          <a:bodyPr>
            <a:normAutofit/>
          </a:bodyPr>
          <a:lstStyle>
            <a:lvl1pPr>
              <a:lnSpc>
                <a:spcPct val="100000"/>
              </a:lnSpc>
              <a:spcBef>
                <a:spcPts val="600"/>
              </a:spcBef>
              <a:spcAft>
                <a:spcPts val="600"/>
              </a:spcAft>
              <a:defRPr sz="2800"/>
            </a:lvl1pPr>
            <a:lvl2pPr>
              <a:lnSpc>
                <a:spcPct val="100000"/>
              </a:lnSpc>
              <a:spcBef>
                <a:spcPts val="600"/>
              </a:spcBef>
              <a:spcAft>
                <a:spcPts val="600"/>
              </a:spcAft>
              <a:defRPr sz="2400"/>
            </a:lvl2pPr>
            <a:lvl3pPr>
              <a:lnSpc>
                <a:spcPct val="100000"/>
              </a:lnSpc>
              <a:spcBef>
                <a:spcPts val="600"/>
              </a:spcBef>
              <a:spcAft>
                <a:spcPts val="600"/>
              </a:spcAft>
              <a:defRPr sz="2200"/>
            </a:lvl3pPr>
            <a:lvl4pPr>
              <a:lnSpc>
                <a:spcPct val="100000"/>
              </a:lnSpc>
              <a:spcBef>
                <a:spcPts val="600"/>
              </a:spcBef>
              <a:spcAft>
                <a:spcPts val="600"/>
              </a:spcAft>
              <a:defRPr sz="2000"/>
            </a:lvl4pPr>
            <a:lvl5pPr>
              <a:defRPr sz="2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endParaRPr lang="en-US" dirty="0"/>
          </a:p>
        </p:txBody>
      </p:sp>
    </p:spTree>
    <p:extLst>
      <p:ext uri="{BB962C8B-B14F-4D97-AF65-F5344CB8AC3E}">
        <p14:creationId xmlns:p14="http://schemas.microsoft.com/office/powerpoint/2010/main" val="8589310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621B1-30B3-094B-A980-6813210ED55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7559053-5C27-F443-B88F-A4CF76BF7F0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29427AC-1781-A946-94F9-3EBB79B9AF5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5D66642-26A6-BE4F-809D-2B76F8C35CA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2F45194-162E-404D-9D9E-0D259E17AE5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15639F4-0BD9-BB49-9B56-1CDCA8C036C1}"/>
              </a:ext>
            </a:extLst>
          </p:cNvPr>
          <p:cNvSpPr>
            <a:spLocks noGrp="1"/>
          </p:cNvSpPr>
          <p:nvPr>
            <p:ph type="dt" sz="half" idx="10"/>
          </p:nvPr>
        </p:nvSpPr>
        <p:spPr>
          <a:xfrm>
            <a:off x="838200" y="6356350"/>
            <a:ext cx="2743200" cy="365125"/>
          </a:xfrm>
          <a:prstGeom prst="rect">
            <a:avLst/>
          </a:prstGeom>
        </p:spPr>
        <p:txBody>
          <a:bodyPr/>
          <a:lstStyle/>
          <a:p>
            <a:endParaRPr lang="en-US" dirty="0"/>
          </a:p>
        </p:txBody>
      </p:sp>
      <p:sp>
        <p:nvSpPr>
          <p:cNvPr id="8" name="Footer Placeholder 7">
            <a:extLst>
              <a:ext uri="{FF2B5EF4-FFF2-40B4-BE49-F238E27FC236}">
                <a16:creationId xmlns:a16="http://schemas.microsoft.com/office/drawing/2014/main" id="{A544E73C-1D1F-9F45-99CE-8B3C93518BE1}"/>
              </a:ext>
            </a:extLst>
          </p:cNvPr>
          <p:cNvSpPr>
            <a:spLocks noGrp="1"/>
          </p:cNvSpPr>
          <p:nvPr>
            <p:ph type="ftr" sz="quarter" idx="11"/>
          </p:nvPr>
        </p:nvSpPr>
        <p:spPr>
          <a:xfrm>
            <a:off x="4038600" y="6225544"/>
            <a:ext cx="4114800" cy="365125"/>
          </a:xfrm>
          <a:prstGeom prst="rect">
            <a:avLst/>
          </a:prstGeom>
        </p:spPr>
        <p:txBody>
          <a:bodyPr/>
          <a:lstStyle/>
          <a:p>
            <a:r>
              <a:rPr lang="en-US"/>
              <a:t>© Shipman &amp; Goodwin LLP 2025. All rights reserved.</a:t>
            </a:r>
            <a:endParaRPr lang="en-US" dirty="0"/>
          </a:p>
        </p:txBody>
      </p:sp>
      <p:sp>
        <p:nvSpPr>
          <p:cNvPr id="9" name="Slide Number Placeholder 8">
            <a:extLst>
              <a:ext uri="{FF2B5EF4-FFF2-40B4-BE49-F238E27FC236}">
                <a16:creationId xmlns:a16="http://schemas.microsoft.com/office/drawing/2014/main" id="{B4A65234-F890-3A4B-94BF-C1E99A73A62F}"/>
              </a:ext>
            </a:extLst>
          </p:cNvPr>
          <p:cNvSpPr>
            <a:spLocks noGrp="1"/>
          </p:cNvSpPr>
          <p:nvPr>
            <p:ph type="sldNum" sz="quarter" idx="12"/>
          </p:nvPr>
        </p:nvSpPr>
        <p:spPr>
          <a:xfrm>
            <a:off x="838200" y="6356350"/>
            <a:ext cx="2743200" cy="365125"/>
          </a:xfrm>
          <a:prstGeom prst="rect">
            <a:avLst/>
          </a:prstGeom>
        </p:spPr>
        <p:txBody>
          <a:bodyPr/>
          <a:lstStyle/>
          <a:p>
            <a:fld id="{E6C0C164-648A-654B-87AA-0915A2DD7517}" type="slidenum">
              <a:rPr lang="en-US" smtClean="0"/>
              <a:t>‹#›</a:t>
            </a:fld>
            <a:endParaRPr lang="en-US" dirty="0"/>
          </a:p>
        </p:txBody>
      </p:sp>
    </p:spTree>
    <p:extLst>
      <p:ext uri="{BB962C8B-B14F-4D97-AF65-F5344CB8AC3E}">
        <p14:creationId xmlns:p14="http://schemas.microsoft.com/office/powerpoint/2010/main" val="24262106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8ABB72B8-3DAD-D049-BBB6-25F0CC6D5C3B}"/>
              </a:ext>
            </a:extLst>
          </p:cNvPr>
          <p:cNvSpPr>
            <a:spLocks noGrp="1"/>
          </p:cNvSpPr>
          <p:nvPr>
            <p:ph type="ftr" sz="quarter" idx="11"/>
          </p:nvPr>
        </p:nvSpPr>
        <p:spPr>
          <a:xfrm>
            <a:off x="4038600" y="6225544"/>
            <a:ext cx="4114800" cy="365125"/>
          </a:xfrm>
          <a:prstGeom prst="rect">
            <a:avLst/>
          </a:prstGeom>
        </p:spPr>
        <p:txBody>
          <a:bodyPr/>
          <a:lstStyle/>
          <a:p>
            <a:r>
              <a:rPr lang="en-US"/>
              <a:t>© Shipman &amp; Goodwin LLP 2025. All rights reserved.</a:t>
            </a:r>
            <a:endParaRPr lang="en-US" dirty="0"/>
          </a:p>
        </p:txBody>
      </p:sp>
      <p:sp>
        <p:nvSpPr>
          <p:cNvPr id="6" name="TextBox 9">
            <a:extLst>
              <a:ext uri="{FF2B5EF4-FFF2-40B4-BE49-F238E27FC236}">
                <a16:creationId xmlns:a16="http://schemas.microsoft.com/office/drawing/2014/main" id="{709E7DCA-AD33-0043-BF01-A5655264B0E5}"/>
              </a:ext>
            </a:extLst>
          </p:cNvPr>
          <p:cNvSpPr txBox="1">
            <a:spLocks noChangeArrowheads="1"/>
          </p:cNvSpPr>
          <p:nvPr userDrawn="1"/>
        </p:nvSpPr>
        <p:spPr bwMode="auto">
          <a:xfrm>
            <a:off x="441703" y="4118043"/>
            <a:ext cx="112881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en-US" sz="4000" b="1" i="1" dirty="0">
                <a:solidFill>
                  <a:srgbClr val="006BA4"/>
                </a:solidFill>
                <a:latin typeface="Book Antiqua" panose="02040602050305030304" pitchFamily="18" charset="0"/>
                <a:cs typeface="Arial" panose="020B0604020202020204" pitchFamily="34" charset="0"/>
              </a:rPr>
              <a:t>Thank you for joining us!</a:t>
            </a:r>
            <a:endParaRPr lang="en-US" altLang="en-US" sz="4400" b="1" i="1" dirty="0">
              <a:solidFill>
                <a:srgbClr val="006BA4"/>
              </a:solidFill>
              <a:latin typeface="Book Antiqua" panose="02040602050305030304" pitchFamily="18" charset="0"/>
              <a:cs typeface="Arial" panose="020B0604020202020204" pitchFamily="34" charset="0"/>
            </a:endParaRPr>
          </a:p>
        </p:txBody>
      </p:sp>
      <p:sp>
        <p:nvSpPr>
          <p:cNvPr id="8" name="TextBox 11">
            <a:extLst>
              <a:ext uri="{FF2B5EF4-FFF2-40B4-BE49-F238E27FC236}">
                <a16:creationId xmlns:a16="http://schemas.microsoft.com/office/drawing/2014/main" id="{3EECE142-873B-2740-B531-352B6AC901FA}"/>
              </a:ext>
            </a:extLst>
          </p:cNvPr>
          <p:cNvSpPr txBox="1">
            <a:spLocks noChangeArrowheads="1"/>
          </p:cNvSpPr>
          <p:nvPr userDrawn="1"/>
        </p:nvSpPr>
        <p:spPr bwMode="auto">
          <a:xfrm>
            <a:off x="533400" y="5556641"/>
            <a:ext cx="1102058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en-US" sz="1100" dirty="0"/>
              <a:t>These materials have been prepared by Shipman &amp; Goodwin LLP for informational purposes only.  They are not intended as advertising and should not be considered legal advice. This information is not intended to create, and receipt of it does not create, a lawyer-client relationship. Viewers should not act upon this information without seeking professional counsel.</a:t>
            </a:r>
          </a:p>
        </p:txBody>
      </p:sp>
      <p:sp>
        <p:nvSpPr>
          <p:cNvPr id="5" name="TextBox 9">
            <a:extLst>
              <a:ext uri="{FF2B5EF4-FFF2-40B4-BE49-F238E27FC236}">
                <a16:creationId xmlns:a16="http://schemas.microsoft.com/office/drawing/2014/main" id="{BF88DD93-D2DC-FC46-8E3F-D0FD5A2B379E}"/>
              </a:ext>
            </a:extLst>
          </p:cNvPr>
          <p:cNvSpPr txBox="1">
            <a:spLocks noChangeArrowheads="1"/>
          </p:cNvSpPr>
          <p:nvPr userDrawn="1"/>
        </p:nvSpPr>
        <p:spPr bwMode="auto">
          <a:xfrm>
            <a:off x="451950" y="701743"/>
            <a:ext cx="112881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en-US" sz="4400" b="1" i="0" dirty="0">
                <a:solidFill>
                  <a:srgbClr val="006BA4"/>
                </a:solidFill>
                <a:latin typeface="Book Antiqua" panose="02040602050305030304" pitchFamily="18" charset="0"/>
                <a:cs typeface="Arial" panose="020B0604020202020204" pitchFamily="34" charset="0"/>
              </a:rPr>
              <a:t>Questions?</a:t>
            </a:r>
          </a:p>
        </p:txBody>
      </p:sp>
    </p:spTree>
    <p:extLst>
      <p:ext uri="{BB962C8B-B14F-4D97-AF65-F5344CB8AC3E}">
        <p14:creationId xmlns:p14="http://schemas.microsoft.com/office/powerpoint/2010/main" val="10589822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7B7A2B2-0646-6849-9A0E-2003A8588FAA}"/>
              </a:ext>
            </a:extLst>
          </p:cNvPr>
          <p:cNvSpPr/>
          <p:nvPr userDrawn="1"/>
        </p:nvSpPr>
        <p:spPr>
          <a:xfrm>
            <a:off x="0" y="0"/>
            <a:ext cx="12192000" cy="17526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2" name="Date Placeholder 1">
            <a:extLst>
              <a:ext uri="{FF2B5EF4-FFF2-40B4-BE49-F238E27FC236}">
                <a16:creationId xmlns:a16="http://schemas.microsoft.com/office/drawing/2014/main" id="{EB7967A0-1273-2341-8C2C-42DC03D7681D}"/>
              </a:ext>
            </a:extLst>
          </p:cNvPr>
          <p:cNvSpPr>
            <a:spLocks noGrp="1"/>
          </p:cNvSpPr>
          <p:nvPr>
            <p:ph type="dt" sz="half" idx="10"/>
          </p:nvPr>
        </p:nvSpPr>
        <p:spPr>
          <a:xfrm>
            <a:off x="838200" y="6356350"/>
            <a:ext cx="2743200" cy="365125"/>
          </a:xfrm>
          <a:prstGeom prst="rect">
            <a:avLst/>
          </a:prstGeom>
        </p:spPr>
        <p:txBody>
          <a:bodyPr/>
          <a:lstStyle/>
          <a:p>
            <a:endParaRPr lang="en-US" dirty="0"/>
          </a:p>
        </p:txBody>
      </p:sp>
      <p:sp>
        <p:nvSpPr>
          <p:cNvPr id="3" name="Footer Placeholder 2">
            <a:extLst>
              <a:ext uri="{FF2B5EF4-FFF2-40B4-BE49-F238E27FC236}">
                <a16:creationId xmlns:a16="http://schemas.microsoft.com/office/drawing/2014/main" id="{843EF9CE-53D2-9947-A53F-14E1DD45314D}"/>
              </a:ext>
            </a:extLst>
          </p:cNvPr>
          <p:cNvSpPr>
            <a:spLocks noGrp="1"/>
          </p:cNvSpPr>
          <p:nvPr>
            <p:ph type="ftr" sz="quarter" idx="11"/>
          </p:nvPr>
        </p:nvSpPr>
        <p:spPr>
          <a:xfrm>
            <a:off x="4038600" y="6225544"/>
            <a:ext cx="4114800" cy="365125"/>
          </a:xfrm>
          <a:prstGeom prst="rect">
            <a:avLst/>
          </a:prstGeom>
        </p:spPr>
        <p:txBody>
          <a:bodyPr/>
          <a:lstStyle/>
          <a:p>
            <a:r>
              <a:rPr lang="en-US"/>
              <a:t>© Shipman &amp; Goodwin LLP 2025. All rights reserved.</a:t>
            </a:r>
            <a:endParaRPr lang="en-US" dirty="0"/>
          </a:p>
        </p:txBody>
      </p:sp>
      <p:sp>
        <p:nvSpPr>
          <p:cNvPr id="4" name="Slide Number Placeholder 3">
            <a:extLst>
              <a:ext uri="{FF2B5EF4-FFF2-40B4-BE49-F238E27FC236}">
                <a16:creationId xmlns:a16="http://schemas.microsoft.com/office/drawing/2014/main" id="{94224F44-0A5B-8B49-9A2B-394489A21628}"/>
              </a:ext>
            </a:extLst>
          </p:cNvPr>
          <p:cNvSpPr>
            <a:spLocks noGrp="1"/>
          </p:cNvSpPr>
          <p:nvPr>
            <p:ph type="sldNum" sz="quarter" idx="12"/>
          </p:nvPr>
        </p:nvSpPr>
        <p:spPr>
          <a:xfrm>
            <a:off x="838200" y="6356350"/>
            <a:ext cx="2743200" cy="365125"/>
          </a:xfrm>
          <a:prstGeom prst="rect">
            <a:avLst/>
          </a:prstGeom>
        </p:spPr>
        <p:txBody>
          <a:bodyPr/>
          <a:lstStyle/>
          <a:p>
            <a:fld id="{E6C0C164-648A-654B-87AA-0915A2DD7517}" type="slidenum">
              <a:rPr lang="en-US" smtClean="0"/>
              <a:t>‹#›</a:t>
            </a:fld>
            <a:endParaRPr lang="en-US" dirty="0"/>
          </a:p>
        </p:txBody>
      </p:sp>
      <p:pic>
        <p:nvPicPr>
          <p:cNvPr id="8" name="Picture 7">
            <a:extLst>
              <a:ext uri="{FF2B5EF4-FFF2-40B4-BE49-F238E27FC236}">
                <a16:creationId xmlns:a16="http://schemas.microsoft.com/office/drawing/2014/main" id="{6AADEB4D-D0A6-2049-8BCF-2EBFCC8B4E2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8586" y="0"/>
            <a:ext cx="1881691" cy="1879600"/>
          </a:xfrm>
          <a:prstGeom prst="rect">
            <a:avLst/>
          </a:prstGeom>
        </p:spPr>
      </p:pic>
    </p:spTree>
    <p:extLst>
      <p:ext uri="{BB962C8B-B14F-4D97-AF65-F5344CB8AC3E}">
        <p14:creationId xmlns:p14="http://schemas.microsoft.com/office/powerpoint/2010/main" val="5699764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94EBC-0C1D-5145-A48B-018E7813451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B859C4D-DBF2-2748-A379-F9E1BD0C5FA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A3C6BC6-3638-744A-A4D3-6D13C5B237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EE24B07-FC24-5442-B404-FBE8A607B54D}"/>
              </a:ext>
            </a:extLst>
          </p:cNvPr>
          <p:cNvSpPr>
            <a:spLocks noGrp="1"/>
          </p:cNvSpPr>
          <p:nvPr>
            <p:ph type="dt" sz="half" idx="10"/>
          </p:nvPr>
        </p:nvSpPr>
        <p:spPr>
          <a:xfrm>
            <a:off x="838200" y="6356350"/>
            <a:ext cx="2743200" cy="365125"/>
          </a:xfrm>
          <a:prstGeom prst="rect">
            <a:avLst/>
          </a:prstGeom>
        </p:spPr>
        <p:txBody>
          <a:bodyPr/>
          <a:lstStyle/>
          <a:p>
            <a:endParaRPr lang="en-US" dirty="0"/>
          </a:p>
        </p:txBody>
      </p:sp>
      <p:sp>
        <p:nvSpPr>
          <p:cNvPr id="6" name="Footer Placeholder 5">
            <a:extLst>
              <a:ext uri="{FF2B5EF4-FFF2-40B4-BE49-F238E27FC236}">
                <a16:creationId xmlns:a16="http://schemas.microsoft.com/office/drawing/2014/main" id="{E570C42A-1592-C245-8C11-1F98468768B5}"/>
              </a:ext>
            </a:extLst>
          </p:cNvPr>
          <p:cNvSpPr>
            <a:spLocks noGrp="1"/>
          </p:cNvSpPr>
          <p:nvPr>
            <p:ph type="ftr" sz="quarter" idx="11"/>
          </p:nvPr>
        </p:nvSpPr>
        <p:spPr>
          <a:xfrm>
            <a:off x="4038600" y="6225544"/>
            <a:ext cx="4114800" cy="365125"/>
          </a:xfrm>
          <a:prstGeom prst="rect">
            <a:avLst/>
          </a:prstGeom>
        </p:spPr>
        <p:txBody>
          <a:bodyPr/>
          <a:lstStyle/>
          <a:p>
            <a:r>
              <a:rPr lang="en-US"/>
              <a:t>© Shipman &amp; Goodwin LLP 2025. All rights reserved.</a:t>
            </a:r>
            <a:endParaRPr lang="en-US" dirty="0"/>
          </a:p>
        </p:txBody>
      </p:sp>
      <p:sp>
        <p:nvSpPr>
          <p:cNvPr id="7" name="Slide Number Placeholder 6">
            <a:extLst>
              <a:ext uri="{FF2B5EF4-FFF2-40B4-BE49-F238E27FC236}">
                <a16:creationId xmlns:a16="http://schemas.microsoft.com/office/drawing/2014/main" id="{331AB259-5A6A-0A4B-91C7-ECDD8B200E79}"/>
              </a:ext>
            </a:extLst>
          </p:cNvPr>
          <p:cNvSpPr>
            <a:spLocks noGrp="1"/>
          </p:cNvSpPr>
          <p:nvPr>
            <p:ph type="sldNum" sz="quarter" idx="12"/>
          </p:nvPr>
        </p:nvSpPr>
        <p:spPr>
          <a:xfrm>
            <a:off x="838200" y="6356350"/>
            <a:ext cx="2743200" cy="365125"/>
          </a:xfrm>
          <a:prstGeom prst="rect">
            <a:avLst/>
          </a:prstGeom>
        </p:spPr>
        <p:txBody>
          <a:bodyPr/>
          <a:lstStyle/>
          <a:p>
            <a:fld id="{E6C0C164-648A-654B-87AA-0915A2DD7517}" type="slidenum">
              <a:rPr lang="en-US" smtClean="0"/>
              <a:t>‹#›</a:t>
            </a:fld>
            <a:endParaRPr lang="en-US" dirty="0"/>
          </a:p>
        </p:txBody>
      </p:sp>
    </p:spTree>
    <p:extLst>
      <p:ext uri="{BB962C8B-B14F-4D97-AF65-F5344CB8AC3E}">
        <p14:creationId xmlns:p14="http://schemas.microsoft.com/office/powerpoint/2010/main" val="25654654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E432A-8818-AE4C-8E39-B857AD76E38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7B8FB51-E6B6-2B44-91D2-CC6F3AE1360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216F2426-CC03-0D49-8F03-80B30B8617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2913F02-082B-1F4B-8225-3E937E2E69A5}"/>
              </a:ext>
            </a:extLst>
          </p:cNvPr>
          <p:cNvSpPr>
            <a:spLocks noGrp="1"/>
          </p:cNvSpPr>
          <p:nvPr>
            <p:ph type="dt" sz="half" idx="10"/>
          </p:nvPr>
        </p:nvSpPr>
        <p:spPr>
          <a:xfrm>
            <a:off x="838200" y="6356350"/>
            <a:ext cx="2743200" cy="365125"/>
          </a:xfrm>
          <a:prstGeom prst="rect">
            <a:avLst/>
          </a:prstGeom>
        </p:spPr>
        <p:txBody>
          <a:bodyPr/>
          <a:lstStyle/>
          <a:p>
            <a:endParaRPr lang="en-US" dirty="0"/>
          </a:p>
        </p:txBody>
      </p:sp>
      <p:sp>
        <p:nvSpPr>
          <p:cNvPr id="6" name="Footer Placeholder 5">
            <a:extLst>
              <a:ext uri="{FF2B5EF4-FFF2-40B4-BE49-F238E27FC236}">
                <a16:creationId xmlns:a16="http://schemas.microsoft.com/office/drawing/2014/main" id="{2706CDDF-294E-9243-A52E-2A3C977132A6}"/>
              </a:ext>
            </a:extLst>
          </p:cNvPr>
          <p:cNvSpPr>
            <a:spLocks noGrp="1"/>
          </p:cNvSpPr>
          <p:nvPr>
            <p:ph type="ftr" sz="quarter" idx="11"/>
          </p:nvPr>
        </p:nvSpPr>
        <p:spPr>
          <a:xfrm>
            <a:off x="4038600" y="6225544"/>
            <a:ext cx="4114800" cy="365125"/>
          </a:xfrm>
          <a:prstGeom prst="rect">
            <a:avLst/>
          </a:prstGeom>
        </p:spPr>
        <p:txBody>
          <a:bodyPr/>
          <a:lstStyle/>
          <a:p>
            <a:r>
              <a:rPr lang="en-US"/>
              <a:t>© Shipman &amp; Goodwin LLP 2025. All rights reserved.</a:t>
            </a:r>
            <a:endParaRPr lang="en-US" dirty="0"/>
          </a:p>
        </p:txBody>
      </p:sp>
      <p:sp>
        <p:nvSpPr>
          <p:cNvPr id="7" name="Slide Number Placeholder 6">
            <a:extLst>
              <a:ext uri="{FF2B5EF4-FFF2-40B4-BE49-F238E27FC236}">
                <a16:creationId xmlns:a16="http://schemas.microsoft.com/office/drawing/2014/main" id="{2297E59A-061B-E542-9AAA-B9B72AFBC88D}"/>
              </a:ext>
            </a:extLst>
          </p:cNvPr>
          <p:cNvSpPr>
            <a:spLocks noGrp="1"/>
          </p:cNvSpPr>
          <p:nvPr>
            <p:ph type="sldNum" sz="quarter" idx="12"/>
          </p:nvPr>
        </p:nvSpPr>
        <p:spPr>
          <a:xfrm>
            <a:off x="838200" y="6356350"/>
            <a:ext cx="2743200" cy="365125"/>
          </a:xfrm>
          <a:prstGeom prst="rect">
            <a:avLst/>
          </a:prstGeom>
        </p:spPr>
        <p:txBody>
          <a:bodyPr/>
          <a:lstStyle/>
          <a:p>
            <a:fld id="{E6C0C164-648A-654B-87AA-0915A2DD7517}" type="slidenum">
              <a:rPr lang="en-US" smtClean="0"/>
              <a:t>‹#›</a:t>
            </a:fld>
            <a:endParaRPr lang="en-US" dirty="0"/>
          </a:p>
        </p:txBody>
      </p:sp>
    </p:spTree>
    <p:extLst>
      <p:ext uri="{BB962C8B-B14F-4D97-AF65-F5344CB8AC3E}">
        <p14:creationId xmlns:p14="http://schemas.microsoft.com/office/powerpoint/2010/main" val="8980698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147D8-0375-9A46-A164-DCE28A94BAF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4BDFCD5-EF8F-344F-8F4D-671F6753D9C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FB8F79-05D5-8144-A71E-6B57763AB598}"/>
              </a:ext>
            </a:extLst>
          </p:cNvPr>
          <p:cNvSpPr>
            <a:spLocks noGrp="1"/>
          </p:cNvSpPr>
          <p:nvPr>
            <p:ph type="dt" sz="half" idx="10"/>
          </p:nvPr>
        </p:nvSpPr>
        <p:spPr>
          <a:xfrm>
            <a:off x="838200" y="6356350"/>
            <a:ext cx="2743200" cy="365125"/>
          </a:xfrm>
          <a:prstGeom prst="rect">
            <a:avLst/>
          </a:prstGeom>
        </p:spPr>
        <p:txBody>
          <a:bodyPr/>
          <a:lstStyle/>
          <a:p>
            <a:endParaRPr lang="en-US" dirty="0"/>
          </a:p>
        </p:txBody>
      </p:sp>
      <p:sp>
        <p:nvSpPr>
          <p:cNvPr id="5" name="Footer Placeholder 4">
            <a:extLst>
              <a:ext uri="{FF2B5EF4-FFF2-40B4-BE49-F238E27FC236}">
                <a16:creationId xmlns:a16="http://schemas.microsoft.com/office/drawing/2014/main" id="{24A75E8A-73E3-3446-AB72-02365F025EB5}"/>
              </a:ext>
            </a:extLst>
          </p:cNvPr>
          <p:cNvSpPr>
            <a:spLocks noGrp="1"/>
          </p:cNvSpPr>
          <p:nvPr>
            <p:ph type="ftr" sz="quarter" idx="11"/>
          </p:nvPr>
        </p:nvSpPr>
        <p:spPr>
          <a:xfrm>
            <a:off x="4038600" y="6225544"/>
            <a:ext cx="4114800" cy="365125"/>
          </a:xfrm>
          <a:prstGeom prst="rect">
            <a:avLst/>
          </a:prstGeom>
        </p:spPr>
        <p:txBody>
          <a:bodyPr/>
          <a:lstStyle/>
          <a:p>
            <a:r>
              <a:rPr lang="en-US"/>
              <a:t>© Shipman &amp; Goodwin LLP 2025. All rights reserved.</a:t>
            </a:r>
            <a:endParaRPr lang="en-US" dirty="0"/>
          </a:p>
        </p:txBody>
      </p:sp>
      <p:sp>
        <p:nvSpPr>
          <p:cNvPr id="6" name="Slide Number Placeholder 5">
            <a:extLst>
              <a:ext uri="{FF2B5EF4-FFF2-40B4-BE49-F238E27FC236}">
                <a16:creationId xmlns:a16="http://schemas.microsoft.com/office/drawing/2014/main" id="{7C446E45-D4A3-6C46-BE2A-1115DF997959}"/>
              </a:ext>
            </a:extLst>
          </p:cNvPr>
          <p:cNvSpPr>
            <a:spLocks noGrp="1"/>
          </p:cNvSpPr>
          <p:nvPr>
            <p:ph type="sldNum" sz="quarter" idx="12"/>
          </p:nvPr>
        </p:nvSpPr>
        <p:spPr>
          <a:xfrm>
            <a:off x="838200" y="6356350"/>
            <a:ext cx="2743200" cy="365125"/>
          </a:xfrm>
          <a:prstGeom prst="rect">
            <a:avLst/>
          </a:prstGeom>
        </p:spPr>
        <p:txBody>
          <a:bodyPr/>
          <a:lstStyle/>
          <a:p>
            <a:fld id="{E6C0C164-648A-654B-87AA-0915A2DD7517}" type="slidenum">
              <a:rPr lang="en-US" smtClean="0"/>
              <a:t>‹#›</a:t>
            </a:fld>
            <a:endParaRPr lang="en-US" dirty="0"/>
          </a:p>
        </p:txBody>
      </p:sp>
    </p:spTree>
    <p:extLst>
      <p:ext uri="{BB962C8B-B14F-4D97-AF65-F5344CB8AC3E}">
        <p14:creationId xmlns:p14="http://schemas.microsoft.com/office/powerpoint/2010/main" val="8424294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C19DDFF-27BA-064E-822F-27C6B32F967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9D79E5B-3023-484D-BDE4-062ADE5E6BCC}"/>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31A832-B585-E443-9FBB-2D4BC6F5D829}"/>
              </a:ext>
            </a:extLst>
          </p:cNvPr>
          <p:cNvSpPr>
            <a:spLocks noGrp="1"/>
          </p:cNvSpPr>
          <p:nvPr>
            <p:ph type="dt" sz="half" idx="10"/>
          </p:nvPr>
        </p:nvSpPr>
        <p:spPr>
          <a:xfrm>
            <a:off x="838200" y="6356350"/>
            <a:ext cx="2743200" cy="365125"/>
          </a:xfrm>
          <a:prstGeom prst="rect">
            <a:avLst/>
          </a:prstGeom>
        </p:spPr>
        <p:txBody>
          <a:bodyPr/>
          <a:lstStyle/>
          <a:p>
            <a:endParaRPr lang="en-US" dirty="0"/>
          </a:p>
        </p:txBody>
      </p:sp>
      <p:sp>
        <p:nvSpPr>
          <p:cNvPr id="5" name="Footer Placeholder 4">
            <a:extLst>
              <a:ext uri="{FF2B5EF4-FFF2-40B4-BE49-F238E27FC236}">
                <a16:creationId xmlns:a16="http://schemas.microsoft.com/office/drawing/2014/main" id="{818B0BAB-11A5-6546-A8AE-4EC825E8EDAA}"/>
              </a:ext>
            </a:extLst>
          </p:cNvPr>
          <p:cNvSpPr>
            <a:spLocks noGrp="1"/>
          </p:cNvSpPr>
          <p:nvPr>
            <p:ph type="ftr" sz="quarter" idx="11"/>
          </p:nvPr>
        </p:nvSpPr>
        <p:spPr>
          <a:xfrm>
            <a:off x="4038600" y="6225544"/>
            <a:ext cx="4114800" cy="365125"/>
          </a:xfrm>
          <a:prstGeom prst="rect">
            <a:avLst/>
          </a:prstGeom>
        </p:spPr>
        <p:txBody>
          <a:bodyPr/>
          <a:lstStyle/>
          <a:p>
            <a:r>
              <a:rPr lang="en-US"/>
              <a:t>© Shipman &amp; Goodwin LLP 2025. All rights reserved.</a:t>
            </a:r>
            <a:endParaRPr lang="en-US" dirty="0"/>
          </a:p>
        </p:txBody>
      </p:sp>
      <p:sp>
        <p:nvSpPr>
          <p:cNvPr id="6" name="Slide Number Placeholder 5">
            <a:extLst>
              <a:ext uri="{FF2B5EF4-FFF2-40B4-BE49-F238E27FC236}">
                <a16:creationId xmlns:a16="http://schemas.microsoft.com/office/drawing/2014/main" id="{EBDB9D36-224D-D742-BB2A-8E3F073BF038}"/>
              </a:ext>
            </a:extLst>
          </p:cNvPr>
          <p:cNvSpPr>
            <a:spLocks noGrp="1"/>
          </p:cNvSpPr>
          <p:nvPr>
            <p:ph type="sldNum" sz="quarter" idx="12"/>
          </p:nvPr>
        </p:nvSpPr>
        <p:spPr>
          <a:xfrm>
            <a:off x="838200" y="6356350"/>
            <a:ext cx="2743200" cy="365125"/>
          </a:xfrm>
          <a:prstGeom prst="rect">
            <a:avLst/>
          </a:prstGeom>
        </p:spPr>
        <p:txBody>
          <a:bodyPr/>
          <a:lstStyle/>
          <a:p>
            <a:fld id="{E6C0C164-648A-654B-87AA-0915A2DD7517}" type="slidenum">
              <a:rPr lang="en-US" smtClean="0"/>
              <a:t>‹#›</a:t>
            </a:fld>
            <a:endParaRPr lang="en-US" dirty="0"/>
          </a:p>
        </p:txBody>
      </p:sp>
    </p:spTree>
    <p:extLst>
      <p:ext uri="{BB962C8B-B14F-4D97-AF65-F5344CB8AC3E}">
        <p14:creationId xmlns:p14="http://schemas.microsoft.com/office/powerpoint/2010/main" val="37830637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p>
            <a:fld id="{E6C0C164-648A-654B-87AA-0915A2DD7517}" type="slidenum">
              <a:rPr lang="en-US" smtClean="0"/>
              <a:pPr/>
              <a:t>‹#›</a:t>
            </a:fld>
            <a:endParaRPr lang="en-US"/>
          </a:p>
        </p:txBody>
      </p:sp>
      <p:sp>
        <p:nvSpPr>
          <p:cNvPr id="5" name="Footer Placeholder 4"/>
          <p:cNvSpPr>
            <a:spLocks noGrp="1"/>
          </p:cNvSpPr>
          <p:nvPr>
            <p:ph type="ftr" sz="quarter" idx="11"/>
          </p:nvPr>
        </p:nvSpPr>
        <p:spPr/>
        <p:txBody>
          <a:bodyPr/>
          <a:lstStyle/>
          <a:p>
            <a:r>
              <a:rPr lang="en-US" altLang="en-US"/>
              <a:t>© Shipman &amp; Goodwin LLP 2025. All rights reserved.</a:t>
            </a:r>
            <a:endParaRPr lang="en-US" altLang="en-US" dirty="0"/>
          </a:p>
        </p:txBody>
      </p:sp>
    </p:spTree>
    <p:extLst>
      <p:ext uri="{BB962C8B-B14F-4D97-AF65-F5344CB8AC3E}">
        <p14:creationId xmlns:p14="http://schemas.microsoft.com/office/powerpoint/2010/main" val="39411702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1B6A226-8332-7B4D-A309-CBD58A51CDDE}"/>
              </a:ext>
            </a:extLst>
          </p:cNvPr>
          <p:cNvSpPr>
            <a:spLocks noGrp="1"/>
          </p:cNvSpPr>
          <p:nvPr>
            <p:ph type="title"/>
          </p:nvPr>
        </p:nvSpPr>
        <p:spPr>
          <a:xfrm>
            <a:off x="441703" y="179145"/>
            <a:ext cx="11399777"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FABA7D44-34B4-F348-A4F9-7978306848FD}"/>
              </a:ext>
            </a:extLst>
          </p:cNvPr>
          <p:cNvSpPr>
            <a:spLocks noGrp="1"/>
          </p:cNvSpPr>
          <p:nvPr>
            <p:ph type="body" idx="1"/>
          </p:nvPr>
        </p:nvSpPr>
        <p:spPr>
          <a:xfrm>
            <a:off x="441703" y="1394847"/>
            <a:ext cx="11399777" cy="478211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pic>
        <p:nvPicPr>
          <p:cNvPr id="7" name="Picture 6">
            <a:extLst>
              <a:ext uri="{FF2B5EF4-FFF2-40B4-BE49-F238E27FC236}">
                <a16:creationId xmlns:a16="http://schemas.microsoft.com/office/drawing/2014/main" id="{2EF74022-B9ED-3946-A210-1F4BBFCF56FB}"/>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9124356" y="6149966"/>
            <a:ext cx="2229444" cy="482042"/>
          </a:xfrm>
          <a:prstGeom prst="rect">
            <a:avLst/>
          </a:prstGeom>
        </p:spPr>
      </p:pic>
      <p:sp>
        <p:nvSpPr>
          <p:cNvPr id="8" name="Slide Number Placeholder 5">
            <a:extLst>
              <a:ext uri="{FF2B5EF4-FFF2-40B4-BE49-F238E27FC236}">
                <a16:creationId xmlns:a16="http://schemas.microsoft.com/office/drawing/2014/main" id="{DBCC874A-0400-2B49-BB2E-B7A641A1D1A1}"/>
              </a:ext>
            </a:extLst>
          </p:cNvPr>
          <p:cNvSpPr>
            <a:spLocks noGrp="1"/>
          </p:cNvSpPr>
          <p:nvPr>
            <p:ph type="sldNum" sz="quarter" idx="4"/>
          </p:nvPr>
        </p:nvSpPr>
        <p:spPr>
          <a:xfrm>
            <a:off x="441703" y="6225544"/>
            <a:ext cx="2743200" cy="365125"/>
          </a:xfrm>
          <a:prstGeom prst="rect">
            <a:avLst/>
          </a:prstGeom>
        </p:spPr>
        <p:txBody>
          <a:bodyPr/>
          <a:lstStyle>
            <a:lvl1pPr algn="l">
              <a:defRPr>
                <a:solidFill>
                  <a:schemeClr val="tx1"/>
                </a:solidFill>
              </a:defRPr>
            </a:lvl1pPr>
          </a:lstStyle>
          <a:p>
            <a:fld id="{E6C0C164-648A-654B-87AA-0915A2DD7517}" type="slidenum">
              <a:rPr lang="en-US" smtClean="0"/>
              <a:pPr/>
              <a:t>‹#›</a:t>
            </a:fld>
            <a:endParaRPr lang="en-US" dirty="0"/>
          </a:p>
        </p:txBody>
      </p:sp>
      <p:sp>
        <p:nvSpPr>
          <p:cNvPr id="9" name="Footer Placeholder 4">
            <a:extLst>
              <a:ext uri="{FF2B5EF4-FFF2-40B4-BE49-F238E27FC236}">
                <a16:creationId xmlns:a16="http://schemas.microsoft.com/office/drawing/2014/main" id="{53F072AE-6327-E74C-A158-37DFDB844ED3}"/>
              </a:ext>
            </a:extLst>
          </p:cNvPr>
          <p:cNvSpPr>
            <a:spLocks noGrp="1"/>
          </p:cNvSpPr>
          <p:nvPr>
            <p:ph type="ftr" sz="quarter" idx="3"/>
          </p:nvPr>
        </p:nvSpPr>
        <p:spPr>
          <a:xfrm>
            <a:off x="511935" y="6283269"/>
            <a:ext cx="4114800" cy="365125"/>
          </a:xfrm>
          <a:prstGeom prst="rect">
            <a:avLst/>
          </a:prstGeom>
        </p:spPr>
        <p:txBody>
          <a:bodyPr/>
          <a:lstStyle>
            <a:lvl1pPr algn="ctr">
              <a:defRPr sz="1200"/>
            </a:lvl1pPr>
          </a:lstStyle>
          <a:p>
            <a:r>
              <a:rPr lang="en-US" altLang="en-US"/>
              <a:t>© Shipman &amp; Goodwin LLP 2025. All rights reserved.</a:t>
            </a:r>
            <a:endParaRPr lang="en-US" altLang="en-US" dirty="0"/>
          </a:p>
        </p:txBody>
      </p:sp>
    </p:spTree>
    <p:extLst>
      <p:ext uri="{BB962C8B-B14F-4D97-AF65-F5344CB8AC3E}">
        <p14:creationId xmlns:p14="http://schemas.microsoft.com/office/powerpoint/2010/main" val="18303603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dt="0"/>
  <p:txStyles>
    <p:titleStyle>
      <a:lvl1pPr algn="l" defTabSz="914400" rtl="0" eaLnBrk="1" latinLnBrk="0" hangingPunct="1">
        <a:lnSpc>
          <a:spcPct val="90000"/>
        </a:lnSpc>
        <a:spcBef>
          <a:spcPct val="0"/>
        </a:spcBef>
        <a:buNone/>
        <a:defRPr sz="4400" b="1" i="0" kern="1200">
          <a:solidFill>
            <a:srgbClr val="006BA4"/>
          </a:solidFill>
          <a:latin typeface="Book Antiqua" panose="02040602050305030304" pitchFamily="18" charset="0"/>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006BA4"/>
        </a:buClr>
        <a:buFont typeface="Arial" panose="020B0604020202020204" pitchFamily="34" charset="0"/>
        <a:buChar char="•"/>
        <a:defRPr sz="3600" b="0" i="0" kern="1200">
          <a:solidFill>
            <a:schemeClr val="tx1"/>
          </a:solidFill>
          <a:latin typeface="Book Antiqua" panose="02040602050305030304" pitchFamily="18" charset="0"/>
          <a:ea typeface="+mn-ea"/>
          <a:cs typeface="+mn-cs"/>
        </a:defRPr>
      </a:lvl1pPr>
      <a:lvl2pPr marL="685800" indent="-228600" algn="l" defTabSz="914400" rtl="0" eaLnBrk="1" latinLnBrk="0" hangingPunct="1">
        <a:lnSpc>
          <a:spcPct val="100000"/>
        </a:lnSpc>
        <a:spcBef>
          <a:spcPts val="600"/>
        </a:spcBef>
        <a:spcAft>
          <a:spcPts val="600"/>
        </a:spcAft>
        <a:buClr>
          <a:srgbClr val="006BA4"/>
        </a:buClr>
        <a:buSzPct val="80000"/>
        <a:buFont typeface="Wingdings" pitchFamily="2" charset="2"/>
        <a:buChar char="§"/>
        <a:defRPr sz="3200" b="0" i="0" kern="1200">
          <a:solidFill>
            <a:schemeClr val="tx1"/>
          </a:solidFill>
          <a:latin typeface="Book Antiqua" panose="02040602050305030304" pitchFamily="18" charset="0"/>
          <a:ea typeface="+mn-ea"/>
          <a:cs typeface="+mn-cs"/>
        </a:defRPr>
      </a:lvl2pPr>
      <a:lvl3pPr marL="1143000" indent="-228600" algn="l" defTabSz="914400" rtl="0" eaLnBrk="1" latinLnBrk="0" hangingPunct="1">
        <a:lnSpc>
          <a:spcPct val="100000"/>
        </a:lnSpc>
        <a:spcBef>
          <a:spcPts val="600"/>
        </a:spcBef>
        <a:spcAft>
          <a:spcPts val="600"/>
        </a:spcAft>
        <a:buClr>
          <a:srgbClr val="006BA4"/>
        </a:buClr>
        <a:buSzPct val="70000"/>
        <a:buFont typeface="Courier New" panose="02070309020205020404" pitchFamily="49" charset="0"/>
        <a:buChar char="o"/>
        <a:defRPr sz="2800" b="0" i="0" kern="1200">
          <a:solidFill>
            <a:schemeClr val="tx1"/>
          </a:solidFill>
          <a:latin typeface="Book Antiqua" panose="02040602050305030304" pitchFamily="18" charset="0"/>
          <a:ea typeface="+mn-ea"/>
          <a:cs typeface="+mn-cs"/>
        </a:defRPr>
      </a:lvl3pPr>
      <a:lvl4pPr marL="1600200" indent="-228600" algn="l" defTabSz="914400" rtl="0" eaLnBrk="1" latinLnBrk="0" hangingPunct="1">
        <a:lnSpc>
          <a:spcPct val="100000"/>
        </a:lnSpc>
        <a:spcBef>
          <a:spcPts val="600"/>
        </a:spcBef>
        <a:spcAft>
          <a:spcPts val="600"/>
        </a:spcAft>
        <a:buClr>
          <a:srgbClr val="006BA4"/>
        </a:buClr>
        <a:buSzPct val="60000"/>
        <a:buFont typeface="Wingdings" pitchFamily="2" charset="2"/>
        <a:buChar char="v"/>
        <a:defRPr sz="2400" b="0" i="0" kern="1200">
          <a:solidFill>
            <a:schemeClr val="tx1"/>
          </a:solidFill>
          <a:latin typeface="Book Antiqua" panose="02040602050305030304" pitchFamily="18" charset="0"/>
          <a:ea typeface="+mn-ea"/>
          <a:cs typeface="+mn-cs"/>
        </a:defRPr>
      </a:lvl4pPr>
      <a:lvl5pPr marL="2057400" indent="-228600" algn="l" defTabSz="914400" rtl="0" eaLnBrk="1" latinLnBrk="0" hangingPunct="1">
        <a:lnSpc>
          <a:spcPct val="90000"/>
        </a:lnSpc>
        <a:spcBef>
          <a:spcPts val="500"/>
        </a:spcBef>
        <a:buClr>
          <a:srgbClr val="006BA4"/>
        </a:buClr>
        <a:buSzPct val="60000"/>
        <a:buFont typeface="Wingdings" pitchFamily="2" charset="2"/>
        <a:buChar char="q"/>
        <a:defRPr sz="2400" b="0" i="0" kern="1200">
          <a:solidFill>
            <a:schemeClr val="tx1"/>
          </a:solidFill>
          <a:latin typeface="Book Antiqua" panose="0204060205030503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2.xml"/><Relationship Id="rId1" Type="http://schemas.openxmlformats.org/officeDocument/2006/relationships/tags" Target="../tags/tag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diagramLayout" Target="../diagrams/layout10.xml"/><Relationship Id="rId3" Type="http://schemas.openxmlformats.org/officeDocument/2006/relationships/diagramLayout" Target="../diagrams/layout9.xml"/><Relationship Id="rId7" Type="http://schemas.openxmlformats.org/officeDocument/2006/relationships/diagramData" Target="../diagrams/data10.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11" Type="http://schemas.microsoft.com/office/2007/relationships/diagramDrawing" Target="../diagrams/drawing10.xml"/><Relationship Id="rId5" Type="http://schemas.openxmlformats.org/officeDocument/2006/relationships/diagramColors" Target="../diagrams/colors9.xml"/><Relationship Id="rId10" Type="http://schemas.openxmlformats.org/officeDocument/2006/relationships/diagramColors" Target="../diagrams/colors10.xml"/><Relationship Id="rId4" Type="http://schemas.openxmlformats.org/officeDocument/2006/relationships/diagramQuickStyle" Target="../diagrams/quickStyle9.xml"/><Relationship Id="rId9" Type="http://schemas.openxmlformats.org/officeDocument/2006/relationships/diagramQuickStyle" Target="../diagrams/quickStyle1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FFA52CE9-9CBE-4B4A-A8C9-70C2C8E5427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7" name="Freeform 6">
            <a:extLst>
              <a:ext uri="{FF2B5EF4-FFF2-40B4-BE49-F238E27FC236}">
                <a16:creationId xmlns:a16="http://schemas.microsoft.com/office/drawing/2014/main" id="{0A3E528B-F01C-EF4F-B5DD-D76E476ED674}"/>
              </a:ext>
            </a:extLst>
          </p:cNvPr>
          <p:cNvSpPr/>
          <p:nvPr/>
        </p:nvSpPr>
        <p:spPr>
          <a:xfrm>
            <a:off x="0" y="2648415"/>
            <a:ext cx="12216983" cy="4257207"/>
          </a:xfrm>
          <a:custGeom>
            <a:avLst/>
            <a:gdLst>
              <a:gd name="connsiteX0" fmla="*/ 0 w 12216983"/>
              <a:gd name="connsiteY0" fmla="*/ 764499 h 4257207"/>
              <a:gd name="connsiteX1" fmla="*/ 5194092 w 12216983"/>
              <a:gd name="connsiteY1" fmla="*/ 0 h 4257207"/>
              <a:gd name="connsiteX2" fmla="*/ 12216983 w 12216983"/>
              <a:gd name="connsiteY2" fmla="*/ 4257207 h 4257207"/>
              <a:gd name="connsiteX3" fmla="*/ 0 w 12216983"/>
              <a:gd name="connsiteY3" fmla="*/ 4257207 h 4257207"/>
              <a:gd name="connsiteX4" fmla="*/ 0 w 12216983"/>
              <a:gd name="connsiteY4" fmla="*/ 764499 h 42572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983" h="4257207">
                <a:moveTo>
                  <a:pt x="0" y="764499"/>
                </a:moveTo>
                <a:lnTo>
                  <a:pt x="5194092" y="0"/>
                </a:lnTo>
                <a:lnTo>
                  <a:pt x="12216983" y="4257207"/>
                </a:lnTo>
                <a:lnTo>
                  <a:pt x="0" y="4257207"/>
                </a:lnTo>
                <a:cubicBezTo>
                  <a:pt x="2498" y="3092971"/>
                  <a:pt x="4997" y="1928735"/>
                  <a:pt x="0" y="764499"/>
                </a:cubicBezTo>
                <a:close/>
              </a:path>
            </a:pathLst>
          </a:custGeom>
          <a:solidFill>
            <a:srgbClr val="006BA4">
              <a:alpha val="83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F690CCE-1186-0547-9FE5-DC1BBFAD1CF3}"/>
              </a:ext>
            </a:extLst>
          </p:cNvPr>
          <p:cNvSpPr>
            <a:spLocks noGrp="1"/>
          </p:cNvSpPr>
          <p:nvPr>
            <p:ph type="ctrTitle"/>
          </p:nvPr>
        </p:nvSpPr>
        <p:spPr>
          <a:xfrm>
            <a:off x="441702" y="2766262"/>
            <a:ext cx="11182026" cy="2387600"/>
          </a:xfrm>
        </p:spPr>
        <p:txBody>
          <a:bodyPr>
            <a:normAutofit/>
          </a:bodyPr>
          <a:lstStyle/>
          <a:p>
            <a:r>
              <a:rPr lang="en-US" sz="4400" dirty="0"/>
              <a:t>Title IX Refresher</a:t>
            </a:r>
            <a:endParaRPr lang="en-US" sz="4400" i="1" dirty="0"/>
          </a:p>
        </p:txBody>
      </p:sp>
      <p:sp>
        <p:nvSpPr>
          <p:cNvPr id="3" name="Subtitle 2">
            <a:extLst>
              <a:ext uri="{FF2B5EF4-FFF2-40B4-BE49-F238E27FC236}">
                <a16:creationId xmlns:a16="http://schemas.microsoft.com/office/drawing/2014/main" id="{A5D762F3-65C0-3849-9C77-1813E9C3BEAD}"/>
              </a:ext>
            </a:extLst>
          </p:cNvPr>
          <p:cNvSpPr>
            <a:spLocks noGrp="1"/>
          </p:cNvSpPr>
          <p:nvPr>
            <p:ph type="subTitle" idx="1"/>
          </p:nvPr>
        </p:nvSpPr>
        <p:spPr>
          <a:xfrm>
            <a:off x="449511" y="5395043"/>
            <a:ext cx="5128586" cy="1655762"/>
          </a:xfrm>
        </p:spPr>
        <p:txBody>
          <a:bodyPr/>
          <a:lstStyle/>
          <a:p>
            <a:r>
              <a:rPr lang="en-US" sz="1800" dirty="0"/>
              <a:t>Presented by: Attorney Sarah Gleason</a:t>
            </a:r>
          </a:p>
        </p:txBody>
      </p:sp>
      <p:sp>
        <p:nvSpPr>
          <p:cNvPr id="4" name="Subtitle 2">
            <a:extLst>
              <a:ext uri="{FF2B5EF4-FFF2-40B4-BE49-F238E27FC236}">
                <a16:creationId xmlns:a16="http://schemas.microsoft.com/office/drawing/2014/main" id="{9E941EB1-61F7-214B-A538-AA7CBF98461D}"/>
              </a:ext>
            </a:extLst>
          </p:cNvPr>
          <p:cNvSpPr txBox="1">
            <a:spLocks/>
          </p:cNvSpPr>
          <p:nvPr/>
        </p:nvSpPr>
        <p:spPr>
          <a:xfrm>
            <a:off x="6164393" y="5349323"/>
            <a:ext cx="5128586" cy="165576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rgbClr val="006BA4"/>
              </a:buClr>
              <a:buFont typeface="Arial" panose="020B0604020202020204" pitchFamily="34" charset="0"/>
              <a:buNone/>
              <a:defRPr sz="2000" b="0" i="0" kern="1200">
                <a:solidFill>
                  <a:schemeClr val="bg1"/>
                </a:solidFill>
                <a:latin typeface="Book Antiqua" panose="02040602050305030304" pitchFamily="18" charset="0"/>
                <a:ea typeface="+mn-ea"/>
                <a:cs typeface="+mn-cs"/>
              </a:defRPr>
            </a:lvl1pPr>
            <a:lvl2pPr marL="457200" indent="0" algn="ctr" defTabSz="914400" rtl="0" eaLnBrk="1" latinLnBrk="0" hangingPunct="1">
              <a:lnSpc>
                <a:spcPct val="90000"/>
              </a:lnSpc>
              <a:spcBef>
                <a:spcPts val="500"/>
              </a:spcBef>
              <a:buClr>
                <a:srgbClr val="006BA4"/>
              </a:buClr>
              <a:buSzPct val="80000"/>
              <a:buFont typeface="Wingdings" pitchFamily="2" charset="2"/>
              <a:buNone/>
              <a:defRPr sz="2000" b="0" i="0" kern="1200">
                <a:solidFill>
                  <a:schemeClr val="tx1"/>
                </a:solidFill>
                <a:latin typeface="Book Antiqua" panose="02040602050305030304" pitchFamily="18" charset="0"/>
                <a:ea typeface="+mn-ea"/>
                <a:cs typeface="+mn-cs"/>
              </a:defRPr>
            </a:lvl2pPr>
            <a:lvl3pPr marL="914400" indent="0" algn="ctr" defTabSz="914400" rtl="0" eaLnBrk="1" latinLnBrk="0" hangingPunct="1">
              <a:lnSpc>
                <a:spcPct val="90000"/>
              </a:lnSpc>
              <a:spcBef>
                <a:spcPts val="500"/>
              </a:spcBef>
              <a:buClr>
                <a:srgbClr val="006BA4"/>
              </a:buClr>
              <a:buSzPct val="70000"/>
              <a:buFont typeface="Courier New" panose="02070309020205020404" pitchFamily="49" charset="0"/>
              <a:buNone/>
              <a:defRPr sz="1800" b="0" i="0" kern="1200">
                <a:solidFill>
                  <a:schemeClr val="tx1"/>
                </a:solidFill>
                <a:latin typeface="Book Antiqua" panose="02040602050305030304" pitchFamily="18" charset="0"/>
                <a:ea typeface="+mn-ea"/>
                <a:cs typeface="+mn-cs"/>
              </a:defRPr>
            </a:lvl3pPr>
            <a:lvl4pPr marL="1371600" indent="0" algn="ctr" defTabSz="914400" rtl="0" eaLnBrk="1" latinLnBrk="0" hangingPunct="1">
              <a:lnSpc>
                <a:spcPct val="90000"/>
              </a:lnSpc>
              <a:spcBef>
                <a:spcPts val="500"/>
              </a:spcBef>
              <a:buClr>
                <a:srgbClr val="006BA4"/>
              </a:buClr>
              <a:buSzPct val="60000"/>
              <a:buFont typeface="Wingdings" pitchFamily="2" charset="2"/>
              <a:buNone/>
              <a:defRPr sz="1600" b="0" i="0" kern="1200">
                <a:solidFill>
                  <a:schemeClr val="tx1"/>
                </a:solidFill>
                <a:latin typeface="Book Antiqua" panose="02040602050305030304" pitchFamily="18" charset="0"/>
                <a:ea typeface="+mn-ea"/>
                <a:cs typeface="+mn-cs"/>
              </a:defRPr>
            </a:lvl4pPr>
            <a:lvl5pPr marL="1828800" indent="0" algn="ctr" defTabSz="914400" rtl="0" eaLnBrk="1" latinLnBrk="0" hangingPunct="1">
              <a:lnSpc>
                <a:spcPct val="90000"/>
              </a:lnSpc>
              <a:spcBef>
                <a:spcPts val="500"/>
              </a:spcBef>
              <a:buClr>
                <a:srgbClr val="006BA4"/>
              </a:buClr>
              <a:buSzPct val="60000"/>
              <a:buFont typeface="Wingdings" pitchFamily="2" charset="2"/>
              <a:buNone/>
              <a:defRPr sz="1600" b="0" i="0" kern="1200">
                <a:solidFill>
                  <a:schemeClr val="tx1"/>
                </a:solidFill>
                <a:latin typeface="Book Antiqua" panose="02040602050305030304" pitchFamily="18"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r>
              <a:rPr lang="en-US" sz="1800" dirty="0"/>
              <a:t>Vernon Public Schools</a:t>
            </a:r>
          </a:p>
          <a:p>
            <a:pPr>
              <a:lnSpc>
                <a:spcPct val="100000"/>
              </a:lnSpc>
            </a:pPr>
            <a:r>
              <a:rPr lang="en-US" sz="1800" dirty="0"/>
              <a:t>October 16, 2025</a:t>
            </a:r>
          </a:p>
          <a:p>
            <a:endParaRPr lang="en-US" sz="1800" dirty="0"/>
          </a:p>
        </p:txBody>
      </p:sp>
      <p:pic>
        <p:nvPicPr>
          <p:cNvPr id="8" name="Picture 7">
            <a:extLst>
              <a:ext uri="{FF2B5EF4-FFF2-40B4-BE49-F238E27FC236}">
                <a16:creationId xmlns:a16="http://schemas.microsoft.com/office/drawing/2014/main" id="{EBFEA3F0-98FF-0D41-B9C6-792347CD6CF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33400" y="476250"/>
            <a:ext cx="3710915" cy="802360"/>
          </a:xfrm>
          <a:prstGeom prst="rect">
            <a:avLst/>
          </a:prstGeom>
        </p:spPr>
      </p:pic>
      <p:sp>
        <p:nvSpPr>
          <p:cNvPr id="9" name="TextBox 8">
            <a:extLst>
              <a:ext uri="{FF2B5EF4-FFF2-40B4-BE49-F238E27FC236}">
                <a16:creationId xmlns:a16="http://schemas.microsoft.com/office/drawing/2014/main" id="{4193A3AD-D4C1-594A-BF7B-F9D068038390}"/>
              </a:ext>
            </a:extLst>
          </p:cNvPr>
          <p:cNvSpPr txBox="1"/>
          <p:nvPr/>
        </p:nvSpPr>
        <p:spPr>
          <a:xfrm>
            <a:off x="6096000" y="6502263"/>
            <a:ext cx="4633992" cy="261610"/>
          </a:xfrm>
          <a:prstGeom prst="rect">
            <a:avLst/>
          </a:prstGeom>
          <a:noFill/>
        </p:spPr>
        <p:txBody>
          <a:bodyPr wrap="square" rtlCol="0">
            <a:spAutoFit/>
          </a:bodyPr>
          <a:lstStyle/>
          <a:p>
            <a:pPr algn="ctr"/>
            <a:r>
              <a:rPr lang="en-US" sz="1100" dirty="0">
                <a:solidFill>
                  <a:schemeClr val="bg1"/>
                </a:solidFill>
              </a:rPr>
              <a:t>Connecticut  |  New York  | www.shipmangoodwin.com</a:t>
            </a:r>
          </a:p>
        </p:txBody>
      </p:sp>
      <p:sp>
        <p:nvSpPr>
          <p:cNvPr id="10" name="TextBox 9">
            <a:extLst>
              <a:ext uri="{FF2B5EF4-FFF2-40B4-BE49-F238E27FC236}">
                <a16:creationId xmlns:a16="http://schemas.microsoft.com/office/drawing/2014/main" id="{001931E1-CA7A-F042-85ED-CE2510792BBD}"/>
              </a:ext>
            </a:extLst>
          </p:cNvPr>
          <p:cNvSpPr txBox="1"/>
          <p:nvPr/>
        </p:nvSpPr>
        <p:spPr>
          <a:xfrm>
            <a:off x="416720" y="6502263"/>
            <a:ext cx="4910328"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100" dirty="0">
                <a:solidFill>
                  <a:schemeClr val="bg1"/>
                </a:solidFill>
              </a:rPr>
              <a:t>© Shipman &amp; Goodwin LLP 2025. All rights reserved.</a:t>
            </a:r>
          </a:p>
          <a:p>
            <a:endParaRPr lang="en-US" sz="1100" dirty="0"/>
          </a:p>
        </p:txBody>
      </p:sp>
    </p:spTree>
    <p:extLst>
      <p:ext uri="{BB962C8B-B14F-4D97-AF65-F5344CB8AC3E}">
        <p14:creationId xmlns:p14="http://schemas.microsoft.com/office/powerpoint/2010/main" val="3130718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0145" y="0"/>
            <a:ext cx="12222145" cy="6858000"/>
          </a:xfrm>
          <a:prstGeom prst="rect">
            <a:avLst/>
          </a:prstGeom>
        </p:spPr>
      </p:pic>
      <p:sp>
        <p:nvSpPr>
          <p:cNvPr id="2" name="Title 1"/>
          <p:cNvSpPr>
            <a:spLocks noGrp="1"/>
          </p:cNvSpPr>
          <p:nvPr>
            <p:ph type="title"/>
          </p:nvPr>
        </p:nvSpPr>
        <p:spPr>
          <a:xfrm>
            <a:off x="-1638072" y="179145"/>
            <a:ext cx="11354057" cy="1407786"/>
          </a:xfrm>
        </p:spPr>
        <p:txBody>
          <a:bodyPr/>
          <a:lstStyle/>
          <a:p>
            <a:pPr algn="ctr"/>
            <a:r>
              <a:rPr lang="en-US" dirty="0"/>
              <a:t>Title IX of the Education </a:t>
            </a:r>
            <a:br>
              <a:rPr lang="en-US" dirty="0"/>
            </a:br>
            <a:r>
              <a:rPr lang="en-US" dirty="0"/>
              <a:t>Amendments of 1972</a:t>
            </a:r>
          </a:p>
        </p:txBody>
      </p:sp>
      <p:sp>
        <p:nvSpPr>
          <p:cNvPr id="3" name="Content Placeholder 2"/>
          <p:cNvSpPr>
            <a:spLocks noGrp="1"/>
          </p:cNvSpPr>
          <p:nvPr>
            <p:ph idx="1"/>
          </p:nvPr>
        </p:nvSpPr>
        <p:spPr>
          <a:xfrm>
            <a:off x="694622" y="1586931"/>
            <a:ext cx="6688671" cy="4459225"/>
          </a:xfrm>
        </p:spPr>
        <p:txBody>
          <a:bodyPr>
            <a:noAutofit/>
          </a:bodyPr>
          <a:lstStyle/>
          <a:p>
            <a:pPr marL="0" indent="0" algn="ctr">
              <a:buNone/>
            </a:pPr>
            <a:r>
              <a:rPr lang="en-US" sz="3600" i="1" dirty="0">
                <a:solidFill>
                  <a:schemeClr val="bg2">
                    <a:lumMod val="10000"/>
                  </a:schemeClr>
                </a:solidFill>
              </a:rPr>
              <a:t>“No person in the United States shall, on the basis of sex, be excluded from participation in, be denied the benefits of, or be subjected to discrimination under any educational program or activity receiving Federal </a:t>
            </a:r>
            <a:br>
              <a:rPr lang="en-US" sz="3600" i="1" dirty="0">
                <a:solidFill>
                  <a:schemeClr val="bg2">
                    <a:lumMod val="10000"/>
                  </a:schemeClr>
                </a:solidFill>
              </a:rPr>
            </a:br>
            <a:r>
              <a:rPr lang="en-US" sz="3600" i="1" dirty="0">
                <a:solidFill>
                  <a:schemeClr val="bg2">
                    <a:lumMod val="10000"/>
                  </a:schemeClr>
                </a:solidFill>
              </a:rPr>
              <a:t>financial assistance.”</a:t>
            </a:r>
          </a:p>
          <a:p>
            <a:pPr marL="0" indent="0" algn="ctr">
              <a:buNone/>
            </a:pPr>
            <a:endParaRPr lang="en-US" sz="3600" dirty="0"/>
          </a:p>
        </p:txBody>
      </p:sp>
      <p:sp>
        <p:nvSpPr>
          <p:cNvPr id="4" name="Footer Placeholder 3"/>
          <p:cNvSpPr>
            <a:spLocks noGrp="1"/>
          </p:cNvSpPr>
          <p:nvPr>
            <p:ph type="ftr" sz="quarter" idx="11"/>
          </p:nvPr>
        </p:nvSpPr>
        <p:spPr/>
        <p:txBody>
          <a:bodyPr/>
          <a:lstStyle/>
          <a:p>
            <a:r>
              <a:rPr lang="en-US" altLang="en-US">
                <a:solidFill>
                  <a:schemeClr val="tx1"/>
                </a:solidFill>
              </a:rPr>
              <a:t>© Shipman &amp; Goodwin LLP 2025. All rights reserved.</a:t>
            </a:r>
            <a:endParaRPr lang="en-US" altLang="en-US" dirty="0">
              <a:solidFill>
                <a:schemeClr val="tx1"/>
              </a:solidFill>
            </a:endParaRPr>
          </a:p>
        </p:txBody>
      </p:sp>
      <p:sp>
        <p:nvSpPr>
          <p:cNvPr id="5" name="Slide Number Placeholder 4"/>
          <p:cNvSpPr>
            <a:spLocks noGrp="1"/>
          </p:cNvSpPr>
          <p:nvPr>
            <p:ph type="sldNum" sz="quarter" idx="12"/>
          </p:nvPr>
        </p:nvSpPr>
        <p:spPr/>
        <p:txBody>
          <a:bodyPr/>
          <a:lstStyle/>
          <a:p>
            <a:fld id="{E6C0C164-648A-654B-87AA-0915A2DD7517}" type="slidenum">
              <a:rPr lang="en-US" smtClean="0"/>
              <a:t>2</a:t>
            </a:fld>
            <a:endParaRPr lang="en-US" dirty="0"/>
          </a:p>
        </p:txBody>
      </p:sp>
      <p:pic>
        <p:nvPicPr>
          <p:cNvPr id="7" name="Picture 6">
            <a:extLst>
              <a:ext uri="{FF2B5EF4-FFF2-40B4-BE49-F238E27FC236}">
                <a16:creationId xmlns:a16="http://schemas.microsoft.com/office/drawing/2014/main" id="{2EF74022-B9ED-3946-A210-1F4BBFCF56F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124356" y="6149966"/>
            <a:ext cx="2229444" cy="482042"/>
          </a:xfrm>
          <a:prstGeom prst="rect">
            <a:avLst/>
          </a:prstGeom>
        </p:spPr>
      </p:pic>
    </p:spTree>
    <p:extLst>
      <p:ext uri="{BB962C8B-B14F-4D97-AF65-F5344CB8AC3E}">
        <p14:creationId xmlns:p14="http://schemas.microsoft.com/office/powerpoint/2010/main" val="39513591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69E75-AC89-6FEB-E043-41C958702570}"/>
              </a:ext>
            </a:extLst>
          </p:cNvPr>
          <p:cNvSpPr>
            <a:spLocks noGrp="1"/>
          </p:cNvSpPr>
          <p:nvPr>
            <p:ph type="title"/>
          </p:nvPr>
        </p:nvSpPr>
        <p:spPr>
          <a:xfrm>
            <a:off x="441703" y="-10416"/>
            <a:ext cx="11354057" cy="1407786"/>
          </a:xfrm>
        </p:spPr>
        <p:txBody>
          <a:bodyPr/>
          <a:lstStyle/>
          <a:p>
            <a:pPr algn="ctr"/>
            <a:r>
              <a:rPr lang="en-US" dirty="0"/>
              <a:t>Title IX History </a:t>
            </a:r>
          </a:p>
        </p:txBody>
      </p:sp>
      <p:sp>
        <p:nvSpPr>
          <p:cNvPr id="4" name="Footer Placeholder 3">
            <a:extLst>
              <a:ext uri="{FF2B5EF4-FFF2-40B4-BE49-F238E27FC236}">
                <a16:creationId xmlns:a16="http://schemas.microsoft.com/office/drawing/2014/main" id="{B3281DF3-B1F6-A38E-9F18-6C3B17EA4F71}"/>
              </a:ext>
            </a:extLst>
          </p:cNvPr>
          <p:cNvSpPr>
            <a:spLocks noGrp="1"/>
          </p:cNvSpPr>
          <p:nvPr>
            <p:ph type="ftr" sz="quarter" idx="11"/>
          </p:nvPr>
        </p:nvSpPr>
        <p:spPr/>
        <p:txBody>
          <a:bodyPr/>
          <a:lstStyle/>
          <a:p>
            <a:r>
              <a:rPr lang="en-US" altLang="en-US" dirty="0"/>
              <a:t>© Shipman &amp; Goodwin LLP 2025. All rights reserved.</a:t>
            </a:r>
          </a:p>
        </p:txBody>
      </p:sp>
      <p:sp>
        <p:nvSpPr>
          <p:cNvPr id="5" name="Slide Number Placeholder 4">
            <a:extLst>
              <a:ext uri="{FF2B5EF4-FFF2-40B4-BE49-F238E27FC236}">
                <a16:creationId xmlns:a16="http://schemas.microsoft.com/office/drawing/2014/main" id="{44F17B80-9F79-6129-3D99-FC2AE853C303}"/>
              </a:ext>
            </a:extLst>
          </p:cNvPr>
          <p:cNvSpPr>
            <a:spLocks noGrp="1"/>
          </p:cNvSpPr>
          <p:nvPr>
            <p:ph type="sldNum" sz="quarter" idx="12"/>
          </p:nvPr>
        </p:nvSpPr>
        <p:spPr/>
        <p:txBody>
          <a:bodyPr/>
          <a:lstStyle/>
          <a:p>
            <a:fld id="{E6C0C164-648A-654B-87AA-0915A2DD7517}" type="slidenum">
              <a:rPr lang="en-US" smtClean="0"/>
              <a:t>3</a:t>
            </a:fld>
            <a:endParaRPr lang="en-US"/>
          </a:p>
        </p:txBody>
      </p:sp>
      <p:graphicFrame>
        <p:nvGraphicFramePr>
          <p:cNvPr id="8" name="Diagram 7">
            <a:extLst>
              <a:ext uri="{FF2B5EF4-FFF2-40B4-BE49-F238E27FC236}">
                <a16:creationId xmlns:a16="http://schemas.microsoft.com/office/drawing/2014/main" id="{02131235-DB36-26F4-44CA-C4C812B42A4F}"/>
              </a:ext>
            </a:extLst>
          </p:cNvPr>
          <p:cNvGraphicFramePr/>
          <p:nvPr/>
        </p:nvGraphicFramePr>
        <p:xfrm>
          <a:off x="508002" y="333831"/>
          <a:ext cx="11126183" cy="34834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Rounded Rectangle 8">
            <a:extLst>
              <a:ext uri="{FF2B5EF4-FFF2-40B4-BE49-F238E27FC236}">
                <a16:creationId xmlns:a16="http://schemas.microsoft.com/office/drawing/2014/main" id="{26AB93B3-3148-2E5B-5259-0CA3AFE414B2}"/>
              </a:ext>
            </a:extLst>
          </p:cNvPr>
          <p:cNvSpPr/>
          <p:nvPr/>
        </p:nvSpPr>
        <p:spPr>
          <a:xfrm>
            <a:off x="557815" y="3200613"/>
            <a:ext cx="2672041" cy="2952412"/>
          </a:xfrm>
          <a:prstGeom prst="roundRect">
            <a:avLst/>
          </a:prstGeom>
          <a:solidFill>
            <a:srgbClr val="2783C6">
              <a:alpha val="22783"/>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Book Antiqua" panose="02040602050305030304" pitchFamily="18" charset="0"/>
              </a:rPr>
              <a:t>No binding federal regulations related to sexual harassment under Title IX, only administrative guidance issued by the Department’s Office for Civil Rights (OCR), which enforces Title IX.</a:t>
            </a:r>
          </a:p>
        </p:txBody>
      </p:sp>
      <p:sp>
        <p:nvSpPr>
          <p:cNvPr id="15" name="Rounded Rectangle 14">
            <a:extLst>
              <a:ext uri="{FF2B5EF4-FFF2-40B4-BE49-F238E27FC236}">
                <a16:creationId xmlns:a16="http://schemas.microsoft.com/office/drawing/2014/main" id="{A45C94B9-AD81-6803-411D-8E73435A452C}"/>
              </a:ext>
            </a:extLst>
          </p:cNvPr>
          <p:cNvSpPr/>
          <p:nvPr/>
        </p:nvSpPr>
        <p:spPr>
          <a:xfrm>
            <a:off x="3403574" y="3142506"/>
            <a:ext cx="2672041" cy="2952412"/>
          </a:xfrm>
          <a:prstGeom prst="roundRect">
            <a:avLst/>
          </a:prstGeom>
          <a:solidFill>
            <a:srgbClr val="27CED8">
              <a:alpha val="25362"/>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sz="1400" dirty="0">
                <a:solidFill>
                  <a:schemeClr val="tx1"/>
                </a:solidFill>
                <a:latin typeface="Book Antiqua" panose="02040602050305030304" pitchFamily="18" charset="0"/>
              </a:rPr>
              <a:t>A </a:t>
            </a:r>
            <a:r>
              <a:rPr lang="en-US" sz="1400" b="1" dirty="0">
                <a:solidFill>
                  <a:srgbClr val="1D6295"/>
                </a:solidFill>
                <a:latin typeface="Book Antiqua" panose="02040602050305030304" pitchFamily="18" charset="0"/>
              </a:rPr>
              <a:t>new definition</a:t>
            </a:r>
            <a:r>
              <a:rPr lang="en-US" sz="1400" dirty="0">
                <a:solidFill>
                  <a:srgbClr val="1D6295"/>
                </a:solidFill>
                <a:latin typeface="Book Antiqua" panose="02040602050305030304" pitchFamily="18" charset="0"/>
              </a:rPr>
              <a:t> </a:t>
            </a:r>
            <a:r>
              <a:rPr lang="en-US" sz="1400" dirty="0">
                <a:solidFill>
                  <a:schemeClr val="tx1"/>
                </a:solidFill>
                <a:latin typeface="Book Antiqua" panose="02040602050305030304" pitchFamily="18" charset="0"/>
              </a:rPr>
              <a:t>of sexual harassment</a:t>
            </a:r>
          </a:p>
          <a:p>
            <a:pPr marL="285750" indent="-285750">
              <a:buFont typeface="Arial" panose="020B0604020202020204" pitchFamily="34" charset="0"/>
              <a:buChar char="•"/>
            </a:pPr>
            <a:r>
              <a:rPr lang="en-US" sz="1400" dirty="0">
                <a:solidFill>
                  <a:schemeClr val="tx1"/>
                </a:solidFill>
                <a:latin typeface="Book Antiqua" panose="02040602050305030304" pitchFamily="18" charset="0"/>
              </a:rPr>
              <a:t>A </a:t>
            </a:r>
            <a:r>
              <a:rPr lang="en-US" sz="1400" b="1" dirty="0">
                <a:solidFill>
                  <a:srgbClr val="1D6295"/>
                </a:solidFill>
                <a:latin typeface="Book Antiqua" panose="02040602050305030304" pitchFamily="18" charset="0"/>
              </a:rPr>
              <a:t>detailed grievance process </a:t>
            </a:r>
            <a:r>
              <a:rPr lang="en-US" sz="1400" dirty="0">
                <a:solidFill>
                  <a:schemeClr val="tx1"/>
                </a:solidFill>
                <a:latin typeface="Book Antiqua" panose="02040602050305030304" pitchFamily="18" charset="0"/>
              </a:rPr>
              <a:t>for formal complaints of sexual harassment – </a:t>
            </a:r>
            <a:r>
              <a:rPr lang="en-US" sz="1400" b="1" dirty="0">
                <a:solidFill>
                  <a:srgbClr val="1D6295"/>
                </a:solidFill>
                <a:latin typeface="Book Antiqua" panose="02040602050305030304" pitchFamily="18" charset="0"/>
              </a:rPr>
              <a:t>specific roles </a:t>
            </a:r>
            <a:r>
              <a:rPr lang="en-US" sz="1400" dirty="0">
                <a:solidFill>
                  <a:schemeClr val="tx1"/>
                </a:solidFill>
                <a:latin typeface="Book Antiqua" panose="02040602050305030304" pitchFamily="18" charset="0"/>
              </a:rPr>
              <a:t>for administrators in grievance process</a:t>
            </a:r>
          </a:p>
          <a:p>
            <a:pPr marL="285750" indent="-285750">
              <a:buFont typeface="Arial" panose="020B0604020202020204" pitchFamily="34" charset="0"/>
              <a:buChar char="•"/>
            </a:pPr>
            <a:r>
              <a:rPr lang="en-US" sz="1400" dirty="0">
                <a:solidFill>
                  <a:schemeClr val="tx1"/>
                </a:solidFill>
                <a:latin typeface="Book Antiqua" panose="02040602050305030304" pitchFamily="18" charset="0"/>
              </a:rPr>
              <a:t>A </a:t>
            </a:r>
            <a:r>
              <a:rPr lang="en-US" sz="1400" b="1" dirty="0">
                <a:solidFill>
                  <a:srgbClr val="1D6295"/>
                </a:solidFill>
                <a:latin typeface="Book Antiqua" panose="02040602050305030304" pitchFamily="18" charset="0"/>
              </a:rPr>
              <a:t>duty</a:t>
            </a:r>
            <a:r>
              <a:rPr lang="en-US" sz="1400" dirty="0">
                <a:solidFill>
                  <a:schemeClr val="tx1"/>
                </a:solidFill>
                <a:latin typeface="Book Antiqua" panose="02040602050305030304" pitchFamily="18" charset="0"/>
              </a:rPr>
              <a:t> for schools to investigate complaints of </a:t>
            </a:r>
            <a:r>
              <a:rPr lang="en-US" sz="1400" b="1" dirty="0">
                <a:solidFill>
                  <a:srgbClr val="1D6295"/>
                </a:solidFill>
                <a:latin typeface="Book Antiqua" panose="02040602050305030304" pitchFamily="18" charset="0"/>
              </a:rPr>
              <a:t>conduct that occurred within their program or activity</a:t>
            </a:r>
          </a:p>
        </p:txBody>
      </p:sp>
      <p:sp>
        <p:nvSpPr>
          <p:cNvPr id="16" name="Rounded Rectangle 15">
            <a:extLst>
              <a:ext uri="{FF2B5EF4-FFF2-40B4-BE49-F238E27FC236}">
                <a16:creationId xmlns:a16="http://schemas.microsoft.com/office/drawing/2014/main" id="{4ADCE697-76D6-218C-CBF4-DA36D2A0AF15}"/>
              </a:ext>
            </a:extLst>
          </p:cNvPr>
          <p:cNvSpPr/>
          <p:nvPr/>
        </p:nvSpPr>
        <p:spPr>
          <a:xfrm>
            <a:off x="6165427" y="3142506"/>
            <a:ext cx="2672041" cy="2952411"/>
          </a:xfrm>
          <a:prstGeom prst="roundRect">
            <a:avLst/>
          </a:prstGeom>
          <a:solidFill>
            <a:srgbClr val="42BA98">
              <a:alpha val="2908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1" dirty="0">
                <a:solidFill>
                  <a:schemeClr val="accent2">
                    <a:lumMod val="75000"/>
                  </a:schemeClr>
                </a:solidFill>
                <a:latin typeface="Book Antiqua" panose="02040602050305030304" pitchFamily="18" charset="0"/>
              </a:rPr>
              <a:t>Expands the definition</a:t>
            </a:r>
            <a:r>
              <a:rPr lang="en-US" sz="1400" dirty="0">
                <a:solidFill>
                  <a:prstClr val="black"/>
                </a:solidFill>
                <a:latin typeface="Book Antiqua" panose="02040602050305030304" pitchFamily="18" charset="0"/>
              </a:rPr>
              <a:t> of sex-based (formerly “sexual”) harassment</a:t>
            </a:r>
            <a:endParaRPr kumimoji="0" lang="en-US" sz="14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endParaRPr>
          </a:p>
          <a:p>
            <a:pPr marL="285750" lvl="0" indent="-285750">
              <a:buFont typeface="Arial" panose="020B0604020202020204" pitchFamily="34" charset="0"/>
              <a:buChar char="•"/>
              <a:defRPr/>
            </a:pPr>
            <a:r>
              <a:rPr lang="en-US" sz="1400" b="1" dirty="0">
                <a:solidFill>
                  <a:schemeClr val="accent2">
                    <a:lumMod val="75000"/>
                  </a:schemeClr>
                </a:solidFill>
                <a:latin typeface="Book Antiqua" panose="02040602050305030304" pitchFamily="18" charset="0"/>
              </a:rPr>
              <a:t>One grievance process </a:t>
            </a:r>
            <a:r>
              <a:rPr kumimoji="0" lang="en-US" sz="14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for K-12, including sex-based harassment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chemeClr val="accent2">
                    <a:lumMod val="75000"/>
                  </a:schemeClr>
                </a:solidFill>
                <a:effectLst/>
                <a:uLnTx/>
                <a:uFillTx/>
                <a:latin typeface="Book Antiqua" panose="02040602050305030304" pitchFamily="18" charset="0"/>
                <a:ea typeface="+mn-ea"/>
                <a:cs typeface="+mn-cs"/>
              </a:rPr>
              <a:t>Fewer</a:t>
            </a:r>
            <a:r>
              <a:rPr kumimoji="0" lang="en-US" sz="14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 </a:t>
            </a:r>
            <a:r>
              <a:rPr lang="en-US" sz="1400" dirty="0">
                <a:solidFill>
                  <a:prstClr val="black"/>
                </a:solidFill>
                <a:latin typeface="Book Antiqua" panose="02040602050305030304" pitchFamily="18" charset="0"/>
              </a:rPr>
              <a:t>investigation requirements but </a:t>
            </a:r>
            <a:r>
              <a:rPr lang="en-US" sz="1400" b="1" dirty="0">
                <a:solidFill>
                  <a:schemeClr val="accent2">
                    <a:lumMod val="75000"/>
                  </a:schemeClr>
                </a:solidFill>
                <a:latin typeface="Book Antiqua" panose="02040602050305030304" pitchFamily="18" charset="0"/>
              </a:rPr>
              <a:t>broader</a:t>
            </a:r>
            <a:r>
              <a:rPr lang="en-US" sz="1400" dirty="0">
                <a:solidFill>
                  <a:prstClr val="black"/>
                </a:solidFill>
                <a:latin typeface="Book Antiqua" panose="02040602050305030304" pitchFamily="18" charset="0"/>
              </a:rPr>
              <a:t> jurisdiction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1" i="0" u="none" strike="noStrike" kern="1200" cap="none" spc="0" normalizeH="0" baseline="0" noProof="0" dirty="0">
              <a:ln>
                <a:noFill/>
              </a:ln>
              <a:solidFill>
                <a:srgbClr val="1D6295"/>
              </a:solidFill>
              <a:effectLst/>
              <a:uLnTx/>
              <a:uFillTx/>
              <a:latin typeface="Book Antiqua" panose="02040602050305030304" pitchFamily="18" charset="0"/>
              <a:ea typeface="+mn-ea"/>
              <a:cs typeface="+mn-cs"/>
            </a:endParaRPr>
          </a:p>
        </p:txBody>
      </p:sp>
      <p:sp>
        <p:nvSpPr>
          <p:cNvPr id="3" name="Rounded Rectangle 15">
            <a:extLst>
              <a:ext uri="{FF2B5EF4-FFF2-40B4-BE49-F238E27FC236}">
                <a16:creationId xmlns:a16="http://schemas.microsoft.com/office/drawing/2014/main" id="{F367CB8D-A6AA-3DD2-C972-59049F671B54}"/>
              </a:ext>
            </a:extLst>
          </p:cNvPr>
          <p:cNvSpPr/>
          <p:nvPr/>
        </p:nvSpPr>
        <p:spPr>
          <a:xfrm>
            <a:off x="9028443" y="3142505"/>
            <a:ext cx="2672041" cy="2952411"/>
          </a:xfrm>
          <a:prstGeom prst="roundRect">
            <a:avLst/>
          </a:prstGeom>
          <a:solidFill>
            <a:schemeClr val="accent5">
              <a:alpha val="2908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Book Antiqua" panose="02040602050305030304" pitchFamily="18" charset="0"/>
              </a:rPr>
              <a:t>The 2024 Regulations were vacated by a federal judge in January 2025 and Trump later clarified that </a:t>
            </a:r>
            <a:r>
              <a:rPr lang="en-US" sz="1500" dirty="0">
                <a:solidFill>
                  <a:schemeClr val="tx1"/>
                </a:solidFill>
                <a:latin typeface="Book Antiqua" panose="02040602050305030304" pitchFamily="18" charset="0"/>
              </a:rPr>
              <a:t>the 2020 Regulations are once again in effect. </a:t>
            </a:r>
          </a:p>
        </p:txBody>
      </p:sp>
    </p:spTree>
    <p:extLst>
      <p:ext uri="{BB962C8B-B14F-4D97-AF65-F5344CB8AC3E}">
        <p14:creationId xmlns:p14="http://schemas.microsoft.com/office/powerpoint/2010/main" val="32080473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3144A-B484-CA47-B6BE-1D9524673B85}"/>
              </a:ext>
            </a:extLst>
          </p:cNvPr>
          <p:cNvSpPr>
            <a:spLocks noGrp="1"/>
          </p:cNvSpPr>
          <p:nvPr>
            <p:ph type="title"/>
          </p:nvPr>
        </p:nvSpPr>
        <p:spPr>
          <a:xfrm>
            <a:off x="441703" y="-44122"/>
            <a:ext cx="11354057" cy="1407786"/>
          </a:xfrm>
        </p:spPr>
        <p:txBody>
          <a:bodyPr/>
          <a:lstStyle/>
          <a:p>
            <a:pPr algn="ctr"/>
            <a:r>
              <a:rPr lang="en-US" dirty="0"/>
              <a:t>What is the District’s Obligation?</a:t>
            </a:r>
          </a:p>
        </p:txBody>
      </p:sp>
      <p:sp>
        <p:nvSpPr>
          <p:cNvPr id="4" name="Footer Placeholder 3">
            <a:extLst>
              <a:ext uri="{FF2B5EF4-FFF2-40B4-BE49-F238E27FC236}">
                <a16:creationId xmlns:a16="http://schemas.microsoft.com/office/drawing/2014/main" id="{D10A78A0-92DD-1849-96A4-10782F9E3157}"/>
              </a:ext>
            </a:extLst>
          </p:cNvPr>
          <p:cNvSpPr>
            <a:spLocks noGrp="1"/>
          </p:cNvSpPr>
          <p:nvPr>
            <p:ph type="ftr" sz="quarter" idx="11"/>
          </p:nvPr>
        </p:nvSpPr>
        <p:spPr/>
        <p:txBody>
          <a:bodyPr/>
          <a:lstStyle/>
          <a:p>
            <a:r>
              <a:rPr lang="en-US" altLang="en-US">
                <a:solidFill>
                  <a:schemeClr val="tx1"/>
                </a:solidFill>
              </a:rPr>
              <a:t>© Shipman &amp; Goodwin LLP 2025. All rights reserved.</a:t>
            </a:r>
            <a:endParaRPr lang="en-US" altLang="en-US" dirty="0">
              <a:solidFill>
                <a:schemeClr val="tx1"/>
              </a:solidFill>
            </a:endParaRPr>
          </a:p>
        </p:txBody>
      </p:sp>
      <p:sp>
        <p:nvSpPr>
          <p:cNvPr id="5" name="Slide Number Placeholder 4">
            <a:extLst>
              <a:ext uri="{FF2B5EF4-FFF2-40B4-BE49-F238E27FC236}">
                <a16:creationId xmlns:a16="http://schemas.microsoft.com/office/drawing/2014/main" id="{E1118491-DAE3-1843-B75D-24C10044C9A2}"/>
              </a:ext>
            </a:extLst>
          </p:cNvPr>
          <p:cNvSpPr>
            <a:spLocks noGrp="1"/>
          </p:cNvSpPr>
          <p:nvPr>
            <p:ph type="sldNum" sz="quarter" idx="12"/>
          </p:nvPr>
        </p:nvSpPr>
        <p:spPr/>
        <p:txBody>
          <a:bodyPr/>
          <a:lstStyle/>
          <a:p>
            <a:fld id="{E6C0C164-648A-654B-87AA-0915A2DD7517}" type="slidenum">
              <a:rPr lang="en-US" smtClean="0"/>
              <a:t>4</a:t>
            </a:fld>
            <a:endParaRPr lang="en-US"/>
          </a:p>
        </p:txBody>
      </p:sp>
      <p:sp>
        <p:nvSpPr>
          <p:cNvPr id="6" name="TextBox 5">
            <a:extLst>
              <a:ext uri="{FF2B5EF4-FFF2-40B4-BE49-F238E27FC236}">
                <a16:creationId xmlns:a16="http://schemas.microsoft.com/office/drawing/2014/main" id="{E1328822-36AA-BC44-B729-5641BE5913DF}"/>
              </a:ext>
            </a:extLst>
          </p:cNvPr>
          <p:cNvSpPr txBox="1"/>
          <p:nvPr/>
        </p:nvSpPr>
        <p:spPr>
          <a:xfrm>
            <a:off x="3555441" y="3238838"/>
            <a:ext cx="1605376" cy="707886"/>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charset="0"/>
                <a:ea typeface="ＭＳ Ｐゴシック" charset="0"/>
              </a:rPr>
              <a:t>Increased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charset="0"/>
                <a:ea typeface="ＭＳ Ｐゴシック" charset="0"/>
              </a:rPr>
              <a:t>Flexibility</a:t>
            </a:r>
          </a:p>
        </p:txBody>
      </p:sp>
      <p:grpSp>
        <p:nvGrpSpPr>
          <p:cNvPr id="7" name="Group 6">
            <a:extLst>
              <a:ext uri="{FF2B5EF4-FFF2-40B4-BE49-F238E27FC236}">
                <a16:creationId xmlns:a16="http://schemas.microsoft.com/office/drawing/2014/main" id="{4D3BF6E1-EA9B-004A-BEFE-90197B8E6FE7}"/>
              </a:ext>
            </a:extLst>
          </p:cNvPr>
          <p:cNvGrpSpPr/>
          <p:nvPr/>
        </p:nvGrpSpPr>
        <p:grpSpPr>
          <a:xfrm>
            <a:off x="0" y="1143000"/>
            <a:ext cx="12192000" cy="4945284"/>
            <a:chOff x="0" y="1428750"/>
            <a:chExt cx="9144000" cy="2139790"/>
          </a:xfrm>
          <a:solidFill>
            <a:schemeClr val="accent1">
              <a:lumMod val="50000"/>
            </a:schemeClr>
          </a:solidFill>
        </p:grpSpPr>
        <p:sp>
          <p:nvSpPr>
            <p:cNvPr id="8" name="Rectangle 7">
              <a:extLst>
                <a:ext uri="{FF2B5EF4-FFF2-40B4-BE49-F238E27FC236}">
                  <a16:creationId xmlns:a16="http://schemas.microsoft.com/office/drawing/2014/main" id="{18371FD3-B7A1-494D-96C5-7FF0E706BE93}"/>
                </a:ext>
              </a:extLst>
            </p:cNvPr>
            <p:cNvSpPr/>
            <p:nvPr/>
          </p:nvSpPr>
          <p:spPr>
            <a:xfrm>
              <a:off x="1592" y="1434940"/>
              <a:ext cx="9142408" cy="2133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Rectangle 8">
              <a:extLst>
                <a:ext uri="{FF2B5EF4-FFF2-40B4-BE49-F238E27FC236}">
                  <a16:creationId xmlns:a16="http://schemas.microsoft.com/office/drawing/2014/main" id="{9D00126B-0E5B-3543-8EC7-5A07206A47CC}"/>
                </a:ext>
              </a:extLst>
            </p:cNvPr>
            <p:cNvSpPr/>
            <p:nvPr/>
          </p:nvSpPr>
          <p:spPr>
            <a:xfrm>
              <a:off x="0" y="1428750"/>
              <a:ext cx="9142408" cy="2133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0" name="Rectangular Callout 9">
            <a:extLst>
              <a:ext uri="{FF2B5EF4-FFF2-40B4-BE49-F238E27FC236}">
                <a16:creationId xmlns:a16="http://schemas.microsoft.com/office/drawing/2014/main" id="{965DB431-31D4-2541-8A07-B7D0D9F638EA}"/>
              </a:ext>
            </a:extLst>
          </p:cNvPr>
          <p:cNvSpPr/>
          <p:nvPr/>
        </p:nvSpPr>
        <p:spPr>
          <a:xfrm>
            <a:off x="532604" y="1585732"/>
            <a:ext cx="11123102" cy="3902412"/>
          </a:xfrm>
          <a:prstGeom prst="wedgeRectCallou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3D2DFB21-76B4-614B-BC1E-99B0EBDCB43E}"/>
              </a:ext>
            </a:extLst>
          </p:cNvPr>
          <p:cNvSpPr txBox="1"/>
          <p:nvPr/>
        </p:nvSpPr>
        <p:spPr>
          <a:xfrm>
            <a:off x="159150" y="940034"/>
            <a:ext cx="1524000" cy="221599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3800" b="0" i="0" u="none" strike="noStrike" kern="1200" cap="none" spc="0" normalizeH="0" baseline="0" noProof="0" dirty="0">
                <a:ln>
                  <a:noFill/>
                </a:ln>
                <a:solidFill>
                  <a:prstClr val="white"/>
                </a:solidFill>
                <a:effectLst/>
                <a:uLnTx/>
                <a:uFillTx/>
                <a:latin typeface="Arial Black" panose="020B0A04020102020204" pitchFamily="34" charset="0"/>
                <a:ea typeface="ＭＳ Ｐゴシック" charset="0"/>
                <a:cs typeface="Aharoni" panose="02010803020104030203" pitchFamily="2" charset="-79"/>
              </a:rPr>
              <a:t>“</a:t>
            </a:r>
          </a:p>
        </p:txBody>
      </p:sp>
      <p:sp>
        <p:nvSpPr>
          <p:cNvPr id="12" name="TextBox 11">
            <a:extLst>
              <a:ext uri="{FF2B5EF4-FFF2-40B4-BE49-F238E27FC236}">
                <a16:creationId xmlns:a16="http://schemas.microsoft.com/office/drawing/2014/main" id="{A59AD2E4-F790-6F4B-8300-0992C215B136}"/>
              </a:ext>
            </a:extLst>
          </p:cNvPr>
          <p:cNvSpPr txBox="1"/>
          <p:nvPr/>
        </p:nvSpPr>
        <p:spPr>
          <a:xfrm rot="10800000">
            <a:off x="10505160" y="3994850"/>
            <a:ext cx="1524000" cy="221599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3800" b="0" i="0" u="none" strike="noStrike" kern="1200" cap="none" spc="0" normalizeH="0" baseline="0" noProof="0" dirty="0">
                <a:ln>
                  <a:noFill/>
                </a:ln>
                <a:solidFill>
                  <a:prstClr val="white"/>
                </a:solidFill>
                <a:effectLst/>
                <a:uLnTx/>
                <a:uFillTx/>
                <a:latin typeface="Arial Black" panose="020B0A04020102020204" pitchFamily="34" charset="0"/>
                <a:ea typeface="ＭＳ Ｐゴシック" charset="0"/>
                <a:cs typeface="Aharoni" panose="02010803020104030203" pitchFamily="2" charset="-79"/>
              </a:rPr>
              <a:t>“</a:t>
            </a:r>
          </a:p>
        </p:txBody>
      </p:sp>
      <p:sp>
        <p:nvSpPr>
          <p:cNvPr id="13" name="TextBox 12">
            <a:extLst>
              <a:ext uri="{FF2B5EF4-FFF2-40B4-BE49-F238E27FC236}">
                <a16:creationId xmlns:a16="http://schemas.microsoft.com/office/drawing/2014/main" id="{FA12D85F-0EBC-104D-8E4A-E192DEE583F2}"/>
              </a:ext>
            </a:extLst>
          </p:cNvPr>
          <p:cNvSpPr txBox="1"/>
          <p:nvPr/>
        </p:nvSpPr>
        <p:spPr>
          <a:xfrm>
            <a:off x="1048968" y="2175317"/>
            <a:ext cx="10470266" cy="2554545"/>
          </a:xfrm>
          <a:prstGeom prst="rect">
            <a:avLst/>
          </a:prstGeom>
          <a:noFill/>
        </p:spPr>
        <p:txBody>
          <a:bodyPr wrap="square" rtlCol="0">
            <a:spAutoFit/>
          </a:bodyPr>
          <a:lstStyle/>
          <a:p>
            <a:r>
              <a:rPr lang="en-US" sz="4000" b="1" dirty="0">
                <a:solidFill>
                  <a:schemeClr val="accent4">
                    <a:lumMod val="40000"/>
                    <a:lumOff val="60000"/>
                  </a:schemeClr>
                </a:solidFill>
                <a:latin typeface="Book Antiqua" panose="02040602050305030304" pitchFamily="18" charset="0"/>
              </a:rPr>
              <a:t>When the school has “actual knowledge” of sexual harassment, it must respond in a manner that is not “deliberately indifferent.” </a:t>
            </a:r>
          </a:p>
        </p:txBody>
      </p:sp>
    </p:spTree>
    <p:extLst>
      <p:ext uri="{BB962C8B-B14F-4D97-AF65-F5344CB8AC3E}">
        <p14:creationId xmlns:p14="http://schemas.microsoft.com/office/powerpoint/2010/main" val="36560261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3144A-B484-CA47-B6BE-1D9524673B85}"/>
              </a:ext>
            </a:extLst>
          </p:cNvPr>
          <p:cNvSpPr>
            <a:spLocks noGrp="1"/>
          </p:cNvSpPr>
          <p:nvPr>
            <p:ph type="title"/>
          </p:nvPr>
        </p:nvSpPr>
        <p:spPr>
          <a:xfrm>
            <a:off x="441703" y="-44122"/>
            <a:ext cx="11354057" cy="1407786"/>
          </a:xfrm>
        </p:spPr>
        <p:txBody>
          <a:bodyPr/>
          <a:lstStyle/>
          <a:p>
            <a:pPr algn="ctr"/>
            <a:r>
              <a:rPr lang="en-US" dirty="0"/>
              <a:t>“Actual Knowledge”</a:t>
            </a:r>
          </a:p>
        </p:txBody>
      </p:sp>
      <p:sp>
        <p:nvSpPr>
          <p:cNvPr id="4" name="Footer Placeholder 3">
            <a:extLst>
              <a:ext uri="{FF2B5EF4-FFF2-40B4-BE49-F238E27FC236}">
                <a16:creationId xmlns:a16="http://schemas.microsoft.com/office/drawing/2014/main" id="{D10A78A0-92DD-1849-96A4-10782F9E3157}"/>
              </a:ext>
            </a:extLst>
          </p:cNvPr>
          <p:cNvSpPr>
            <a:spLocks noGrp="1"/>
          </p:cNvSpPr>
          <p:nvPr>
            <p:ph type="ftr" sz="quarter" idx="11"/>
          </p:nvPr>
        </p:nvSpPr>
        <p:spPr/>
        <p:txBody>
          <a:bodyPr/>
          <a:lstStyle/>
          <a:p>
            <a:r>
              <a:rPr lang="en-US" altLang="en-US">
                <a:solidFill>
                  <a:schemeClr val="tx1"/>
                </a:solidFill>
              </a:rPr>
              <a:t>© Shipman &amp; Goodwin LLP 2025. All rights reserved.</a:t>
            </a:r>
            <a:endParaRPr lang="en-US" altLang="en-US" dirty="0">
              <a:solidFill>
                <a:schemeClr val="tx1"/>
              </a:solidFill>
            </a:endParaRPr>
          </a:p>
        </p:txBody>
      </p:sp>
      <p:sp>
        <p:nvSpPr>
          <p:cNvPr id="5" name="Slide Number Placeholder 4">
            <a:extLst>
              <a:ext uri="{FF2B5EF4-FFF2-40B4-BE49-F238E27FC236}">
                <a16:creationId xmlns:a16="http://schemas.microsoft.com/office/drawing/2014/main" id="{E1118491-DAE3-1843-B75D-24C10044C9A2}"/>
              </a:ext>
            </a:extLst>
          </p:cNvPr>
          <p:cNvSpPr>
            <a:spLocks noGrp="1"/>
          </p:cNvSpPr>
          <p:nvPr>
            <p:ph type="sldNum" sz="quarter" idx="12"/>
          </p:nvPr>
        </p:nvSpPr>
        <p:spPr/>
        <p:txBody>
          <a:bodyPr/>
          <a:lstStyle/>
          <a:p>
            <a:fld id="{E6C0C164-648A-654B-87AA-0915A2DD7517}" type="slidenum">
              <a:rPr lang="en-US" smtClean="0"/>
              <a:t>5</a:t>
            </a:fld>
            <a:endParaRPr lang="en-US"/>
          </a:p>
        </p:txBody>
      </p:sp>
      <p:sp>
        <p:nvSpPr>
          <p:cNvPr id="6" name="TextBox 5">
            <a:extLst>
              <a:ext uri="{FF2B5EF4-FFF2-40B4-BE49-F238E27FC236}">
                <a16:creationId xmlns:a16="http://schemas.microsoft.com/office/drawing/2014/main" id="{E1328822-36AA-BC44-B729-5641BE5913DF}"/>
              </a:ext>
            </a:extLst>
          </p:cNvPr>
          <p:cNvSpPr txBox="1"/>
          <p:nvPr/>
        </p:nvSpPr>
        <p:spPr>
          <a:xfrm>
            <a:off x="3555441" y="3238838"/>
            <a:ext cx="1605376" cy="707886"/>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charset="0"/>
                <a:ea typeface="ＭＳ Ｐゴシック" charset="0"/>
              </a:rPr>
              <a:t>Increased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charset="0"/>
                <a:ea typeface="ＭＳ Ｐゴシック" charset="0"/>
              </a:rPr>
              <a:t>Flexibility</a:t>
            </a:r>
          </a:p>
        </p:txBody>
      </p:sp>
      <p:grpSp>
        <p:nvGrpSpPr>
          <p:cNvPr id="7" name="Group 6">
            <a:extLst>
              <a:ext uri="{FF2B5EF4-FFF2-40B4-BE49-F238E27FC236}">
                <a16:creationId xmlns:a16="http://schemas.microsoft.com/office/drawing/2014/main" id="{4D3BF6E1-EA9B-004A-BEFE-90197B8E6FE7}"/>
              </a:ext>
            </a:extLst>
          </p:cNvPr>
          <p:cNvGrpSpPr/>
          <p:nvPr/>
        </p:nvGrpSpPr>
        <p:grpSpPr>
          <a:xfrm>
            <a:off x="0" y="1143000"/>
            <a:ext cx="12192000" cy="4945284"/>
            <a:chOff x="0" y="1428750"/>
            <a:chExt cx="9144000" cy="2139790"/>
          </a:xfrm>
          <a:solidFill>
            <a:schemeClr val="accent1">
              <a:lumMod val="50000"/>
            </a:schemeClr>
          </a:solidFill>
        </p:grpSpPr>
        <p:sp>
          <p:nvSpPr>
            <p:cNvPr id="8" name="Rectangle 7">
              <a:extLst>
                <a:ext uri="{FF2B5EF4-FFF2-40B4-BE49-F238E27FC236}">
                  <a16:creationId xmlns:a16="http://schemas.microsoft.com/office/drawing/2014/main" id="{18371FD3-B7A1-494D-96C5-7FF0E706BE93}"/>
                </a:ext>
              </a:extLst>
            </p:cNvPr>
            <p:cNvSpPr/>
            <p:nvPr/>
          </p:nvSpPr>
          <p:spPr>
            <a:xfrm>
              <a:off x="1592" y="1434940"/>
              <a:ext cx="9142408" cy="2133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Rectangle 8">
              <a:extLst>
                <a:ext uri="{FF2B5EF4-FFF2-40B4-BE49-F238E27FC236}">
                  <a16:creationId xmlns:a16="http://schemas.microsoft.com/office/drawing/2014/main" id="{9D00126B-0E5B-3543-8EC7-5A07206A47CC}"/>
                </a:ext>
              </a:extLst>
            </p:cNvPr>
            <p:cNvSpPr/>
            <p:nvPr/>
          </p:nvSpPr>
          <p:spPr>
            <a:xfrm>
              <a:off x="0" y="1428750"/>
              <a:ext cx="9142408" cy="2133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0" name="Rectangular Callout 9">
            <a:extLst>
              <a:ext uri="{FF2B5EF4-FFF2-40B4-BE49-F238E27FC236}">
                <a16:creationId xmlns:a16="http://schemas.microsoft.com/office/drawing/2014/main" id="{965DB431-31D4-2541-8A07-B7D0D9F638EA}"/>
              </a:ext>
            </a:extLst>
          </p:cNvPr>
          <p:cNvSpPr/>
          <p:nvPr/>
        </p:nvSpPr>
        <p:spPr>
          <a:xfrm>
            <a:off x="532604" y="1585732"/>
            <a:ext cx="11123102" cy="3902412"/>
          </a:xfrm>
          <a:prstGeom prst="wedgeRectCallou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3D2DFB21-76B4-614B-BC1E-99B0EBDCB43E}"/>
              </a:ext>
            </a:extLst>
          </p:cNvPr>
          <p:cNvSpPr txBox="1"/>
          <p:nvPr/>
        </p:nvSpPr>
        <p:spPr>
          <a:xfrm>
            <a:off x="159150" y="940034"/>
            <a:ext cx="1524000" cy="221599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3800" b="0" i="0" u="none" strike="noStrike" kern="1200" cap="none" spc="0" normalizeH="0" baseline="0" noProof="0" dirty="0">
                <a:ln>
                  <a:noFill/>
                </a:ln>
                <a:solidFill>
                  <a:prstClr val="white"/>
                </a:solidFill>
                <a:effectLst/>
                <a:uLnTx/>
                <a:uFillTx/>
                <a:latin typeface="Arial Black" panose="020B0A04020102020204" pitchFamily="34" charset="0"/>
                <a:ea typeface="ＭＳ Ｐゴシック" charset="0"/>
                <a:cs typeface="Aharoni" panose="02010803020104030203" pitchFamily="2" charset="-79"/>
              </a:rPr>
              <a:t>“</a:t>
            </a:r>
          </a:p>
        </p:txBody>
      </p:sp>
      <p:sp>
        <p:nvSpPr>
          <p:cNvPr id="12" name="TextBox 11">
            <a:extLst>
              <a:ext uri="{FF2B5EF4-FFF2-40B4-BE49-F238E27FC236}">
                <a16:creationId xmlns:a16="http://schemas.microsoft.com/office/drawing/2014/main" id="{A59AD2E4-F790-6F4B-8300-0992C215B136}"/>
              </a:ext>
            </a:extLst>
          </p:cNvPr>
          <p:cNvSpPr txBox="1"/>
          <p:nvPr/>
        </p:nvSpPr>
        <p:spPr>
          <a:xfrm rot="10800000">
            <a:off x="10505160" y="3994850"/>
            <a:ext cx="1524000" cy="221599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3800" b="0" i="0" u="none" strike="noStrike" kern="1200" cap="none" spc="0" normalizeH="0" baseline="0" noProof="0" dirty="0">
                <a:ln>
                  <a:noFill/>
                </a:ln>
                <a:solidFill>
                  <a:prstClr val="white"/>
                </a:solidFill>
                <a:effectLst/>
                <a:uLnTx/>
                <a:uFillTx/>
                <a:latin typeface="Arial Black" panose="020B0A04020102020204" pitchFamily="34" charset="0"/>
                <a:ea typeface="ＭＳ Ｐゴシック" charset="0"/>
                <a:cs typeface="Aharoni" panose="02010803020104030203" pitchFamily="2" charset="-79"/>
              </a:rPr>
              <a:t>“</a:t>
            </a:r>
          </a:p>
        </p:txBody>
      </p:sp>
      <p:sp>
        <p:nvSpPr>
          <p:cNvPr id="13" name="TextBox 12">
            <a:extLst>
              <a:ext uri="{FF2B5EF4-FFF2-40B4-BE49-F238E27FC236}">
                <a16:creationId xmlns:a16="http://schemas.microsoft.com/office/drawing/2014/main" id="{FA12D85F-0EBC-104D-8E4A-E192DEE583F2}"/>
              </a:ext>
            </a:extLst>
          </p:cNvPr>
          <p:cNvSpPr txBox="1"/>
          <p:nvPr/>
        </p:nvSpPr>
        <p:spPr>
          <a:xfrm>
            <a:off x="1048968" y="1853080"/>
            <a:ext cx="10470266" cy="3539430"/>
          </a:xfrm>
          <a:prstGeom prst="rect">
            <a:avLst/>
          </a:prstGeom>
          <a:noFill/>
        </p:spPr>
        <p:txBody>
          <a:bodyPr wrap="square" rtlCol="0">
            <a:spAutoFit/>
          </a:bodyPr>
          <a:lstStyle/>
          <a:p>
            <a:r>
              <a:rPr lang="en-US" sz="3200" dirty="0">
                <a:solidFill>
                  <a:schemeClr val="bg1"/>
                </a:solidFill>
                <a:latin typeface="Book Antiqua" panose="02040602050305030304" pitchFamily="18" charset="0"/>
              </a:rPr>
              <a:t>In elementary and secondary schools, the District is deemed to have </a:t>
            </a:r>
            <a:r>
              <a:rPr lang="en-US" sz="3200" b="1" dirty="0">
                <a:solidFill>
                  <a:schemeClr val="accent4">
                    <a:lumMod val="40000"/>
                    <a:lumOff val="60000"/>
                  </a:schemeClr>
                </a:solidFill>
                <a:latin typeface="Book Antiqua" panose="02040602050305030304" pitchFamily="18" charset="0"/>
              </a:rPr>
              <a:t>actual knowledge</a:t>
            </a:r>
            <a:r>
              <a:rPr lang="en-US" sz="3200" dirty="0">
                <a:solidFill>
                  <a:schemeClr val="bg1"/>
                </a:solidFill>
                <a:latin typeface="Book Antiqua" panose="02040602050305030304" pitchFamily="18" charset="0"/>
              </a:rPr>
              <a:t> when notice of sexual harassment or allegations of sexual harassment:</a:t>
            </a:r>
          </a:p>
          <a:p>
            <a:pPr marL="514350" indent="-514350">
              <a:buFont typeface="+mj-lt"/>
              <a:buAutoNum type="arabicPeriod"/>
            </a:pPr>
            <a:r>
              <a:rPr lang="en-US" sz="3200" dirty="0">
                <a:solidFill>
                  <a:schemeClr val="bg1"/>
                </a:solidFill>
                <a:latin typeface="Book Antiqua" panose="02040602050305030304" pitchFamily="18" charset="0"/>
              </a:rPr>
              <a:t>is given to the Title IX Coordinator</a:t>
            </a:r>
          </a:p>
          <a:p>
            <a:pPr marL="514350" indent="-514350">
              <a:buFont typeface="+mj-lt"/>
              <a:buAutoNum type="arabicPeriod"/>
            </a:pPr>
            <a:r>
              <a:rPr lang="en-US" sz="3200" dirty="0">
                <a:solidFill>
                  <a:schemeClr val="bg1"/>
                </a:solidFill>
                <a:latin typeface="Book Antiqua" panose="02040602050305030304" pitchFamily="18" charset="0"/>
              </a:rPr>
              <a:t>is given to any official of the District</a:t>
            </a:r>
          </a:p>
          <a:p>
            <a:pPr marL="514350" indent="-514350">
              <a:buFont typeface="+mj-lt"/>
              <a:buAutoNum type="arabicPeriod"/>
            </a:pPr>
            <a:r>
              <a:rPr lang="en-US" sz="3200" dirty="0">
                <a:solidFill>
                  <a:schemeClr val="bg1"/>
                </a:solidFill>
                <a:latin typeface="Book Antiqua" panose="02040602050305030304" pitchFamily="18" charset="0"/>
              </a:rPr>
              <a:t>is given to </a:t>
            </a:r>
            <a:r>
              <a:rPr lang="en-US" sz="3200" b="1" dirty="0">
                <a:solidFill>
                  <a:schemeClr val="accent4">
                    <a:lumMod val="40000"/>
                    <a:lumOff val="60000"/>
                  </a:schemeClr>
                </a:solidFill>
                <a:latin typeface="Book Antiqua" panose="02040602050305030304" pitchFamily="18" charset="0"/>
              </a:rPr>
              <a:t>any employee of an elementary or secondary school.</a:t>
            </a:r>
          </a:p>
        </p:txBody>
      </p:sp>
    </p:spTree>
    <p:extLst>
      <p:ext uri="{BB962C8B-B14F-4D97-AF65-F5344CB8AC3E}">
        <p14:creationId xmlns:p14="http://schemas.microsoft.com/office/powerpoint/2010/main" val="38151611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9AA33-93B4-E645-A8B4-EE7E1616CB39}"/>
              </a:ext>
            </a:extLst>
          </p:cNvPr>
          <p:cNvSpPr>
            <a:spLocks noGrp="1"/>
          </p:cNvSpPr>
          <p:nvPr>
            <p:ph type="title"/>
          </p:nvPr>
        </p:nvSpPr>
        <p:spPr>
          <a:xfrm>
            <a:off x="71314" y="-144051"/>
            <a:ext cx="11354057" cy="1407786"/>
          </a:xfrm>
        </p:spPr>
        <p:txBody>
          <a:bodyPr/>
          <a:lstStyle/>
          <a:p>
            <a:r>
              <a:rPr lang="en-US" dirty="0"/>
              <a:t>“Deliberate Indifference”</a:t>
            </a:r>
          </a:p>
        </p:txBody>
      </p:sp>
      <p:sp>
        <p:nvSpPr>
          <p:cNvPr id="4" name="Footer Placeholder 3">
            <a:extLst>
              <a:ext uri="{FF2B5EF4-FFF2-40B4-BE49-F238E27FC236}">
                <a16:creationId xmlns:a16="http://schemas.microsoft.com/office/drawing/2014/main" id="{2E2A2FD4-2EBF-D245-ACEF-80FFE2F1E94F}"/>
              </a:ext>
            </a:extLst>
          </p:cNvPr>
          <p:cNvSpPr>
            <a:spLocks noGrp="1"/>
          </p:cNvSpPr>
          <p:nvPr>
            <p:ph type="ftr" sz="quarter" idx="11"/>
          </p:nvPr>
        </p:nvSpPr>
        <p:spPr/>
        <p:txBody>
          <a:bodyPr/>
          <a:lstStyle/>
          <a:p>
            <a:r>
              <a:rPr lang="en-US" altLang="en-US">
                <a:solidFill>
                  <a:schemeClr val="tx1"/>
                </a:solidFill>
              </a:rPr>
              <a:t>© Shipman &amp; Goodwin LLP 2025. All rights reserved.</a:t>
            </a:r>
            <a:endParaRPr lang="en-US" altLang="en-US" dirty="0">
              <a:solidFill>
                <a:schemeClr val="tx1"/>
              </a:solidFill>
            </a:endParaRPr>
          </a:p>
        </p:txBody>
      </p:sp>
      <p:sp>
        <p:nvSpPr>
          <p:cNvPr id="5" name="Slide Number Placeholder 4">
            <a:extLst>
              <a:ext uri="{FF2B5EF4-FFF2-40B4-BE49-F238E27FC236}">
                <a16:creationId xmlns:a16="http://schemas.microsoft.com/office/drawing/2014/main" id="{861DF6F0-D262-CD4D-95DB-B408659A0314}"/>
              </a:ext>
            </a:extLst>
          </p:cNvPr>
          <p:cNvSpPr>
            <a:spLocks noGrp="1"/>
          </p:cNvSpPr>
          <p:nvPr>
            <p:ph type="sldNum" sz="quarter" idx="12"/>
          </p:nvPr>
        </p:nvSpPr>
        <p:spPr/>
        <p:txBody>
          <a:bodyPr/>
          <a:lstStyle/>
          <a:p>
            <a:fld id="{E6C0C164-648A-654B-87AA-0915A2DD7517}" type="slidenum">
              <a:rPr lang="en-US" smtClean="0"/>
              <a:t>6</a:t>
            </a:fld>
            <a:endParaRPr lang="en-US"/>
          </a:p>
        </p:txBody>
      </p:sp>
      <p:pic>
        <p:nvPicPr>
          <p:cNvPr id="18" name="Picture 17" descr="checkbox.png">
            <a:extLst>
              <a:ext uri="{FF2B5EF4-FFF2-40B4-BE49-F238E27FC236}">
                <a16:creationId xmlns:a16="http://schemas.microsoft.com/office/drawing/2014/main" id="{12F10907-C78C-F644-999A-9343DEAC2E0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44724" y="1802797"/>
            <a:ext cx="492667" cy="491381"/>
          </a:xfrm>
          <a:prstGeom prst="rect">
            <a:avLst/>
          </a:prstGeom>
        </p:spPr>
      </p:pic>
      <p:sp>
        <p:nvSpPr>
          <p:cNvPr id="22" name="TextBox 21">
            <a:extLst>
              <a:ext uri="{FF2B5EF4-FFF2-40B4-BE49-F238E27FC236}">
                <a16:creationId xmlns:a16="http://schemas.microsoft.com/office/drawing/2014/main" id="{AA74B957-E434-CB48-9D50-F07DEBA5804B}"/>
              </a:ext>
            </a:extLst>
          </p:cNvPr>
          <p:cNvSpPr txBox="1"/>
          <p:nvPr/>
        </p:nvSpPr>
        <p:spPr>
          <a:xfrm>
            <a:off x="1041899" y="1856181"/>
            <a:ext cx="10433203" cy="400110"/>
          </a:xfrm>
          <a:prstGeom prst="rect">
            <a:avLst/>
          </a:prstGeom>
          <a:noFill/>
        </p:spPr>
        <p:txBody>
          <a:bodyPr wrap="square" rtlCol="0">
            <a:spAutoFit/>
          </a:bodyPr>
          <a:lstStyle/>
          <a:p>
            <a:pPr fontAlgn="base">
              <a:spcBef>
                <a:spcPct val="0"/>
              </a:spcBef>
              <a:spcAft>
                <a:spcPct val="0"/>
              </a:spcAft>
            </a:pPr>
            <a:r>
              <a:rPr lang="en-US" altLang="en-US" sz="2000" dirty="0">
                <a:latin typeface="Book Antiqua" panose="02040602050305030304" pitchFamily="18" charset="0"/>
                <a:ea typeface="ＭＳ Ｐゴシック" charset="0"/>
              </a:rPr>
              <a:t>Be </a:t>
            </a:r>
            <a:r>
              <a:rPr lang="en-US" altLang="en-US" sz="2000" b="1" dirty="0">
                <a:solidFill>
                  <a:srgbClr val="006BA4"/>
                </a:solidFill>
                <a:latin typeface="Book Antiqua" panose="02040602050305030304" pitchFamily="18" charset="0"/>
                <a:ea typeface="ＭＳ Ｐゴシック" charset="0"/>
              </a:rPr>
              <a:t>prompt</a:t>
            </a:r>
            <a:endParaRPr lang="en-US" altLang="en-US" sz="2000" dirty="0">
              <a:latin typeface="Book Antiqua" panose="02040602050305030304" pitchFamily="18" charset="0"/>
              <a:ea typeface="ＭＳ Ｐゴシック" charset="0"/>
            </a:endParaRPr>
          </a:p>
        </p:txBody>
      </p:sp>
      <p:pic>
        <p:nvPicPr>
          <p:cNvPr id="28" name="Picture 27" descr="checkmark.png">
            <a:extLst>
              <a:ext uri="{FF2B5EF4-FFF2-40B4-BE49-F238E27FC236}">
                <a16:creationId xmlns:a16="http://schemas.microsoft.com/office/drawing/2014/main" id="{D00D6BD6-07D3-A44F-97B6-8D5B6D8EC24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2096" y="1652555"/>
            <a:ext cx="597175" cy="595616"/>
          </a:xfrm>
          <a:prstGeom prst="rect">
            <a:avLst/>
          </a:prstGeom>
        </p:spPr>
      </p:pic>
      <p:sp>
        <p:nvSpPr>
          <p:cNvPr id="17" name="TextBox 16">
            <a:extLst>
              <a:ext uri="{FF2B5EF4-FFF2-40B4-BE49-F238E27FC236}">
                <a16:creationId xmlns:a16="http://schemas.microsoft.com/office/drawing/2014/main" id="{AA74B957-E434-CB48-9D50-F07DEBA5804B}"/>
              </a:ext>
            </a:extLst>
          </p:cNvPr>
          <p:cNvSpPr txBox="1"/>
          <p:nvPr/>
        </p:nvSpPr>
        <p:spPr>
          <a:xfrm>
            <a:off x="381847" y="1014268"/>
            <a:ext cx="11359896" cy="584775"/>
          </a:xfrm>
          <a:prstGeom prst="rect">
            <a:avLst/>
          </a:prstGeom>
          <a:noFill/>
        </p:spPr>
        <p:txBody>
          <a:bodyPr wrap="square" rtlCol="0">
            <a:spAutoFit/>
          </a:bodyPr>
          <a:lstStyle/>
          <a:p>
            <a:r>
              <a:rPr lang="en-US" sz="3200" dirty="0">
                <a:solidFill>
                  <a:schemeClr val="bg2">
                    <a:lumMod val="10000"/>
                  </a:schemeClr>
                </a:solidFill>
                <a:latin typeface="Book Antiqua" panose="02040602050305030304" pitchFamily="18" charset="0"/>
              </a:rPr>
              <a:t>Response </a:t>
            </a:r>
            <a:r>
              <a:rPr lang="en-US" sz="3200" b="1" dirty="0">
                <a:solidFill>
                  <a:schemeClr val="bg2">
                    <a:lumMod val="10000"/>
                  </a:schemeClr>
                </a:solidFill>
                <a:latin typeface="Book Antiqua" panose="02040602050305030304" pitchFamily="18" charset="0"/>
              </a:rPr>
              <a:t>must</a:t>
            </a:r>
            <a:r>
              <a:rPr lang="en-US" sz="3200" dirty="0">
                <a:solidFill>
                  <a:schemeClr val="bg2">
                    <a:lumMod val="10000"/>
                  </a:schemeClr>
                </a:solidFill>
                <a:latin typeface="Book Antiqua" panose="02040602050305030304" pitchFamily="18" charset="0"/>
              </a:rPr>
              <a:t>:</a:t>
            </a:r>
            <a:endParaRPr lang="en-US" sz="3200" dirty="0">
              <a:latin typeface="Book Antiqua" panose="02040602050305030304" pitchFamily="18" charset="0"/>
            </a:endParaRPr>
          </a:p>
        </p:txBody>
      </p:sp>
      <p:pic>
        <p:nvPicPr>
          <p:cNvPr id="38" name="Picture 37" descr="checkbox.png">
            <a:extLst>
              <a:ext uri="{FF2B5EF4-FFF2-40B4-BE49-F238E27FC236}">
                <a16:creationId xmlns:a16="http://schemas.microsoft.com/office/drawing/2014/main" id="{12F10907-C78C-F644-999A-9343DEAC2E0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44724" y="2374023"/>
            <a:ext cx="492667" cy="491381"/>
          </a:xfrm>
          <a:prstGeom prst="rect">
            <a:avLst/>
          </a:prstGeom>
        </p:spPr>
      </p:pic>
      <p:sp>
        <p:nvSpPr>
          <p:cNvPr id="39" name="TextBox 38">
            <a:extLst>
              <a:ext uri="{FF2B5EF4-FFF2-40B4-BE49-F238E27FC236}">
                <a16:creationId xmlns:a16="http://schemas.microsoft.com/office/drawing/2014/main" id="{AA74B957-E434-CB48-9D50-F07DEBA5804B}"/>
              </a:ext>
            </a:extLst>
          </p:cNvPr>
          <p:cNvSpPr txBox="1"/>
          <p:nvPr/>
        </p:nvSpPr>
        <p:spPr>
          <a:xfrm>
            <a:off x="1041899" y="2427407"/>
            <a:ext cx="10433203" cy="400110"/>
          </a:xfrm>
          <a:prstGeom prst="rect">
            <a:avLst/>
          </a:prstGeom>
          <a:noFill/>
        </p:spPr>
        <p:txBody>
          <a:bodyPr wrap="square" rtlCol="0">
            <a:spAutoFit/>
          </a:bodyPr>
          <a:lstStyle/>
          <a:p>
            <a:pPr fontAlgn="base">
              <a:spcBef>
                <a:spcPct val="0"/>
              </a:spcBef>
              <a:spcAft>
                <a:spcPct val="0"/>
              </a:spcAft>
            </a:pPr>
            <a:r>
              <a:rPr lang="en-US" altLang="en-US" sz="2000" dirty="0">
                <a:latin typeface="Book Antiqua" panose="02040602050305030304" pitchFamily="18" charset="0"/>
                <a:ea typeface="ＭＳ Ｐゴシック" charset="0"/>
              </a:rPr>
              <a:t>Treat the parties </a:t>
            </a:r>
            <a:r>
              <a:rPr lang="en-US" altLang="en-US" sz="2000" b="1" dirty="0">
                <a:solidFill>
                  <a:srgbClr val="006BA4"/>
                </a:solidFill>
                <a:latin typeface="Book Antiqua" panose="02040602050305030304" pitchFamily="18" charset="0"/>
                <a:ea typeface="ＭＳ Ｐゴシック" charset="0"/>
              </a:rPr>
              <a:t>equitably</a:t>
            </a:r>
          </a:p>
        </p:txBody>
      </p:sp>
      <p:pic>
        <p:nvPicPr>
          <p:cNvPr id="40" name="Picture 39" descr="checkmark.png">
            <a:extLst>
              <a:ext uri="{FF2B5EF4-FFF2-40B4-BE49-F238E27FC236}">
                <a16:creationId xmlns:a16="http://schemas.microsoft.com/office/drawing/2014/main" id="{D00D6BD6-07D3-A44F-97B6-8D5B6D8EC24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2096" y="2223781"/>
            <a:ext cx="597175" cy="595616"/>
          </a:xfrm>
          <a:prstGeom prst="rect">
            <a:avLst/>
          </a:prstGeom>
        </p:spPr>
      </p:pic>
      <p:pic>
        <p:nvPicPr>
          <p:cNvPr id="41" name="Picture 40" descr="checkbox.png">
            <a:extLst>
              <a:ext uri="{FF2B5EF4-FFF2-40B4-BE49-F238E27FC236}">
                <a16:creationId xmlns:a16="http://schemas.microsoft.com/office/drawing/2014/main" id="{12F10907-C78C-F644-999A-9343DEAC2E0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44724" y="2931719"/>
            <a:ext cx="492667" cy="491381"/>
          </a:xfrm>
          <a:prstGeom prst="rect">
            <a:avLst/>
          </a:prstGeom>
        </p:spPr>
      </p:pic>
      <p:sp>
        <p:nvSpPr>
          <p:cNvPr id="42" name="TextBox 41">
            <a:extLst>
              <a:ext uri="{FF2B5EF4-FFF2-40B4-BE49-F238E27FC236}">
                <a16:creationId xmlns:a16="http://schemas.microsoft.com/office/drawing/2014/main" id="{AA74B957-E434-CB48-9D50-F07DEBA5804B}"/>
              </a:ext>
            </a:extLst>
          </p:cNvPr>
          <p:cNvSpPr txBox="1"/>
          <p:nvPr/>
        </p:nvSpPr>
        <p:spPr>
          <a:xfrm>
            <a:off x="1041899" y="2985103"/>
            <a:ext cx="10433203" cy="1015663"/>
          </a:xfrm>
          <a:prstGeom prst="rect">
            <a:avLst/>
          </a:prstGeom>
          <a:noFill/>
        </p:spPr>
        <p:txBody>
          <a:bodyPr wrap="square" rtlCol="0">
            <a:spAutoFit/>
          </a:bodyPr>
          <a:lstStyle/>
          <a:p>
            <a:pPr fontAlgn="base">
              <a:spcBef>
                <a:spcPct val="0"/>
              </a:spcBef>
              <a:spcAft>
                <a:spcPct val="0"/>
              </a:spcAft>
            </a:pPr>
            <a:r>
              <a:rPr lang="en-US" altLang="en-US" sz="2000" dirty="0">
                <a:latin typeface="Book Antiqua" panose="02040602050305030304" pitchFamily="18" charset="0"/>
                <a:ea typeface="ＭＳ Ｐゴシック" charset="0"/>
              </a:rPr>
              <a:t>Include offering </a:t>
            </a:r>
            <a:r>
              <a:rPr lang="en-US" altLang="en-US" sz="2000" b="1" dirty="0">
                <a:solidFill>
                  <a:srgbClr val="006BA4"/>
                </a:solidFill>
                <a:latin typeface="Book Antiqua" panose="02040602050305030304" pitchFamily="18" charset="0"/>
                <a:ea typeface="ＭＳ Ｐゴシック" charset="0"/>
              </a:rPr>
              <a:t>supportive measures</a:t>
            </a:r>
            <a:r>
              <a:rPr lang="en-US" altLang="en-US" sz="2000" dirty="0">
                <a:latin typeface="Book Antiqua" panose="02040602050305030304" pitchFamily="18" charset="0"/>
                <a:ea typeface="ＭＳ Ｐゴシック" charset="0"/>
              </a:rPr>
              <a:t> to the complainant and ensuring that the Title IX Coordinator contacts the complainant to discuss supportive measures (even if no formal complaint has been filed)</a:t>
            </a:r>
          </a:p>
        </p:txBody>
      </p:sp>
      <p:pic>
        <p:nvPicPr>
          <p:cNvPr id="43" name="Picture 42" descr="checkmark.png">
            <a:extLst>
              <a:ext uri="{FF2B5EF4-FFF2-40B4-BE49-F238E27FC236}">
                <a16:creationId xmlns:a16="http://schemas.microsoft.com/office/drawing/2014/main" id="{D00D6BD6-07D3-A44F-97B6-8D5B6D8EC24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2096" y="2781477"/>
            <a:ext cx="597175" cy="595616"/>
          </a:xfrm>
          <a:prstGeom prst="rect">
            <a:avLst/>
          </a:prstGeom>
        </p:spPr>
      </p:pic>
      <p:pic>
        <p:nvPicPr>
          <p:cNvPr id="44" name="Picture 43" descr="checkbox.png">
            <a:extLst>
              <a:ext uri="{FF2B5EF4-FFF2-40B4-BE49-F238E27FC236}">
                <a16:creationId xmlns:a16="http://schemas.microsoft.com/office/drawing/2014/main" id="{12F10907-C78C-F644-999A-9343DEAC2E0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44724" y="3951950"/>
            <a:ext cx="492667" cy="491381"/>
          </a:xfrm>
          <a:prstGeom prst="rect">
            <a:avLst/>
          </a:prstGeom>
        </p:spPr>
      </p:pic>
      <p:sp>
        <p:nvSpPr>
          <p:cNvPr id="45" name="TextBox 44">
            <a:extLst>
              <a:ext uri="{FF2B5EF4-FFF2-40B4-BE49-F238E27FC236}">
                <a16:creationId xmlns:a16="http://schemas.microsoft.com/office/drawing/2014/main" id="{AA74B957-E434-CB48-9D50-F07DEBA5804B}"/>
              </a:ext>
            </a:extLst>
          </p:cNvPr>
          <p:cNvSpPr txBox="1"/>
          <p:nvPr/>
        </p:nvSpPr>
        <p:spPr>
          <a:xfrm>
            <a:off x="1041899" y="4005334"/>
            <a:ext cx="10433203" cy="400110"/>
          </a:xfrm>
          <a:prstGeom prst="rect">
            <a:avLst/>
          </a:prstGeom>
          <a:noFill/>
        </p:spPr>
        <p:txBody>
          <a:bodyPr wrap="square" rtlCol="0">
            <a:spAutoFit/>
          </a:bodyPr>
          <a:lstStyle/>
          <a:p>
            <a:pPr fontAlgn="base">
              <a:spcBef>
                <a:spcPct val="0"/>
              </a:spcBef>
              <a:spcAft>
                <a:spcPct val="0"/>
              </a:spcAft>
            </a:pPr>
            <a:r>
              <a:rPr lang="en-US" altLang="en-US" sz="2000" dirty="0">
                <a:latin typeface="Book Antiqua" panose="02040602050305030304" pitchFamily="18" charset="0"/>
                <a:ea typeface="ＭＳ Ｐゴシック" charset="0"/>
              </a:rPr>
              <a:t>Consider the </a:t>
            </a:r>
            <a:r>
              <a:rPr lang="en-US" altLang="en-US" sz="2000" b="1" dirty="0">
                <a:solidFill>
                  <a:srgbClr val="006BA4"/>
                </a:solidFill>
                <a:latin typeface="Book Antiqua" panose="02040602050305030304" pitchFamily="18" charset="0"/>
                <a:ea typeface="ＭＳ Ｐゴシック" charset="0"/>
              </a:rPr>
              <a:t>complainant’s wishes </a:t>
            </a:r>
            <a:r>
              <a:rPr lang="en-US" altLang="en-US" sz="2000" dirty="0">
                <a:latin typeface="Book Antiqua" panose="02040602050305030304" pitchFamily="18" charset="0"/>
                <a:ea typeface="ＭＳ Ｐゴシック" charset="0"/>
              </a:rPr>
              <a:t>with regard to supportive measures</a:t>
            </a:r>
          </a:p>
        </p:txBody>
      </p:sp>
      <p:pic>
        <p:nvPicPr>
          <p:cNvPr id="46" name="Picture 45" descr="checkmark.png">
            <a:extLst>
              <a:ext uri="{FF2B5EF4-FFF2-40B4-BE49-F238E27FC236}">
                <a16:creationId xmlns:a16="http://schemas.microsoft.com/office/drawing/2014/main" id="{D00D6BD6-07D3-A44F-97B6-8D5B6D8EC24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2096" y="3801708"/>
            <a:ext cx="597175" cy="595616"/>
          </a:xfrm>
          <a:prstGeom prst="rect">
            <a:avLst/>
          </a:prstGeom>
        </p:spPr>
      </p:pic>
      <p:pic>
        <p:nvPicPr>
          <p:cNvPr id="47" name="Picture 46" descr="checkbox.png">
            <a:extLst>
              <a:ext uri="{FF2B5EF4-FFF2-40B4-BE49-F238E27FC236}">
                <a16:creationId xmlns:a16="http://schemas.microsoft.com/office/drawing/2014/main" id="{12F10907-C78C-F644-999A-9343DEAC2E0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44724" y="4543724"/>
            <a:ext cx="492667" cy="491381"/>
          </a:xfrm>
          <a:prstGeom prst="rect">
            <a:avLst/>
          </a:prstGeom>
        </p:spPr>
      </p:pic>
      <p:sp>
        <p:nvSpPr>
          <p:cNvPr id="48" name="TextBox 47">
            <a:extLst>
              <a:ext uri="{FF2B5EF4-FFF2-40B4-BE49-F238E27FC236}">
                <a16:creationId xmlns:a16="http://schemas.microsoft.com/office/drawing/2014/main" id="{AA74B957-E434-CB48-9D50-F07DEBA5804B}"/>
              </a:ext>
            </a:extLst>
          </p:cNvPr>
          <p:cNvSpPr txBox="1"/>
          <p:nvPr/>
        </p:nvSpPr>
        <p:spPr>
          <a:xfrm>
            <a:off x="1041899" y="4597108"/>
            <a:ext cx="10433203" cy="400110"/>
          </a:xfrm>
          <a:prstGeom prst="rect">
            <a:avLst/>
          </a:prstGeom>
          <a:noFill/>
        </p:spPr>
        <p:txBody>
          <a:bodyPr wrap="square" rtlCol="0">
            <a:spAutoFit/>
          </a:bodyPr>
          <a:lstStyle/>
          <a:p>
            <a:pPr fontAlgn="base">
              <a:spcBef>
                <a:spcPct val="0"/>
              </a:spcBef>
              <a:spcAft>
                <a:spcPct val="0"/>
              </a:spcAft>
            </a:pPr>
            <a:r>
              <a:rPr lang="en-US" altLang="en-US" sz="2000" dirty="0">
                <a:latin typeface="Book Antiqua" panose="02040602050305030304" pitchFamily="18" charset="0"/>
                <a:ea typeface="ＭＳ Ｐゴシック" charset="0"/>
              </a:rPr>
              <a:t>Explain the process for</a:t>
            </a:r>
            <a:r>
              <a:rPr lang="en-US" altLang="en-US" sz="2000" b="1" dirty="0">
                <a:solidFill>
                  <a:srgbClr val="006BA4"/>
                </a:solidFill>
                <a:latin typeface="Book Antiqua" panose="02040602050305030304" pitchFamily="18" charset="0"/>
                <a:ea typeface="ＭＳ Ｐゴシック" charset="0"/>
              </a:rPr>
              <a:t> filing a formal complaint </a:t>
            </a:r>
            <a:r>
              <a:rPr lang="en-US" altLang="en-US" sz="2000" dirty="0">
                <a:latin typeface="Book Antiqua" panose="02040602050305030304" pitchFamily="18" charset="0"/>
                <a:ea typeface="ＭＳ Ｐゴシック" charset="0"/>
              </a:rPr>
              <a:t>and the </a:t>
            </a:r>
            <a:r>
              <a:rPr lang="en-US" altLang="en-US" sz="2000" b="1" dirty="0">
                <a:solidFill>
                  <a:srgbClr val="006BA4"/>
                </a:solidFill>
                <a:latin typeface="Book Antiqua" panose="02040602050305030304" pitchFamily="18" charset="0"/>
                <a:ea typeface="ＭＳ Ｐゴシック" charset="0"/>
              </a:rPr>
              <a:t>grievance process </a:t>
            </a:r>
          </a:p>
        </p:txBody>
      </p:sp>
      <p:pic>
        <p:nvPicPr>
          <p:cNvPr id="49" name="Picture 48" descr="checkmark.png">
            <a:extLst>
              <a:ext uri="{FF2B5EF4-FFF2-40B4-BE49-F238E27FC236}">
                <a16:creationId xmlns:a16="http://schemas.microsoft.com/office/drawing/2014/main" id="{D00D6BD6-07D3-A44F-97B6-8D5B6D8EC24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2096" y="4509232"/>
            <a:ext cx="597175" cy="595616"/>
          </a:xfrm>
          <a:prstGeom prst="rect">
            <a:avLst/>
          </a:prstGeom>
        </p:spPr>
      </p:pic>
      <p:pic>
        <p:nvPicPr>
          <p:cNvPr id="50" name="Picture 49" descr="checkbox.png">
            <a:extLst>
              <a:ext uri="{FF2B5EF4-FFF2-40B4-BE49-F238E27FC236}">
                <a16:creationId xmlns:a16="http://schemas.microsoft.com/office/drawing/2014/main" id="{12F10907-C78C-F644-999A-9343DEAC2E0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58492" y="5134121"/>
            <a:ext cx="492667" cy="491381"/>
          </a:xfrm>
          <a:prstGeom prst="rect">
            <a:avLst/>
          </a:prstGeom>
        </p:spPr>
      </p:pic>
      <p:sp>
        <p:nvSpPr>
          <p:cNvPr id="51" name="TextBox 50">
            <a:extLst>
              <a:ext uri="{FF2B5EF4-FFF2-40B4-BE49-F238E27FC236}">
                <a16:creationId xmlns:a16="http://schemas.microsoft.com/office/drawing/2014/main" id="{AA74B957-E434-CB48-9D50-F07DEBA5804B}"/>
              </a:ext>
            </a:extLst>
          </p:cNvPr>
          <p:cNvSpPr txBox="1"/>
          <p:nvPr/>
        </p:nvSpPr>
        <p:spPr>
          <a:xfrm>
            <a:off x="1055667" y="5026185"/>
            <a:ext cx="10433203" cy="707886"/>
          </a:xfrm>
          <a:prstGeom prst="rect">
            <a:avLst/>
          </a:prstGeom>
          <a:noFill/>
        </p:spPr>
        <p:txBody>
          <a:bodyPr wrap="square" rtlCol="0">
            <a:spAutoFit/>
          </a:bodyPr>
          <a:lstStyle/>
          <a:p>
            <a:pPr fontAlgn="base">
              <a:spcBef>
                <a:spcPct val="0"/>
              </a:spcBef>
              <a:spcAft>
                <a:spcPct val="0"/>
              </a:spcAft>
            </a:pPr>
            <a:r>
              <a:rPr lang="en-US" altLang="en-US" sz="2000" dirty="0">
                <a:latin typeface="Book Antiqua" panose="02040602050305030304" pitchFamily="18" charset="0"/>
                <a:ea typeface="ＭＳ Ｐゴシック" charset="0"/>
              </a:rPr>
              <a:t>Follow the grievance process </a:t>
            </a:r>
            <a:r>
              <a:rPr lang="en-US" altLang="en-US" sz="2000" b="1" dirty="0">
                <a:solidFill>
                  <a:srgbClr val="006BA4"/>
                </a:solidFill>
                <a:latin typeface="Book Antiqua" panose="02040602050305030304" pitchFamily="18" charset="0"/>
                <a:ea typeface="ＭＳ Ｐゴシック" charset="0"/>
              </a:rPr>
              <a:t>before making a responsibility determination </a:t>
            </a:r>
            <a:r>
              <a:rPr lang="en-US" altLang="en-US" sz="2000" dirty="0">
                <a:latin typeface="Book Antiqua" panose="02040602050305030304" pitchFamily="18" charset="0"/>
                <a:ea typeface="ＭＳ Ｐゴシック" charset="0"/>
              </a:rPr>
              <a:t>and before imposing any disciplinary sanctions</a:t>
            </a:r>
          </a:p>
        </p:txBody>
      </p:sp>
      <p:pic>
        <p:nvPicPr>
          <p:cNvPr id="52" name="Picture 51" descr="checkmark.png">
            <a:extLst>
              <a:ext uri="{FF2B5EF4-FFF2-40B4-BE49-F238E27FC236}">
                <a16:creationId xmlns:a16="http://schemas.microsoft.com/office/drawing/2014/main" id="{D00D6BD6-07D3-A44F-97B6-8D5B6D8EC24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5864" y="4983879"/>
            <a:ext cx="597175" cy="595616"/>
          </a:xfrm>
          <a:prstGeom prst="rect">
            <a:avLst/>
          </a:prstGeom>
        </p:spPr>
      </p:pic>
      <p:pic>
        <p:nvPicPr>
          <p:cNvPr id="53" name="Picture 52" descr="checkbox.png">
            <a:extLst>
              <a:ext uri="{FF2B5EF4-FFF2-40B4-BE49-F238E27FC236}">
                <a16:creationId xmlns:a16="http://schemas.microsoft.com/office/drawing/2014/main" id="{12F10907-C78C-F644-999A-9343DEAC2E0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64331" y="5700850"/>
            <a:ext cx="492667" cy="491381"/>
          </a:xfrm>
          <a:prstGeom prst="rect">
            <a:avLst/>
          </a:prstGeom>
        </p:spPr>
      </p:pic>
      <p:sp>
        <p:nvSpPr>
          <p:cNvPr id="54" name="TextBox 53">
            <a:extLst>
              <a:ext uri="{FF2B5EF4-FFF2-40B4-BE49-F238E27FC236}">
                <a16:creationId xmlns:a16="http://schemas.microsoft.com/office/drawing/2014/main" id="{AA74B957-E434-CB48-9D50-F07DEBA5804B}"/>
              </a:ext>
            </a:extLst>
          </p:cNvPr>
          <p:cNvSpPr txBox="1"/>
          <p:nvPr/>
        </p:nvSpPr>
        <p:spPr>
          <a:xfrm>
            <a:off x="1061506" y="5754234"/>
            <a:ext cx="10964842" cy="400110"/>
          </a:xfrm>
          <a:prstGeom prst="rect">
            <a:avLst/>
          </a:prstGeom>
          <a:noFill/>
        </p:spPr>
        <p:txBody>
          <a:bodyPr wrap="square" rtlCol="0">
            <a:spAutoFit/>
          </a:bodyPr>
          <a:lstStyle/>
          <a:p>
            <a:pPr fontAlgn="base">
              <a:spcBef>
                <a:spcPct val="0"/>
              </a:spcBef>
              <a:spcAft>
                <a:spcPct val="0"/>
              </a:spcAft>
            </a:pPr>
            <a:r>
              <a:rPr lang="en-US" altLang="en-US" sz="2000" dirty="0">
                <a:latin typeface="Book Antiqua" panose="02040602050305030304" pitchFamily="18" charset="0"/>
                <a:ea typeface="ＭＳ Ｐゴシック" charset="0"/>
              </a:rPr>
              <a:t>Implement remedies designed to </a:t>
            </a:r>
            <a:r>
              <a:rPr lang="en-US" altLang="en-US" sz="2000" b="1" dirty="0">
                <a:solidFill>
                  <a:srgbClr val="006BA4"/>
                </a:solidFill>
                <a:latin typeface="Book Antiqua" panose="02040602050305030304" pitchFamily="18" charset="0"/>
                <a:ea typeface="ＭＳ Ｐゴシック" charset="0"/>
              </a:rPr>
              <a:t>restore or preserve </a:t>
            </a:r>
            <a:r>
              <a:rPr lang="en-US" altLang="en-US" sz="2000" dirty="0">
                <a:latin typeface="Book Antiqua" panose="02040602050305030304" pitchFamily="18" charset="0"/>
                <a:ea typeface="ＭＳ Ｐゴシック" charset="0"/>
              </a:rPr>
              <a:t>educational access</a:t>
            </a:r>
          </a:p>
        </p:txBody>
      </p:sp>
      <p:pic>
        <p:nvPicPr>
          <p:cNvPr id="55" name="Picture 54" descr="checkmark.png">
            <a:extLst>
              <a:ext uri="{FF2B5EF4-FFF2-40B4-BE49-F238E27FC236}">
                <a16:creationId xmlns:a16="http://schemas.microsoft.com/office/drawing/2014/main" id="{D00D6BD6-07D3-A44F-97B6-8D5B6D8EC24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1703" y="5550608"/>
            <a:ext cx="597175" cy="595616"/>
          </a:xfrm>
          <a:prstGeom prst="rect">
            <a:avLst/>
          </a:prstGeom>
        </p:spPr>
      </p:pic>
    </p:spTree>
    <p:extLst>
      <p:ext uri="{BB962C8B-B14F-4D97-AF65-F5344CB8AC3E}">
        <p14:creationId xmlns:p14="http://schemas.microsoft.com/office/powerpoint/2010/main" val="1726331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wipe(left)">
                                      <p:cBhvr>
                                        <p:cTn id="11" dur="500"/>
                                        <p:tgtEl>
                                          <p:spTgt spid="40"/>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43"/>
                                        </p:tgtEl>
                                        <p:attrNameLst>
                                          <p:attrName>style.visibility</p:attrName>
                                        </p:attrNameLst>
                                      </p:cBhvr>
                                      <p:to>
                                        <p:strVal val="visible"/>
                                      </p:to>
                                    </p:set>
                                    <p:animEffect transition="in" filter="wipe(left)">
                                      <p:cBhvr>
                                        <p:cTn id="15" dur="500"/>
                                        <p:tgtEl>
                                          <p:spTgt spid="43"/>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wipe(left)">
                                      <p:cBhvr>
                                        <p:cTn id="19" dur="500"/>
                                        <p:tgtEl>
                                          <p:spTgt spid="46"/>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49"/>
                                        </p:tgtEl>
                                        <p:attrNameLst>
                                          <p:attrName>style.visibility</p:attrName>
                                        </p:attrNameLst>
                                      </p:cBhvr>
                                      <p:to>
                                        <p:strVal val="visible"/>
                                      </p:to>
                                    </p:set>
                                    <p:animEffect transition="in" filter="wipe(left)">
                                      <p:cBhvr>
                                        <p:cTn id="23" dur="500"/>
                                        <p:tgtEl>
                                          <p:spTgt spid="49"/>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52"/>
                                        </p:tgtEl>
                                        <p:attrNameLst>
                                          <p:attrName>style.visibility</p:attrName>
                                        </p:attrNameLst>
                                      </p:cBhvr>
                                      <p:to>
                                        <p:strVal val="visible"/>
                                      </p:to>
                                    </p:set>
                                    <p:animEffect transition="in" filter="wipe(left)">
                                      <p:cBhvr>
                                        <p:cTn id="27" dur="500"/>
                                        <p:tgtEl>
                                          <p:spTgt spid="52"/>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55"/>
                                        </p:tgtEl>
                                        <p:attrNameLst>
                                          <p:attrName>style.visibility</p:attrName>
                                        </p:attrNameLst>
                                      </p:cBhvr>
                                      <p:to>
                                        <p:strVal val="visible"/>
                                      </p:to>
                                    </p:set>
                                    <p:animEffect transition="in" filter="wipe(left)">
                                      <p:cBhvr>
                                        <p:cTn id="31"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Grievance Process v. Procedure</a:t>
            </a:r>
          </a:p>
        </p:txBody>
      </p:sp>
      <p:sp>
        <p:nvSpPr>
          <p:cNvPr id="4" name="Footer Placeholder 3"/>
          <p:cNvSpPr>
            <a:spLocks noGrp="1"/>
          </p:cNvSpPr>
          <p:nvPr>
            <p:ph type="ftr" sz="quarter" idx="11"/>
          </p:nvPr>
        </p:nvSpPr>
        <p:spPr/>
        <p:txBody>
          <a:bodyPr/>
          <a:lstStyle/>
          <a:p>
            <a:r>
              <a:rPr lang="en-US" altLang="en-US">
                <a:solidFill>
                  <a:schemeClr val="tx1"/>
                </a:solidFill>
              </a:rPr>
              <a:t>© Shipman &amp; Goodwin LLP 2025. All rights reserved.</a:t>
            </a:r>
            <a:endParaRPr lang="en-US" altLang="en-US" dirty="0">
              <a:solidFill>
                <a:schemeClr val="tx1"/>
              </a:solidFill>
            </a:endParaRPr>
          </a:p>
        </p:txBody>
      </p:sp>
      <p:sp>
        <p:nvSpPr>
          <p:cNvPr id="5" name="Slide Number Placeholder 4"/>
          <p:cNvSpPr>
            <a:spLocks noGrp="1"/>
          </p:cNvSpPr>
          <p:nvPr>
            <p:ph type="sldNum" sz="quarter" idx="12"/>
          </p:nvPr>
        </p:nvSpPr>
        <p:spPr/>
        <p:txBody>
          <a:bodyPr/>
          <a:lstStyle/>
          <a:p>
            <a:fld id="{E6C0C164-648A-654B-87AA-0915A2DD7517}" type="slidenum">
              <a:rPr lang="en-US" smtClean="0"/>
              <a:t>7</a:t>
            </a:fld>
            <a:endParaRPr lang="en-US"/>
          </a:p>
        </p:txBody>
      </p:sp>
      <p:sp>
        <p:nvSpPr>
          <p:cNvPr id="6" name="Rectangle 5"/>
          <p:cNvSpPr/>
          <p:nvPr/>
        </p:nvSpPr>
        <p:spPr>
          <a:xfrm>
            <a:off x="390525" y="1289750"/>
            <a:ext cx="5630896" cy="166071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latin typeface="Book Antiqua" panose="02040602050305030304" pitchFamily="18" charset="0"/>
              </a:rPr>
              <a:t>Complaints of sex discrimination involving allegations of </a:t>
            </a:r>
            <a:br>
              <a:rPr lang="en-US" sz="2800" dirty="0">
                <a:latin typeface="Book Antiqua" panose="02040602050305030304" pitchFamily="18" charset="0"/>
              </a:rPr>
            </a:br>
            <a:r>
              <a:rPr lang="en-US" sz="2800" dirty="0">
                <a:latin typeface="Book Antiqua" panose="02040602050305030304" pitchFamily="18" charset="0"/>
              </a:rPr>
              <a:t>sexual harassment</a:t>
            </a:r>
          </a:p>
        </p:txBody>
      </p:sp>
      <p:sp>
        <p:nvSpPr>
          <p:cNvPr id="7" name="Rectangle 6"/>
          <p:cNvSpPr/>
          <p:nvPr/>
        </p:nvSpPr>
        <p:spPr>
          <a:xfrm>
            <a:off x="6325111" y="1289750"/>
            <a:ext cx="5309170" cy="166071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latin typeface="Book Antiqua" panose="02040602050305030304" pitchFamily="18" charset="0"/>
              </a:rPr>
              <a:t>Complaints of sex discrimination that </a:t>
            </a:r>
            <a:br>
              <a:rPr lang="en-US" sz="2800" dirty="0">
                <a:latin typeface="Book Antiqua" panose="02040602050305030304" pitchFamily="18" charset="0"/>
              </a:rPr>
            </a:br>
            <a:r>
              <a:rPr lang="en-US" sz="2800" dirty="0">
                <a:latin typeface="Book Antiqua" panose="02040602050305030304" pitchFamily="18" charset="0"/>
              </a:rPr>
              <a:t>DO NOT involve </a:t>
            </a:r>
            <a:br>
              <a:rPr lang="en-US" sz="2800" dirty="0">
                <a:latin typeface="Book Antiqua" panose="02040602050305030304" pitchFamily="18" charset="0"/>
              </a:rPr>
            </a:br>
            <a:r>
              <a:rPr lang="en-US" sz="2800" dirty="0">
                <a:latin typeface="Book Antiqua" panose="02040602050305030304" pitchFamily="18" charset="0"/>
              </a:rPr>
              <a:t>sexual harassment</a:t>
            </a:r>
          </a:p>
        </p:txBody>
      </p:sp>
      <p:sp>
        <p:nvSpPr>
          <p:cNvPr id="8" name="Down Arrow 7"/>
          <p:cNvSpPr/>
          <p:nvPr/>
        </p:nvSpPr>
        <p:spPr>
          <a:xfrm>
            <a:off x="2819971" y="3136943"/>
            <a:ext cx="718185" cy="938784"/>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Down Arrow 8"/>
          <p:cNvSpPr/>
          <p:nvPr/>
        </p:nvSpPr>
        <p:spPr>
          <a:xfrm>
            <a:off x="8720520" y="3137868"/>
            <a:ext cx="718185" cy="938784"/>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TextBox 9"/>
          <p:cNvSpPr txBox="1"/>
          <p:nvPr/>
        </p:nvSpPr>
        <p:spPr>
          <a:xfrm>
            <a:off x="8061580" y="4042545"/>
            <a:ext cx="2036064" cy="861774"/>
          </a:xfrm>
          <a:prstGeom prst="rect">
            <a:avLst/>
          </a:prstGeom>
          <a:noFill/>
        </p:spPr>
        <p:txBody>
          <a:bodyPr wrap="square" rtlCol="0">
            <a:spAutoFit/>
          </a:bodyPr>
          <a:lstStyle/>
          <a:p>
            <a:pPr algn="ctr"/>
            <a:r>
              <a:rPr lang="en-US" sz="2500" dirty="0">
                <a:solidFill>
                  <a:schemeClr val="bg2">
                    <a:lumMod val="10000"/>
                  </a:schemeClr>
                </a:solidFill>
                <a:latin typeface="Book Antiqua" panose="02040602050305030304" pitchFamily="18" charset="0"/>
              </a:rPr>
              <a:t>Grievance Procedure</a:t>
            </a:r>
          </a:p>
        </p:txBody>
      </p:sp>
      <p:sp>
        <p:nvSpPr>
          <p:cNvPr id="11" name="TextBox 10"/>
          <p:cNvSpPr txBox="1"/>
          <p:nvPr/>
        </p:nvSpPr>
        <p:spPr>
          <a:xfrm>
            <a:off x="2161031" y="4061320"/>
            <a:ext cx="2036064" cy="861774"/>
          </a:xfrm>
          <a:prstGeom prst="rect">
            <a:avLst/>
          </a:prstGeom>
          <a:noFill/>
        </p:spPr>
        <p:txBody>
          <a:bodyPr wrap="square" rtlCol="0">
            <a:spAutoFit/>
          </a:bodyPr>
          <a:lstStyle/>
          <a:p>
            <a:pPr algn="ctr"/>
            <a:r>
              <a:rPr lang="en-US" sz="2500" dirty="0">
                <a:solidFill>
                  <a:schemeClr val="bg2">
                    <a:lumMod val="10000"/>
                  </a:schemeClr>
                </a:solidFill>
                <a:latin typeface="Book Antiqua" panose="02040602050305030304" pitchFamily="18" charset="0"/>
              </a:rPr>
              <a:t>Grievance Process</a:t>
            </a:r>
          </a:p>
        </p:txBody>
      </p:sp>
      <p:sp>
        <p:nvSpPr>
          <p:cNvPr id="12" name="TextBox 11"/>
          <p:cNvSpPr txBox="1"/>
          <p:nvPr/>
        </p:nvSpPr>
        <p:spPr>
          <a:xfrm>
            <a:off x="1048764" y="4929124"/>
            <a:ext cx="4181475" cy="923330"/>
          </a:xfrm>
          <a:prstGeom prst="rect">
            <a:avLst/>
          </a:prstGeom>
          <a:noFill/>
        </p:spPr>
        <p:txBody>
          <a:bodyPr wrap="square" rtlCol="0">
            <a:spAutoFit/>
          </a:bodyPr>
          <a:lstStyle/>
          <a:p>
            <a:pPr algn="ctr"/>
            <a:r>
              <a:rPr lang="en-US" i="1" dirty="0">
                <a:solidFill>
                  <a:schemeClr val="bg2">
                    <a:lumMod val="10000"/>
                  </a:schemeClr>
                </a:solidFill>
                <a:latin typeface="Book Antiqua" panose="02040602050305030304" pitchFamily="18" charset="0"/>
              </a:rPr>
              <a:t>This process is outlined in </a:t>
            </a:r>
            <a:br>
              <a:rPr lang="en-US" i="1" dirty="0">
                <a:solidFill>
                  <a:schemeClr val="bg2">
                    <a:lumMod val="10000"/>
                  </a:schemeClr>
                </a:solidFill>
                <a:latin typeface="Book Antiqua" panose="02040602050305030304" pitchFamily="18" charset="0"/>
              </a:rPr>
            </a:br>
            <a:r>
              <a:rPr lang="en-US" i="1" dirty="0">
                <a:solidFill>
                  <a:schemeClr val="bg2">
                    <a:lumMod val="10000"/>
                  </a:schemeClr>
                </a:solidFill>
                <a:latin typeface="Book Antiqua" panose="02040602050305030304" pitchFamily="18" charset="0"/>
              </a:rPr>
              <a:t>great detail in </a:t>
            </a:r>
            <a:br>
              <a:rPr lang="en-US" i="1" dirty="0">
                <a:solidFill>
                  <a:schemeClr val="bg2">
                    <a:lumMod val="10000"/>
                  </a:schemeClr>
                </a:solidFill>
                <a:latin typeface="Book Antiqua" panose="02040602050305030304" pitchFamily="18" charset="0"/>
              </a:rPr>
            </a:br>
            <a:r>
              <a:rPr lang="en-US" i="1" dirty="0">
                <a:solidFill>
                  <a:schemeClr val="bg2">
                    <a:lumMod val="10000"/>
                  </a:schemeClr>
                </a:solidFill>
                <a:latin typeface="Book Antiqua" panose="02040602050305030304" pitchFamily="18" charset="0"/>
              </a:rPr>
              <a:t>the Final Regulations</a:t>
            </a:r>
          </a:p>
        </p:txBody>
      </p:sp>
      <p:sp>
        <p:nvSpPr>
          <p:cNvPr id="13" name="TextBox 12"/>
          <p:cNvSpPr txBox="1"/>
          <p:nvPr/>
        </p:nvSpPr>
        <p:spPr>
          <a:xfrm>
            <a:off x="6988874" y="4981329"/>
            <a:ext cx="4181475" cy="923330"/>
          </a:xfrm>
          <a:prstGeom prst="rect">
            <a:avLst/>
          </a:prstGeom>
          <a:noFill/>
        </p:spPr>
        <p:txBody>
          <a:bodyPr wrap="square" rtlCol="0">
            <a:spAutoFit/>
          </a:bodyPr>
          <a:lstStyle/>
          <a:p>
            <a:pPr algn="ctr"/>
            <a:r>
              <a:rPr lang="en-US" i="1" dirty="0">
                <a:solidFill>
                  <a:schemeClr val="bg2">
                    <a:lumMod val="10000"/>
                  </a:schemeClr>
                </a:solidFill>
                <a:latin typeface="Book Antiqua" panose="02040602050305030304" pitchFamily="18" charset="0"/>
              </a:rPr>
              <a:t>Districts have more flexibility </a:t>
            </a:r>
            <a:br>
              <a:rPr lang="en-US" i="1" dirty="0">
                <a:solidFill>
                  <a:schemeClr val="bg2">
                    <a:lumMod val="10000"/>
                  </a:schemeClr>
                </a:solidFill>
                <a:latin typeface="Book Antiqua" panose="02040602050305030304" pitchFamily="18" charset="0"/>
              </a:rPr>
            </a:br>
            <a:r>
              <a:rPr lang="en-US" i="1" dirty="0">
                <a:solidFill>
                  <a:schemeClr val="bg2">
                    <a:lumMod val="10000"/>
                  </a:schemeClr>
                </a:solidFill>
                <a:latin typeface="Book Antiqua" panose="02040602050305030304" pitchFamily="18" charset="0"/>
              </a:rPr>
              <a:t>in the details of the grievance procedure, </a:t>
            </a:r>
            <a:br>
              <a:rPr lang="en-US" i="1" dirty="0">
                <a:solidFill>
                  <a:schemeClr val="bg2">
                    <a:lumMod val="10000"/>
                  </a:schemeClr>
                </a:solidFill>
                <a:latin typeface="Book Antiqua" panose="02040602050305030304" pitchFamily="18" charset="0"/>
              </a:rPr>
            </a:br>
            <a:r>
              <a:rPr lang="en-US" i="1" dirty="0">
                <a:solidFill>
                  <a:schemeClr val="bg2">
                    <a:lumMod val="10000"/>
                  </a:schemeClr>
                </a:solidFill>
                <a:latin typeface="Book Antiqua" panose="02040602050305030304" pitchFamily="18" charset="0"/>
              </a:rPr>
              <a:t>so long as it is prompt and equitable</a:t>
            </a:r>
          </a:p>
        </p:txBody>
      </p:sp>
    </p:spTree>
    <p:extLst>
      <p:ext uri="{BB962C8B-B14F-4D97-AF65-F5344CB8AC3E}">
        <p14:creationId xmlns:p14="http://schemas.microsoft.com/office/powerpoint/2010/main" val="224467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1000"/>
                                        <p:tgtEl>
                                          <p:spTgt spid="12"/>
                                        </p:tgtEl>
                                      </p:cBhvr>
                                    </p:animEffect>
                                  </p:childTnLst>
                                </p:cTn>
                              </p:par>
                            </p:childTnLst>
                          </p:cTn>
                        </p:par>
                        <p:par>
                          <p:cTn id="16" fill="hold">
                            <p:stCondLst>
                              <p:cond delay="2500"/>
                            </p:stCondLst>
                            <p:childTnLst>
                              <p:par>
                                <p:cTn id="17" presetID="10"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3144A-B484-CA47-B6BE-1D9524673B85}"/>
              </a:ext>
            </a:extLst>
          </p:cNvPr>
          <p:cNvSpPr>
            <a:spLocks noGrp="1"/>
          </p:cNvSpPr>
          <p:nvPr>
            <p:ph type="title"/>
          </p:nvPr>
        </p:nvSpPr>
        <p:spPr>
          <a:xfrm>
            <a:off x="441703" y="-238682"/>
            <a:ext cx="11354057" cy="1407786"/>
          </a:xfrm>
        </p:spPr>
        <p:txBody>
          <a:bodyPr/>
          <a:lstStyle/>
          <a:p>
            <a:pPr algn="ctr"/>
            <a:r>
              <a:rPr lang="en-US" dirty="0"/>
              <a:t>Title IX “Sexual Harassment”</a:t>
            </a:r>
          </a:p>
        </p:txBody>
      </p:sp>
      <p:sp>
        <p:nvSpPr>
          <p:cNvPr id="4" name="Footer Placeholder 3">
            <a:extLst>
              <a:ext uri="{FF2B5EF4-FFF2-40B4-BE49-F238E27FC236}">
                <a16:creationId xmlns:a16="http://schemas.microsoft.com/office/drawing/2014/main" id="{D10A78A0-92DD-1849-96A4-10782F9E3157}"/>
              </a:ext>
            </a:extLst>
          </p:cNvPr>
          <p:cNvSpPr>
            <a:spLocks noGrp="1"/>
          </p:cNvSpPr>
          <p:nvPr>
            <p:ph type="ftr" sz="quarter" idx="11"/>
          </p:nvPr>
        </p:nvSpPr>
        <p:spPr/>
        <p:txBody>
          <a:bodyPr/>
          <a:lstStyle/>
          <a:p>
            <a:r>
              <a:rPr lang="en-US" altLang="en-US">
                <a:solidFill>
                  <a:schemeClr val="tx1"/>
                </a:solidFill>
              </a:rPr>
              <a:t>© Shipman &amp; Goodwin LLP 2025. All rights reserved.</a:t>
            </a:r>
            <a:endParaRPr lang="en-US" altLang="en-US" dirty="0">
              <a:solidFill>
                <a:schemeClr val="tx1"/>
              </a:solidFill>
            </a:endParaRPr>
          </a:p>
        </p:txBody>
      </p:sp>
      <p:sp>
        <p:nvSpPr>
          <p:cNvPr id="5" name="Slide Number Placeholder 4">
            <a:extLst>
              <a:ext uri="{FF2B5EF4-FFF2-40B4-BE49-F238E27FC236}">
                <a16:creationId xmlns:a16="http://schemas.microsoft.com/office/drawing/2014/main" id="{E1118491-DAE3-1843-B75D-24C10044C9A2}"/>
              </a:ext>
            </a:extLst>
          </p:cNvPr>
          <p:cNvSpPr>
            <a:spLocks noGrp="1"/>
          </p:cNvSpPr>
          <p:nvPr>
            <p:ph type="sldNum" sz="quarter" idx="12"/>
          </p:nvPr>
        </p:nvSpPr>
        <p:spPr/>
        <p:txBody>
          <a:bodyPr/>
          <a:lstStyle/>
          <a:p>
            <a:fld id="{E6C0C164-648A-654B-87AA-0915A2DD7517}" type="slidenum">
              <a:rPr lang="en-US" smtClean="0"/>
              <a:t>8</a:t>
            </a:fld>
            <a:endParaRPr lang="en-US"/>
          </a:p>
        </p:txBody>
      </p:sp>
      <p:sp>
        <p:nvSpPr>
          <p:cNvPr id="6" name="TextBox 5">
            <a:extLst>
              <a:ext uri="{FF2B5EF4-FFF2-40B4-BE49-F238E27FC236}">
                <a16:creationId xmlns:a16="http://schemas.microsoft.com/office/drawing/2014/main" id="{E1328822-36AA-BC44-B729-5641BE5913DF}"/>
              </a:ext>
            </a:extLst>
          </p:cNvPr>
          <p:cNvSpPr txBox="1"/>
          <p:nvPr/>
        </p:nvSpPr>
        <p:spPr>
          <a:xfrm>
            <a:off x="3555441" y="3238838"/>
            <a:ext cx="1605376" cy="707886"/>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charset="0"/>
                <a:ea typeface="ＭＳ Ｐゴシック" charset="0"/>
              </a:rPr>
              <a:t>Increased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charset="0"/>
                <a:ea typeface="ＭＳ Ｐゴシック" charset="0"/>
              </a:rPr>
              <a:t>Flexibility</a:t>
            </a:r>
          </a:p>
        </p:txBody>
      </p:sp>
      <p:grpSp>
        <p:nvGrpSpPr>
          <p:cNvPr id="7" name="Group 6">
            <a:extLst>
              <a:ext uri="{FF2B5EF4-FFF2-40B4-BE49-F238E27FC236}">
                <a16:creationId xmlns:a16="http://schemas.microsoft.com/office/drawing/2014/main" id="{4D3BF6E1-EA9B-004A-BEFE-90197B8E6FE7}"/>
              </a:ext>
            </a:extLst>
          </p:cNvPr>
          <p:cNvGrpSpPr/>
          <p:nvPr/>
        </p:nvGrpSpPr>
        <p:grpSpPr>
          <a:xfrm>
            <a:off x="0" y="749030"/>
            <a:ext cx="12192000" cy="5339254"/>
            <a:chOff x="0" y="1428750"/>
            <a:chExt cx="9144000" cy="2139790"/>
          </a:xfrm>
          <a:solidFill>
            <a:schemeClr val="accent1">
              <a:lumMod val="50000"/>
            </a:schemeClr>
          </a:solidFill>
        </p:grpSpPr>
        <p:sp>
          <p:nvSpPr>
            <p:cNvPr id="8" name="Rectangle 7">
              <a:extLst>
                <a:ext uri="{FF2B5EF4-FFF2-40B4-BE49-F238E27FC236}">
                  <a16:creationId xmlns:a16="http://schemas.microsoft.com/office/drawing/2014/main" id="{18371FD3-B7A1-494D-96C5-7FF0E706BE93}"/>
                </a:ext>
              </a:extLst>
            </p:cNvPr>
            <p:cNvSpPr/>
            <p:nvPr/>
          </p:nvSpPr>
          <p:spPr>
            <a:xfrm>
              <a:off x="1592" y="1434940"/>
              <a:ext cx="9142408" cy="2133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Rectangle 8">
              <a:extLst>
                <a:ext uri="{FF2B5EF4-FFF2-40B4-BE49-F238E27FC236}">
                  <a16:creationId xmlns:a16="http://schemas.microsoft.com/office/drawing/2014/main" id="{9D00126B-0E5B-3543-8EC7-5A07206A47CC}"/>
                </a:ext>
              </a:extLst>
            </p:cNvPr>
            <p:cNvSpPr/>
            <p:nvPr/>
          </p:nvSpPr>
          <p:spPr>
            <a:xfrm>
              <a:off x="0" y="1428750"/>
              <a:ext cx="9142408" cy="2133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0" name="Rectangular Callout 9">
            <a:extLst>
              <a:ext uri="{FF2B5EF4-FFF2-40B4-BE49-F238E27FC236}">
                <a16:creationId xmlns:a16="http://schemas.microsoft.com/office/drawing/2014/main" id="{965DB431-31D4-2541-8A07-B7D0D9F638EA}"/>
              </a:ext>
            </a:extLst>
          </p:cNvPr>
          <p:cNvSpPr/>
          <p:nvPr/>
        </p:nvSpPr>
        <p:spPr>
          <a:xfrm>
            <a:off x="532604" y="1079770"/>
            <a:ext cx="11123102" cy="4408374"/>
          </a:xfrm>
          <a:prstGeom prst="wedgeRectCallou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3D2DFB21-76B4-614B-BC1E-99B0EBDCB43E}"/>
              </a:ext>
            </a:extLst>
          </p:cNvPr>
          <p:cNvSpPr txBox="1"/>
          <p:nvPr/>
        </p:nvSpPr>
        <p:spPr>
          <a:xfrm>
            <a:off x="23318" y="421332"/>
            <a:ext cx="1524000" cy="221599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3800" b="0" i="0" u="none" strike="noStrike" kern="1200" cap="none" spc="0" normalizeH="0" baseline="0" noProof="0" dirty="0">
                <a:ln>
                  <a:noFill/>
                </a:ln>
                <a:solidFill>
                  <a:prstClr val="white"/>
                </a:solidFill>
                <a:effectLst/>
                <a:uLnTx/>
                <a:uFillTx/>
                <a:latin typeface="Arial Black" panose="020B0A04020102020204" pitchFamily="34" charset="0"/>
                <a:ea typeface="ＭＳ Ｐゴシック" charset="0"/>
                <a:cs typeface="Aharoni" panose="02010803020104030203" pitchFamily="2" charset="-79"/>
              </a:rPr>
              <a:t>“</a:t>
            </a:r>
          </a:p>
        </p:txBody>
      </p:sp>
      <p:sp>
        <p:nvSpPr>
          <p:cNvPr id="12" name="TextBox 11">
            <a:extLst>
              <a:ext uri="{FF2B5EF4-FFF2-40B4-BE49-F238E27FC236}">
                <a16:creationId xmlns:a16="http://schemas.microsoft.com/office/drawing/2014/main" id="{A59AD2E4-F790-6F4B-8300-0992C215B136}"/>
              </a:ext>
            </a:extLst>
          </p:cNvPr>
          <p:cNvSpPr txBox="1"/>
          <p:nvPr/>
        </p:nvSpPr>
        <p:spPr>
          <a:xfrm rot="10800000">
            <a:off x="10505160" y="3994850"/>
            <a:ext cx="1524000" cy="221599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3800" b="0" i="0" u="none" strike="noStrike" kern="1200" cap="none" spc="0" normalizeH="0" baseline="0" noProof="0" dirty="0">
                <a:ln>
                  <a:noFill/>
                </a:ln>
                <a:solidFill>
                  <a:prstClr val="white"/>
                </a:solidFill>
                <a:effectLst/>
                <a:uLnTx/>
                <a:uFillTx/>
                <a:latin typeface="Arial Black" panose="020B0A04020102020204" pitchFamily="34" charset="0"/>
                <a:ea typeface="ＭＳ Ｐゴシック" charset="0"/>
                <a:cs typeface="Aharoni" panose="02010803020104030203" pitchFamily="2" charset="-79"/>
              </a:rPr>
              <a:t>“</a:t>
            </a:r>
          </a:p>
        </p:txBody>
      </p:sp>
      <p:sp>
        <p:nvSpPr>
          <p:cNvPr id="13" name="TextBox 12">
            <a:extLst>
              <a:ext uri="{FF2B5EF4-FFF2-40B4-BE49-F238E27FC236}">
                <a16:creationId xmlns:a16="http://schemas.microsoft.com/office/drawing/2014/main" id="{FA12D85F-0EBC-104D-8E4A-E192DEE583F2}"/>
              </a:ext>
            </a:extLst>
          </p:cNvPr>
          <p:cNvSpPr txBox="1"/>
          <p:nvPr/>
        </p:nvSpPr>
        <p:spPr>
          <a:xfrm>
            <a:off x="921150" y="1184549"/>
            <a:ext cx="10470266" cy="4278094"/>
          </a:xfrm>
          <a:prstGeom prst="rect">
            <a:avLst/>
          </a:prstGeom>
          <a:noFill/>
        </p:spPr>
        <p:txBody>
          <a:bodyPr wrap="square" rtlCol="0">
            <a:spAutoFit/>
          </a:bodyPr>
          <a:lstStyle/>
          <a:p>
            <a:r>
              <a:rPr lang="en-US" sz="2400" b="1" dirty="0">
                <a:solidFill>
                  <a:schemeClr val="bg1"/>
                </a:solidFill>
                <a:latin typeface="Book Antiqua" panose="02040602050305030304" pitchFamily="18" charset="0"/>
              </a:rPr>
              <a:t> </a:t>
            </a:r>
            <a:r>
              <a:rPr lang="en-US" sz="2800" dirty="0">
                <a:solidFill>
                  <a:schemeClr val="bg1"/>
                </a:solidFill>
                <a:latin typeface="Book Antiqua" panose="02040602050305030304" pitchFamily="18" charset="0"/>
              </a:rPr>
              <a:t>…Conduct </a:t>
            </a:r>
            <a:r>
              <a:rPr lang="en-US" sz="2800" b="1" dirty="0">
                <a:solidFill>
                  <a:schemeClr val="accent4">
                    <a:lumMod val="40000"/>
                    <a:lumOff val="60000"/>
                  </a:schemeClr>
                </a:solidFill>
                <a:latin typeface="Book Antiqua" panose="02040602050305030304" pitchFamily="18" charset="0"/>
              </a:rPr>
              <a:t>on the basis of sex </a:t>
            </a:r>
            <a:r>
              <a:rPr lang="en-US" sz="2800" dirty="0">
                <a:solidFill>
                  <a:schemeClr val="bg1"/>
                </a:solidFill>
                <a:latin typeface="Book Antiqua" panose="02040602050305030304" pitchFamily="18" charset="0"/>
              </a:rPr>
              <a:t>that satisfies one or more of the following:</a:t>
            </a:r>
          </a:p>
          <a:p>
            <a:pPr marL="342900" indent="-342900">
              <a:buFont typeface="Wingdings" panose="05000000000000000000" pitchFamily="2" charset="2"/>
              <a:buChar char="§"/>
            </a:pPr>
            <a:r>
              <a:rPr lang="en-US" sz="2400" dirty="0">
                <a:solidFill>
                  <a:schemeClr val="bg1"/>
                </a:solidFill>
                <a:latin typeface="Book Antiqua" panose="02040602050305030304" pitchFamily="18" charset="0"/>
              </a:rPr>
              <a:t>An </a:t>
            </a:r>
            <a:r>
              <a:rPr lang="en-US" sz="2400" b="1" dirty="0">
                <a:solidFill>
                  <a:schemeClr val="accent4">
                    <a:lumMod val="40000"/>
                    <a:lumOff val="60000"/>
                  </a:schemeClr>
                </a:solidFill>
                <a:latin typeface="Book Antiqua" panose="02040602050305030304" pitchFamily="18" charset="0"/>
              </a:rPr>
              <a:t>employee</a:t>
            </a:r>
            <a:r>
              <a:rPr lang="en-US" sz="2400" dirty="0">
                <a:solidFill>
                  <a:schemeClr val="bg1"/>
                </a:solidFill>
                <a:latin typeface="Book Antiqua" panose="02040602050305030304" pitchFamily="18" charset="0"/>
              </a:rPr>
              <a:t> of the District conditioning the provision of an aid, benefit, or service of the District on an </a:t>
            </a:r>
            <a:r>
              <a:rPr lang="en-US" sz="2400" dirty="0">
                <a:solidFill>
                  <a:schemeClr val="accent4">
                    <a:lumMod val="40000"/>
                    <a:lumOff val="60000"/>
                  </a:schemeClr>
                </a:solidFill>
                <a:latin typeface="Book Antiqua" panose="02040602050305030304" pitchFamily="18" charset="0"/>
              </a:rPr>
              <a:t>individual’s </a:t>
            </a:r>
            <a:r>
              <a:rPr lang="en-US" sz="2400" b="1" dirty="0">
                <a:solidFill>
                  <a:schemeClr val="accent4">
                    <a:lumMod val="40000"/>
                    <a:lumOff val="60000"/>
                  </a:schemeClr>
                </a:solidFill>
                <a:latin typeface="Book Antiqua" panose="02040602050305030304" pitchFamily="18" charset="0"/>
              </a:rPr>
              <a:t>participation in unwelcome sexual conduct</a:t>
            </a:r>
            <a:r>
              <a:rPr lang="en-US" sz="2400" dirty="0">
                <a:solidFill>
                  <a:schemeClr val="bg1"/>
                </a:solidFill>
                <a:latin typeface="Book Antiqua" panose="02040602050305030304" pitchFamily="18" charset="0"/>
              </a:rPr>
              <a:t> (i.e., </a:t>
            </a:r>
            <a:r>
              <a:rPr lang="en-US" sz="2400" i="1" dirty="0">
                <a:solidFill>
                  <a:schemeClr val="bg1"/>
                </a:solidFill>
                <a:latin typeface="Book Antiqua" panose="02040602050305030304" pitchFamily="18" charset="0"/>
              </a:rPr>
              <a:t>quid pro quo</a:t>
            </a:r>
            <a:r>
              <a:rPr lang="en-US" sz="2400" dirty="0">
                <a:solidFill>
                  <a:schemeClr val="bg1"/>
                </a:solidFill>
                <a:latin typeface="Book Antiqua" panose="02040602050305030304" pitchFamily="18" charset="0"/>
              </a:rPr>
              <a:t>); </a:t>
            </a:r>
          </a:p>
          <a:p>
            <a:pPr marL="342900" indent="-342900">
              <a:buFont typeface="Wingdings" panose="05000000000000000000" pitchFamily="2" charset="2"/>
              <a:buChar char="§"/>
            </a:pPr>
            <a:r>
              <a:rPr lang="en-US" sz="2400" b="1" dirty="0">
                <a:solidFill>
                  <a:schemeClr val="accent4">
                    <a:lumMod val="40000"/>
                    <a:lumOff val="60000"/>
                  </a:schemeClr>
                </a:solidFill>
                <a:latin typeface="Book Antiqua" panose="02040602050305030304" pitchFamily="18" charset="0"/>
              </a:rPr>
              <a:t>Unwelcome</a:t>
            </a:r>
            <a:r>
              <a:rPr lang="en-US" sz="2400" dirty="0">
                <a:solidFill>
                  <a:schemeClr val="bg1"/>
                </a:solidFill>
                <a:latin typeface="Book Antiqua" panose="02040602050305030304" pitchFamily="18" charset="0"/>
              </a:rPr>
              <a:t> conduct determined by a reasonable person to be so </a:t>
            </a:r>
            <a:r>
              <a:rPr lang="en-US" sz="2400" b="1" dirty="0">
                <a:solidFill>
                  <a:schemeClr val="accent4">
                    <a:lumMod val="40000"/>
                    <a:lumOff val="60000"/>
                  </a:schemeClr>
                </a:solidFill>
                <a:latin typeface="Book Antiqua" panose="02040602050305030304" pitchFamily="18" charset="0"/>
              </a:rPr>
              <a:t>severe, pervasive, and objectively offensive </a:t>
            </a:r>
            <a:r>
              <a:rPr lang="en-US" sz="2400" dirty="0">
                <a:solidFill>
                  <a:schemeClr val="bg1"/>
                </a:solidFill>
                <a:latin typeface="Book Antiqua" panose="02040602050305030304" pitchFamily="18" charset="0"/>
              </a:rPr>
              <a:t>that it effectively denies a person equal access to the District’s education programs or activities; or</a:t>
            </a:r>
          </a:p>
          <a:p>
            <a:pPr marL="342900" indent="-342900">
              <a:buFont typeface="Wingdings" panose="05000000000000000000" pitchFamily="2" charset="2"/>
              <a:buChar char="§"/>
            </a:pPr>
            <a:r>
              <a:rPr lang="en-US" sz="2400" b="1" dirty="0">
                <a:solidFill>
                  <a:schemeClr val="accent4">
                    <a:lumMod val="40000"/>
                    <a:lumOff val="60000"/>
                  </a:schemeClr>
                </a:solidFill>
                <a:latin typeface="Book Antiqua" panose="02040602050305030304" pitchFamily="18" charset="0"/>
              </a:rPr>
              <a:t>“Sexual assault”* </a:t>
            </a:r>
            <a:r>
              <a:rPr lang="en-US" sz="2000" dirty="0">
                <a:solidFill>
                  <a:schemeClr val="bg1"/>
                </a:solidFill>
                <a:latin typeface="Book Antiqua" panose="02040602050305030304" pitchFamily="18" charset="0"/>
              </a:rPr>
              <a:t>(20 U.S.C. 1092(f)(6)(A)(v)), </a:t>
            </a:r>
            <a:r>
              <a:rPr lang="en-US" sz="2400" b="1" dirty="0">
                <a:solidFill>
                  <a:schemeClr val="accent4">
                    <a:lumMod val="40000"/>
                    <a:lumOff val="60000"/>
                  </a:schemeClr>
                </a:solidFill>
                <a:latin typeface="Book Antiqua" panose="02040602050305030304" pitchFamily="18" charset="0"/>
              </a:rPr>
              <a:t>“dating violence”*</a:t>
            </a:r>
            <a:r>
              <a:rPr lang="en-US" sz="2400" dirty="0">
                <a:solidFill>
                  <a:schemeClr val="accent4">
                    <a:lumMod val="40000"/>
                    <a:lumOff val="60000"/>
                  </a:schemeClr>
                </a:solidFill>
                <a:latin typeface="Book Antiqua" panose="02040602050305030304" pitchFamily="18" charset="0"/>
              </a:rPr>
              <a:t> </a:t>
            </a:r>
            <a:r>
              <a:rPr lang="en-US" sz="2000" dirty="0">
                <a:solidFill>
                  <a:schemeClr val="bg1"/>
                </a:solidFill>
                <a:latin typeface="Book Antiqua" panose="02040602050305030304" pitchFamily="18" charset="0"/>
              </a:rPr>
              <a:t>(34 U.S.C. 12291(a)(10)), </a:t>
            </a:r>
            <a:r>
              <a:rPr lang="en-US" sz="2400" b="1" dirty="0">
                <a:solidFill>
                  <a:schemeClr val="accent4">
                    <a:lumMod val="40000"/>
                    <a:lumOff val="60000"/>
                  </a:schemeClr>
                </a:solidFill>
                <a:latin typeface="Book Antiqua" panose="02040602050305030304" pitchFamily="18" charset="0"/>
              </a:rPr>
              <a:t>“domestic violence”*</a:t>
            </a:r>
            <a:r>
              <a:rPr lang="en-US" sz="2000" dirty="0">
                <a:solidFill>
                  <a:schemeClr val="accent4">
                    <a:lumMod val="40000"/>
                    <a:lumOff val="60000"/>
                  </a:schemeClr>
                </a:solidFill>
                <a:latin typeface="Book Antiqua" panose="02040602050305030304" pitchFamily="18" charset="0"/>
              </a:rPr>
              <a:t>(</a:t>
            </a:r>
            <a:r>
              <a:rPr lang="en-US" sz="2000" dirty="0">
                <a:solidFill>
                  <a:schemeClr val="bg1"/>
                </a:solidFill>
                <a:latin typeface="Book Antiqua" panose="02040602050305030304" pitchFamily="18" charset="0"/>
              </a:rPr>
              <a:t>34 U.S.C. 12291(a)(8)) </a:t>
            </a:r>
            <a:r>
              <a:rPr lang="en-US" sz="2400" dirty="0">
                <a:solidFill>
                  <a:schemeClr val="bg1"/>
                </a:solidFill>
                <a:latin typeface="Book Antiqua" panose="02040602050305030304" pitchFamily="18" charset="0"/>
              </a:rPr>
              <a:t>or </a:t>
            </a:r>
            <a:r>
              <a:rPr lang="en-US" sz="2400" b="1" dirty="0">
                <a:solidFill>
                  <a:schemeClr val="accent4">
                    <a:lumMod val="40000"/>
                    <a:lumOff val="60000"/>
                  </a:schemeClr>
                </a:solidFill>
                <a:latin typeface="Book Antiqua" panose="02040602050305030304" pitchFamily="18" charset="0"/>
              </a:rPr>
              <a:t>“stalking”* </a:t>
            </a:r>
            <a:br>
              <a:rPr lang="en-US" sz="2400" b="1" dirty="0">
                <a:solidFill>
                  <a:srgbClr val="5E3C63"/>
                </a:solidFill>
                <a:latin typeface="Book Antiqua" panose="02040602050305030304" pitchFamily="18" charset="0"/>
              </a:rPr>
            </a:br>
            <a:r>
              <a:rPr lang="en-US" sz="2000" dirty="0">
                <a:solidFill>
                  <a:schemeClr val="bg1"/>
                </a:solidFill>
                <a:latin typeface="Book Antiqua" panose="02040602050305030304" pitchFamily="18" charset="0"/>
              </a:rPr>
              <a:t>(34 U.S.C. 12291(a)(30)).</a:t>
            </a:r>
            <a:endParaRPr lang="en-US" sz="2400" dirty="0">
              <a:solidFill>
                <a:schemeClr val="bg1"/>
              </a:solidFill>
              <a:latin typeface="Book Antiqua" panose="02040602050305030304" pitchFamily="18" charset="0"/>
            </a:endParaRPr>
          </a:p>
        </p:txBody>
      </p:sp>
      <p:sp>
        <p:nvSpPr>
          <p:cNvPr id="3" name="TextBox 2"/>
          <p:cNvSpPr txBox="1"/>
          <p:nvPr/>
        </p:nvSpPr>
        <p:spPr>
          <a:xfrm>
            <a:off x="5137772" y="5527056"/>
            <a:ext cx="5753617" cy="738664"/>
          </a:xfrm>
          <a:prstGeom prst="rect">
            <a:avLst/>
          </a:prstGeom>
          <a:noFill/>
        </p:spPr>
        <p:txBody>
          <a:bodyPr wrap="square" rtlCol="0">
            <a:spAutoFit/>
          </a:bodyPr>
          <a:lstStyle/>
          <a:p>
            <a:pPr algn="r"/>
            <a:r>
              <a:rPr lang="en-US" sz="1400" dirty="0">
                <a:solidFill>
                  <a:schemeClr val="bg1"/>
                </a:solidFill>
              </a:rPr>
              <a:t>*These definitions can be found in Appendix A of the </a:t>
            </a:r>
            <a:br>
              <a:rPr lang="en-US" sz="1400" dirty="0">
                <a:solidFill>
                  <a:schemeClr val="bg1"/>
                </a:solidFill>
              </a:rPr>
            </a:br>
            <a:r>
              <a:rPr lang="en-US" sz="1400" dirty="0">
                <a:solidFill>
                  <a:schemeClr val="bg1"/>
                </a:solidFill>
              </a:rPr>
              <a:t>Shipman &amp; Goodwin model Administrative Regulations. </a:t>
            </a:r>
          </a:p>
          <a:p>
            <a:pPr algn="r"/>
            <a:endParaRPr lang="en-US" sz="1400" dirty="0">
              <a:solidFill>
                <a:schemeClr val="bg1"/>
              </a:solidFill>
            </a:endParaRPr>
          </a:p>
        </p:txBody>
      </p:sp>
    </p:spTree>
    <p:extLst>
      <p:ext uri="{BB962C8B-B14F-4D97-AF65-F5344CB8AC3E}">
        <p14:creationId xmlns:p14="http://schemas.microsoft.com/office/powerpoint/2010/main" val="11507738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3144A-B484-CA47-B6BE-1D9524673B85}"/>
              </a:ext>
            </a:extLst>
          </p:cNvPr>
          <p:cNvSpPr>
            <a:spLocks noGrp="1"/>
          </p:cNvSpPr>
          <p:nvPr>
            <p:ph type="title"/>
          </p:nvPr>
        </p:nvSpPr>
        <p:spPr>
          <a:xfrm>
            <a:off x="441703" y="-44122"/>
            <a:ext cx="11354057" cy="1407786"/>
          </a:xfrm>
        </p:spPr>
        <p:txBody>
          <a:bodyPr/>
          <a:lstStyle/>
          <a:p>
            <a:pPr algn="ctr"/>
            <a:r>
              <a:rPr lang="en-US" dirty="0"/>
              <a:t>“Sexual Assault”</a:t>
            </a:r>
          </a:p>
        </p:txBody>
      </p:sp>
      <p:sp>
        <p:nvSpPr>
          <p:cNvPr id="4" name="Footer Placeholder 3">
            <a:extLst>
              <a:ext uri="{FF2B5EF4-FFF2-40B4-BE49-F238E27FC236}">
                <a16:creationId xmlns:a16="http://schemas.microsoft.com/office/drawing/2014/main" id="{D10A78A0-92DD-1849-96A4-10782F9E3157}"/>
              </a:ext>
            </a:extLst>
          </p:cNvPr>
          <p:cNvSpPr>
            <a:spLocks noGrp="1"/>
          </p:cNvSpPr>
          <p:nvPr>
            <p:ph type="ftr" sz="quarter" idx="11"/>
          </p:nvPr>
        </p:nvSpPr>
        <p:spPr/>
        <p:txBody>
          <a:bodyPr/>
          <a:lstStyle/>
          <a:p>
            <a:r>
              <a:rPr lang="en-US" altLang="en-US">
                <a:solidFill>
                  <a:schemeClr val="tx1"/>
                </a:solidFill>
              </a:rPr>
              <a:t>© Shipman &amp; Goodwin LLP 2025. All rights reserved.</a:t>
            </a:r>
            <a:endParaRPr lang="en-US" altLang="en-US" dirty="0">
              <a:solidFill>
                <a:schemeClr val="tx1"/>
              </a:solidFill>
            </a:endParaRPr>
          </a:p>
        </p:txBody>
      </p:sp>
      <p:sp>
        <p:nvSpPr>
          <p:cNvPr id="5" name="Slide Number Placeholder 4">
            <a:extLst>
              <a:ext uri="{FF2B5EF4-FFF2-40B4-BE49-F238E27FC236}">
                <a16:creationId xmlns:a16="http://schemas.microsoft.com/office/drawing/2014/main" id="{E1118491-DAE3-1843-B75D-24C10044C9A2}"/>
              </a:ext>
            </a:extLst>
          </p:cNvPr>
          <p:cNvSpPr>
            <a:spLocks noGrp="1"/>
          </p:cNvSpPr>
          <p:nvPr>
            <p:ph type="sldNum" sz="quarter" idx="12"/>
          </p:nvPr>
        </p:nvSpPr>
        <p:spPr/>
        <p:txBody>
          <a:bodyPr/>
          <a:lstStyle/>
          <a:p>
            <a:fld id="{E6C0C164-648A-654B-87AA-0915A2DD7517}" type="slidenum">
              <a:rPr lang="en-US" smtClean="0"/>
              <a:t>9</a:t>
            </a:fld>
            <a:endParaRPr lang="en-US"/>
          </a:p>
        </p:txBody>
      </p:sp>
      <p:sp>
        <p:nvSpPr>
          <p:cNvPr id="6" name="TextBox 5">
            <a:extLst>
              <a:ext uri="{FF2B5EF4-FFF2-40B4-BE49-F238E27FC236}">
                <a16:creationId xmlns:a16="http://schemas.microsoft.com/office/drawing/2014/main" id="{E1328822-36AA-BC44-B729-5641BE5913DF}"/>
              </a:ext>
            </a:extLst>
          </p:cNvPr>
          <p:cNvSpPr txBox="1"/>
          <p:nvPr/>
        </p:nvSpPr>
        <p:spPr>
          <a:xfrm>
            <a:off x="3555441" y="3238838"/>
            <a:ext cx="1605376" cy="707886"/>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charset="0"/>
                <a:ea typeface="ＭＳ Ｐゴシック" charset="0"/>
              </a:rPr>
              <a:t>Increased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charset="0"/>
                <a:ea typeface="ＭＳ Ｐゴシック" charset="0"/>
              </a:rPr>
              <a:t>Flexibility</a:t>
            </a:r>
          </a:p>
        </p:txBody>
      </p:sp>
      <p:grpSp>
        <p:nvGrpSpPr>
          <p:cNvPr id="7" name="Group 6">
            <a:extLst>
              <a:ext uri="{FF2B5EF4-FFF2-40B4-BE49-F238E27FC236}">
                <a16:creationId xmlns:a16="http://schemas.microsoft.com/office/drawing/2014/main" id="{4D3BF6E1-EA9B-004A-BEFE-90197B8E6FE7}"/>
              </a:ext>
            </a:extLst>
          </p:cNvPr>
          <p:cNvGrpSpPr/>
          <p:nvPr/>
        </p:nvGrpSpPr>
        <p:grpSpPr>
          <a:xfrm>
            <a:off x="0" y="1143000"/>
            <a:ext cx="12192000" cy="4945284"/>
            <a:chOff x="0" y="1428750"/>
            <a:chExt cx="9144000" cy="2139790"/>
          </a:xfrm>
          <a:solidFill>
            <a:schemeClr val="accent1">
              <a:lumMod val="50000"/>
            </a:schemeClr>
          </a:solidFill>
        </p:grpSpPr>
        <p:sp>
          <p:nvSpPr>
            <p:cNvPr id="8" name="Rectangle 7">
              <a:extLst>
                <a:ext uri="{FF2B5EF4-FFF2-40B4-BE49-F238E27FC236}">
                  <a16:creationId xmlns:a16="http://schemas.microsoft.com/office/drawing/2014/main" id="{18371FD3-B7A1-494D-96C5-7FF0E706BE93}"/>
                </a:ext>
              </a:extLst>
            </p:cNvPr>
            <p:cNvSpPr/>
            <p:nvPr/>
          </p:nvSpPr>
          <p:spPr>
            <a:xfrm>
              <a:off x="1592" y="1434940"/>
              <a:ext cx="9142408" cy="2133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Rectangle 8">
              <a:extLst>
                <a:ext uri="{FF2B5EF4-FFF2-40B4-BE49-F238E27FC236}">
                  <a16:creationId xmlns:a16="http://schemas.microsoft.com/office/drawing/2014/main" id="{9D00126B-0E5B-3543-8EC7-5A07206A47CC}"/>
                </a:ext>
              </a:extLst>
            </p:cNvPr>
            <p:cNvSpPr/>
            <p:nvPr/>
          </p:nvSpPr>
          <p:spPr>
            <a:xfrm>
              <a:off x="0" y="1428750"/>
              <a:ext cx="9142408" cy="2133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0" name="Rectangular Callout 9">
            <a:extLst>
              <a:ext uri="{FF2B5EF4-FFF2-40B4-BE49-F238E27FC236}">
                <a16:creationId xmlns:a16="http://schemas.microsoft.com/office/drawing/2014/main" id="{965DB431-31D4-2541-8A07-B7D0D9F638EA}"/>
              </a:ext>
            </a:extLst>
          </p:cNvPr>
          <p:cNvSpPr/>
          <p:nvPr/>
        </p:nvSpPr>
        <p:spPr>
          <a:xfrm>
            <a:off x="532604" y="1585732"/>
            <a:ext cx="11123102" cy="3902412"/>
          </a:xfrm>
          <a:prstGeom prst="wedgeRectCallou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3D2DFB21-76B4-614B-BC1E-99B0EBDCB43E}"/>
              </a:ext>
            </a:extLst>
          </p:cNvPr>
          <p:cNvSpPr txBox="1"/>
          <p:nvPr/>
        </p:nvSpPr>
        <p:spPr>
          <a:xfrm>
            <a:off x="159150" y="940034"/>
            <a:ext cx="1524000" cy="221599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3800" b="0" i="0" u="none" strike="noStrike" kern="1200" cap="none" spc="0" normalizeH="0" baseline="0" noProof="0" dirty="0">
                <a:ln>
                  <a:noFill/>
                </a:ln>
                <a:solidFill>
                  <a:prstClr val="white"/>
                </a:solidFill>
                <a:effectLst/>
                <a:uLnTx/>
                <a:uFillTx/>
                <a:latin typeface="Arial Black" panose="020B0A04020102020204" pitchFamily="34" charset="0"/>
                <a:ea typeface="ＭＳ Ｐゴシック" charset="0"/>
                <a:cs typeface="Aharoni" panose="02010803020104030203" pitchFamily="2" charset="-79"/>
              </a:rPr>
              <a:t>“</a:t>
            </a:r>
          </a:p>
        </p:txBody>
      </p:sp>
      <p:sp>
        <p:nvSpPr>
          <p:cNvPr id="12" name="TextBox 11">
            <a:extLst>
              <a:ext uri="{FF2B5EF4-FFF2-40B4-BE49-F238E27FC236}">
                <a16:creationId xmlns:a16="http://schemas.microsoft.com/office/drawing/2014/main" id="{A59AD2E4-F790-6F4B-8300-0992C215B136}"/>
              </a:ext>
            </a:extLst>
          </p:cNvPr>
          <p:cNvSpPr txBox="1"/>
          <p:nvPr/>
        </p:nvSpPr>
        <p:spPr>
          <a:xfrm rot="10800000">
            <a:off x="10505160" y="3994850"/>
            <a:ext cx="1524000" cy="221599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3800" b="0" i="0" u="none" strike="noStrike" kern="1200" cap="none" spc="0" normalizeH="0" baseline="0" noProof="0" dirty="0">
                <a:ln>
                  <a:noFill/>
                </a:ln>
                <a:solidFill>
                  <a:prstClr val="white"/>
                </a:solidFill>
                <a:effectLst/>
                <a:uLnTx/>
                <a:uFillTx/>
                <a:latin typeface="Arial Black" panose="020B0A04020102020204" pitchFamily="34" charset="0"/>
                <a:ea typeface="ＭＳ Ｐゴシック" charset="0"/>
                <a:cs typeface="Aharoni" panose="02010803020104030203" pitchFamily="2" charset="-79"/>
              </a:rPr>
              <a:t>“</a:t>
            </a:r>
          </a:p>
        </p:txBody>
      </p:sp>
      <p:sp>
        <p:nvSpPr>
          <p:cNvPr id="13" name="TextBox 12">
            <a:extLst>
              <a:ext uri="{FF2B5EF4-FFF2-40B4-BE49-F238E27FC236}">
                <a16:creationId xmlns:a16="http://schemas.microsoft.com/office/drawing/2014/main" id="{FA12D85F-0EBC-104D-8E4A-E192DEE583F2}"/>
              </a:ext>
            </a:extLst>
          </p:cNvPr>
          <p:cNvSpPr txBox="1"/>
          <p:nvPr/>
        </p:nvSpPr>
        <p:spPr>
          <a:xfrm>
            <a:off x="1048968" y="1730733"/>
            <a:ext cx="10470266" cy="3600986"/>
          </a:xfrm>
          <a:prstGeom prst="rect">
            <a:avLst/>
          </a:prstGeom>
          <a:noFill/>
        </p:spPr>
        <p:txBody>
          <a:bodyPr wrap="square" rtlCol="0">
            <a:spAutoFit/>
          </a:bodyPr>
          <a:lstStyle/>
          <a:p>
            <a:r>
              <a:rPr lang="en-US" sz="2400" dirty="0">
                <a:solidFill>
                  <a:schemeClr val="bg1"/>
                </a:solidFill>
                <a:latin typeface="Book Antiqua" panose="02040602050305030304" pitchFamily="18" charset="0"/>
              </a:rPr>
              <a:t>Encompasses separate definitions of rape, sodomy, sexual assault with an object, criminal sexual contact, incest, statutory rape</a:t>
            </a:r>
          </a:p>
          <a:p>
            <a:r>
              <a:rPr lang="en-US" sz="2000" dirty="0">
                <a:solidFill>
                  <a:schemeClr val="bg1"/>
                </a:solidFill>
                <a:latin typeface="Book Antiqua" panose="02040602050305030304" pitchFamily="18" charset="0"/>
              </a:rPr>
              <a:t>For Example:</a:t>
            </a:r>
          </a:p>
          <a:p>
            <a:r>
              <a:rPr lang="en-US" sz="2000" b="1" u="sng" dirty="0">
                <a:solidFill>
                  <a:schemeClr val="accent4">
                    <a:lumMod val="40000"/>
                    <a:lumOff val="60000"/>
                  </a:schemeClr>
                </a:solidFill>
                <a:latin typeface="Book Antiqua" panose="02040602050305030304" pitchFamily="18" charset="0"/>
              </a:rPr>
              <a:t>Criminal Sexual Contact </a:t>
            </a:r>
            <a:r>
              <a:rPr lang="en-US" sz="2000" dirty="0">
                <a:solidFill>
                  <a:schemeClr val="bg1"/>
                </a:solidFill>
                <a:latin typeface="Book Antiqua" panose="02040602050305030304" pitchFamily="18" charset="0"/>
              </a:rPr>
              <a:t>— The intentional touching of the clothed or unclothed body parts, without consent of the victim, for the purpose of sexual degradation, sexual gratification, or sexual humiliation. The forced touching by the victim of the actor’s clothed or unclothed body parts, without consent of the victim, for the purpose of sexual degradation, sexual gratification, or sexual humiliation. This offense includes instances where the victim is incapable of giving consent because of age or incapacity due to temporary or permanent mental or physical impairment or intoxication for the purpose of sexual degradation, sexual gratification, or sexual humiliation.</a:t>
            </a:r>
          </a:p>
        </p:txBody>
      </p:sp>
    </p:spTree>
    <p:extLst>
      <p:ext uri="{BB962C8B-B14F-4D97-AF65-F5344CB8AC3E}">
        <p14:creationId xmlns:p14="http://schemas.microsoft.com/office/powerpoint/2010/main" val="14649485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12192000" cy="6858000"/>
          </a:xfrm>
          <a:prstGeom prst="rect">
            <a:avLst/>
          </a:prstGeom>
          <a:solidFill>
            <a:schemeClr val="accent2">
              <a:lumMod val="20000"/>
              <a:lumOff val="8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Scenario</a:t>
            </a:r>
          </a:p>
        </p:txBody>
      </p:sp>
      <p:sp>
        <p:nvSpPr>
          <p:cNvPr id="3" name="Content Placeholder 2"/>
          <p:cNvSpPr>
            <a:spLocks noGrp="1"/>
          </p:cNvSpPr>
          <p:nvPr>
            <p:ph idx="1"/>
          </p:nvPr>
        </p:nvSpPr>
        <p:spPr>
          <a:xfrm>
            <a:off x="441703" y="1423410"/>
            <a:ext cx="11354057" cy="4802134"/>
          </a:xfrm>
        </p:spPr>
        <p:txBody>
          <a:bodyPr>
            <a:normAutofit/>
          </a:bodyPr>
          <a:lstStyle/>
          <a:p>
            <a:pPr marL="0" indent="0">
              <a:buNone/>
            </a:pPr>
            <a:r>
              <a:rPr lang="en-US" sz="3200" dirty="0"/>
              <a:t>Candice and Roya, two kindergarteners at Shipman Elementary are “playing doctor” during recess. During the game, Roya touches Candice’s private area. Candice tells her parents what happened during the game, and her parent’s file a formal Title IX complaint. </a:t>
            </a:r>
          </a:p>
          <a:p>
            <a:pPr marL="0" indent="0">
              <a:buNone/>
            </a:pPr>
            <a:r>
              <a:rPr lang="en-US" sz="3200" b="1" i="1" dirty="0">
                <a:solidFill>
                  <a:schemeClr val="accent2">
                    <a:lumMod val="75000"/>
                  </a:schemeClr>
                </a:solidFill>
              </a:rPr>
              <a:t>Does Roya’s conduct meet the definition under Title IX?</a:t>
            </a:r>
          </a:p>
          <a:p>
            <a:pPr marL="0" indent="0">
              <a:buNone/>
            </a:pPr>
            <a:endParaRPr lang="en-US" sz="2900" b="1" dirty="0">
              <a:solidFill>
                <a:schemeClr val="tx2"/>
              </a:solidFill>
            </a:endParaRPr>
          </a:p>
        </p:txBody>
      </p:sp>
      <p:sp>
        <p:nvSpPr>
          <p:cNvPr id="4" name="Footer Placeholder 3"/>
          <p:cNvSpPr>
            <a:spLocks noGrp="1"/>
          </p:cNvSpPr>
          <p:nvPr>
            <p:ph type="ftr" sz="quarter" idx="11"/>
          </p:nvPr>
        </p:nvSpPr>
        <p:spPr/>
        <p:txBody>
          <a:bodyPr/>
          <a:lstStyle/>
          <a:p>
            <a:r>
              <a:rPr lang="en-US" altLang="en-US"/>
              <a:t>© Shipman &amp; Goodwin LLP 2025. All rights reserved.</a:t>
            </a:r>
            <a:endParaRPr lang="en-US" altLang="en-US" dirty="0"/>
          </a:p>
        </p:txBody>
      </p:sp>
      <p:sp>
        <p:nvSpPr>
          <p:cNvPr id="5" name="Slide Number Placeholder 4"/>
          <p:cNvSpPr>
            <a:spLocks noGrp="1"/>
          </p:cNvSpPr>
          <p:nvPr>
            <p:ph type="sldNum" sz="quarter" idx="12"/>
          </p:nvPr>
        </p:nvSpPr>
        <p:spPr/>
        <p:txBody>
          <a:bodyPr/>
          <a:lstStyle/>
          <a:p>
            <a:fld id="{E6C0C164-648A-654B-87AA-0915A2DD7517}" type="slidenum">
              <a:rPr lang="en-US" smtClean="0"/>
              <a:t>10</a:t>
            </a:fld>
            <a:endParaRPr lang="en-US"/>
          </a:p>
        </p:txBody>
      </p:sp>
      <p:pic>
        <p:nvPicPr>
          <p:cNvPr id="7" name="Picture 6">
            <a:extLst>
              <a:ext uri="{FF2B5EF4-FFF2-40B4-BE49-F238E27FC236}">
                <a16:creationId xmlns:a16="http://schemas.microsoft.com/office/drawing/2014/main" id="{2EF74022-B9ED-3946-A210-1F4BBFCF56F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124356" y="6149966"/>
            <a:ext cx="2229444" cy="482042"/>
          </a:xfrm>
          <a:prstGeom prst="rect">
            <a:avLst/>
          </a:prstGeom>
        </p:spPr>
      </p:pic>
    </p:spTree>
    <p:extLst>
      <p:ext uri="{BB962C8B-B14F-4D97-AF65-F5344CB8AC3E}">
        <p14:creationId xmlns:p14="http://schemas.microsoft.com/office/powerpoint/2010/main" val="7962921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101" y="903177"/>
            <a:ext cx="11638280" cy="1685040"/>
          </a:xfrm>
        </p:spPr>
        <p:txBody>
          <a:bodyPr>
            <a:normAutofit/>
          </a:bodyPr>
          <a:lstStyle/>
          <a:p>
            <a:r>
              <a:rPr lang="en-US" dirty="0"/>
              <a:t>Title IX Regulation Commentary</a:t>
            </a:r>
            <a:endParaRPr lang="en-US" dirty="0">
              <a:solidFill>
                <a:schemeClr val="tx1"/>
              </a:solidFill>
            </a:endParaRPr>
          </a:p>
        </p:txBody>
      </p:sp>
      <p:sp>
        <p:nvSpPr>
          <p:cNvPr id="3" name="Footer Placeholder 2"/>
          <p:cNvSpPr>
            <a:spLocks noGrp="1"/>
          </p:cNvSpPr>
          <p:nvPr>
            <p:ph type="ftr" sz="quarter" idx="11"/>
          </p:nvPr>
        </p:nvSpPr>
        <p:spPr/>
        <p:txBody>
          <a:bodyPr/>
          <a:lstStyle/>
          <a:p>
            <a:r>
              <a:rPr lang="en-US">
                <a:solidFill>
                  <a:schemeClr val="tx1"/>
                </a:solidFill>
              </a:rPr>
              <a:t>© Shipman &amp; Goodwin LLP 2025. All rights reserved.</a:t>
            </a:r>
            <a:endParaRPr lang="en-US" dirty="0">
              <a:solidFill>
                <a:schemeClr val="tx1"/>
              </a:solidFill>
            </a:endParaRPr>
          </a:p>
        </p:txBody>
      </p:sp>
      <p:sp>
        <p:nvSpPr>
          <p:cNvPr id="4" name="Slide Number Placeholder 3"/>
          <p:cNvSpPr>
            <a:spLocks noGrp="1"/>
          </p:cNvSpPr>
          <p:nvPr>
            <p:ph type="sldNum" sz="quarter" idx="12"/>
          </p:nvPr>
        </p:nvSpPr>
        <p:spPr>
          <a:xfrm>
            <a:off x="574729" y="6173787"/>
            <a:ext cx="2743200" cy="365125"/>
          </a:xfrm>
        </p:spPr>
        <p:txBody>
          <a:bodyPr/>
          <a:lstStyle/>
          <a:p>
            <a:fld id="{E6C0C164-648A-654B-87AA-0915A2DD7517}" type="slidenum">
              <a:rPr lang="en-US" smtClean="0">
                <a:solidFill>
                  <a:schemeClr val="tx1"/>
                </a:solidFill>
              </a:rPr>
              <a:pPr/>
              <a:t>11</a:t>
            </a:fld>
            <a:endParaRPr lang="en-US" dirty="0">
              <a:solidFill>
                <a:schemeClr val="tx1"/>
              </a:solidFill>
            </a:endParaRPr>
          </a:p>
        </p:txBody>
      </p:sp>
      <p:sp>
        <p:nvSpPr>
          <p:cNvPr id="6" name="Content Placeholder 2"/>
          <p:cNvSpPr>
            <a:spLocks noGrp="1"/>
          </p:cNvSpPr>
          <p:nvPr>
            <p:ph idx="1"/>
          </p:nvPr>
        </p:nvSpPr>
        <p:spPr>
          <a:xfrm>
            <a:off x="449453" y="2046179"/>
            <a:ext cx="11354057" cy="4179365"/>
          </a:xfrm>
        </p:spPr>
        <p:txBody>
          <a:bodyPr>
            <a:normAutofit fontScale="85000" lnSpcReduction="10000"/>
          </a:bodyPr>
          <a:lstStyle/>
          <a:p>
            <a:pPr marL="0" indent="0">
              <a:buNone/>
            </a:pPr>
            <a:r>
              <a:rPr lang="en-US" sz="3100" b="1" dirty="0"/>
              <a:t>Does Roya’s conduct meet the definition of criminal sexual contact?</a:t>
            </a:r>
          </a:p>
          <a:p>
            <a:pPr marL="514350" indent="-514350">
              <a:buFont typeface="+mj-lt"/>
              <a:buAutoNum type="alphaUcPeriod" startAt="2"/>
            </a:pPr>
            <a:r>
              <a:rPr lang="en-US" sz="3100" b="1" dirty="0">
                <a:solidFill>
                  <a:srgbClr val="1D6295"/>
                </a:solidFill>
              </a:rPr>
              <a:t>NO: </a:t>
            </a:r>
            <a:r>
              <a:rPr lang="en-US" sz="3100" dirty="0"/>
              <a:t>Roya’s conduct does not satisfy the definition’s sexualized intent. </a:t>
            </a:r>
          </a:p>
          <a:p>
            <a:r>
              <a:rPr lang="en-US" sz="2900" dirty="0"/>
              <a:t>DOE commentary specifically makes a distinction between play by small children and conduct that meets the definition of Title IX sexual assault. The age of the complainant and respondent and the context of the conduct may both play a role in determining whether the conduct in question could ever meet the definition of fondling. </a:t>
            </a:r>
          </a:p>
          <a:p>
            <a:r>
              <a:rPr lang="en-US" sz="2900" dirty="0"/>
              <a:t>DOE notes that “schools are unlike the adult workplace and that children may regularly interact in a manner that would be unacceptable among adults.”</a:t>
            </a:r>
          </a:p>
        </p:txBody>
      </p:sp>
    </p:spTree>
    <p:extLst>
      <p:ext uri="{BB962C8B-B14F-4D97-AF65-F5344CB8AC3E}">
        <p14:creationId xmlns:p14="http://schemas.microsoft.com/office/powerpoint/2010/main" val="33702123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7056" y="2718158"/>
            <a:ext cx="3666665" cy="1407786"/>
          </a:xfrm>
        </p:spPr>
        <p:txBody>
          <a:bodyPr>
            <a:normAutofit/>
          </a:bodyPr>
          <a:lstStyle/>
          <a:p>
            <a:pPr algn="ctr"/>
            <a:r>
              <a:rPr lang="en-US" sz="3600" dirty="0"/>
              <a:t>Title IX </a:t>
            </a:r>
            <a:br>
              <a:rPr lang="en-US" sz="3600" dirty="0"/>
            </a:br>
            <a:r>
              <a:rPr lang="en-US" sz="3600" dirty="0"/>
              <a:t>Jurisdiction</a:t>
            </a:r>
          </a:p>
        </p:txBody>
      </p:sp>
      <p:graphicFrame>
        <p:nvGraphicFramePr>
          <p:cNvPr id="6" name="Content Placeholder 5"/>
          <p:cNvGraphicFramePr>
            <a:graphicFrameLocks noGrp="1"/>
          </p:cNvGraphicFramePr>
          <p:nvPr>
            <p:ph idx="1"/>
          </p:nvPr>
        </p:nvGraphicFramePr>
        <p:xfrm>
          <a:off x="2080010" y="281354"/>
          <a:ext cx="9715116" cy="60591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oter Placeholder 3"/>
          <p:cNvSpPr>
            <a:spLocks noGrp="1"/>
          </p:cNvSpPr>
          <p:nvPr>
            <p:ph type="ftr" sz="quarter" idx="11"/>
          </p:nvPr>
        </p:nvSpPr>
        <p:spPr/>
        <p:txBody>
          <a:bodyPr/>
          <a:lstStyle/>
          <a:p>
            <a:r>
              <a:rPr lang="en-US" altLang="en-US">
                <a:solidFill>
                  <a:schemeClr val="tx1"/>
                </a:solidFill>
              </a:rPr>
              <a:t>© Shipman &amp; Goodwin LLP 2025. All rights reserved.</a:t>
            </a:r>
            <a:endParaRPr lang="en-US" altLang="en-US" dirty="0">
              <a:solidFill>
                <a:schemeClr val="tx1"/>
              </a:solidFill>
            </a:endParaRPr>
          </a:p>
        </p:txBody>
      </p:sp>
      <p:sp>
        <p:nvSpPr>
          <p:cNvPr id="5" name="Slide Number Placeholder 4"/>
          <p:cNvSpPr>
            <a:spLocks noGrp="1"/>
          </p:cNvSpPr>
          <p:nvPr>
            <p:ph type="sldNum" sz="quarter" idx="12"/>
          </p:nvPr>
        </p:nvSpPr>
        <p:spPr/>
        <p:txBody>
          <a:bodyPr/>
          <a:lstStyle/>
          <a:p>
            <a:fld id="{E6C0C164-648A-654B-87AA-0915A2DD7517}" type="slidenum">
              <a:rPr lang="en-US" smtClean="0"/>
              <a:t>12</a:t>
            </a:fld>
            <a:endParaRPr lang="en-US"/>
          </a:p>
        </p:txBody>
      </p:sp>
    </p:spTree>
    <p:extLst>
      <p:ext uri="{BB962C8B-B14F-4D97-AF65-F5344CB8AC3E}">
        <p14:creationId xmlns:p14="http://schemas.microsoft.com/office/powerpoint/2010/main" val="35440222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1171" y="-122306"/>
            <a:ext cx="11750297" cy="1407786"/>
          </a:xfrm>
        </p:spPr>
        <p:txBody>
          <a:bodyPr>
            <a:normAutofit/>
          </a:bodyPr>
          <a:lstStyle/>
          <a:p>
            <a:r>
              <a:rPr lang="en-US" sz="3800" dirty="0"/>
              <a:t>Scope of District’s Education Program and Activities</a:t>
            </a:r>
          </a:p>
        </p:txBody>
      </p:sp>
      <p:sp>
        <p:nvSpPr>
          <p:cNvPr id="3" name="Content Placeholder 2"/>
          <p:cNvSpPr>
            <a:spLocks noGrp="1"/>
          </p:cNvSpPr>
          <p:nvPr>
            <p:ph idx="1"/>
          </p:nvPr>
        </p:nvSpPr>
        <p:spPr>
          <a:xfrm>
            <a:off x="441703" y="994787"/>
            <a:ext cx="11354057" cy="5182175"/>
          </a:xfrm>
        </p:spPr>
        <p:txBody>
          <a:bodyPr/>
          <a:lstStyle/>
          <a:p>
            <a:pPr marL="0" indent="0">
              <a:buNone/>
            </a:pPr>
            <a:r>
              <a:rPr lang="en-US" sz="1900" dirty="0">
                <a:solidFill>
                  <a:schemeClr val="bg2">
                    <a:lumMod val="10000"/>
                  </a:schemeClr>
                </a:solidFill>
              </a:rPr>
              <a:t>For purposes of investigations and complaints of sexual harassment, </a:t>
            </a:r>
            <a:r>
              <a:rPr lang="en-US" sz="1900" b="1" dirty="0">
                <a:solidFill>
                  <a:schemeClr val="bg2">
                    <a:lumMod val="10000"/>
                  </a:schemeClr>
                </a:solidFill>
              </a:rPr>
              <a:t>education program or activity </a:t>
            </a:r>
            <a:r>
              <a:rPr lang="en-US" sz="1900" dirty="0">
                <a:solidFill>
                  <a:schemeClr val="bg2">
                    <a:lumMod val="10000"/>
                  </a:schemeClr>
                </a:solidFill>
              </a:rPr>
              <a:t>includes locations, events, or circumstances over which the District exercises substantial control over the context in which the sexual harassment occurs and the person accused of committing harassment.</a:t>
            </a:r>
          </a:p>
          <a:p>
            <a:pPr marL="0" indent="0">
              <a:buNone/>
            </a:pPr>
            <a:endParaRPr lang="en-US" dirty="0"/>
          </a:p>
        </p:txBody>
      </p:sp>
      <p:sp>
        <p:nvSpPr>
          <p:cNvPr id="4" name="Footer Placeholder 3"/>
          <p:cNvSpPr>
            <a:spLocks noGrp="1"/>
          </p:cNvSpPr>
          <p:nvPr>
            <p:ph type="ftr" sz="quarter" idx="11"/>
          </p:nvPr>
        </p:nvSpPr>
        <p:spPr/>
        <p:txBody>
          <a:bodyPr/>
          <a:lstStyle/>
          <a:p>
            <a:r>
              <a:rPr lang="en-US" altLang="en-US">
                <a:solidFill>
                  <a:schemeClr val="tx1"/>
                </a:solidFill>
              </a:rPr>
              <a:t>© Shipman &amp; Goodwin LLP 2025. All rights reserved.</a:t>
            </a:r>
            <a:endParaRPr lang="en-US" altLang="en-US" dirty="0">
              <a:solidFill>
                <a:schemeClr val="tx1"/>
              </a:solidFill>
            </a:endParaRPr>
          </a:p>
        </p:txBody>
      </p:sp>
      <p:sp>
        <p:nvSpPr>
          <p:cNvPr id="5" name="Slide Number Placeholder 4"/>
          <p:cNvSpPr>
            <a:spLocks noGrp="1"/>
          </p:cNvSpPr>
          <p:nvPr>
            <p:ph type="sldNum" sz="quarter" idx="12"/>
          </p:nvPr>
        </p:nvSpPr>
        <p:spPr/>
        <p:txBody>
          <a:bodyPr/>
          <a:lstStyle/>
          <a:p>
            <a:fld id="{E6C0C164-648A-654B-87AA-0915A2DD7517}" type="slidenum">
              <a:rPr lang="en-US" smtClean="0"/>
              <a:t>13</a:t>
            </a:fld>
            <a:endParaRPr lang="en-US" dirty="0"/>
          </a:p>
        </p:txBody>
      </p:sp>
      <p:graphicFrame>
        <p:nvGraphicFramePr>
          <p:cNvPr id="12" name="Diagram 11"/>
          <p:cNvGraphicFramePr/>
          <p:nvPr/>
        </p:nvGraphicFramePr>
        <p:xfrm>
          <a:off x="470452" y="1989574"/>
          <a:ext cx="11125346" cy="39690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872325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703" y="-1725"/>
            <a:ext cx="11354057" cy="1407786"/>
          </a:xfrm>
        </p:spPr>
        <p:txBody>
          <a:bodyPr/>
          <a:lstStyle/>
          <a:p>
            <a:r>
              <a:rPr lang="en-US" dirty="0"/>
              <a:t>Online Sexual Harassment</a:t>
            </a:r>
          </a:p>
        </p:txBody>
      </p:sp>
      <p:sp>
        <p:nvSpPr>
          <p:cNvPr id="4" name="Footer Placeholder 3"/>
          <p:cNvSpPr>
            <a:spLocks noGrp="1"/>
          </p:cNvSpPr>
          <p:nvPr>
            <p:ph type="ftr" sz="quarter" idx="11"/>
          </p:nvPr>
        </p:nvSpPr>
        <p:spPr/>
        <p:txBody>
          <a:bodyPr/>
          <a:lstStyle/>
          <a:p>
            <a:r>
              <a:rPr lang="en-US" altLang="en-US">
                <a:solidFill>
                  <a:schemeClr val="tx1"/>
                </a:solidFill>
              </a:rPr>
              <a:t>© Shipman &amp; Goodwin LLP 2025. All rights reserved.</a:t>
            </a:r>
            <a:endParaRPr lang="en-US" altLang="en-US" dirty="0">
              <a:solidFill>
                <a:schemeClr val="tx1"/>
              </a:solidFill>
            </a:endParaRPr>
          </a:p>
        </p:txBody>
      </p:sp>
      <p:sp>
        <p:nvSpPr>
          <p:cNvPr id="5" name="Slide Number Placeholder 4"/>
          <p:cNvSpPr>
            <a:spLocks noGrp="1"/>
          </p:cNvSpPr>
          <p:nvPr>
            <p:ph type="sldNum" sz="quarter" idx="12"/>
          </p:nvPr>
        </p:nvSpPr>
        <p:spPr/>
        <p:txBody>
          <a:bodyPr/>
          <a:lstStyle/>
          <a:p>
            <a:fld id="{E6C0C164-648A-654B-87AA-0915A2DD7517}" type="slidenum">
              <a:rPr lang="en-US" smtClean="0"/>
              <a:t>14</a:t>
            </a:fld>
            <a:endParaRPr lang="en-US"/>
          </a:p>
        </p:txBody>
      </p:sp>
      <p:pic>
        <p:nvPicPr>
          <p:cNvPr id="6"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23611" y="1293139"/>
            <a:ext cx="812800" cy="810678"/>
          </a:xfrm>
          <a:prstGeom prst="rect">
            <a:avLst/>
          </a:prstGeom>
        </p:spPr>
      </p:pic>
      <p:sp>
        <p:nvSpPr>
          <p:cNvPr id="7" name="TextBox 6"/>
          <p:cNvSpPr txBox="1"/>
          <p:nvPr/>
        </p:nvSpPr>
        <p:spPr>
          <a:xfrm>
            <a:off x="1914210" y="1293139"/>
            <a:ext cx="9881549" cy="1200329"/>
          </a:xfrm>
          <a:prstGeom prst="rect">
            <a:avLst/>
          </a:prstGeom>
          <a:noFill/>
        </p:spPr>
        <p:txBody>
          <a:bodyPr wrap="square" rtlCol="0">
            <a:spAutoFit/>
          </a:bodyPr>
          <a:lstStyle/>
          <a:p>
            <a:r>
              <a:rPr lang="en-US" sz="2400" dirty="0">
                <a:solidFill>
                  <a:schemeClr val="tx2"/>
                </a:solidFill>
                <a:latin typeface="Book Antiqua" panose="02040602050305030304" pitchFamily="18" charset="0"/>
              </a:rPr>
              <a:t>A student sexually harassing another student online while off campus and not participating in the school’s programming is not covered under the new Final Regulations and there is no jurisdiction under Title IX.</a:t>
            </a:r>
          </a:p>
        </p:txBody>
      </p:sp>
      <p:pic>
        <p:nvPicPr>
          <p:cNvPr id="8" name="Pictur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41833" y="1395548"/>
            <a:ext cx="746758" cy="680217"/>
          </a:xfrm>
          <a:prstGeom prst="rect">
            <a:avLst/>
          </a:prstGeom>
        </p:spPr>
      </p:pic>
      <p:sp>
        <p:nvSpPr>
          <p:cNvPr id="9" name="Rounded Rectangle 8"/>
          <p:cNvSpPr/>
          <p:nvPr/>
        </p:nvSpPr>
        <p:spPr>
          <a:xfrm>
            <a:off x="923610" y="2700925"/>
            <a:ext cx="10631993" cy="13399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Book Antiqua" panose="02040602050305030304" pitchFamily="18" charset="0"/>
              </a:rPr>
              <a:t>Query:  What if the off campus conduct is the subject </a:t>
            </a:r>
            <a:br>
              <a:rPr lang="en-US" sz="2800" b="1" dirty="0">
                <a:latin typeface="Book Antiqua" panose="02040602050305030304" pitchFamily="18" charset="0"/>
              </a:rPr>
            </a:br>
            <a:r>
              <a:rPr lang="en-US" sz="2800" b="1" dirty="0">
                <a:latin typeface="Book Antiqua" panose="02040602050305030304" pitchFamily="18" charset="0"/>
              </a:rPr>
              <a:t>of alleged harassment that occurs within the school?</a:t>
            </a:r>
          </a:p>
        </p:txBody>
      </p:sp>
      <p:sp>
        <p:nvSpPr>
          <p:cNvPr id="10" name="TextBox 9"/>
          <p:cNvSpPr txBox="1"/>
          <p:nvPr/>
        </p:nvSpPr>
        <p:spPr>
          <a:xfrm>
            <a:off x="941832" y="4477911"/>
            <a:ext cx="10704207" cy="1200329"/>
          </a:xfrm>
          <a:prstGeom prst="rect">
            <a:avLst/>
          </a:prstGeom>
          <a:noFill/>
        </p:spPr>
        <p:txBody>
          <a:bodyPr wrap="square" rtlCol="0">
            <a:spAutoFit/>
          </a:bodyPr>
          <a:lstStyle/>
          <a:p>
            <a:r>
              <a:rPr lang="en-US" sz="2400" dirty="0">
                <a:solidFill>
                  <a:schemeClr val="tx2"/>
                </a:solidFill>
                <a:latin typeface="Book Antiqua" panose="02040602050305030304" pitchFamily="18" charset="0"/>
              </a:rPr>
              <a:t>The District may be required to investigate the matter under the different policies (i.e. student discipline, challenging behavior/bullying, etc.), even if not required by Title IX.</a:t>
            </a:r>
          </a:p>
        </p:txBody>
      </p:sp>
    </p:spTree>
    <p:extLst>
      <p:ext uri="{BB962C8B-B14F-4D97-AF65-F5344CB8AC3E}">
        <p14:creationId xmlns:p14="http://schemas.microsoft.com/office/powerpoint/2010/main" val="27303512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3144A-B484-CA47-B6BE-1D9524673B85}"/>
              </a:ext>
            </a:extLst>
          </p:cNvPr>
          <p:cNvSpPr>
            <a:spLocks noGrp="1"/>
          </p:cNvSpPr>
          <p:nvPr>
            <p:ph type="title"/>
          </p:nvPr>
        </p:nvSpPr>
        <p:spPr>
          <a:xfrm>
            <a:off x="441703" y="-44122"/>
            <a:ext cx="11354057" cy="1407786"/>
          </a:xfrm>
        </p:spPr>
        <p:txBody>
          <a:bodyPr>
            <a:normAutofit fontScale="90000"/>
          </a:bodyPr>
          <a:lstStyle/>
          <a:p>
            <a:pPr algn="ctr"/>
            <a:r>
              <a:rPr lang="en-US" dirty="0"/>
              <a:t>Title IX Jurisdiction: </a:t>
            </a:r>
            <a:br>
              <a:rPr lang="en-US" dirty="0"/>
            </a:br>
            <a:r>
              <a:rPr lang="en-US" dirty="0"/>
              <a:t>What is an “Educational Program or Activity”</a:t>
            </a:r>
          </a:p>
        </p:txBody>
      </p:sp>
      <p:sp>
        <p:nvSpPr>
          <p:cNvPr id="4" name="Footer Placeholder 3">
            <a:extLst>
              <a:ext uri="{FF2B5EF4-FFF2-40B4-BE49-F238E27FC236}">
                <a16:creationId xmlns:a16="http://schemas.microsoft.com/office/drawing/2014/main" id="{D10A78A0-92DD-1849-96A4-10782F9E3157}"/>
              </a:ext>
            </a:extLst>
          </p:cNvPr>
          <p:cNvSpPr>
            <a:spLocks noGrp="1"/>
          </p:cNvSpPr>
          <p:nvPr>
            <p:ph type="ftr" sz="quarter" idx="11"/>
          </p:nvPr>
        </p:nvSpPr>
        <p:spPr/>
        <p:txBody>
          <a:bodyPr/>
          <a:lstStyle/>
          <a:p>
            <a:r>
              <a:rPr lang="en-US" altLang="en-US">
                <a:solidFill>
                  <a:schemeClr val="tx1"/>
                </a:solidFill>
              </a:rPr>
              <a:t>© Shipman &amp; Goodwin LLP 2025. All rights reserved.</a:t>
            </a:r>
            <a:endParaRPr lang="en-US" altLang="en-US" dirty="0">
              <a:solidFill>
                <a:schemeClr val="tx1"/>
              </a:solidFill>
            </a:endParaRPr>
          </a:p>
        </p:txBody>
      </p:sp>
      <p:sp>
        <p:nvSpPr>
          <p:cNvPr id="5" name="Slide Number Placeholder 4">
            <a:extLst>
              <a:ext uri="{FF2B5EF4-FFF2-40B4-BE49-F238E27FC236}">
                <a16:creationId xmlns:a16="http://schemas.microsoft.com/office/drawing/2014/main" id="{E1118491-DAE3-1843-B75D-24C10044C9A2}"/>
              </a:ext>
            </a:extLst>
          </p:cNvPr>
          <p:cNvSpPr>
            <a:spLocks noGrp="1"/>
          </p:cNvSpPr>
          <p:nvPr>
            <p:ph type="sldNum" sz="quarter" idx="12"/>
          </p:nvPr>
        </p:nvSpPr>
        <p:spPr/>
        <p:txBody>
          <a:bodyPr/>
          <a:lstStyle/>
          <a:p>
            <a:fld id="{E6C0C164-648A-654B-87AA-0915A2DD7517}" type="slidenum">
              <a:rPr lang="en-US" smtClean="0"/>
              <a:t>15</a:t>
            </a:fld>
            <a:endParaRPr lang="en-US"/>
          </a:p>
        </p:txBody>
      </p:sp>
      <p:sp>
        <p:nvSpPr>
          <p:cNvPr id="6" name="TextBox 5">
            <a:extLst>
              <a:ext uri="{FF2B5EF4-FFF2-40B4-BE49-F238E27FC236}">
                <a16:creationId xmlns:a16="http://schemas.microsoft.com/office/drawing/2014/main" id="{E1328822-36AA-BC44-B729-5641BE5913DF}"/>
              </a:ext>
            </a:extLst>
          </p:cNvPr>
          <p:cNvSpPr txBox="1"/>
          <p:nvPr/>
        </p:nvSpPr>
        <p:spPr>
          <a:xfrm>
            <a:off x="3555441" y="3238838"/>
            <a:ext cx="1605376" cy="707886"/>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charset="0"/>
                <a:ea typeface="ＭＳ Ｐゴシック" charset="0"/>
              </a:rPr>
              <a:t>Increased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charset="0"/>
                <a:ea typeface="ＭＳ Ｐゴシック" charset="0"/>
              </a:rPr>
              <a:t>Flexibility</a:t>
            </a:r>
          </a:p>
        </p:txBody>
      </p:sp>
      <p:grpSp>
        <p:nvGrpSpPr>
          <p:cNvPr id="7" name="Group 6">
            <a:extLst>
              <a:ext uri="{FF2B5EF4-FFF2-40B4-BE49-F238E27FC236}">
                <a16:creationId xmlns:a16="http://schemas.microsoft.com/office/drawing/2014/main" id="{4D3BF6E1-EA9B-004A-BEFE-90197B8E6FE7}"/>
              </a:ext>
            </a:extLst>
          </p:cNvPr>
          <p:cNvGrpSpPr/>
          <p:nvPr/>
        </p:nvGrpSpPr>
        <p:grpSpPr>
          <a:xfrm>
            <a:off x="0" y="1253066"/>
            <a:ext cx="12192000" cy="4835217"/>
            <a:chOff x="0" y="1428750"/>
            <a:chExt cx="9144000" cy="2139790"/>
          </a:xfrm>
          <a:solidFill>
            <a:schemeClr val="accent1">
              <a:lumMod val="50000"/>
            </a:schemeClr>
          </a:solidFill>
        </p:grpSpPr>
        <p:sp>
          <p:nvSpPr>
            <p:cNvPr id="8" name="Rectangle 7">
              <a:extLst>
                <a:ext uri="{FF2B5EF4-FFF2-40B4-BE49-F238E27FC236}">
                  <a16:creationId xmlns:a16="http://schemas.microsoft.com/office/drawing/2014/main" id="{18371FD3-B7A1-494D-96C5-7FF0E706BE93}"/>
                </a:ext>
              </a:extLst>
            </p:cNvPr>
            <p:cNvSpPr/>
            <p:nvPr/>
          </p:nvSpPr>
          <p:spPr>
            <a:xfrm>
              <a:off x="1592" y="1434940"/>
              <a:ext cx="9142408" cy="2133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Rectangle 8">
              <a:extLst>
                <a:ext uri="{FF2B5EF4-FFF2-40B4-BE49-F238E27FC236}">
                  <a16:creationId xmlns:a16="http://schemas.microsoft.com/office/drawing/2014/main" id="{9D00126B-0E5B-3543-8EC7-5A07206A47CC}"/>
                </a:ext>
              </a:extLst>
            </p:cNvPr>
            <p:cNvSpPr/>
            <p:nvPr/>
          </p:nvSpPr>
          <p:spPr>
            <a:xfrm>
              <a:off x="0" y="1428750"/>
              <a:ext cx="9142408" cy="2133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0" name="Rectangular Callout 9">
            <a:extLst>
              <a:ext uri="{FF2B5EF4-FFF2-40B4-BE49-F238E27FC236}">
                <a16:creationId xmlns:a16="http://schemas.microsoft.com/office/drawing/2014/main" id="{965DB431-31D4-2541-8A07-B7D0D9F638EA}"/>
              </a:ext>
            </a:extLst>
          </p:cNvPr>
          <p:cNvSpPr/>
          <p:nvPr/>
        </p:nvSpPr>
        <p:spPr>
          <a:xfrm>
            <a:off x="532604" y="1585732"/>
            <a:ext cx="11123102" cy="3902412"/>
          </a:xfrm>
          <a:prstGeom prst="wedgeRectCallou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3D2DFB21-76B4-614B-BC1E-99B0EBDCB43E}"/>
              </a:ext>
            </a:extLst>
          </p:cNvPr>
          <p:cNvSpPr txBox="1"/>
          <p:nvPr/>
        </p:nvSpPr>
        <p:spPr>
          <a:xfrm>
            <a:off x="159150" y="940034"/>
            <a:ext cx="1524000" cy="221599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3800" b="0" i="0" u="none" strike="noStrike" kern="1200" cap="none" spc="0" normalizeH="0" baseline="0" noProof="0" dirty="0">
                <a:ln>
                  <a:noFill/>
                </a:ln>
                <a:solidFill>
                  <a:prstClr val="white"/>
                </a:solidFill>
                <a:effectLst/>
                <a:uLnTx/>
                <a:uFillTx/>
                <a:latin typeface="Arial Black" panose="020B0A04020102020204" pitchFamily="34" charset="0"/>
                <a:ea typeface="ＭＳ Ｐゴシック" charset="0"/>
                <a:cs typeface="Aharoni" panose="02010803020104030203" pitchFamily="2" charset="-79"/>
              </a:rPr>
              <a:t>“</a:t>
            </a:r>
          </a:p>
        </p:txBody>
      </p:sp>
      <p:sp>
        <p:nvSpPr>
          <p:cNvPr id="12" name="TextBox 11">
            <a:extLst>
              <a:ext uri="{FF2B5EF4-FFF2-40B4-BE49-F238E27FC236}">
                <a16:creationId xmlns:a16="http://schemas.microsoft.com/office/drawing/2014/main" id="{A59AD2E4-F790-6F4B-8300-0992C215B136}"/>
              </a:ext>
            </a:extLst>
          </p:cNvPr>
          <p:cNvSpPr txBox="1"/>
          <p:nvPr/>
        </p:nvSpPr>
        <p:spPr>
          <a:xfrm rot="10800000">
            <a:off x="10505160" y="3994850"/>
            <a:ext cx="1524000" cy="221599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3800" b="0" i="0" u="none" strike="noStrike" kern="1200" cap="none" spc="0" normalizeH="0" baseline="0" noProof="0" dirty="0">
                <a:ln>
                  <a:noFill/>
                </a:ln>
                <a:solidFill>
                  <a:prstClr val="white"/>
                </a:solidFill>
                <a:effectLst/>
                <a:uLnTx/>
                <a:uFillTx/>
                <a:latin typeface="Arial Black" panose="020B0A04020102020204" pitchFamily="34" charset="0"/>
                <a:ea typeface="ＭＳ Ｐゴシック" charset="0"/>
                <a:cs typeface="Aharoni" panose="02010803020104030203" pitchFamily="2" charset="-79"/>
              </a:rPr>
              <a:t>“</a:t>
            </a:r>
          </a:p>
        </p:txBody>
      </p:sp>
      <p:sp>
        <p:nvSpPr>
          <p:cNvPr id="13" name="TextBox 12">
            <a:extLst>
              <a:ext uri="{FF2B5EF4-FFF2-40B4-BE49-F238E27FC236}">
                <a16:creationId xmlns:a16="http://schemas.microsoft.com/office/drawing/2014/main" id="{FA12D85F-0EBC-104D-8E4A-E192DEE583F2}"/>
              </a:ext>
            </a:extLst>
          </p:cNvPr>
          <p:cNvSpPr txBox="1"/>
          <p:nvPr/>
        </p:nvSpPr>
        <p:spPr>
          <a:xfrm>
            <a:off x="1048968" y="1730733"/>
            <a:ext cx="10470266" cy="3693319"/>
          </a:xfrm>
          <a:prstGeom prst="rect">
            <a:avLst/>
          </a:prstGeom>
          <a:noFill/>
        </p:spPr>
        <p:txBody>
          <a:bodyPr wrap="square" rtlCol="0">
            <a:spAutoFit/>
          </a:bodyPr>
          <a:lstStyle/>
          <a:p>
            <a:pPr marL="342900" indent="-342900">
              <a:buFont typeface="Arial" panose="020B0604020202020204" pitchFamily="34" charset="0"/>
              <a:buChar char="•"/>
            </a:pPr>
            <a:r>
              <a:rPr lang="en-US" sz="2600" dirty="0">
                <a:solidFill>
                  <a:schemeClr val="bg1"/>
                </a:solidFill>
                <a:latin typeface="Book Antiqua" panose="02040602050305030304" pitchFamily="18" charset="0"/>
              </a:rPr>
              <a:t>Whether a school has “substantial control” is a fact-specific inquiry.</a:t>
            </a:r>
          </a:p>
          <a:p>
            <a:endParaRPr lang="en-US" sz="2600" dirty="0">
              <a:solidFill>
                <a:schemeClr val="bg1"/>
              </a:solidFill>
              <a:latin typeface="Book Antiqua" panose="02040602050305030304" pitchFamily="18" charset="0"/>
            </a:endParaRPr>
          </a:p>
          <a:p>
            <a:r>
              <a:rPr lang="en-US" sz="2600" dirty="0">
                <a:solidFill>
                  <a:schemeClr val="bg1"/>
                </a:solidFill>
                <a:latin typeface="Book Antiqua" panose="02040602050305030304" pitchFamily="18" charset="0"/>
              </a:rPr>
              <a:t>Preamble includes the following: </a:t>
            </a:r>
          </a:p>
          <a:p>
            <a:pPr marL="342900" indent="-342900">
              <a:buFont typeface="Arial" panose="020B0604020202020204" pitchFamily="34" charset="0"/>
              <a:buChar char="•"/>
            </a:pPr>
            <a:r>
              <a:rPr lang="en-US" sz="2600" dirty="0">
                <a:solidFill>
                  <a:schemeClr val="bg1"/>
                </a:solidFill>
                <a:latin typeface="Book Antiqua" panose="02040602050305030304" pitchFamily="18" charset="0"/>
              </a:rPr>
              <a:t>A school may have “substantial control” if the program or activity is funded, promoted, or sponsored by the school.</a:t>
            </a:r>
          </a:p>
          <a:p>
            <a:pPr marL="342900" indent="-342900">
              <a:buFont typeface="Arial" panose="020B0604020202020204" pitchFamily="34" charset="0"/>
              <a:buChar char="•"/>
            </a:pPr>
            <a:r>
              <a:rPr lang="en-US" sz="2600" dirty="0">
                <a:solidFill>
                  <a:schemeClr val="bg1"/>
                </a:solidFill>
                <a:latin typeface="Book Antiqua" panose="02040602050305030304" pitchFamily="18" charset="0"/>
              </a:rPr>
              <a:t>A school may have “substantial control” where “a teacher employed by a school visits a student’s home ostensibly to give the student a book but in reality to instigate sexual activity with the student.”</a:t>
            </a:r>
          </a:p>
        </p:txBody>
      </p:sp>
    </p:spTree>
    <p:extLst>
      <p:ext uri="{BB962C8B-B14F-4D97-AF65-F5344CB8AC3E}">
        <p14:creationId xmlns:p14="http://schemas.microsoft.com/office/powerpoint/2010/main" val="13911877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endParaRPr lang="en-US"/>
          </a:p>
        </p:txBody>
      </p:sp>
      <p:sp>
        <p:nvSpPr>
          <p:cNvPr id="3" name="Title 2"/>
          <p:cNvSpPr>
            <a:spLocks noGrp="1"/>
          </p:cNvSpPr>
          <p:nvPr>
            <p:ph type="ctrTitle"/>
          </p:nvPr>
        </p:nvSpPr>
        <p:spPr/>
        <p:txBody>
          <a:bodyPr/>
          <a:lstStyle/>
          <a:p>
            <a:endParaRPr lang="en-US"/>
          </a:p>
        </p:txBody>
      </p:sp>
      <p:sp>
        <p:nvSpPr>
          <p:cNvPr id="4" name="Freeform 3">
            <a:extLst>
              <a:ext uri="{FF2B5EF4-FFF2-40B4-BE49-F238E27FC236}">
                <a16:creationId xmlns:a16="http://schemas.microsoft.com/office/drawing/2014/main" id="{0A3E528B-F01C-EF4F-B5DD-D76E476ED674}"/>
              </a:ext>
            </a:extLst>
          </p:cNvPr>
          <p:cNvSpPr/>
          <p:nvPr/>
        </p:nvSpPr>
        <p:spPr>
          <a:xfrm>
            <a:off x="-14990" y="2600793"/>
            <a:ext cx="12216983" cy="4257207"/>
          </a:xfrm>
          <a:custGeom>
            <a:avLst/>
            <a:gdLst>
              <a:gd name="connsiteX0" fmla="*/ 0 w 12216983"/>
              <a:gd name="connsiteY0" fmla="*/ 764499 h 4257207"/>
              <a:gd name="connsiteX1" fmla="*/ 5194092 w 12216983"/>
              <a:gd name="connsiteY1" fmla="*/ 0 h 4257207"/>
              <a:gd name="connsiteX2" fmla="*/ 12216983 w 12216983"/>
              <a:gd name="connsiteY2" fmla="*/ 4257207 h 4257207"/>
              <a:gd name="connsiteX3" fmla="*/ 0 w 12216983"/>
              <a:gd name="connsiteY3" fmla="*/ 4257207 h 4257207"/>
              <a:gd name="connsiteX4" fmla="*/ 0 w 12216983"/>
              <a:gd name="connsiteY4" fmla="*/ 764499 h 42572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983" h="4257207">
                <a:moveTo>
                  <a:pt x="0" y="764499"/>
                </a:moveTo>
                <a:lnTo>
                  <a:pt x="5194092" y="0"/>
                </a:lnTo>
                <a:lnTo>
                  <a:pt x="12216983" y="4257207"/>
                </a:lnTo>
                <a:lnTo>
                  <a:pt x="0" y="4257207"/>
                </a:lnTo>
                <a:cubicBezTo>
                  <a:pt x="2498" y="3092971"/>
                  <a:pt x="4997" y="1928735"/>
                  <a:pt x="0" y="764499"/>
                </a:cubicBezTo>
                <a:close/>
              </a:path>
            </a:pathLst>
          </a:custGeom>
          <a:solidFill>
            <a:srgbClr val="006BA4">
              <a:alpha val="83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5"/>
          <p:cNvSpPr txBox="1">
            <a:spLocks/>
          </p:cNvSpPr>
          <p:nvPr/>
        </p:nvSpPr>
        <p:spPr>
          <a:xfrm>
            <a:off x="614873" y="3083992"/>
            <a:ext cx="10515600" cy="28527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b="1" i="0" kern="1200">
                <a:solidFill>
                  <a:schemeClr val="bg1"/>
                </a:solidFill>
                <a:latin typeface="Book Antiqua" panose="02040602050305030304" pitchFamily="18" charset="0"/>
                <a:ea typeface="+mj-ea"/>
                <a:cs typeface="+mj-cs"/>
              </a:defRPr>
            </a:lvl1pPr>
          </a:lstStyle>
          <a:p>
            <a:r>
              <a:rPr lang="en-US" sz="4800" dirty="0"/>
              <a:t>Title IX: The Process</a:t>
            </a:r>
            <a:br>
              <a:rPr lang="en-US" sz="4800" dirty="0"/>
            </a:br>
            <a:endParaRPr lang="en-US" sz="4800" dirty="0"/>
          </a:p>
        </p:txBody>
      </p:sp>
    </p:spTree>
    <p:extLst>
      <p:ext uri="{BB962C8B-B14F-4D97-AF65-F5344CB8AC3E}">
        <p14:creationId xmlns:p14="http://schemas.microsoft.com/office/powerpoint/2010/main" val="11920335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4E43D-8F1C-E12C-E5E2-FCF73646DBC8}"/>
              </a:ext>
            </a:extLst>
          </p:cNvPr>
          <p:cNvSpPr>
            <a:spLocks noGrp="1"/>
          </p:cNvSpPr>
          <p:nvPr>
            <p:ph type="title"/>
          </p:nvPr>
        </p:nvSpPr>
        <p:spPr/>
        <p:txBody>
          <a:bodyPr/>
          <a:lstStyle/>
          <a:p>
            <a:r>
              <a:rPr lang="en-US" dirty="0"/>
              <a:t>If An Incident Occurs in Your Building…	</a:t>
            </a:r>
          </a:p>
        </p:txBody>
      </p:sp>
      <p:sp>
        <p:nvSpPr>
          <p:cNvPr id="3" name="Content Placeholder 2">
            <a:extLst>
              <a:ext uri="{FF2B5EF4-FFF2-40B4-BE49-F238E27FC236}">
                <a16:creationId xmlns:a16="http://schemas.microsoft.com/office/drawing/2014/main" id="{6E964AFB-1212-B337-5509-C7D228619D87}"/>
              </a:ext>
            </a:extLst>
          </p:cNvPr>
          <p:cNvSpPr>
            <a:spLocks noGrp="1"/>
          </p:cNvSpPr>
          <p:nvPr>
            <p:ph idx="1"/>
          </p:nvPr>
        </p:nvSpPr>
        <p:spPr/>
        <p:txBody>
          <a:bodyPr>
            <a:normAutofit fontScale="92500" lnSpcReduction="10000"/>
          </a:bodyPr>
          <a:lstStyle/>
          <a:p>
            <a:r>
              <a:rPr lang="en-US" dirty="0"/>
              <a:t>Confirm students are safe and implement any immediate supportive measures.  Notify DCF/police if needed. </a:t>
            </a:r>
          </a:p>
          <a:p>
            <a:r>
              <a:rPr lang="en-US" dirty="0"/>
              <a:t>If any part of the behavior is </a:t>
            </a:r>
            <a:r>
              <a:rPr lang="en-US" i="1" dirty="0"/>
              <a:t>potentially </a:t>
            </a:r>
            <a:r>
              <a:rPr lang="en-US" dirty="0"/>
              <a:t>based on sex or sexual in nature, notify the building Title IX Coordinator to discuss next steps in the Title IX process. </a:t>
            </a:r>
          </a:p>
          <a:p>
            <a:r>
              <a:rPr lang="en-US" dirty="0"/>
              <a:t>Consider if the incident is also potential challenging behavior/bullying.</a:t>
            </a:r>
          </a:p>
          <a:p>
            <a:r>
              <a:rPr lang="en-US" dirty="0"/>
              <a:t>Consider if there is also potential class-based harassment (i.e.</a:t>
            </a:r>
            <a:r>
              <a:rPr lang="en-US" sz="2800" dirty="0"/>
              <a:t> race, religion, color, alienage, national origin, ancestry</a:t>
            </a:r>
            <a:r>
              <a:rPr lang="en-US" dirty="0"/>
              <a:t>, disability).</a:t>
            </a:r>
          </a:p>
          <a:p>
            <a:r>
              <a:rPr lang="en-US" dirty="0"/>
              <a:t>In conjunction with the Title IX Coordinator, develop a plan for investigation. </a:t>
            </a:r>
          </a:p>
          <a:p>
            <a:pPr marL="0" indent="0">
              <a:buNone/>
            </a:pPr>
            <a:endParaRPr lang="en-US" dirty="0"/>
          </a:p>
        </p:txBody>
      </p:sp>
      <p:sp>
        <p:nvSpPr>
          <p:cNvPr id="4" name="Footer Placeholder 3">
            <a:extLst>
              <a:ext uri="{FF2B5EF4-FFF2-40B4-BE49-F238E27FC236}">
                <a16:creationId xmlns:a16="http://schemas.microsoft.com/office/drawing/2014/main" id="{E6282B12-E6F9-FA1C-95E5-10EA0B2E2200}"/>
              </a:ext>
            </a:extLst>
          </p:cNvPr>
          <p:cNvSpPr>
            <a:spLocks noGrp="1"/>
          </p:cNvSpPr>
          <p:nvPr>
            <p:ph type="ftr" sz="quarter" idx="11"/>
          </p:nvPr>
        </p:nvSpPr>
        <p:spPr/>
        <p:txBody>
          <a:bodyPr/>
          <a:lstStyle/>
          <a:p>
            <a:r>
              <a:rPr lang="en-US" altLang="en-US">
                <a:solidFill>
                  <a:schemeClr val="tx1"/>
                </a:solidFill>
              </a:rPr>
              <a:t>© Shipman &amp; Goodwin LLP 2025. All rights reserved.</a:t>
            </a:r>
            <a:endParaRPr lang="en-US" altLang="en-US" dirty="0">
              <a:solidFill>
                <a:schemeClr val="tx1"/>
              </a:solidFill>
            </a:endParaRPr>
          </a:p>
        </p:txBody>
      </p:sp>
      <p:sp>
        <p:nvSpPr>
          <p:cNvPr id="5" name="Slide Number Placeholder 4">
            <a:extLst>
              <a:ext uri="{FF2B5EF4-FFF2-40B4-BE49-F238E27FC236}">
                <a16:creationId xmlns:a16="http://schemas.microsoft.com/office/drawing/2014/main" id="{738A2B20-A9F3-7F0E-BAD9-1B1029BF6A2C}"/>
              </a:ext>
            </a:extLst>
          </p:cNvPr>
          <p:cNvSpPr>
            <a:spLocks noGrp="1"/>
          </p:cNvSpPr>
          <p:nvPr>
            <p:ph type="sldNum" sz="quarter" idx="12"/>
          </p:nvPr>
        </p:nvSpPr>
        <p:spPr/>
        <p:txBody>
          <a:bodyPr/>
          <a:lstStyle/>
          <a:p>
            <a:fld id="{E6C0C164-648A-654B-87AA-0915A2DD7517}" type="slidenum">
              <a:rPr lang="en-US" smtClean="0"/>
              <a:t>17</a:t>
            </a:fld>
            <a:endParaRPr lang="en-US" dirty="0"/>
          </a:p>
        </p:txBody>
      </p:sp>
    </p:spTree>
    <p:extLst>
      <p:ext uri="{BB962C8B-B14F-4D97-AF65-F5344CB8AC3E}">
        <p14:creationId xmlns:p14="http://schemas.microsoft.com/office/powerpoint/2010/main" val="13226922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5422" y="1180530"/>
            <a:ext cx="7877349" cy="1407786"/>
          </a:xfrm>
        </p:spPr>
        <p:txBody>
          <a:bodyPr>
            <a:normAutofit fontScale="90000"/>
          </a:bodyPr>
          <a:lstStyle/>
          <a:p>
            <a:pPr algn="ctr"/>
            <a:r>
              <a:rPr lang="en-US" sz="3600" dirty="0"/>
              <a:t>Grievance Process </a:t>
            </a:r>
            <a:br>
              <a:rPr lang="en-US" sz="3600" dirty="0"/>
            </a:br>
            <a:r>
              <a:rPr lang="en-US" sz="3600" dirty="0"/>
              <a:t>for </a:t>
            </a:r>
            <a:br>
              <a:rPr lang="en-US" sz="3600" dirty="0"/>
            </a:br>
            <a:r>
              <a:rPr lang="en-US" sz="3600" dirty="0"/>
              <a:t>Allegations of </a:t>
            </a:r>
            <a:br>
              <a:rPr lang="en-US" sz="3600" dirty="0"/>
            </a:br>
            <a:r>
              <a:rPr lang="en-US" sz="3600" dirty="0"/>
              <a:t>Sexual Harassment</a:t>
            </a:r>
          </a:p>
        </p:txBody>
      </p:sp>
      <p:sp>
        <p:nvSpPr>
          <p:cNvPr id="4" name="Footer Placeholder 3"/>
          <p:cNvSpPr>
            <a:spLocks noGrp="1"/>
          </p:cNvSpPr>
          <p:nvPr>
            <p:ph type="ftr" sz="quarter" idx="11"/>
          </p:nvPr>
        </p:nvSpPr>
        <p:spPr/>
        <p:txBody>
          <a:bodyPr/>
          <a:lstStyle/>
          <a:p>
            <a:r>
              <a:rPr lang="en-US" altLang="en-US">
                <a:solidFill>
                  <a:schemeClr val="tx1"/>
                </a:solidFill>
              </a:rPr>
              <a:t>© Shipman &amp; Goodwin LLP 2025. All rights reserved.</a:t>
            </a:r>
            <a:endParaRPr lang="en-US" altLang="en-US" dirty="0">
              <a:solidFill>
                <a:schemeClr val="tx1"/>
              </a:solidFill>
            </a:endParaRPr>
          </a:p>
        </p:txBody>
      </p:sp>
      <p:sp>
        <p:nvSpPr>
          <p:cNvPr id="5" name="Slide Number Placeholder 4"/>
          <p:cNvSpPr>
            <a:spLocks noGrp="1"/>
          </p:cNvSpPr>
          <p:nvPr>
            <p:ph type="sldNum" sz="quarter" idx="12"/>
          </p:nvPr>
        </p:nvSpPr>
        <p:spPr/>
        <p:txBody>
          <a:bodyPr/>
          <a:lstStyle/>
          <a:p>
            <a:fld id="{E6C0C164-648A-654B-87AA-0915A2DD7517}" type="slidenum">
              <a:rPr lang="en-US" smtClean="0"/>
              <a:t>18</a:t>
            </a:fld>
            <a:endParaRPr lang="en-US"/>
          </a:p>
        </p:txBody>
      </p:sp>
      <p:sp>
        <p:nvSpPr>
          <p:cNvPr id="6" name="Rectangle 5"/>
          <p:cNvSpPr/>
          <p:nvPr/>
        </p:nvSpPr>
        <p:spPr>
          <a:xfrm>
            <a:off x="5215537" y="587701"/>
            <a:ext cx="4922377" cy="569071"/>
          </a:xfrm>
          <a:prstGeom prst="rect">
            <a:avLst/>
          </a:prstGeom>
          <a:solidFill>
            <a:srgbClr val="006BA4"/>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latin typeface="Book Antiqua" panose="02040602050305030304" pitchFamily="18" charset="0"/>
              </a:rPr>
              <a:t>District receives notice or actual knowledge of sexual harassment</a:t>
            </a:r>
          </a:p>
        </p:txBody>
      </p:sp>
      <p:sp>
        <p:nvSpPr>
          <p:cNvPr id="7" name="Down Arrow 6"/>
          <p:cNvSpPr/>
          <p:nvPr/>
        </p:nvSpPr>
        <p:spPr>
          <a:xfrm>
            <a:off x="7716009" y="1242684"/>
            <a:ext cx="195515" cy="293116"/>
          </a:xfrm>
          <a:prstGeom prst="downArrow">
            <a:avLst/>
          </a:prstGeom>
          <a:solidFill>
            <a:srgbClr val="1D629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p:cNvSpPr/>
          <p:nvPr/>
        </p:nvSpPr>
        <p:spPr>
          <a:xfrm>
            <a:off x="5215536" y="1621645"/>
            <a:ext cx="4922377" cy="569071"/>
          </a:xfrm>
          <a:prstGeom prst="rect">
            <a:avLst/>
          </a:prstGeom>
          <a:solidFill>
            <a:srgbClr val="006BA4"/>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latin typeface="Book Antiqua" panose="02040602050305030304" pitchFamily="18" charset="0"/>
              </a:rPr>
              <a:t>District offers supportive measures</a:t>
            </a:r>
          </a:p>
        </p:txBody>
      </p:sp>
      <p:sp>
        <p:nvSpPr>
          <p:cNvPr id="9" name="Down Arrow 8"/>
          <p:cNvSpPr/>
          <p:nvPr/>
        </p:nvSpPr>
        <p:spPr>
          <a:xfrm>
            <a:off x="7716008" y="2278357"/>
            <a:ext cx="195515" cy="293116"/>
          </a:xfrm>
          <a:prstGeom prst="downArrow">
            <a:avLst/>
          </a:prstGeom>
          <a:solidFill>
            <a:srgbClr val="1D629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Rectangle 9"/>
          <p:cNvSpPr/>
          <p:nvPr/>
        </p:nvSpPr>
        <p:spPr>
          <a:xfrm>
            <a:off x="5215535" y="2655589"/>
            <a:ext cx="4922377" cy="569071"/>
          </a:xfrm>
          <a:prstGeom prst="rect">
            <a:avLst/>
          </a:prstGeom>
          <a:solidFill>
            <a:srgbClr val="006BA4"/>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latin typeface="Book Antiqua" panose="02040602050305030304" pitchFamily="18" charset="0"/>
              </a:rPr>
              <a:t>Formal complaint is filed by the complainant </a:t>
            </a:r>
            <a:br>
              <a:rPr lang="en-US" sz="1600" dirty="0">
                <a:latin typeface="Book Antiqua" panose="02040602050305030304" pitchFamily="18" charset="0"/>
              </a:rPr>
            </a:br>
            <a:r>
              <a:rPr lang="en-US" sz="1600" dirty="0">
                <a:latin typeface="Book Antiqua" panose="02040602050305030304" pitchFamily="18" charset="0"/>
              </a:rPr>
              <a:t>or signed by the Title IX Coordinator</a:t>
            </a:r>
          </a:p>
        </p:txBody>
      </p:sp>
      <p:sp>
        <p:nvSpPr>
          <p:cNvPr id="11" name="Rectangle 10"/>
          <p:cNvSpPr/>
          <p:nvPr/>
        </p:nvSpPr>
        <p:spPr>
          <a:xfrm>
            <a:off x="3916018" y="3689533"/>
            <a:ext cx="3568148" cy="499618"/>
          </a:xfrm>
          <a:prstGeom prst="rect">
            <a:avLst/>
          </a:prstGeom>
          <a:solidFill>
            <a:srgbClr val="1D6295"/>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latin typeface="Book Antiqua" panose="02040602050305030304" pitchFamily="18" charset="0"/>
              </a:rPr>
              <a:t>Investigation</a:t>
            </a:r>
          </a:p>
        </p:txBody>
      </p:sp>
      <p:sp>
        <p:nvSpPr>
          <p:cNvPr id="12" name="Down Arrow 11"/>
          <p:cNvSpPr/>
          <p:nvPr/>
        </p:nvSpPr>
        <p:spPr>
          <a:xfrm rot="2025066">
            <a:off x="6198015" y="3304413"/>
            <a:ext cx="183230" cy="310023"/>
          </a:xfrm>
          <a:prstGeom prst="downArrow">
            <a:avLst/>
          </a:prstGeom>
          <a:solidFill>
            <a:srgbClr val="1D629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Down Arrow 12"/>
          <p:cNvSpPr/>
          <p:nvPr/>
        </p:nvSpPr>
        <p:spPr>
          <a:xfrm rot="19755289">
            <a:off x="8910819" y="3292676"/>
            <a:ext cx="193265" cy="319594"/>
          </a:xfrm>
          <a:prstGeom prst="downArrow">
            <a:avLst/>
          </a:prstGeom>
          <a:solidFill>
            <a:srgbClr val="1D629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Down Arrow 13"/>
          <p:cNvSpPr/>
          <p:nvPr/>
        </p:nvSpPr>
        <p:spPr>
          <a:xfrm>
            <a:off x="5312703" y="4240622"/>
            <a:ext cx="166083" cy="199142"/>
          </a:xfrm>
          <a:prstGeom prst="downArrow">
            <a:avLst/>
          </a:prstGeom>
          <a:solidFill>
            <a:srgbClr val="1D629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5" name="Rectangle 14"/>
          <p:cNvSpPr/>
          <p:nvPr/>
        </p:nvSpPr>
        <p:spPr>
          <a:xfrm>
            <a:off x="3916018" y="4491235"/>
            <a:ext cx="3568148" cy="499618"/>
          </a:xfrm>
          <a:prstGeom prst="rect">
            <a:avLst/>
          </a:prstGeom>
          <a:solidFill>
            <a:srgbClr val="1D6295"/>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latin typeface="Book Antiqua" panose="02040602050305030304" pitchFamily="18" charset="0"/>
              </a:rPr>
              <a:t>Decision Regarding Responsibility</a:t>
            </a:r>
          </a:p>
        </p:txBody>
      </p:sp>
      <p:sp>
        <p:nvSpPr>
          <p:cNvPr id="16" name="Down Arrow 15"/>
          <p:cNvSpPr/>
          <p:nvPr/>
        </p:nvSpPr>
        <p:spPr>
          <a:xfrm>
            <a:off x="5312702" y="5087706"/>
            <a:ext cx="166083" cy="199142"/>
          </a:xfrm>
          <a:prstGeom prst="downArrow">
            <a:avLst/>
          </a:prstGeom>
          <a:solidFill>
            <a:srgbClr val="1D629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Rectangle 16"/>
          <p:cNvSpPr/>
          <p:nvPr/>
        </p:nvSpPr>
        <p:spPr>
          <a:xfrm>
            <a:off x="3916018" y="5354121"/>
            <a:ext cx="3568148" cy="499618"/>
          </a:xfrm>
          <a:prstGeom prst="rect">
            <a:avLst/>
          </a:prstGeom>
          <a:solidFill>
            <a:srgbClr val="1D6295"/>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latin typeface="Book Antiqua" panose="02040602050305030304" pitchFamily="18" charset="0"/>
              </a:rPr>
              <a:t>Appeal</a:t>
            </a:r>
          </a:p>
        </p:txBody>
      </p:sp>
      <p:sp>
        <p:nvSpPr>
          <p:cNvPr id="18" name="Rectangle 17"/>
          <p:cNvSpPr/>
          <p:nvPr/>
        </p:nvSpPr>
        <p:spPr>
          <a:xfrm>
            <a:off x="7911523" y="3691351"/>
            <a:ext cx="3378250" cy="499618"/>
          </a:xfrm>
          <a:prstGeom prst="rect">
            <a:avLst/>
          </a:prstGeom>
          <a:solidFill>
            <a:srgbClr val="1D6295"/>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latin typeface="Book Antiqua" panose="02040602050305030304" pitchFamily="18" charset="0"/>
              </a:rPr>
              <a:t>Informal Resolution Process</a:t>
            </a:r>
          </a:p>
        </p:txBody>
      </p:sp>
      <p:sp>
        <p:nvSpPr>
          <p:cNvPr id="19" name="Rectangle 18"/>
          <p:cNvSpPr/>
          <p:nvPr/>
        </p:nvSpPr>
        <p:spPr>
          <a:xfrm>
            <a:off x="7911523" y="4485500"/>
            <a:ext cx="3378250" cy="499618"/>
          </a:xfrm>
          <a:prstGeom prst="rect">
            <a:avLst/>
          </a:prstGeom>
          <a:solidFill>
            <a:srgbClr val="1D6295"/>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latin typeface="Book Antiqua" panose="02040602050305030304" pitchFamily="18" charset="0"/>
              </a:rPr>
              <a:t>If no agreement is reached</a:t>
            </a:r>
          </a:p>
        </p:txBody>
      </p:sp>
      <p:sp>
        <p:nvSpPr>
          <p:cNvPr id="20" name="Down Arrow 19"/>
          <p:cNvSpPr/>
          <p:nvPr/>
        </p:nvSpPr>
        <p:spPr>
          <a:xfrm rot="8052700">
            <a:off x="7600921" y="4124020"/>
            <a:ext cx="230177" cy="351156"/>
          </a:xfrm>
          <a:prstGeom prst="downArrow">
            <a:avLst/>
          </a:prstGeom>
          <a:solidFill>
            <a:srgbClr val="1D629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1" name="Down Arrow 20"/>
          <p:cNvSpPr/>
          <p:nvPr/>
        </p:nvSpPr>
        <p:spPr>
          <a:xfrm>
            <a:off x="9600648" y="4224288"/>
            <a:ext cx="166083" cy="199142"/>
          </a:xfrm>
          <a:prstGeom prst="downArrow">
            <a:avLst/>
          </a:prstGeom>
          <a:solidFill>
            <a:srgbClr val="1D629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831873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Personnel</a:t>
            </a:r>
          </a:p>
        </p:txBody>
      </p:sp>
      <p:sp>
        <p:nvSpPr>
          <p:cNvPr id="4" name="Footer Placeholder 3"/>
          <p:cNvSpPr>
            <a:spLocks noGrp="1"/>
          </p:cNvSpPr>
          <p:nvPr>
            <p:ph type="ftr" sz="quarter" idx="11"/>
          </p:nvPr>
        </p:nvSpPr>
        <p:spPr/>
        <p:txBody>
          <a:bodyPr/>
          <a:lstStyle/>
          <a:p>
            <a:r>
              <a:rPr lang="en-US" altLang="en-US">
                <a:solidFill>
                  <a:schemeClr val="tx1"/>
                </a:solidFill>
              </a:rPr>
              <a:t>© Shipman &amp; Goodwin LLP 2025. All rights reserved.</a:t>
            </a:r>
            <a:endParaRPr lang="en-US" altLang="en-US" dirty="0">
              <a:solidFill>
                <a:schemeClr val="tx1"/>
              </a:solidFill>
            </a:endParaRPr>
          </a:p>
        </p:txBody>
      </p:sp>
      <p:sp>
        <p:nvSpPr>
          <p:cNvPr id="5" name="Slide Number Placeholder 4"/>
          <p:cNvSpPr>
            <a:spLocks noGrp="1"/>
          </p:cNvSpPr>
          <p:nvPr>
            <p:ph type="sldNum" sz="quarter" idx="12"/>
          </p:nvPr>
        </p:nvSpPr>
        <p:spPr/>
        <p:txBody>
          <a:bodyPr/>
          <a:lstStyle/>
          <a:p>
            <a:fld id="{E6C0C164-648A-654B-87AA-0915A2DD7517}" type="slidenum">
              <a:rPr lang="en-US" smtClean="0"/>
              <a:t>19</a:t>
            </a:fld>
            <a:endParaRPr lang="en-US"/>
          </a:p>
        </p:txBody>
      </p:sp>
      <p:graphicFrame>
        <p:nvGraphicFramePr>
          <p:cNvPr id="6" name="Diagram 5"/>
          <p:cNvGraphicFramePr/>
          <p:nvPr/>
        </p:nvGraphicFramePr>
        <p:xfrm>
          <a:off x="1468877" y="418289"/>
          <a:ext cx="8745166" cy="5894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985812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Title IX Coordinator: </a:t>
            </a:r>
            <a:br>
              <a:rPr lang="en-US" dirty="0"/>
            </a:br>
            <a:endParaRPr lang="en-US" dirty="0"/>
          </a:p>
        </p:txBody>
      </p:sp>
      <p:sp>
        <p:nvSpPr>
          <p:cNvPr id="3" name="Content Placeholder 2"/>
          <p:cNvSpPr>
            <a:spLocks noGrp="1"/>
          </p:cNvSpPr>
          <p:nvPr>
            <p:ph idx="1"/>
          </p:nvPr>
        </p:nvSpPr>
        <p:spPr>
          <a:xfrm>
            <a:off x="441703" y="821351"/>
            <a:ext cx="11354057" cy="4459225"/>
          </a:xfrm>
        </p:spPr>
        <p:txBody>
          <a:bodyPr/>
          <a:lstStyle/>
          <a:p>
            <a:pPr marL="0" indent="0">
              <a:buNone/>
            </a:pPr>
            <a:r>
              <a:rPr lang="en-US" dirty="0"/>
              <a:t>Responsibilities within the Grievance Process:</a:t>
            </a:r>
          </a:p>
        </p:txBody>
      </p:sp>
      <p:sp>
        <p:nvSpPr>
          <p:cNvPr id="4" name="Footer Placeholder 3"/>
          <p:cNvSpPr>
            <a:spLocks noGrp="1"/>
          </p:cNvSpPr>
          <p:nvPr>
            <p:ph type="ftr" sz="quarter" idx="11"/>
          </p:nvPr>
        </p:nvSpPr>
        <p:spPr/>
        <p:txBody>
          <a:bodyPr/>
          <a:lstStyle/>
          <a:p>
            <a:r>
              <a:rPr lang="en-US" altLang="en-US">
                <a:solidFill>
                  <a:schemeClr val="tx1"/>
                </a:solidFill>
              </a:rPr>
              <a:t>© Shipman &amp; Goodwin LLP 2025. All rights reserved.</a:t>
            </a:r>
            <a:endParaRPr lang="en-US" altLang="en-US" dirty="0">
              <a:solidFill>
                <a:schemeClr val="tx1"/>
              </a:solidFill>
            </a:endParaRPr>
          </a:p>
        </p:txBody>
      </p:sp>
      <p:sp>
        <p:nvSpPr>
          <p:cNvPr id="5" name="Slide Number Placeholder 4"/>
          <p:cNvSpPr>
            <a:spLocks noGrp="1"/>
          </p:cNvSpPr>
          <p:nvPr>
            <p:ph type="sldNum" sz="quarter" idx="12"/>
          </p:nvPr>
        </p:nvSpPr>
        <p:spPr/>
        <p:txBody>
          <a:bodyPr/>
          <a:lstStyle/>
          <a:p>
            <a:fld id="{E6C0C164-648A-654B-87AA-0915A2DD7517}" type="slidenum">
              <a:rPr lang="en-US" smtClean="0"/>
              <a:t>20</a:t>
            </a:fld>
            <a:endParaRPr lang="en-US"/>
          </a:p>
        </p:txBody>
      </p:sp>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6986" y="1400008"/>
            <a:ext cx="812800" cy="810678"/>
          </a:xfrm>
          <a:prstGeom prst="rect">
            <a:avLst/>
          </a:prstGeom>
        </p:spPr>
      </p:pic>
      <p:pic>
        <p:nvPicPr>
          <p:cNvPr id="8" name="Picture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6882" y="1258059"/>
            <a:ext cx="861786" cy="859536"/>
          </a:xfrm>
          <a:prstGeom prst="rect">
            <a:avLst/>
          </a:prstGeom>
        </p:spPr>
      </p:pic>
      <p:pic>
        <p:nvPicPr>
          <p:cNvPr id="9" name="Picture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2918" y="2341873"/>
            <a:ext cx="812800" cy="810678"/>
          </a:xfrm>
          <a:prstGeom prst="rect">
            <a:avLst/>
          </a:prstGeom>
        </p:spPr>
      </p:pic>
      <p:pic>
        <p:nvPicPr>
          <p:cNvPr id="10" name="Picture 9"/>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16400" y="2186062"/>
            <a:ext cx="861786" cy="859536"/>
          </a:xfrm>
          <a:prstGeom prst="rect">
            <a:avLst/>
          </a:prstGeom>
        </p:spPr>
      </p:pic>
      <p:pic>
        <p:nvPicPr>
          <p:cNvPr id="11" name="Picture 1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1054" y="3090274"/>
            <a:ext cx="812800" cy="810678"/>
          </a:xfrm>
          <a:prstGeom prst="rect">
            <a:avLst/>
          </a:prstGeom>
        </p:spPr>
      </p:pic>
      <p:pic>
        <p:nvPicPr>
          <p:cNvPr id="12" name="Picture 1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50928" y="2931357"/>
            <a:ext cx="861786" cy="859536"/>
          </a:xfrm>
          <a:prstGeom prst="rect">
            <a:avLst/>
          </a:prstGeom>
        </p:spPr>
      </p:pic>
      <p:sp>
        <p:nvSpPr>
          <p:cNvPr id="13" name="TextBox 12"/>
          <p:cNvSpPr txBox="1"/>
          <p:nvPr/>
        </p:nvSpPr>
        <p:spPr>
          <a:xfrm>
            <a:off x="1369786" y="1409896"/>
            <a:ext cx="10425974" cy="923330"/>
          </a:xfrm>
          <a:prstGeom prst="rect">
            <a:avLst/>
          </a:prstGeom>
          <a:noFill/>
        </p:spPr>
        <p:txBody>
          <a:bodyPr wrap="square" rtlCol="0">
            <a:spAutoFit/>
          </a:bodyPr>
          <a:lstStyle/>
          <a:p>
            <a:r>
              <a:rPr lang="en-US" dirty="0">
                <a:solidFill>
                  <a:schemeClr val="tx1">
                    <a:lumMod val="50000"/>
                  </a:schemeClr>
                </a:solidFill>
                <a:latin typeface="Book Antiqua" panose="02040602050305030304" pitchFamily="18" charset="0"/>
              </a:rPr>
              <a:t>Contact each complainant (defined as a person who is alleged to be the victim of sexual harassment) to discuss supportive measures and inform the complainant of the availability of these measures with or without filing a formal complaint</a:t>
            </a:r>
          </a:p>
        </p:txBody>
      </p:sp>
      <p:sp>
        <p:nvSpPr>
          <p:cNvPr id="14" name="TextBox 13"/>
          <p:cNvSpPr txBox="1"/>
          <p:nvPr/>
        </p:nvSpPr>
        <p:spPr>
          <a:xfrm>
            <a:off x="1430494" y="2547262"/>
            <a:ext cx="10365266" cy="369332"/>
          </a:xfrm>
          <a:prstGeom prst="rect">
            <a:avLst/>
          </a:prstGeom>
          <a:noFill/>
        </p:spPr>
        <p:txBody>
          <a:bodyPr wrap="square" rtlCol="0">
            <a:spAutoFit/>
          </a:bodyPr>
          <a:lstStyle/>
          <a:p>
            <a:r>
              <a:rPr lang="en-US" dirty="0">
                <a:solidFill>
                  <a:schemeClr val="tx1">
                    <a:lumMod val="50000"/>
                  </a:schemeClr>
                </a:solidFill>
                <a:latin typeface="Book Antiqua" panose="02040602050305030304" pitchFamily="18" charset="0"/>
              </a:rPr>
              <a:t>Consider the complainant’s wishes regarding supportive measures</a:t>
            </a:r>
          </a:p>
        </p:txBody>
      </p:sp>
      <p:sp>
        <p:nvSpPr>
          <p:cNvPr id="15" name="TextBox 14"/>
          <p:cNvSpPr txBox="1"/>
          <p:nvPr/>
        </p:nvSpPr>
        <p:spPr>
          <a:xfrm>
            <a:off x="1405044" y="3320001"/>
            <a:ext cx="10579774" cy="369332"/>
          </a:xfrm>
          <a:prstGeom prst="rect">
            <a:avLst/>
          </a:prstGeom>
          <a:noFill/>
        </p:spPr>
        <p:txBody>
          <a:bodyPr wrap="square" rtlCol="0">
            <a:spAutoFit/>
          </a:bodyPr>
          <a:lstStyle/>
          <a:p>
            <a:r>
              <a:rPr lang="en-US" dirty="0">
                <a:solidFill>
                  <a:schemeClr val="tx1">
                    <a:lumMod val="50000"/>
                  </a:schemeClr>
                </a:solidFill>
                <a:latin typeface="Book Antiqua" panose="02040602050305030304" pitchFamily="18" charset="0"/>
              </a:rPr>
              <a:t>Explain to the complainant the process for filing a formal complaint</a:t>
            </a:r>
          </a:p>
        </p:txBody>
      </p:sp>
      <p:pic>
        <p:nvPicPr>
          <p:cNvPr id="16" name="Picture 1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86144" y="3827191"/>
            <a:ext cx="812800" cy="810678"/>
          </a:xfrm>
          <a:prstGeom prst="rect">
            <a:avLst/>
          </a:prstGeom>
        </p:spPr>
      </p:pic>
      <p:pic>
        <p:nvPicPr>
          <p:cNvPr id="17" name="Picture 1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02332" y="3673966"/>
            <a:ext cx="861786" cy="859536"/>
          </a:xfrm>
          <a:prstGeom prst="rect">
            <a:avLst/>
          </a:prstGeom>
        </p:spPr>
      </p:pic>
      <p:sp>
        <p:nvSpPr>
          <p:cNvPr id="18" name="TextBox 17"/>
          <p:cNvSpPr txBox="1"/>
          <p:nvPr/>
        </p:nvSpPr>
        <p:spPr>
          <a:xfrm>
            <a:off x="1430494" y="4045110"/>
            <a:ext cx="10579774" cy="369332"/>
          </a:xfrm>
          <a:prstGeom prst="rect">
            <a:avLst/>
          </a:prstGeom>
          <a:noFill/>
        </p:spPr>
        <p:txBody>
          <a:bodyPr wrap="square" rtlCol="0">
            <a:spAutoFit/>
          </a:bodyPr>
          <a:lstStyle/>
          <a:p>
            <a:r>
              <a:rPr lang="en-US" dirty="0">
                <a:solidFill>
                  <a:schemeClr val="tx1">
                    <a:lumMod val="50000"/>
                  </a:schemeClr>
                </a:solidFill>
                <a:latin typeface="Book Antiqua" panose="02040602050305030304" pitchFamily="18" charset="0"/>
              </a:rPr>
              <a:t>Follow grievance process before imposing disciplinary sanctions if respondent is found responsible </a:t>
            </a:r>
          </a:p>
        </p:txBody>
      </p:sp>
      <p:pic>
        <p:nvPicPr>
          <p:cNvPr id="19" name="Picture 1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86144" y="4577543"/>
            <a:ext cx="812800" cy="810678"/>
          </a:xfrm>
          <a:prstGeom prst="rect">
            <a:avLst/>
          </a:prstGeom>
        </p:spPr>
      </p:pic>
      <p:pic>
        <p:nvPicPr>
          <p:cNvPr id="20" name="Picture 19"/>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02332" y="4424318"/>
            <a:ext cx="861786" cy="859536"/>
          </a:xfrm>
          <a:prstGeom prst="rect">
            <a:avLst/>
          </a:prstGeom>
        </p:spPr>
      </p:pic>
      <p:sp>
        <p:nvSpPr>
          <p:cNvPr id="21" name="TextBox 20"/>
          <p:cNvSpPr txBox="1"/>
          <p:nvPr/>
        </p:nvSpPr>
        <p:spPr>
          <a:xfrm>
            <a:off x="1430494" y="4672721"/>
            <a:ext cx="10579774" cy="646331"/>
          </a:xfrm>
          <a:prstGeom prst="rect">
            <a:avLst/>
          </a:prstGeom>
          <a:noFill/>
        </p:spPr>
        <p:txBody>
          <a:bodyPr wrap="square" rtlCol="0">
            <a:spAutoFit/>
          </a:bodyPr>
          <a:lstStyle/>
          <a:p>
            <a:r>
              <a:rPr lang="en-US" dirty="0">
                <a:solidFill>
                  <a:schemeClr val="tx1">
                    <a:lumMod val="50000"/>
                  </a:schemeClr>
                </a:solidFill>
                <a:latin typeface="Book Antiqua" panose="02040602050305030304" pitchFamily="18" charset="0"/>
              </a:rPr>
              <a:t>If respondent is found responsible, then effectively implement remedies for the complainant, designed to restore or preserve the complainant’s equal educational access</a:t>
            </a:r>
          </a:p>
        </p:txBody>
      </p:sp>
      <p:pic>
        <p:nvPicPr>
          <p:cNvPr id="22" name="Picture 2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86144" y="5335204"/>
            <a:ext cx="812800" cy="810678"/>
          </a:xfrm>
          <a:prstGeom prst="rect">
            <a:avLst/>
          </a:prstGeom>
        </p:spPr>
      </p:pic>
      <p:pic>
        <p:nvPicPr>
          <p:cNvPr id="23" name="Picture 2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02332" y="5181979"/>
            <a:ext cx="861786" cy="859536"/>
          </a:xfrm>
          <a:prstGeom prst="rect">
            <a:avLst/>
          </a:prstGeom>
        </p:spPr>
      </p:pic>
      <p:sp>
        <p:nvSpPr>
          <p:cNvPr id="24" name="TextBox 23"/>
          <p:cNvSpPr txBox="1"/>
          <p:nvPr/>
        </p:nvSpPr>
        <p:spPr>
          <a:xfrm>
            <a:off x="1430494" y="5509829"/>
            <a:ext cx="10579774" cy="369332"/>
          </a:xfrm>
          <a:prstGeom prst="rect">
            <a:avLst/>
          </a:prstGeom>
          <a:noFill/>
        </p:spPr>
        <p:txBody>
          <a:bodyPr wrap="square" rtlCol="0">
            <a:spAutoFit/>
          </a:bodyPr>
          <a:lstStyle/>
          <a:p>
            <a:r>
              <a:rPr lang="en-US" dirty="0">
                <a:solidFill>
                  <a:schemeClr val="tx1">
                    <a:lumMod val="50000"/>
                  </a:schemeClr>
                </a:solidFill>
                <a:latin typeface="Book Antiqua" panose="02040602050305030304" pitchFamily="18" charset="0"/>
              </a:rPr>
              <a:t>Must be impartial, unbiased, and free from conflicts</a:t>
            </a:r>
          </a:p>
        </p:txBody>
      </p:sp>
    </p:spTree>
    <p:extLst>
      <p:ext uri="{BB962C8B-B14F-4D97-AF65-F5344CB8AC3E}">
        <p14:creationId xmlns:p14="http://schemas.microsoft.com/office/powerpoint/2010/main" val="2055131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left)">
                                      <p:cBhvr>
                                        <p:cTn id="19" dur="500"/>
                                        <p:tgtEl>
                                          <p:spTgt spid="17"/>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ipe(left)">
                                      <p:cBhvr>
                                        <p:cTn id="23" dur="500"/>
                                        <p:tgtEl>
                                          <p:spTgt spid="20"/>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left)">
                                      <p:cBhvr>
                                        <p:cTn id="2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5864" y="-178664"/>
            <a:ext cx="11354057" cy="1407786"/>
          </a:xfrm>
        </p:spPr>
        <p:txBody>
          <a:bodyPr/>
          <a:lstStyle/>
          <a:p>
            <a:r>
              <a:rPr lang="en-US" dirty="0"/>
              <a:t>Supportive Measures</a:t>
            </a:r>
          </a:p>
        </p:txBody>
      </p:sp>
      <p:sp>
        <p:nvSpPr>
          <p:cNvPr id="3" name="Content Placeholder 2"/>
          <p:cNvSpPr>
            <a:spLocks noGrp="1"/>
          </p:cNvSpPr>
          <p:nvPr>
            <p:ph idx="1"/>
          </p:nvPr>
        </p:nvSpPr>
        <p:spPr>
          <a:xfrm>
            <a:off x="441703" y="974035"/>
            <a:ext cx="11354057" cy="5202927"/>
          </a:xfrm>
        </p:spPr>
        <p:txBody>
          <a:bodyPr>
            <a:normAutofit/>
          </a:bodyPr>
          <a:lstStyle/>
          <a:p>
            <a:pPr marL="0" indent="0">
              <a:buNone/>
            </a:pPr>
            <a:r>
              <a:rPr lang="en-US" sz="2000" dirty="0">
                <a:solidFill>
                  <a:schemeClr val="bg2">
                    <a:lumMod val="10000"/>
                  </a:schemeClr>
                </a:solidFill>
              </a:rPr>
              <a:t>The Title IX Coordinator must promptly contact the complainant to discuss the availability of supportive measures, consider the complainants wishes with respect to supportive measures, inform the complainant of the availability of supportive measures </a:t>
            </a:r>
            <a:r>
              <a:rPr lang="en-US" sz="2000" b="1" i="1" dirty="0">
                <a:solidFill>
                  <a:schemeClr val="bg2">
                    <a:lumMod val="10000"/>
                  </a:schemeClr>
                </a:solidFill>
              </a:rPr>
              <a:t>with</a:t>
            </a:r>
            <a:r>
              <a:rPr lang="en-US" sz="2000" dirty="0">
                <a:solidFill>
                  <a:schemeClr val="bg2">
                    <a:lumMod val="10000"/>
                  </a:schemeClr>
                </a:solidFill>
              </a:rPr>
              <a:t> or </a:t>
            </a:r>
            <a:r>
              <a:rPr lang="en-US" sz="2000" b="1" i="1" dirty="0">
                <a:solidFill>
                  <a:schemeClr val="bg2">
                    <a:lumMod val="10000"/>
                  </a:schemeClr>
                </a:solidFill>
              </a:rPr>
              <a:t>without</a:t>
            </a:r>
            <a:r>
              <a:rPr lang="en-US" sz="2000" dirty="0">
                <a:solidFill>
                  <a:schemeClr val="bg2">
                    <a:lumMod val="10000"/>
                  </a:schemeClr>
                </a:solidFill>
              </a:rPr>
              <a:t> filing a formal complaint, and explain to the complainant the process for filing a formal complaint. </a:t>
            </a:r>
          </a:p>
          <a:p>
            <a:pPr marL="0" indent="0">
              <a:buNone/>
            </a:pPr>
            <a:endParaRPr lang="en-US" sz="2000" dirty="0"/>
          </a:p>
        </p:txBody>
      </p:sp>
      <p:sp>
        <p:nvSpPr>
          <p:cNvPr id="4" name="Footer Placeholder 3"/>
          <p:cNvSpPr>
            <a:spLocks noGrp="1"/>
          </p:cNvSpPr>
          <p:nvPr>
            <p:ph type="ftr" sz="quarter" idx="11"/>
          </p:nvPr>
        </p:nvSpPr>
        <p:spPr/>
        <p:txBody>
          <a:bodyPr/>
          <a:lstStyle/>
          <a:p>
            <a:r>
              <a:rPr lang="en-US" altLang="en-US">
                <a:solidFill>
                  <a:schemeClr val="tx1"/>
                </a:solidFill>
              </a:rPr>
              <a:t>© Shipman &amp; Goodwin LLP 2025. All rights reserved.</a:t>
            </a:r>
            <a:endParaRPr lang="en-US" altLang="en-US" dirty="0">
              <a:solidFill>
                <a:schemeClr val="tx1"/>
              </a:solidFill>
            </a:endParaRPr>
          </a:p>
        </p:txBody>
      </p:sp>
      <p:sp>
        <p:nvSpPr>
          <p:cNvPr id="5" name="Slide Number Placeholder 4"/>
          <p:cNvSpPr>
            <a:spLocks noGrp="1"/>
          </p:cNvSpPr>
          <p:nvPr>
            <p:ph type="sldNum" sz="quarter" idx="12"/>
          </p:nvPr>
        </p:nvSpPr>
        <p:spPr/>
        <p:txBody>
          <a:bodyPr/>
          <a:lstStyle/>
          <a:p>
            <a:fld id="{E6C0C164-648A-654B-87AA-0915A2DD7517}" type="slidenum">
              <a:rPr lang="en-US" smtClean="0"/>
              <a:t>21</a:t>
            </a:fld>
            <a:endParaRPr lang="en-US"/>
          </a:p>
        </p:txBody>
      </p:sp>
      <p:graphicFrame>
        <p:nvGraphicFramePr>
          <p:cNvPr id="6" name="Diagram 5"/>
          <p:cNvGraphicFramePr/>
          <p:nvPr/>
        </p:nvGraphicFramePr>
        <p:xfrm>
          <a:off x="838200" y="2381821"/>
          <a:ext cx="10472530" cy="35872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6"/>
          <p:cNvSpPr/>
          <p:nvPr/>
        </p:nvSpPr>
        <p:spPr>
          <a:xfrm>
            <a:off x="3249371" y="5574268"/>
            <a:ext cx="2518638" cy="369332"/>
          </a:xfrm>
          <a:prstGeom prst="rect">
            <a:avLst/>
          </a:prstGeom>
        </p:spPr>
        <p:txBody>
          <a:bodyPr wrap="none">
            <a:spAutoFit/>
          </a:bodyPr>
          <a:lstStyle/>
          <a:p>
            <a:r>
              <a:rPr lang="en-US" b="1" dirty="0">
                <a:solidFill>
                  <a:schemeClr val="bg1"/>
                </a:solidFill>
                <a:latin typeface="Book Antiqua" panose="02040602050305030304" pitchFamily="18" charset="0"/>
              </a:rPr>
              <a:t>Supportive Measures</a:t>
            </a:r>
          </a:p>
        </p:txBody>
      </p:sp>
    </p:spTree>
    <p:extLst>
      <p:ext uri="{BB962C8B-B14F-4D97-AF65-F5344CB8AC3E}">
        <p14:creationId xmlns:p14="http://schemas.microsoft.com/office/powerpoint/2010/main" val="11413664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703" y="338985"/>
            <a:ext cx="11354057" cy="1407786"/>
          </a:xfrm>
        </p:spPr>
        <p:txBody>
          <a:bodyPr/>
          <a:lstStyle/>
          <a:p>
            <a:r>
              <a:rPr lang="en-US" dirty="0"/>
              <a:t>Supportive </a:t>
            </a:r>
            <a:br>
              <a:rPr lang="en-US" dirty="0"/>
            </a:br>
            <a:r>
              <a:rPr lang="en-US" dirty="0"/>
              <a:t>Measures</a:t>
            </a:r>
          </a:p>
        </p:txBody>
      </p:sp>
      <p:sp>
        <p:nvSpPr>
          <p:cNvPr id="3" name="Content Placeholder 2"/>
          <p:cNvSpPr>
            <a:spLocks noGrp="1"/>
          </p:cNvSpPr>
          <p:nvPr>
            <p:ph idx="1"/>
          </p:nvPr>
        </p:nvSpPr>
        <p:spPr>
          <a:xfrm>
            <a:off x="7776783" y="4412974"/>
            <a:ext cx="4120358" cy="4147481"/>
          </a:xfrm>
        </p:spPr>
        <p:txBody>
          <a:bodyPr>
            <a:normAutofit/>
          </a:bodyPr>
          <a:lstStyle/>
          <a:p>
            <a:pPr marL="0" indent="0">
              <a:buNone/>
            </a:pPr>
            <a:r>
              <a:rPr lang="en-US" sz="2000" dirty="0">
                <a:solidFill>
                  <a:schemeClr val="bg2">
                    <a:lumMod val="10000"/>
                  </a:schemeClr>
                </a:solidFill>
              </a:rPr>
              <a:t>The Title IX Coordinator will keep supportive measures confidential unless it impairs the ability to provide the supportive measures (i.e. a no-contact order). </a:t>
            </a:r>
          </a:p>
          <a:p>
            <a:endParaRPr lang="en-US" sz="2400" dirty="0"/>
          </a:p>
        </p:txBody>
      </p:sp>
      <p:sp>
        <p:nvSpPr>
          <p:cNvPr id="4" name="Footer Placeholder 3"/>
          <p:cNvSpPr>
            <a:spLocks noGrp="1"/>
          </p:cNvSpPr>
          <p:nvPr>
            <p:ph type="ftr" sz="quarter" idx="11"/>
          </p:nvPr>
        </p:nvSpPr>
        <p:spPr/>
        <p:txBody>
          <a:bodyPr/>
          <a:lstStyle/>
          <a:p>
            <a:r>
              <a:rPr lang="en-US" altLang="en-US">
                <a:solidFill>
                  <a:schemeClr val="tx1"/>
                </a:solidFill>
              </a:rPr>
              <a:t>© Shipman &amp; Goodwin LLP 2025. All rights reserved.</a:t>
            </a:r>
            <a:endParaRPr lang="en-US" altLang="en-US" dirty="0">
              <a:solidFill>
                <a:schemeClr val="tx1"/>
              </a:solidFill>
            </a:endParaRPr>
          </a:p>
        </p:txBody>
      </p:sp>
      <p:sp>
        <p:nvSpPr>
          <p:cNvPr id="5" name="Slide Number Placeholder 4"/>
          <p:cNvSpPr>
            <a:spLocks noGrp="1"/>
          </p:cNvSpPr>
          <p:nvPr>
            <p:ph type="sldNum" sz="quarter" idx="12"/>
          </p:nvPr>
        </p:nvSpPr>
        <p:spPr/>
        <p:txBody>
          <a:bodyPr/>
          <a:lstStyle/>
          <a:p>
            <a:fld id="{E6C0C164-648A-654B-87AA-0915A2DD7517}" type="slidenum">
              <a:rPr lang="en-US" smtClean="0"/>
              <a:t>22</a:t>
            </a:fld>
            <a:endParaRPr lang="en-US"/>
          </a:p>
        </p:txBody>
      </p:sp>
      <p:graphicFrame>
        <p:nvGraphicFramePr>
          <p:cNvPr id="6" name="Diagram 5"/>
          <p:cNvGraphicFramePr/>
          <p:nvPr/>
        </p:nvGraphicFramePr>
        <p:xfrm>
          <a:off x="2004927" y="149087"/>
          <a:ext cx="7162800" cy="58259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405234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703" y="0"/>
            <a:ext cx="11354057" cy="1407786"/>
          </a:xfrm>
        </p:spPr>
        <p:txBody>
          <a:bodyPr/>
          <a:lstStyle/>
          <a:p>
            <a:r>
              <a:rPr lang="en-US" dirty="0"/>
              <a:t>Formal Complaint</a:t>
            </a:r>
          </a:p>
        </p:txBody>
      </p:sp>
      <p:sp>
        <p:nvSpPr>
          <p:cNvPr id="3" name="Content Placeholder 2"/>
          <p:cNvSpPr>
            <a:spLocks noGrp="1"/>
          </p:cNvSpPr>
          <p:nvPr>
            <p:ph idx="1"/>
          </p:nvPr>
        </p:nvSpPr>
        <p:spPr>
          <a:xfrm>
            <a:off x="441703" y="1041636"/>
            <a:ext cx="11354057" cy="4459225"/>
          </a:xfrm>
        </p:spPr>
        <p:txBody>
          <a:bodyPr/>
          <a:lstStyle/>
          <a:p>
            <a:pPr marL="0" indent="0">
              <a:buNone/>
            </a:pPr>
            <a:r>
              <a:rPr lang="en-US" dirty="0"/>
              <a:t>The filing of a formal complaint triggers the beginning of the formal grievance process:</a:t>
            </a:r>
          </a:p>
        </p:txBody>
      </p:sp>
      <p:sp>
        <p:nvSpPr>
          <p:cNvPr id="4" name="Footer Placeholder 3"/>
          <p:cNvSpPr>
            <a:spLocks noGrp="1"/>
          </p:cNvSpPr>
          <p:nvPr>
            <p:ph type="ftr" sz="quarter" idx="11"/>
          </p:nvPr>
        </p:nvSpPr>
        <p:spPr/>
        <p:txBody>
          <a:bodyPr/>
          <a:lstStyle/>
          <a:p>
            <a:r>
              <a:rPr lang="en-US" altLang="en-US">
                <a:solidFill>
                  <a:schemeClr val="tx1"/>
                </a:solidFill>
              </a:rPr>
              <a:t>© Shipman &amp; Goodwin LLP 2025. All rights reserved.</a:t>
            </a:r>
            <a:endParaRPr lang="en-US" altLang="en-US" dirty="0">
              <a:solidFill>
                <a:schemeClr val="tx1"/>
              </a:solidFill>
            </a:endParaRPr>
          </a:p>
        </p:txBody>
      </p:sp>
      <p:sp>
        <p:nvSpPr>
          <p:cNvPr id="5" name="Slide Number Placeholder 4"/>
          <p:cNvSpPr>
            <a:spLocks noGrp="1"/>
          </p:cNvSpPr>
          <p:nvPr>
            <p:ph type="sldNum" sz="quarter" idx="12"/>
          </p:nvPr>
        </p:nvSpPr>
        <p:spPr/>
        <p:txBody>
          <a:bodyPr/>
          <a:lstStyle/>
          <a:p>
            <a:fld id="{E6C0C164-648A-654B-87AA-0915A2DD7517}" type="slidenum">
              <a:rPr lang="en-US" smtClean="0"/>
              <a:t>23</a:t>
            </a:fld>
            <a:endParaRPr lang="en-US"/>
          </a:p>
        </p:txBody>
      </p:sp>
      <p:graphicFrame>
        <p:nvGraphicFramePr>
          <p:cNvPr id="6" name="Diagram 5"/>
          <p:cNvGraphicFramePr/>
          <p:nvPr/>
        </p:nvGraphicFramePr>
        <p:xfrm>
          <a:off x="530620" y="758536"/>
          <a:ext cx="11127980" cy="431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p:cNvSpPr txBox="1"/>
          <p:nvPr/>
        </p:nvSpPr>
        <p:spPr>
          <a:xfrm>
            <a:off x="530620" y="3873404"/>
            <a:ext cx="3236310" cy="2031325"/>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tx2"/>
                </a:solidFill>
                <a:latin typeface="Book Antiqua" panose="02040602050305030304" pitchFamily="18" charset="0"/>
              </a:rPr>
              <a:t>Title IX Coordinator will inform complainant about the right to file a formal complaint</a:t>
            </a:r>
          </a:p>
          <a:p>
            <a:pPr marL="285750" indent="-285750">
              <a:buFont typeface="Arial" panose="020B0604020202020204" pitchFamily="34" charset="0"/>
              <a:buChar char="•"/>
            </a:pPr>
            <a:r>
              <a:rPr lang="en-US" b="1" dirty="0">
                <a:solidFill>
                  <a:schemeClr val="tx2"/>
                </a:solidFill>
                <a:latin typeface="Book Antiqua" panose="02040602050305030304" pitchFamily="18" charset="0"/>
              </a:rPr>
              <a:t>But</a:t>
            </a:r>
            <a:r>
              <a:rPr lang="en-US" dirty="0">
                <a:solidFill>
                  <a:schemeClr val="tx2"/>
                </a:solidFill>
                <a:latin typeface="Book Antiqua" panose="02040602050305030304" pitchFamily="18" charset="0"/>
              </a:rPr>
              <a:t>, will </a:t>
            </a:r>
            <a:r>
              <a:rPr lang="en-US" b="1" i="1" dirty="0">
                <a:solidFill>
                  <a:schemeClr val="tx2"/>
                </a:solidFill>
                <a:latin typeface="Book Antiqua" panose="02040602050305030304" pitchFamily="18" charset="0"/>
              </a:rPr>
              <a:t>not encourage or discourage </a:t>
            </a:r>
            <a:r>
              <a:rPr lang="en-US" dirty="0">
                <a:solidFill>
                  <a:schemeClr val="tx2"/>
                </a:solidFill>
                <a:latin typeface="Book Antiqua" panose="02040602050305030304" pitchFamily="18" charset="0"/>
              </a:rPr>
              <a:t>a person to file a formal complaint</a:t>
            </a:r>
          </a:p>
        </p:txBody>
      </p:sp>
      <p:sp>
        <p:nvSpPr>
          <p:cNvPr id="8" name="TextBox 7"/>
          <p:cNvSpPr txBox="1"/>
          <p:nvPr/>
        </p:nvSpPr>
        <p:spPr>
          <a:xfrm>
            <a:off x="4114800" y="3834381"/>
            <a:ext cx="3656974" cy="2308324"/>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tx2"/>
                </a:solidFill>
                <a:latin typeface="Book Antiqua" panose="02040602050305030304" pitchFamily="18" charset="0"/>
              </a:rPr>
              <a:t>At the time of filing, the complainant must be participating or attempting to participate in the District’s education program or activity</a:t>
            </a:r>
          </a:p>
          <a:p>
            <a:pPr marL="285750" indent="-285750">
              <a:buFont typeface="Arial" panose="020B0604020202020204" pitchFamily="34" charset="0"/>
              <a:buChar char="•"/>
            </a:pPr>
            <a:r>
              <a:rPr lang="en-US" dirty="0">
                <a:solidFill>
                  <a:schemeClr val="tx2"/>
                </a:solidFill>
                <a:latin typeface="Book Antiqua" panose="02040602050305030304" pitchFamily="18" charset="0"/>
              </a:rPr>
              <a:t>Formal complaints can be filed by a student’s parent or the Title IX Coordinator.</a:t>
            </a:r>
          </a:p>
        </p:txBody>
      </p:sp>
      <p:sp>
        <p:nvSpPr>
          <p:cNvPr id="9" name="TextBox 8"/>
          <p:cNvSpPr txBox="1"/>
          <p:nvPr/>
        </p:nvSpPr>
        <p:spPr>
          <a:xfrm>
            <a:off x="7771774" y="3930245"/>
            <a:ext cx="3886825" cy="1200329"/>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tx2"/>
                </a:solidFill>
                <a:latin typeface="Book Antiqua" panose="02040602050305030304" pitchFamily="18" charset="0"/>
              </a:rPr>
              <a:t>When the Title IX Coordinator signs a formal complaint, he/she is NOT the complainant or otherwise a party</a:t>
            </a:r>
          </a:p>
        </p:txBody>
      </p:sp>
    </p:spTree>
    <p:extLst>
      <p:ext uri="{BB962C8B-B14F-4D97-AF65-F5344CB8AC3E}">
        <p14:creationId xmlns:p14="http://schemas.microsoft.com/office/powerpoint/2010/main" val="8190598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12192000" cy="6858000"/>
          </a:xfrm>
          <a:prstGeom prst="rect">
            <a:avLst/>
          </a:prstGeom>
          <a:solidFill>
            <a:schemeClr val="accent2">
              <a:lumMod val="20000"/>
              <a:lumOff val="8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Scenario</a:t>
            </a:r>
          </a:p>
        </p:txBody>
      </p:sp>
      <p:sp>
        <p:nvSpPr>
          <p:cNvPr id="3" name="Content Placeholder 2"/>
          <p:cNvSpPr>
            <a:spLocks noGrp="1"/>
          </p:cNvSpPr>
          <p:nvPr>
            <p:ph idx="1"/>
          </p:nvPr>
        </p:nvSpPr>
        <p:spPr>
          <a:xfrm>
            <a:off x="441703" y="1423410"/>
            <a:ext cx="11354057" cy="4802134"/>
          </a:xfrm>
        </p:spPr>
        <p:txBody>
          <a:bodyPr>
            <a:normAutofit lnSpcReduction="10000"/>
          </a:bodyPr>
          <a:lstStyle/>
          <a:p>
            <a:pPr marL="0" indent="0">
              <a:buNone/>
            </a:pPr>
            <a:r>
              <a:rPr lang="en-US" sz="3200" dirty="0"/>
              <a:t>Cora reports an incident of sexual assault to the Title IX Coordinator. The meeting is rushed, disorganized and undocumented. Cora was not fully explained her rights or options. For example, Cora expressed fear of retaliation, but the Title IX Coordinator did not explain Cora’s protections against retaliation. After the conversation, Cora left the meeting believing that a formal complaint was made and that the Title IX Coordinator would begin investigating Cora’s allegation. Cora later finds out that no formal complaint was filed and the investigation never took place.  </a:t>
            </a:r>
            <a:endParaRPr lang="en-US" sz="2900" dirty="0"/>
          </a:p>
        </p:txBody>
      </p:sp>
      <p:sp>
        <p:nvSpPr>
          <p:cNvPr id="4" name="Footer Placeholder 3"/>
          <p:cNvSpPr>
            <a:spLocks noGrp="1"/>
          </p:cNvSpPr>
          <p:nvPr>
            <p:ph type="ftr" sz="quarter" idx="11"/>
          </p:nvPr>
        </p:nvSpPr>
        <p:spPr/>
        <p:txBody>
          <a:bodyPr/>
          <a:lstStyle/>
          <a:p>
            <a:r>
              <a:rPr lang="en-US" altLang="en-US"/>
              <a:t>© Shipman &amp; Goodwin LLP 2025. All rights reserved.</a:t>
            </a:r>
            <a:endParaRPr lang="en-US" altLang="en-US" dirty="0"/>
          </a:p>
        </p:txBody>
      </p:sp>
      <p:sp>
        <p:nvSpPr>
          <p:cNvPr id="5" name="Slide Number Placeholder 4"/>
          <p:cNvSpPr>
            <a:spLocks noGrp="1"/>
          </p:cNvSpPr>
          <p:nvPr>
            <p:ph type="sldNum" sz="quarter" idx="12"/>
          </p:nvPr>
        </p:nvSpPr>
        <p:spPr/>
        <p:txBody>
          <a:bodyPr/>
          <a:lstStyle/>
          <a:p>
            <a:fld id="{E6C0C164-648A-654B-87AA-0915A2DD7517}" type="slidenum">
              <a:rPr lang="en-US" smtClean="0"/>
              <a:t>24</a:t>
            </a:fld>
            <a:endParaRPr lang="en-US"/>
          </a:p>
        </p:txBody>
      </p:sp>
      <p:pic>
        <p:nvPicPr>
          <p:cNvPr id="7" name="Picture 6">
            <a:extLst>
              <a:ext uri="{FF2B5EF4-FFF2-40B4-BE49-F238E27FC236}">
                <a16:creationId xmlns:a16="http://schemas.microsoft.com/office/drawing/2014/main" id="{2EF74022-B9ED-3946-A210-1F4BBFCF56F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124356" y="6149966"/>
            <a:ext cx="2229444" cy="482042"/>
          </a:xfrm>
          <a:prstGeom prst="rect">
            <a:avLst/>
          </a:prstGeom>
        </p:spPr>
      </p:pic>
    </p:spTree>
    <p:extLst>
      <p:ext uri="{BB962C8B-B14F-4D97-AF65-F5344CB8AC3E}">
        <p14:creationId xmlns:p14="http://schemas.microsoft.com/office/powerpoint/2010/main" val="17773250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title="Question Text Shape"/>
          <p:cNvSpPr>
            <a:spLocks noGrp="1"/>
          </p:cNvSpPr>
          <p:nvPr>
            <p:ph type="title"/>
          </p:nvPr>
        </p:nvSpPr>
        <p:spPr/>
        <p:txBody>
          <a:bodyPr/>
          <a:lstStyle/>
          <a:p>
            <a:r>
              <a:rPr lang="en-US" dirty="0"/>
              <a:t>Who is at fault?</a:t>
            </a:r>
          </a:p>
        </p:txBody>
      </p:sp>
      <p:sp>
        <p:nvSpPr>
          <p:cNvPr id="3" name="TPAnswers" title="Answer Text Shape"/>
          <p:cNvSpPr>
            <a:spLocks noGrp="1"/>
          </p:cNvSpPr>
          <p:nvPr>
            <p:ph type="body" idx="1"/>
            <p:custDataLst>
              <p:tags r:id="rId2"/>
            </p:custDataLst>
          </p:nvPr>
        </p:nvSpPr>
        <p:spPr>
          <a:xfrm>
            <a:off x="441704" y="1532149"/>
            <a:ext cx="11240780" cy="4782116"/>
          </a:xfrm>
        </p:spPr>
        <p:txBody>
          <a:bodyPr>
            <a:normAutofit/>
          </a:bodyPr>
          <a:lstStyle/>
          <a:p>
            <a:pPr marL="514350" indent="-514350" fontAlgn="base">
              <a:buFont typeface="+mj-lt"/>
              <a:buAutoNum type="alphaUcPeriod"/>
            </a:pPr>
            <a:r>
              <a:rPr lang="en-US" sz="3200" dirty="0"/>
              <a:t>The Title IX Coordinator because Cora was not made aware of her rights and options and the formal complaint was never filed. </a:t>
            </a:r>
          </a:p>
          <a:p>
            <a:pPr marL="514350" indent="-514350" fontAlgn="base">
              <a:buFont typeface="+mj-lt"/>
              <a:buAutoNum type="alphaUcPeriod"/>
            </a:pPr>
            <a:r>
              <a:rPr lang="en-US" sz="3200" dirty="0"/>
              <a:t>Cora because she never filed a formal complaint.</a:t>
            </a:r>
          </a:p>
        </p:txBody>
      </p:sp>
      <p:sp>
        <p:nvSpPr>
          <p:cNvPr id="4" name="Slide Number Placeholder 3"/>
          <p:cNvSpPr>
            <a:spLocks noGrp="1"/>
          </p:cNvSpPr>
          <p:nvPr>
            <p:ph type="sldNum" sz="quarter" idx="10"/>
          </p:nvPr>
        </p:nvSpPr>
        <p:spPr/>
        <p:txBody>
          <a:bodyPr/>
          <a:lstStyle/>
          <a:p>
            <a:fld id="{E6C0C164-648A-654B-87AA-0915A2DD7517}" type="slidenum">
              <a:rPr lang="en-US" smtClean="0"/>
              <a:pPr/>
              <a:t>25</a:t>
            </a:fld>
            <a:endParaRPr lang="en-US"/>
          </a:p>
        </p:txBody>
      </p:sp>
      <p:sp>
        <p:nvSpPr>
          <p:cNvPr id="5" name="Footer Placeholder 4"/>
          <p:cNvSpPr>
            <a:spLocks noGrp="1"/>
          </p:cNvSpPr>
          <p:nvPr>
            <p:ph type="ftr" sz="quarter" idx="11"/>
          </p:nvPr>
        </p:nvSpPr>
        <p:spPr/>
        <p:txBody>
          <a:bodyPr/>
          <a:lstStyle/>
          <a:p>
            <a:r>
              <a:rPr lang="en-US" altLang="en-US"/>
              <a:t>© Shipman &amp; Goodwin LLP 2025. All rights reserved.</a:t>
            </a:r>
            <a:endParaRPr lang="en-US" altLang="en-US" dirty="0"/>
          </a:p>
        </p:txBody>
      </p:sp>
      <p:sp>
        <p:nvSpPr>
          <p:cNvPr id="6" name="TPPolling"/>
          <p:cNvSpPr/>
          <p:nvPr/>
        </p:nvSpPr>
        <p:spPr>
          <a:xfrm>
            <a:off x="0" y="0"/>
            <a:ext cx="12700" cy="12700"/>
          </a:xfrm>
          <a:prstGeom prst="rect">
            <a:avLst/>
          </a:prstGeom>
          <a:solidFill>
            <a:schemeClr val="accent1">
              <a:alpha val="10000"/>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4182110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101" y="1290635"/>
            <a:ext cx="11638280" cy="1325563"/>
          </a:xfrm>
        </p:spPr>
        <p:txBody>
          <a:bodyPr>
            <a:normAutofit/>
          </a:bodyPr>
          <a:lstStyle/>
          <a:p>
            <a:r>
              <a:rPr lang="en-US" i="1" dirty="0"/>
              <a:t>Doe v. Sarah Lawrence College</a:t>
            </a:r>
            <a:br>
              <a:rPr lang="en-US" i="1" dirty="0"/>
            </a:br>
            <a:r>
              <a:rPr lang="sv-SE" sz="2800" b="0" dirty="0">
                <a:solidFill>
                  <a:schemeClr val="tx1"/>
                </a:solidFill>
              </a:rPr>
              <a:t>453 F. Supp. 3d 653 (S.D.N.Y. 2020)</a:t>
            </a:r>
            <a:endParaRPr lang="en-US" dirty="0">
              <a:solidFill>
                <a:schemeClr val="tx1"/>
              </a:solidFill>
            </a:endParaRPr>
          </a:p>
        </p:txBody>
      </p:sp>
      <p:sp>
        <p:nvSpPr>
          <p:cNvPr id="3" name="Footer Placeholder 2"/>
          <p:cNvSpPr>
            <a:spLocks noGrp="1"/>
          </p:cNvSpPr>
          <p:nvPr>
            <p:ph type="ftr" sz="quarter" idx="11"/>
          </p:nvPr>
        </p:nvSpPr>
        <p:spPr/>
        <p:txBody>
          <a:bodyPr/>
          <a:lstStyle/>
          <a:p>
            <a:r>
              <a:rPr lang="en-US">
                <a:solidFill>
                  <a:schemeClr val="tx1"/>
                </a:solidFill>
              </a:rPr>
              <a:t>© Shipman &amp; Goodwin LLP 2025. All rights reserved.</a:t>
            </a:r>
            <a:endParaRPr lang="en-US" dirty="0">
              <a:solidFill>
                <a:schemeClr val="tx1"/>
              </a:solidFill>
            </a:endParaRPr>
          </a:p>
        </p:txBody>
      </p:sp>
      <p:sp>
        <p:nvSpPr>
          <p:cNvPr id="4" name="Slide Number Placeholder 3"/>
          <p:cNvSpPr>
            <a:spLocks noGrp="1"/>
          </p:cNvSpPr>
          <p:nvPr>
            <p:ph type="sldNum" sz="quarter" idx="12"/>
          </p:nvPr>
        </p:nvSpPr>
        <p:spPr>
          <a:xfrm>
            <a:off x="838200" y="6173787"/>
            <a:ext cx="2743200" cy="365125"/>
          </a:xfrm>
        </p:spPr>
        <p:txBody>
          <a:bodyPr/>
          <a:lstStyle/>
          <a:p>
            <a:fld id="{E6C0C164-648A-654B-87AA-0915A2DD7517}" type="slidenum">
              <a:rPr lang="en-US" smtClean="0">
                <a:solidFill>
                  <a:schemeClr val="tx1"/>
                </a:solidFill>
              </a:rPr>
              <a:pPr/>
              <a:t>26</a:t>
            </a:fld>
            <a:endParaRPr lang="en-US">
              <a:solidFill>
                <a:schemeClr val="tx1"/>
              </a:solidFill>
            </a:endParaRPr>
          </a:p>
        </p:txBody>
      </p:sp>
      <p:sp>
        <p:nvSpPr>
          <p:cNvPr id="6" name="Content Placeholder 2"/>
          <p:cNvSpPr>
            <a:spLocks noGrp="1"/>
          </p:cNvSpPr>
          <p:nvPr>
            <p:ph idx="1"/>
          </p:nvPr>
        </p:nvSpPr>
        <p:spPr>
          <a:xfrm>
            <a:off x="449453" y="2635588"/>
            <a:ext cx="11354057" cy="3974469"/>
          </a:xfrm>
        </p:spPr>
        <p:txBody>
          <a:bodyPr>
            <a:normAutofit/>
          </a:bodyPr>
          <a:lstStyle/>
          <a:p>
            <a:pPr marL="0" indent="0">
              <a:buNone/>
            </a:pPr>
            <a:r>
              <a:rPr lang="en-US" b="1" dirty="0"/>
              <a:t>Who is at fault?</a:t>
            </a:r>
          </a:p>
          <a:p>
            <a:pPr marL="514350" indent="-514350" fontAlgn="base">
              <a:buFont typeface="+mj-lt"/>
              <a:buAutoNum type="alphaUcPeriod"/>
            </a:pPr>
            <a:r>
              <a:rPr lang="en-US" dirty="0"/>
              <a:t>The Title IX Coordinator because Cora was not made aware of her rights and options and the formal complaint was never filed. </a:t>
            </a:r>
          </a:p>
          <a:p>
            <a:pPr marL="457200" lvl="1" indent="0" fontAlgn="base">
              <a:buNone/>
            </a:pPr>
            <a:r>
              <a:rPr lang="en-US" sz="2800" dirty="0"/>
              <a:t>The Court found that the district’s response to Cora’s report of sexual assault was unreasonable and that it was at fault. </a:t>
            </a:r>
            <a:endParaRPr lang="en-US" sz="2600" dirty="0"/>
          </a:p>
          <a:p>
            <a:pPr marL="457200" lvl="1" indent="0" fontAlgn="base">
              <a:buNone/>
            </a:pPr>
            <a:r>
              <a:rPr lang="en-US" sz="2800" dirty="0"/>
              <a:t> </a:t>
            </a:r>
            <a:endParaRPr lang="en-US" dirty="0"/>
          </a:p>
        </p:txBody>
      </p:sp>
    </p:spTree>
    <p:extLst>
      <p:ext uri="{BB962C8B-B14F-4D97-AF65-F5344CB8AC3E}">
        <p14:creationId xmlns:p14="http://schemas.microsoft.com/office/powerpoint/2010/main" val="33211824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Takeaways from </a:t>
            </a:r>
            <a:r>
              <a:rPr lang="en-US" sz="4000" i="1" dirty="0"/>
              <a:t>Doe v. Sarah Lawrence College</a:t>
            </a:r>
            <a:endParaRPr lang="en-US" sz="4000" dirty="0"/>
          </a:p>
        </p:txBody>
      </p:sp>
      <p:sp>
        <p:nvSpPr>
          <p:cNvPr id="3" name="Footer Placeholder 2"/>
          <p:cNvSpPr>
            <a:spLocks noGrp="1"/>
          </p:cNvSpPr>
          <p:nvPr>
            <p:ph type="ftr" sz="quarter" idx="11"/>
          </p:nvPr>
        </p:nvSpPr>
        <p:spPr/>
        <p:txBody>
          <a:bodyPr/>
          <a:lstStyle/>
          <a:p>
            <a:r>
              <a:rPr lang="en-US"/>
              <a:t>© Shipman &amp; Goodwin LLP 2025. All rights reserved.</a:t>
            </a:r>
            <a:endParaRPr lang="en-US" dirty="0"/>
          </a:p>
        </p:txBody>
      </p:sp>
      <p:sp>
        <p:nvSpPr>
          <p:cNvPr id="4" name="Slide Number Placeholder 3"/>
          <p:cNvSpPr>
            <a:spLocks noGrp="1"/>
          </p:cNvSpPr>
          <p:nvPr>
            <p:ph type="sldNum" sz="quarter" idx="12"/>
          </p:nvPr>
        </p:nvSpPr>
        <p:spPr/>
        <p:txBody>
          <a:bodyPr/>
          <a:lstStyle/>
          <a:p>
            <a:fld id="{E6C0C164-648A-654B-87AA-0915A2DD7517}" type="slidenum">
              <a:rPr lang="en-US" smtClean="0"/>
              <a:pPr/>
              <a:t>27</a:t>
            </a:fld>
            <a:endParaRPr lang="en-US"/>
          </a:p>
        </p:txBody>
      </p:sp>
      <p:sp>
        <p:nvSpPr>
          <p:cNvPr id="5" name="Content Placeholder 4"/>
          <p:cNvSpPr>
            <a:spLocks noGrp="1"/>
          </p:cNvSpPr>
          <p:nvPr>
            <p:ph idx="1"/>
          </p:nvPr>
        </p:nvSpPr>
        <p:spPr>
          <a:xfrm>
            <a:off x="441703" y="2308087"/>
            <a:ext cx="11354057" cy="3605696"/>
          </a:xfrm>
        </p:spPr>
        <p:txBody>
          <a:bodyPr>
            <a:normAutofit fontScale="92500" lnSpcReduction="20000"/>
          </a:bodyPr>
          <a:lstStyle/>
          <a:p>
            <a:r>
              <a:rPr lang="en-US" dirty="0"/>
              <a:t>Take notes and review them immediately after meeting to ensure accuracy.</a:t>
            </a:r>
          </a:p>
          <a:p>
            <a:r>
              <a:rPr lang="en-US" dirty="0"/>
              <a:t>Maintain a filing system for Title IX matters to document all allegations, even those that do not proceed to a formal complaint.</a:t>
            </a:r>
          </a:p>
          <a:p>
            <a:r>
              <a:rPr lang="en-US" dirty="0"/>
              <a:t>Consider using email to follow-up on meetings and include relevant documents provided during the meeting (ex: Title IX policy and regulations, complaint form). Then file those emails, with the attachments.</a:t>
            </a:r>
          </a:p>
          <a:p>
            <a:r>
              <a:rPr lang="en-US" dirty="0"/>
              <a:t>Follow-up with families if they do not contact you within a reasonable period of time after reporting a concern.</a:t>
            </a:r>
          </a:p>
          <a:p>
            <a:endParaRPr lang="en-US" dirty="0"/>
          </a:p>
        </p:txBody>
      </p:sp>
    </p:spTree>
    <p:extLst>
      <p:ext uri="{BB962C8B-B14F-4D97-AF65-F5344CB8AC3E}">
        <p14:creationId xmlns:p14="http://schemas.microsoft.com/office/powerpoint/2010/main" val="15307877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When Should Title IX Coordinator Sign a Formal Complaint?</a:t>
            </a:r>
          </a:p>
        </p:txBody>
      </p:sp>
      <p:sp>
        <p:nvSpPr>
          <p:cNvPr id="3" name="Content Placeholder 2"/>
          <p:cNvSpPr>
            <a:spLocks noGrp="1"/>
          </p:cNvSpPr>
          <p:nvPr>
            <p:ph idx="1"/>
          </p:nvPr>
        </p:nvSpPr>
        <p:spPr/>
        <p:txBody>
          <a:bodyPr>
            <a:normAutofit/>
          </a:bodyPr>
          <a:lstStyle/>
          <a:p>
            <a:pPr marL="342900" indent="-342900">
              <a:buClr>
                <a:srgbClr val="008080"/>
              </a:buClr>
            </a:pPr>
            <a:r>
              <a:rPr lang="en-US" sz="2400" dirty="0">
                <a:solidFill>
                  <a:schemeClr val="tx1">
                    <a:lumMod val="50000"/>
                  </a:schemeClr>
                </a:solidFill>
              </a:rPr>
              <a:t>There may be times when a complainant does not want to file a formal complaint.  The Title IX Coordinator may respect the complainant’s wishes if doing so is </a:t>
            </a:r>
            <a:r>
              <a:rPr lang="en-US" sz="2400" b="1" dirty="0">
                <a:solidFill>
                  <a:srgbClr val="008080"/>
                </a:solidFill>
              </a:rPr>
              <a:t>not clearly unreasonable</a:t>
            </a:r>
            <a:r>
              <a:rPr lang="en-US" sz="2400" dirty="0">
                <a:solidFill>
                  <a:schemeClr val="tx1">
                    <a:lumMod val="50000"/>
                  </a:schemeClr>
                </a:solidFill>
              </a:rPr>
              <a:t> in light of the known circumstances.</a:t>
            </a:r>
          </a:p>
          <a:p>
            <a:pPr marL="342900" indent="-342900">
              <a:buClr>
                <a:srgbClr val="008080"/>
              </a:buClr>
            </a:pPr>
            <a:r>
              <a:rPr lang="en-US" sz="2400" dirty="0">
                <a:solidFill>
                  <a:schemeClr val="tx1">
                    <a:lumMod val="50000"/>
                  </a:schemeClr>
                </a:solidFill>
              </a:rPr>
              <a:t>If the Title IX Coordinator deems it </a:t>
            </a:r>
            <a:r>
              <a:rPr lang="en-US" sz="2400" b="1" dirty="0">
                <a:solidFill>
                  <a:srgbClr val="008080"/>
                </a:solidFill>
              </a:rPr>
              <a:t>clearly unreasonable </a:t>
            </a:r>
            <a:r>
              <a:rPr lang="en-US" sz="2400" dirty="0">
                <a:solidFill>
                  <a:schemeClr val="tx1">
                    <a:lumMod val="50000"/>
                  </a:schemeClr>
                </a:solidFill>
              </a:rPr>
              <a:t>in light of the known circumstances to not proceed with the formal grievance process, the Title IX Coordinator must sign a formal complaint.  Thus, the formal grievance process would begin. </a:t>
            </a:r>
          </a:p>
          <a:p>
            <a:endParaRPr lang="en-US" sz="2400" dirty="0"/>
          </a:p>
        </p:txBody>
      </p:sp>
      <p:sp>
        <p:nvSpPr>
          <p:cNvPr id="4" name="Footer Placeholder 3"/>
          <p:cNvSpPr>
            <a:spLocks noGrp="1"/>
          </p:cNvSpPr>
          <p:nvPr>
            <p:ph type="ftr" sz="quarter" idx="11"/>
          </p:nvPr>
        </p:nvSpPr>
        <p:spPr/>
        <p:txBody>
          <a:bodyPr/>
          <a:lstStyle/>
          <a:p>
            <a:r>
              <a:rPr lang="en-US" altLang="en-US">
                <a:solidFill>
                  <a:schemeClr val="tx1"/>
                </a:solidFill>
              </a:rPr>
              <a:t>© Shipman &amp; Goodwin LLP 2025. All rights reserved.</a:t>
            </a:r>
            <a:endParaRPr lang="en-US" altLang="en-US" dirty="0">
              <a:solidFill>
                <a:schemeClr val="tx1"/>
              </a:solidFill>
            </a:endParaRPr>
          </a:p>
        </p:txBody>
      </p:sp>
      <p:sp>
        <p:nvSpPr>
          <p:cNvPr id="5" name="Slide Number Placeholder 4"/>
          <p:cNvSpPr>
            <a:spLocks noGrp="1"/>
          </p:cNvSpPr>
          <p:nvPr>
            <p:ph type="sldNum" sz="quarter" idx="12"/>
          </p:nvPr>
        </p:nvSpPr>
        <p:spPr/>
        <p:txBody>
          <a:bodyPr/>
          <a:lstStyle/>
          <a:p>
            <a:fld id="{E6C0C164-648A-654B-87AA-0915A2DD7517}" type="slidenum">
              <a:rPr lang="en-US" smtClean="0"/>
              <a:t>28</a:t>
            </a:fld>
            <a:endParaRPr lang="en-US"/>
          </a:p>
        </p:txBody>
      </p:sp>
      <p:sp>
        <p:nvSpPr>
          <p:cNvPr id="6" name="Rounded Rectangle 5"/>
          <p:cNvSpPr/>
          <p:nvPr/>
        </p:nvSpPr>
        <p:spPr>
          <a:xfrm>
            <a:off x="435865" y="4706858"/>
            <a:ext cx="11163100" cy="1336134"/>
          </a:xfrm>
          <a:prstGeom prst="roundRect">
            <a:avLst/>
          </a:prstGeom>
          <a:solidFill>
            <a:srgbClr val="008080"/>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Book Antiqua" panose="02040602050305030304" pitchFamily="18" charset="0"/>
              </a:rPr>
              <a:t>Query:  Under what circumstances may a decision not to sign </a:t>
            </a:r>
            <a:br>
              <a:rPr lang="en-US" sz="2800" b="1" dirty="0">
                <a:latin typeface="Book Antiqua" panose="02040602050305030304" pitchFamily="18" charset="0"/>
              </a:rPr>
            </a:br>
            <a:r>
              <a:rPr lang="en-US" sz="2800" b="1" dirty="0">
                <a:latin typeface="Book Antiqua" panose="02040602050305030304" pitchFamily="18" charset="0"/>
              </a:rPr>
              <a:t>a complaint be considered “clearly unreasonable?”</a:t>
            </a:r>
          </a:p>
        </p:txBody>
      </p:sp>
    </p:spTree>
    <p:extLst>
      <p:ext uri="{BB962C8B-B14F-4D97-AF65-F5344CB8AC3E}">
        <p14:creationId xmlns:p14="http://schemas.microsoft.com/office/powerpoint/2010/main" val="24554268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Complainants</a:t>
            </a:r>
          </a:p>
        </p:txBody>
      </p:sp>
      <p:sp>
        <p:nvSpPr>
          <p:cNvPr id="3" name="Content Placeholder 2"/>
          <p:cNvSpPr>
            <a:spLocks noGrp="1"/>
          </p:cNvSpPr>
          <p:nvPr>
            <p:ph idx="1"/>
          </p:nvPr>
        </p:nvSpPr>
        <p:spPr/>
        <p:txBody>
          <a:bodyPr/>
          <a:lstStyle/>
          <a:p>
            <a:r>
              <a:rPr lang="en-US" dirty="0"/>
              <a:t>The federal regulations recognize the legal rights of parents and guardians to act on behalf of parties (including by filing formal complaints) in Title IX matters.</a:t>
            </a:r>
          </a:p>
          <a:p>
            <a:r>
              <a:rPr lang="en-US" dirty="0"/>
              <a:t>If parent/guardian files the formal complaint, they do not become the “Complainant” </a:t>
            </a:r>
          </a:p>
          <a:p>
            <a:r>
              <a:rPr lang="en-US" dirty="0"/>
              <a:t>If Title IX Coordinator signs the formal complaint, the school does not become the “Complainant” </a:t>
            </a:r>
          </a:p>
        </p:txBody>
      </p:sp>
      <p:sp>
        <p:nvSpPr>
          <p:cNvPr id="4" name="Footer Placeholder 3"/>
          <p:cNvSpPr>
            <a:spLocks noGrp="1"/>
          </p:cNvSpPr>
          <p:nvPr>
            <p:ph type="ftr" sz="quarter" idx="11"/>
          </p:nvPr>
        </p:nvSpPr>
        <p:spPr/>
        <p:txBody>
          <a:bodyPr/>
          <a:lstStyle/>
          <a:p>
            <a:r>
              <a:rPr lang="en-US" altLang="en-US"/>
              <a:t>© Shipman &amp; Goodwin LLP 2025. All rights reserved.</a:t>
            </a:r>
            <a:endParaRPr lang="en-US" altLang="en-US" dirty="0"/>
          </a:p>
        </p:txBody>
      </p:sp>
      <p:sp>
        <p:nvSpPr>
          <p:cNvPr id="5" name="Slide Number Placeholder 4"/>
          <p:cNvSpPr>
            <a:spLocks noGrp="1"/>
          </p:cNvSpPr>
          <p:nvPr>
            <p:ph type="sldNum" sz="quarter" idx="12"/>
          </p:nvPr>
        </p:nvSpPr>
        <p:spPr/>
        <p:txBody>
          <a:bodyPr/>
          <a:lstStyle/>
          <a:p>
            <a:fld id="{E6C0C164-648A-654B-87AA-0915A2DD7517}" type="slidenum">
              <a:rPr lang="en-US" smtClean="0"/>
              <a:t>29</a:t>
            </a:fld>
            <a:endParaRPr lang="en-US"/>
          </a:p>
        </p:txBody>
      </p:sp>
    </p:spTree>
    <p:extLst>
      <p:ext uri="{BB962C8B-B14F-4D97-AF65-F5344CB8AC3E}">
        <p14:creationId xmlns:p14="http://schemas.microsoft.com/office/powerpoint/2010/main" val="32805221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703" y="-73774"/>
            <a:ext cx="11354057" cy="1407786"/>
          </a:xfrm>
        </p:spPr>
        <p:txBody>
          <a:bodyPr/>
          <a:lstStyle/>
          <a:p>
            <a:r>
              <a:rPr lang="en-US" dirty="0"/>
              <a:t>Additional Laws May Come Into Play</a:t>
            </a:r>
          </a:p>
        </p:txBody>
      </p:sp>
      <p:sp>
        <p:nvSpPr>
          <p:cNvPr id="4" name="Footer Placeholder 3"/>
          <p:cNvSpPr>
            <a:spLocks noGrp="1"/>
          </p:cNvSpPr>
          <p:nvPr>
            <p:ph type="ftr" sz="quarter" idx="11"/>
          </p:nvPr>
        </p:nvSpPr>
        <p:spPr/>
        <p:txBody>
          <a:bodyPr/>
          <a:lstStyle/>
          <a:p>
            <a:r>
              <a:rPr lang="en-US" altLang="en-US">
                <a:solidFill>
                  <a:schemeClr val="tx1"/>
                </a:solidFill>
              </a:rPr>
              <a:t>© Shipman &amp; Goodwin LLP 2025. All rights reserved.</a:t>
            </a:r>
            <a:endParaRPr lang="en-US" altLang="en-US" dirty="0">
              <a:solidFill>
                <a:schemeClr val="tx1"/>
              </a:solidFill>
            </a:endParaRPr>
          </a:p>
        </p:txBody>
      </p:sp>
      <p:sp>
        <p:nvSpPr>
          <p:cNvPr id="5" name="Slide Number Placeholder 4"/>
          <p:cNvSpPr>
            <a:spLocks noGrp="1"/>
          </p:cNvSpPr>
          <p:nvPr>
            <p:ph type="sldNum" sz="quarter" idx="12"/>
          </p:nvPr>
        </p:nvSpPr>
        <p:spPr/>
        <p:txBody>
          <a:bodyPr/>
          <a:lstStyle/>
          <a:p>
            <a:fld id="{E6C0C164-648A-654B-87AA-0915A2DD7517}" type="slidenum">
              <a:rPr lang="en-US" smtClean="0"/>
              <a:t>30</a:t>
            </a:fld>
            <a:endParaRPr lang="en-US"/>
          </a:p>
        </p:txBody>
      </p:sp>
      <p:graphicFrame>
        <p:nvGraphicFramePr>
          <p:cNvPr id="6" name="Diagram 5"/>
          <p:cNvGraphicFramePr/>
          <p:nvPr>
            <p:extLst>
              <p:ext uri="{D42A27DB-BD31-4B8C-83A1-F6EECF244321}">
                <p14:modId xmlns:p14="http://schemas.microsoft.com/office/powerpoint/2010/main" val="2406652555"/>
              </p:ext>
            </p:extLst>
          </p:nvPr>
        </p:nvGraphicFramePr>
        <p:xfrm>
          <a:off x="609600" y="1128409"/>
          <a:ext cx="10869038" cy="48151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183958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Important Points:</a:t>
            </a:r>
          </a:p>
        </p:txBody>
      </p:sp>
      <p:sp>
        <p:nvSpPr>
          <p:cNvPr id="3" name="Content Placeholder 2"/>
          <p:cNvSpPr>
            <a:spLocks noGrp="1"/>
          </p:cNvSpPr>
          <p:nvPr>
            <p:ph idx="1"/>
          </p:nvPr>
        </p:nvSpPr>
        <p:spPr>
          <a:xfrm>
            <a:off x="441703" y="1453897"/>
            <a:ext cx="11354057" cy="4723066"/>
          </a:xfrm>
        </p:spPr>
        <p:txBody>
          <a:bodyPr>
            <a:normAutofit lnSpcReduction="10000"/>
          </a:bodyPr>
          <a:lstStyle/>
          <a:p>
            <a:r>
              <a:rPr lang="en-US" dirty="0"/>
              <a:t>Conduct “on the basis of sex” triggers obligations. What those obligations are may differ depending on the conduct.</a:t>
            </a:r>
          </a:p>
          <a:p>
            <a:r>
              <a:rPr lang="en-US" dirty="0"/>
              <a:t>Title IX, Title VII and CT law require that the district act when it receives knowledge of such conduct.</a:t>
            </a:r>
          </a:p>
          <a:p>
            <a:r>
              <a:rPr lang="en-US" dirty="0"/>
              <a:t>Not all conduct “on the basis of sex” will meet Title IX’s narrow definition. HOWEVER, there is still a process to follow.</a:t>
            </a:r>
          </a:p>
          <a:p>
            <a:r>
              <a:rPr lang="en-US" dirty="0"/>
              <a:t>Title IX currently includes extensive procedures for investigating and decision-making. </a:t>
            </a:r>
          </a:p>
          <a:p>
            <a:r>
              <a:rPr lang="en-US" dirty="0"/>
              <a:t>Do not forget about obligations under the state’s challenging behavior/bullying law.</a:t>
            </a:r>
          </a:p>
        </p:txBody>
      </p:sp>
      <p:sp>
        <p:nvSpPr>
          <p:cNvPr id="4" name="Footer Placeholder 3"/>
          <p:cNvSpPr>
            <a:spLocks noGrp="1"/>
          </p:cNvSpPr>
          <p:nvPr>
            <p:ph type="ftr" sz="quarter" idx="11"/>
          </p:nvPr>
        </p:nvSpPr>
        <p:spPr/>
        <p:txBody>
          <a:bodyPr/>
          <a:lstStyle/>
          <a:p>
            <a:r>
              <a:rPr lang="en-US" altLang="en-US">
                <a:solidFill>
                  <a:schemeClr val="tx1"/>
                </a:solidFill>
              </a:rPr>
              <a:t>© Shipman &amp; Goodwin LLP 2025. All rights reserved.</a:t>
            </a:r>
            <a:endParaRPr lang="en-US" altLang="en-US" dirty="0">
              <a:solidFill>
                <a:schemeClr val="tx1"/>
              </a:solidFill>
            </a:endParaRPr>
          </a:p>
        </p:txBody>
      </p:sp>
      <p:sp>
        <p:nvSpPr>
          <p:cNvPr id="5" name="Slide Number Placeholder 4"/>
          <p:cNvSpPr>
            <a:spLocks noGrp="1"/>
          </p:cNvSpPr>
          <p:nvPr>
            <p:ph type="sldNum" sz="quarter" idx="12"/>
          </p:nvPr>
        </p:nvSpPr>
        <p:spPr/>
        <p:txBody>
          <a:bodyPr/>
          <a:lstStyle/>
          <a:p>
            <a:fld id="{E6C0C164-648A-654B-87AA-0915A2DD7517}" type="slidenum">
              <a:rPr lang="en-US" smtClean="0"/>
              <a:t>31</a:t>
            </a:fld>
            <a:endParaRPr lang="en-US" dirty="0"/>
          </a:p>
        </p:txBody>
      </p:sp>
    </p:spTree>
    <p:extLst>
      <p:ext uri="{BB962C8B-B14F-4D97-AF65-F5344CB8AC3E}">
        <p14:creationId xmlns:p14="http://schemas.microsoft.com/office/powerpoint/2010/main" val="18393390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Reasonable Length of Investigation </a:t>
            </a:r>
          </a:p>
        </p:txBody>
      </p:sp>
      <p:sp>
        <p:nvSpPr>
          <p:cNvPr id="3" name="Content Placeholder 2"/>
          <p:cNvSpPr>
            <a:spLocks noGrp="1"/>
          </p:cNvSpPr>
          <p:nvPr>
            <p:ph idx="1"/>
          </p:nvPr>
        </p:nvSpPr>
        <p:spPr>
          <a:xfrm>
            <a:off x="441703" y="1221806"/>
            <a:ext cx="11354057" cy="4459225"/>
          </a:xfrm>
        </p:spPr>
        <p:txBody>
          <a:bodyPr>
            <a:normAutofit/>
          </a:bodyPr>
          <a:lstStyle/>
          <a:p>
            <a:pPr marL="0" indent="0">
              <a:buNone/>
            </a:pPr>
            <a:r>
              <a:rPr lang="en-US" sz="3200" dirty="0"/>
              <a:t>The 2020 Title IX Preamble provides guidance:</a:t>
            </a:r>
            <a:endParaRPr lang="en-US" dirty="0"/>
          </a:p>
        </p:txBody>
      </p:sp>
      <p:sp>
        <p:nvSpPr>
          <p:cNvPr id="4" name="Footer Placeholder 3"/>
          <p:cNvSpPr>
            <a:spLocks noGrp="1"/>
          </p:cNvSpPr>
          <p:nvPr>
            <p:ph type="ftr" sz="quarter" idx="11"/>
          </p:nvPr>
        </p:nvSpPr>
        <p:spPr/>
        <p:txBody>
          <a:bodyPr/>
          <a:lstStyle/>
          <a:p>
            <a:r>
              <a:rPr lang="en-US" altLang="en-US"/>
              <a:t>© Shipman &amp; Goodwin LLP 2025. All rights reserved.</a:t>
            </a:r>
            <a:endParaRPr lang="en-US" altLang="en-US" dirty="0"/>
          </a:p>
        </p:txBody>
      </p:sp>
      <p:sp>
        <p:nvSpPr>
          <p:cNvPr id="5" name="Slide Number Placeholder 4"/>
          <p:cNvSpPr>
            <a:spLocks noGrp="1"/>
          </p:cNvSpPr>
          <p:nvPr>
            <p:ph type="sldNum" sz="quarter" idx="12"/>
          </p:nvPr>
        </p:nvSpPr>
        <p:spPr/>
        <p:txBody>
          <a:bodyPr/>
          <a:lstStyle/>
          <a:p>
            <a:fld id="{E6C0C164-648A-654B-87AA-0915A2DD7517}" type="slidenum">
              <a:rPr lang="en-US" smtClean="0"/>
              <a:t>32</a:t>
            </a:fld>
            <a:endParaRPr lang="en-US"/>
          </a:p>
        </p:txBody>
      </p:sp>
      <p:pic>
        <p:nvPicPr>
          <p:cNvPr id="6" name="Picture 5">
            <a:extLst>
              <a:ext uri="{FF2B5EF4-FFF2-40B4-BE49-F238E27FC236}">
                <a16:creationId xmlns:a16="http://schemas.microsoft.com/office/drawing/2014/main" id="{88FCA0F9-0498-424A-8379-257F45E6D2A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13693" r="4889"/>
          <a:stretch/>
        </p:blipFill>
        <p:spPr>
          <a:xfrm>
            <a:off x="601206" y="1926383"/>
            <a:ext cx="3239145" cy="3978471"/>
          </a:xfrm>
          <a:prstGeom prst="rect">
            <a:avLst/>
          </a:prstGeom>
        </p:spPr>
      </p:pic>
      <p:sp>
        <p:nvSpPr>
          <p:cNvPr id="7" name="Content Placeholder 2"/>
          <p:cNvSpPr txBox="1">
            <a:spLocks/>
          </p:cNvSpPr>
          <p:nvPr/>
        </p:nvSpPr>
        <p:spPr>
          <a:xfrm>
            <a:off x="3999854" y="1908950"/>
            <a:ext cx="7795906" cy="4459225"/>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100000"/>
              </a:lnSpc>
              <a:spcBef>
                <a:spcPts val="600"/>
              </a:spcBef>
              <a:spcAft>
                <a:spcPts val="600"/>
              </a:spcAft>
              <a:buClr>
                <a:srgbClr val="006BA4"/>
              </a:buClr>
              <a:buFont typeface="Arial" panose="020B0604020202020204" pitchFamily="34" charset="0"/>
              <a:buChar char="•"/>
              <a:defRPr sz="2800" b="0" i="0" kern="1200">
                <a:solidFill>
                  <a:schemeClr val="tx1"/>
                </a:solidFill>
                <a:latin typeface="Book Antiqua" panose="02040602050305030304" pitchFamily="18" charset="0"/>
                <a:ea typeface="+mn-ea"/>
                <a:cs typeface="+mn-cs"/>
              </a:defRPr>
            </a:lvl1pPr>
            <a:lvl2pPr marL="685800" indent="-228600" algn="l" defTabSz="914400" rtl="0" eaLnBrk="1" latinLnBrk="0" hangingPunct="1">
              <a:lnSpc>
                <a:spcPct val="100000"/>
              </a:lnSpc>
              <a:spcBef>
                <a:spcPts val="600"/>
              </a:spcBef>
              <a:spcAft>
                <a:spcPts val="600"/>
              </a:spcAft>
              <a:buClr>
                <a:srgbClr val="006BA4"/>
              </a:buClr>
              <a:buSzPct val="80000"/>
              <a:buFont typeface="Wingdings" pitchFamily="2" charset="2"/>
              <a:buChar char="§"/>
              <a:defRPr sz="2400" b="0" i="0" kern="1200">
                <a:solidFill>
                  <a:schemeClr val="tx1"/>
                </a:solidFill>
                <a:latin typeface="Book Antiqua" panose="02040602050305030304" pitchFamily="18" charset="0"/>
                <a:ea typeface="+mn-ea"/>
                <a:cs typeface="+mn-cs"/>
              </a:defRPr>
            </a:lvl2pPr>
            <a:lvl3pPr marL="1143000" indent="-228600" algn="l" defTabSz="914400" rtl="0" eaLnBrk="1" latinLnBrk="0" hangingPunct="1">
              <a:lnSpc>
                <a:spcPct val="100000"/>
              </a:lnSpc>
              <a:spcBef>
                <a:spcPts val="600"/>
              </a:spcBef>
              <a:spcAft>
                <a:spcPts val="600"/>
              </a:spcAft>
              <a:buClr>
                <a:srgbClr val="006BA4"/>
              </a:buClr>
              <a:buSzPct val="70000"/>
              <a:buFont typeface="Courier New" panose="02070309020205020404" pitchFamily="49" charset="0"/>
              <a:buChar char="o"/>
              <a:defRPr sz="2200" b="0" i="0" kern="1200">
                <a:solidFill>
                  <a:schemeClr val="tx1"/>
                </a:solidFill>
                <a:latin typeface="Book Antiqua" panose="02040602050305030304" pitchFamily="18" charset="0"/>
                <a:ea typeface="+mn-ea"/>
                <a:cs typeface="+mn-cs"/>
              </a:defRPr>
            </a:lvl3pPr>
            <a:lvl4pPr marL="1600200" indent="-228600" algn="l" defTabSz="914400" rtl="0" eaLnBrk="1" latinLnBrk="0" hangingPunct="1">
              <a:lnSpc>
                <a:spcPct val="100000"/>
              </a:lnSpc>
              <a:spcBef>
                <a:spcPts val="600"/>
              </a:spcBef>
              <a:spcAft>
                <a:spcPts val="600"/>
              </a:spcAft>
              <a:buClr>
                <a:srgbClr val="006BA4"/>
              </a:buClr>
              <a:buSzPct val="60000"/>
              <a:buFont typeface="Wingdings" pitchFamily="2" charset="2"/>
              <a:buChar char="v"/>
              <a:defRPr sz="2000" b="0" i="0" kern="1200">
                <a:solidFill>
                  <a:schemeClr val="tx1"/>
                </a:solidFill>
                <a:latin typeface="Book Antiqua" panose="02040602050305030304" pitchFamily="18" charset="0"/>
                <a:ea typeface="+mn-ea"/>
                <a:cs typeface="+mn-cs"/>
              </a:defRPr>
            </a:lvl4pPr>
            <a:lvl5pPr marL="2057400" indent="-228600" algn="l" defTabSz="914400" rtl="0" eaLnBrk="1" latinLnBrk="0" hangingPunct="1">
              <a:lnSpc>
                <a:spcPct val="90000"/>
              </a:lnSpc>
              <a:spcBef>
                <a:spcPts val="500"/>
              </a:spcBef>
              <a:buClr>
                <a:srgbClr val="006BA4"/>
              </a:buClr>
              <a:buSzPct val="60000"/>
              <a:buFont typeface="Wingdings" pitchFamily="2" charset="2"/>
              <a:buChar char="q"/>
              <a:defRPr sz="2000" b="0" i="0" kern="1200">
                <a:solidFill>
                  <a:schemeClr val="tx1"/>
                </a:solidFill>
                <a:latin typeface="Book Antiqua" panose="0204060205030503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en-US" sz="3200" dirty="0"/>
              <a:t>It emphasizes the balance between “promptness” and “fairness and accuracy based” techniques</a:t>
            </a:r>
          </a:p>
          <a:p>
            <a:pPr fontAlgn="base"/>
            <a:r>
              <a:rPr lang="en-US" sz="3200" dirty="0"/>
              <a:t>It provides districts its own discretion to determine a proper timeline and asserts that districts “must resolve each formal complaint of sexual harassment according to the time frames the school has committed to in its grievance process.”</a:t>
            </a:r>
          </a:p>
          <a:p>
            <a:pPr fontAlgn="base"/>
            <a:r>
              <a:rPr lang="en-US" sz="3200" dirty="0"/>
              <a:t>The timeframe should not be “open-ended.”</a:t>
            </a:r>
          </a:p>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42635589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703" y="0"/>
            <a:ext cx="11354057" cy="1407786"/>
          </a:xfrm>
        </p:spPr>
        <p:txBody>
          <a:bodyPr/>
          <a:lstStyle/>
          <a:p>
            <a:r>
              <a:rPr lang="en-US" dirty="0"/>
              <a:t>Notice of Allegations</a:t>
            </a:r>
          </a:p>
        </p:txBody>
      </p:sp>
      <p:sp>
        <p:nvSpPr>
          <p:cNvPr id="3" name="Content Placeholder 2"/>
          <p:cNvSpPr>
            <a:spLocks noGrp="1"/>
          </p:cNvSpPr>
          <p:nvPr>
            <p:ph idx="1"/>
          </p:nvPr>
        </p:nvSpPr>
        <p:spPr>
          <a:xfrm>
            <a:off x="441704" y="1083125"/>
            <a:ext cx="9003784" cy="5297797"/>
          </a:xfrm>
        </p:spPr>
        <p:txBody>
          <a:bodyPr>
            <a:normAutofit fontScale="92500" lnSpcReduction="20000"/>
          </a:bodyPr>
          <a:lstStyle/>
          <a:p>
            <a:pPr marL="0" indent="0">
              <a:buNone/>
            </a:pPr>
            <a:r>
              <a:rPr lang="en-US" dirty="0">
                <a:solidFill>
                  <a:schemeClr val="bg2">
                    <a:lumMod val="10000"/>
                  </a:schemeClr>
                </a:solidFill>
              </a:rPr>
              <a:t>Upon receipt of a formal complaint of sexual harassment, the District must provide a </a:t>
            </a:r>
            <a:r>
              <a:rPr lang="en-US" b="1" dirty="0">
                <a:solidFill>
                  <a:srgbClr val="5E3C63"/>
                </a:solidFill>
              </a:rPr>
              <a:t>written notice </a:t>
            </a:r>
            <a:r>
              <a:rPr lang="en-US" dirty="0">
                <a:solidFill>
                  <a:schemeClr val="bg2">
                    <a:lumMod val="10000"/>
                  </a:schemeClr>
                </a:solidFill>
              </a:rPr>
              <a:t>to the known parties and provide the parties with a copy of the </a:t>
            </a:r>
            <a:br>
              <a:rPr lang="en-US" dirty="0">
                <a:solidFill>
                  <a:schemeClr val="bg2">
                    <a:lumMod val="10000"/>
                  </a:schemeClr>
                </a:solidFill>
              </a:rPr>
            </a:br>
            <a:r>
              <a:rPr lang="en-US" dirty="0">
                <a:solidFill>
                  <a:schemeClr val="bg2">
                    <a:lumMod val="10000"/>
                  </a:schemeClr>
                </a:solidFill>
              </a:rPr>
              <a:t>grievance process. </a:t>
            </a:r>
            <a:endParaRPr lang="en-US" dirty="0"/>
          </a:p>
          <a:p>
            <a:pPr marL="0" indent="0">
              <a:buNone/>
            </a:pPr>
            <a:endParaRPr lang="en-US" dirty="0">
              <a:solidFill>
                <a:schemeClr val="bg2">
                  <a:lumMod val="10000"/>
                </a:schemeClr>
              </a:solidFill>
            </a:endParaRPr>
          </a:p>
          <a:p>
            <a:pPr marL="0" indent="0">
              <a:buNone/>
            </a:pPr>
            <a:endParaRPr lang="en-US" dirty="0">
              <a:solidFill>
                <a:schemeClr val="bg2">
                  <a:lumMod val="10000"/>
                </a:schemeClr>
              </a:solidFill>
            </a:endParaRPr>
          </a:p>
          <a:p>
            <a:pPr marL="0" indent="0">
              <a:buNone/>
            </a:pPr>
            <a:endParaRPr lang="en-US" dirty="0">
              <a:solidFill>
                <a:schemeClr val="bg2">
                  <a:lumMod val="10000"/>
                </a:schemeClr>
              </a:solidFill>
            </a:endParaRPr>
          </a:p>
          <a:p>
            <a:pPr marL="0" indent="0">
              <a:buNone/>
            </a:pPr>
            <a:endParaRPr lang="en-US" dirty="0">
              <a:solidFill>
                <a:schemeClr val="bg2">
                  <a:lumMod val="10000"/>
                </a:schemeClr>
              </a:solidFill>
            </a:endParaRPr>
          </a:p>
          <a:p>
            <a:pPr marL="0" indent="0">
              <a:buNone/>
            </a:pPr>
            <a:endParaRPr lang="en-US" dirty="0">
              <a:solidFill>
                <a:schemeClr val="bg2">
                  <a:lumMod val="10000"/>
                </a:schemeClr>
              </a:solidFill>
            </a:endParaRPr>
          </a:p>
          <a:p>
            <a:pPr marL="0" indent="0">
              <a:buNone/>
            </a:pPr>
            <a:r>
              <a:rPr lang="en-US" dirty="0">
                <a:solidFill>
                  <a:schemeClr val="bg2">
                    <a:lumMod val="10000"/>
                  </a:schemeClr>
                </a:solidFill>
              </a:rPr>
              <a:t>If, in the course of an investigation, the District decides to investigate allegations about the complainant or respondent that are not included in the notice, the District must provide an </a:t>
            </a:r>
            <a:r>
              <a:rPr lang="en-US" b="1" dirty="0">
                <a:solidFill>
                  <a:srgbClr val="5E3C63"/>
                </a:solidFill>
              </a:rPr>
              <a:t>additional notice</a:t>
            </a:r>
            <a:r>
              <a:rPr lang="en-US" dirty="0">
                <a:solidFill>
                  <a:schemeClr val="bg2">
                    <a:lumMod val="10000"/>
                  </a:schemeClr>
                </a:solidFill>
              </a:rPr>
              <a:t>.</a:t>
            </a:r>
            <a:endParaRPr lang="en-US" dirty="0"/>
          </a:p>
          <a:p>
            <a:endParaRPr lang="en-US" dirty="0"/>
          </a:p>
        </p:txBody>
      </p:sp>
      <p:sp>
        <p:nvSpPr>
          <p:cNvPr id="4" name="Footer Placeholder 3"/>
          <p:cNvSpPr>
            <a:spLocks noGrp="1"/>
          </p:cNvSpPr>
          <p:nvPr>
            <p:ph type="ftr" sz="quarter" idx="11"/>
          </p:nvPr>
        </p:nvSpPr>
        <p:spPr/>
        <p:txBody>
          <a:bodyPr/>
          <a:lstStyle/>
          <a:p>
            <a:r>
              <a:rPr lang="en-US" altLang="en-US">
                <a:solidFill>
                  <a:schemeClr val="tx1"/>
                </a:solidFill>
              </a:rPr>
              <a:t>© Shipman &amp; Goodwin LLP 2025. All rights reserved.</a:t>
            </a:r>
            <a:endParaRPr lang="en-US" altLang="en-US" dirty="0">
              <a:solidFill>
                <a:schemeClr val="tx1"/>
              </a:solidFill>
            </a:endParaRPr>
          </a:p>
        </p:txBody>
      </p:sp>
      <p:sp>
        <p:nvSpPr>
          <p:cNvPr id="5" name="Slide Number Placeholder 4"/>
          <p:cNvSpPr>
            <a:spLocks noGrp="1"/>
          </p:cNvSpPr>
          <p:nvPr>
            <p:ph type="sldNum" sz="quarter" idx="12"/>
          </p:nvPr>
        </p:nvSpPr>
        <p:spPr/>
        <p:txBody>
          <a:bodyPr/>
          <a:lstStyle/>
          <a:p>
            <a:fld id="{E6C0C164-648A-654B-87AA-0915A2DD7517}" type="slidenum">
              <a:rPr lang="en-US" smtClean="0"/>
              <a:t>33</a:t>
            </a:fld>
            <a:endParaRPr lang="en-US"/>
          </a:p>
        </p:txBody>
      </p:sp>
      <p:sp>
        <p:nvSpPr>
          <p:cNvPr id="6" name="TextBox 5"/>
          <p:cNvSpPr txBox="1"/>
          <p:nvPr/>
        </p:nvSpPr>
        <p:spPr>
          <a:xfrm>
            <a:off x="969398" y="2605122"/>
            <a:ext cx="6125817" cy="2292935"/>
          </a:xfrm>
          <a:prstGeom prst="rect">
            <a:avLst/>
          </a:prstGeom>
          <a:noFill/>
        </p:spPr>
        <p:txBody>
          <a:bodyPr wrap="square" rtlCol="0">
            <a:spAutoFit/>
          </a:bodyPr>
          <a:lstStyle/>
          <a:p>
            <a:pPr marL="285750" indent="-285750">
              <a:spcBef>
                <a:spcPts val="600"/>
              </a:spcBef>
              <a:spcAft>
                <a:spcPts val="600"/>
              </a:spcAft>
              <a:buClr>
                <a:srgbClr val="008080"/>
              </a:buClr>
              <a:buFont typeface="Arial" panose="020B0604020202020204" pitchFamily="34" charset="0"/>
              <a:buChar char="•"/>
            </a:pPr>
            <a:r>
              <a:rPr lang="en-US" sz="2200" dirty="0">
                <a:solidFill>
                  <a:schemeClr val="bg2">
                    <a:lumMod val="10000"/>
                  </a:schemeClr>
                </a:solidFill>
                <a:latin typeface="Book Antiqua" panose="02040602050305030304" pitchFamily="18" charset="0"/>
              </a:rPr>
              <a:t>The information to be included in the notice can be found in the Final Regulations</a:t>
            </a:r>
          </a:p>
          <a:p>
            <a:pPr marL="285750" indent="-285750">
              <a:spcBef>
                <a:spcPts val="600"/>
              </a:spcBef>
              <a:spcAft>
                <a:spcPts val="600"/>
              </a:spcAft>
              <a:buClr>
                <a:srgbClr val="008080"/>
              </a:buClr>
              <a:buFont typeface="Arial" panose="020B0604020202020204" pitchFamily="34" charset="0"/>
              <a:buChar char="•"/>
            </a:pPr>
            <a:r>
              <a:rPr lang="en-US" sz="2200" dirty="0">
                <a:solidFill>
                  <a:schemeClr val="bg2">
                    <a:lumMod val="10000"/>
                  </a:schemeClr>
                </a:solidFill>
                <a:latin typeface="Book Antiqua" panose="02040602050305030304" pitchFamily="18" charset="0"/>
              </a:rPr>
              <a:t>Sample notice is included in the Shipman &amp; Goodwin LLP model administrative regulations</a:t>
            </a:r>
          </a:p>
          <a:p>
            <a:endParaRPr lang="en-US" dirty="0">
              <a:latin typeface="Book Antiqua" panose="02040602050305030304" pitchFamily="18" charset="0"/>
            </a:endParaRPr>
          </a:p>
        </p:txBody>
      </p:sp>
      <p:pic>
        <p:nvPicPr>
          <p:cNvPr id="7" name="Picture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198001" y="1216950"/>
            <a:ext cx="2597759" cy="3300937"/>
          </a:xfrm>
          <a:prstGeom prst="rect">
            <a:avLst/>
          </a:prstGeom>
          <a:ln w="12700">
            <a:solidFill>
              <a:schemeClr val="bg2">
                <a:lumMod val="10000"/>
              </a:schemeClr>
            </a:solidFill>
          </a:ln>
          <a:effectLst>
            <a:outerShdw blurRad="50800" dist="76200" dir="2700000" algn="tl" rotWithShape="0">
              <a:prstClr val="black">
                <a:alpha val="40000"/>
              </a:prstClr>
            </a:outerShdw>
          </a:effectLst>
        </p:spPr>
      </p:pic>
    </p:spTree>
    <p:extLst>
      <p:ext uri="{BB962C8B-B14F-4D97-AF65-F5344CB8AC3E}">
        <p14:creationId xmlns:p14="http://schemas.microsoft.com/office/powerpoint/2010/main" val="25932423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97A28-1584-B6FE-6F08-8FA95D57ED6F}"/>
              </a:ext>
            </a:extLst>
          </p:cNvPr>
          <p:cNvSpPr>
            <a:spLocks noGrp="1"/>
          </p:cNvSpPr>
          <p:nvPr>
            <p:ph type="title"/>
          </p:nvPr>
        </p:nvSpPr>
        <p:spPr>
          <a:xfrm>
            <a:off x="0" y="1930307"/>
            <a:ext cx="12063179" cy="1407786"/>
          </a:xfrm>
        </p:spPr>
        <p:txBody>
          <a:bodyPr>
            <a:noAutofit/>
          </a:bodyPr>
          <a:lstStyle/>
          <a:p>
            <a:pPr algn="ctr"/>
            <a:r>
              <a:rPr lang="en-US" sz="6600" dirty="0"/>
              <a:t>Informal Resolution Process </a:t>
            </a:r>
            <a:br>
              <a:rPr lang="en-US" sz="6600" dirty="0"/>
            </a:br>
            <a:r>
              <a:rPr lang="en-US" sz="6600" dirty="0"/>
              <a:t>or </a:t>
            </a:r>
            <a:br>
              <a:rPr lang="en-US" sz="6600" dirty="0"/>
            </a:br>
            <a:r>
              <a:rPr lang="en-US" sz="6600" dirty="0"/>
              <a:t>Formal Investigation? </a:t>
            </a:r>
          </a:p>
        </p:txBody>
      </p:sp>
      <p:sp>
        <p:nvSpPr>
          <p:cNvPr id="4" name="Footer Placeholder 3">
            <a:extLst>
              <a:ext uri="{FF2B5EF4-FFF2-40B4-BE49-F238E27FC236}">
                <a16:creationId xmlns:a16="http://schemas.microsoft.com/office/drawing/2014/main" id="{5E478335-78FE-5D98-528B-A8C1F4370738}"/>
              </a:ext>
            </a:extLst>
          </p:cNvPr>
          <p:cNvSpPr>
            <a:spLocks noGrp="1"/>
          </p:cNvSpPr>
          <p:nvPr>
            <p:ph type="ftr" sz="quarter" idx="11"/>
          </p:nvPr>
        </p:nvSpPr>
        <p:spPr/>
        <p:txBody>
          <a:bodyPr/>
          <a:lstStyle/>
          <a:p>
            <a:r>
              <a:rPr lang="en-US" altLang="en-US">
                <a:solidFill>
                  <a:schemeClr val="tx1"/>
                </a:solidFill>
              </a:rPr>
              <a:t>© Shipman &amp; Goodwin LLP 2025. All rights reserved.</a:t>
            </a:r>
            <a:endParaRPr lang="en-US" altLang="en-US" dirty="0">
              <a:solidFill>
                <a:schemeClr val="tx1"/>
              </a:solidFill>
            </a:endParaRPr>
          </a:p>
        </p:txBody>
      </p:sp>
      <p:sp>
        <p:nvSpPr>
          <p:cNvPr id="5" name="Slide Number Placeholder 4">
            <a:extLst>
              <a:ext uri="{FF2B5EF4-FFF2-40B4-BE49-F238E27FC236}">
                <a16:creationId xmlns:a16="http://schemas.microsoft.com/office/drawing/2014/main" id="{B551B7AE-C8A4-641C-398A-6B0C14F1D4DA}"/>
              </a:ext>
            </a:extLst>
          </p:cNvPr>
          <p:cNvSpPr>
            <a:spLocks noGrp="1"/>
          </p:cNvSpPr>
          <p:nvPr>
            <p:ph type="sldNum" sz="quarter" idx="12"/>
          </p:nvPr>
        </p:nvSpPr>
        <p:spPr/>
        <p:txBody>
          <a:bodyPr/>
          <a:lstStyle/>
          <a:p>
            <a:fld id="{E6C0C164-648A-654B-87AA-0915A2DD7517}" type="slidenum">
              <a:rPr lang="en-US" smtClean="0"/>
              <a:t>34</a:t>
            </a:fld>
            <a:endParaRPr lang="en-US" dirty="0"/>
          </a:p>
        </p:txBody>
      </p:sp>
    </p:spTree>
    <p:extLst>
      <p:ext uri="{BB962C8B-B14F-4D97-AF65-F5344CB8AC3E}">
        <p14:creationId xmlns:p14="http://schemas.microsoft.com/office/powerpoint/2010/main" val="33848527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703" y="-157188"/>
            <a:ext cx="11354057" cy="1407786"/>
          </a:xfrm>
        </p:spPr>
        <p:txBody>
          <a:bodyPr/>
          <a:lstStyle/>
          <a:p>
            <a:r>
              <a:rPr lang="en-US" dirty="0"/>
              <a:t>Informal Resolution Process</a:t>
            </a:r>
          </a:p>
        </p:txBody>
      </p:sp>
      <p:sp>
        <p:nvSpPr>
          <p:cNvPr id="3" name="Content Placeholder 2"/>
          <p:cNvSpPr>
            <a:spLocks noGrp="1"/>
          </p:cNvSpPr>
          <p:nvPr>
            <p:ph idx="1"/>
          </p:nvPr>
        </p:nvSpPr>
        <p:spPr>
          <a:xfrm>
            <a:off x="441703" y="914265"/>
            <a:ext cx="11354057" cy="4459225"/>
          </a:xfrm>
        </p:spPr>
        <p:txBody>
          <a:bodyPr/>
          <a:lstStyle/>
          <a:p>
            <a:pPr marL="0" indent="0">
              <a:buNone/>
            </a:pPr>
            <a:r>
              <a:rPr lang="en-US" sz="2400" dirty="0">
                <a:solidFill>
                  <a:schemeClr val="bg2">
                    <a:lumMod val="10000"/>
                  </a:schemeClr>
                </a:solidFill>
              </a:rPr>
              <a:t>At any time prior to reaching a responsibility determination, the District has the option of suggesting to the parties an informal resolution process, such as mediation, to resolve the formal complaint. The District is </a:t>
            </a:r>
            <a:r>
              <a:rPr lang="en-US" sz="2400" b="1" dirty="0">
                <a:solidFill>
                  <a:schemeClr val="bg2">
                    <a:lumMod val="10000"/>
                  </a:schemeClr>
                </a:solidFill>
              </a:rPr>
              <a:t>not required </a:t>
            </a:r>
            <a:r>
              <a:rPr lang="en-US" sz="2400" dirty="0">
                <a:solidFill>
                  <a:schemeClr val="bg2">
                    <a:lumMod val="10000"/>
                  </a:schemeClr>
                </a:solidFill>
              </a:rPr>
              <a:t>to offer this process. Prior to facilitating an informal resolution to a formal complaint, Title IX Coordinator will:</a:t>
            </a:r>
          </a:p>
          <a:p>
            <a:endParaRPr lang="en-US" dirty="0"/>
          </a:p>
        </p:txBody>
      </p:sp>
      <p:sp>
        <p:nvSpPr>
          <p:cNvPr id="4" name="Footer Placeholder 3"/>
          <p:cNvSpPr>
            <a:spLocks noGrp="1"/>
          </p:cNvSpPr>
          <p:nvPr>
            <p:ph type="ftr" sz="quarter" idx="11"/>
          </p:nvPr>
        </p:nvSpPr>
        <p:spPr/>
        <p:txBody>
          <a:bodyPr/>
          <a:lstStyle/>
          <a:p>
            <a:r>
              <a:rPr lang="en-US" altLang="en-US">
                <a:solidFill>
                  <a:schemeClr val="tx1"/>
                </a:solidFill>
              </a:rPr>
              <a:t>© Shipman &amp; Goodwin LLP 2025. All rights reserved.</a:t>
            </a:r>
            <a:endParaRPr lang="en-US" altLang="en-US" dirty="0">
              <a:solidFill>
                <a:schemeClr val="tx1"/>
              </a:solidFill>
            </a:endParaRPr>
          </a:p>
        </p:txBody>
      </p:sp>
      <p:sp>
        <p:nvSpPr>
          <p:cNvPr id="5" name="Slide Number Placeholder 4"/>
          <p:cNvSpPr>
            <a:spLocks noGrp="1"/>
          </p:cNvSpPr>
          <p:nvPr>
            <p:ph type="sldNum" sz="quarter" idx="12"/>
          </p:nvPr>
        </p:nvSpPr>
        <p:spPr/>
        <p:txBody>
          <a:bodyPr/>
          <a:lstStyle/>
          <a:p>
            <a:fld id="{E6C0C164-648A-654B-87AA-0915A2DD7517}" type="slidenum">
              <a:rPr lang="en-US" smtClean="0"/>
              <a:t>35</a:t>
            </a:fld>
            <a:endParaRPr lang="en-US"/>
          </a:p>
        </p:txBody>
      </p:sp>
      <p:graphicFrame>
        <p:nvGraphicFramePr>
          <p:cNvPr id="6" name="Diagram 5"/>
          <p:cNvGraphicFramePr/>
          <p:nvPr/>
        </p:nvGraphicFramePr>
        <p:xfrm>
          <a:off x="457199" y="2832652"/>
          <a:ext cx="10889111" cy="15613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Diagram 6"/>
          <p:cNvGraphicFramePr/>
          <p:nvPr/>
        </p:nvGraphicFramePr>
        <p:xfrm>
          <a:off x="570705" y="4561257"/>
          <a:ext cx="10889111" cy="156138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7650099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703" y="-228917"/>
            <a:ext cx="11354057" cy="1542808"/>
          </a:xfrm>
        </p:spPr>
        <p:txBody>
          <a:bodyPr/>
          <a:lstStyle/>
          <a:p>
            <a:r>
              <a:rPr lang="en-US" dirty="0"/>
              <a:t>Informal Resolution Process</a:t>
            </a:r>
          </a:p>
        </p:txBody>
      </p:sp>
      <p:sp>
        <p:nvSpPr>
          <p:cNvPr id="3" name="Content Placeholder 2"/>
          <p:cNvSpPr>
            <a:spLocks noGrp="1"/>
          </p:cNvSpPr>
          <p:nvPr>
            <p:ph idx="1"/>
          </p:nvPr>
        </p:nvSpPr>
        <p:spPr>
          <a:xfrm>
            <a:off x="441703" y="977366"/>
            <a:ext cx="11354057" cy="4041895"/>
          </a:xfrm>
        </p:spPr>
        <p:txBody>
          <a:bodyPr>
            <a:normAutofit fontScale="92500" lnSpcReduction="20000"/>
          </a:bodyPr>
          <a:lstStyle/>
          <a:p>
            <a:pPr marL="342900" indent="-342900">
              <a:buClr>
                <a:srgbClr val="008080"/>
              </a:buClr>
            </a:pPr>
            <a:r>
              <a:rPr lang="en-US" dirty="0">
                <a:solidFill>
                  <a:schemeClr val="bg2">
                    <a:lumMod val="10000"/>
                  </a:schemeClr>
                </a:solidFill>
              </a:rPr>
              <a:t>The informal resolution facilitator must be someone other than the investigator or decision-maker (if already assigned) and must be free from conflicts of interest, bias, and must serve impartially. </a:t>
            </a:r>
          </a:p>
          <a:p>
            <a:pPr marL="342900" indent="-342900">
              <a:buClr>
                <a:srgbClr val="008080"/>
              </a:buClr>
            </a:pPr>
            <a:r>
              <a:rPr lang="en-US" dirty="0">
                <a:solidFill>
                  <a:schemeClr val="bg2">
                    <a:lumMod val="10000"/>
                  </a:schemeClr>
                </a:solidFill>
              </a:rPr>
              <a:t>May be the Title IX Coordinator</a:t>
            </a:r>
          </a:p>
          <a:p>
            <a:pPr marL="342900" indent="-342900">
              <a:buClr>
                <a:srgbClr val="008080"/>
              </a:buClr>
            </a:pPr>
            <a:r>
              <a:rPr lang="en-US" dirty="0">
                <a:solidFill>
                  <a:schemeClr val="bg2">
                    <a:lumMod val="10000"/>
                  </a:schemeClr>
                </a:solidFill>
              </a:rPr>
              <a:t>Prior to agreeing to any resolution, any party has the right to withdraw from the informal resolution process and resume the grievance process with respect to the formal complaint. </a:t>
            </a:r>
          </a:p>
          <a:p>
            <a:pPr marL="342900" indent="-342900">
              <a:buClr>
                <a:srgbClr val="008080"/>
              </a:buClr>
            </a:pPr>
            <a:r>
              <a:rPr lang="en-US" dirty="0">
                <a:solidFill>
                  <a:schemeClr val="bg2">
                    <a:lumMod val="10000"/>
                  </a:schemeClr>
                </a:solidFill>
              </a:rPr>
              <a:t>If a satisfactory resolution is reached through this informal process, the matter will be considered resolved. If these efforts are unsuccessful, the formal grievance process will continue.</a:t>
            </a:r>
          </a:p>
          <a:p>
            <a:endParaRPr lang="en-US" dirty="0"/>
          </a:p>
        </p:txBody>
      </p:sp>
      <p:sp>
        <p:nvSpPr>
          <p:cNvPr id="4" name="Footer Placeholder 3"/>
          <p:cNvSpPr>
            <a:spLocks noGrp="1"/>
          </p:cNvSpPr>
          <p:nvPr>
            <p:ph type="ftr" sz="quarter" idx="11"/>
          </p:nvPr>
        </p:nvSpPr>
        <p:spPr/>
        <p:txBody>
          <a:bodyPr/>
          <a:lstStyle/>
          <a:p>
            <a:r>
              <a:rPr lang="en-US" altLang="en-US">
                <a:solidFill>
                  <a:schemeClr val="tx1"/>
                </a:solidFill>
              </a:rPr>
              <a:t>© Shipman &amp; Goodwin LLP 2025. All rights reserved.</a:t>
            </a:r>
            <a:endParaRPr lang="en-US" altLang="en-US" dirty="0">
              <a:solidFill>
                <a:schemeClr val="tx1"/>
              </a:solidFill>
            </a:endParaRPr>
          </a:p>
        </p:txBody>
      </p:sp>
      <p:sp>
        <p:nvSpPr>
          <p:cNvPr id="5" name="Slide Number Placeholder 4"/>
          <p:cNvSpPr>
            <a:spLocks noGrp="1"/>
          </p:cNvSpPr>
          <p:nvPr>
            <p:ph type="sldNum" sz="quarter" idx="12"/>
          </p:nvPr>
        </p:nvSpPr>
        <p:spPr/>
        <p:txBody>
          <a:bodyPr/>
          <a:lstStyle/>
          <a:p>
            <a:fld id="{E6C0C164-648A-654B-87AA-0915A2DD7517}" type="slidenum">
              <a:rPr lang="en-US" smtClean="0"/>
              <a:t>36</a:t>
            </a:fld>
            <a:endParaRPr lang="en-US"/>
          </a:p>
        </p:txBody>
      </p:sp>
      <p:sp>
        <p:nvSpPr>
          <p:cNvPr id="6" name="Rounded Rectangle 5"/>
          <p:cNvSpPr/>
          <p:nvPr/>
        </p:nvSpPr>
        <p:spPr>
          <a:xfrm>
            <a:off x="761206" y="4800599"/>
            <a:ext cx="10579342" cy="1205251"/>
          </a:xfrm>
          <a:prstGeom prst="roundRect">
            <a:avLst/>
          </a:prstGeom>
          <a:solidFill>
            <a:srgbClr val="1D6295"/>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i="1" dirty="0">
                <a:latin typeface="Book Antiqua" panose="02040602050305030304" pitchFamily="18" charset="0"/>
              </a:rPr>
              <a:t>NOTE: This process is not available to resolve a formal complaint that an employee sexually harassed a student.</a:t>
            </a:r>
          </a:p>
        </p:txBody>
      </p:sp>
    </p:spTree>
    <p:extLst>
      <p:ext uri="{BB962C8B-B14F-4D97-AF65-F5344CB8AC3E}">
        <p14:creationId xmlns:p14="http://schemas.microsoft.com/office/powerpoint/2010/main" val="3202389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703" y="0"/>
            <a:ext cx="11354057" cy="1407786"/>
          </a:xfrm>
        </p:spPr>
        <p:txBody>
          <a:bodyPr/>
          <a:lstStyle/>
          <a:p>
            <a:r>
              <a:rPr lang="en-US" dirty="0"/>
              <a:t>Investigation</a:t>
            </a:r>
          </a:p>
        </p:txBody>
      </p:sp>
      <p:sp>
        <p:nvSpPr>
          <p:cNvPr id="3" name="Content Placeholder 2"/>
          <p:cNvSpPr>
            <a:spLocks noGrp="1"/>
          </p:cNvSpPr>
          <p:nvPr>
            <p:ph idx="1"/>
          </p:nvPr>
        </p:nvSpPr>
        <p:spPr>
          <a:xfrm>
            <a:off x="441703" y="1041636"/>
            <a:ext cx="11354057" cy="4459225"/>
          </a:xfrm>
        </p:spPr>
        <p:txBody>
          <a:bodyPr/>
          <a:lstStyle/>
          <a:p>
            <a:pPr marL="0" indent="0">
              <a:buNone/>
            </a:pPr>
            <a:r>
              <a:rPr lang="en-US" dirty="0"/>
              <a:t>Upon a formal complaint being filed, one or more investigators will be assigned to gather relevant evidence and draft an investigative report.</a:t>
            </a:r>
          </a:p>
        </p:txBody>
      </p:sp>
      <p:sp>
        <p:nvSpPr>
          <p:cNvPr id="4" name="Footer Placeholder 3"/>
          <p:cNvSpPr>
            <a:spLocks noGrp="1"/>
          </p:cNvSpPr>
          <p:nvPr>
            <p:ph type="ftr" sz="quarter" idx="11"/>
          </p:nvPr>
        </p:nvSpPr>
        <p:spPr/>
        <p:txBody>
          <a:bodyPr/>
          <a:lstStyle/>
          <a:p>
            <a:r>
              <a:rPr lang="en-US" altLang="en-US">
                <a:solidFill>
                  <a:schemeClr val="tx1"/>
                </a:solidFill>
              </a:rPr>
              <a:t>© Shipman &amp; Goodwin LLP 2025. All rights reserved.</a:t>
            </a:r>
            <a:endParaRPr lang="en-US" altLang="en-US" dirty="0">
              <a:solidFill>
                <a:schemeClr val="tx1"/>
              </a:solidFill>
            </a:endParaRPr>
          </a:p>
        </p:txBody>
      </p:sp>
      <p:sp>
        <p:nvSpPr>
          <p:cNvPr id="5" name="Slide Number Placeholder 4"/>
          <p:cNvSpPr>
            <a:spLocks noGrp="1"/>
          </p:cNvSpPr>
          <p:nvPr>
            <p:ph type="sldNum" sz="quarter" idx="12"/>
          </p:nvPr>
        </p:nvSpPr>
        <p:spPr/>
        <p:txBody>
          <a:bodyPr/>
          <a:lstStyle/>
          <a:p>
            <a:fld id="{E6C0C164-648A-654B-87AA-0915A2DD7517}" type="slidenum">
              <a:rPr lang="en-US" smtClean="0"/>
              <a:t>37</a:t>
            </a:fld>
            <a:endParaRPr lang="en-US"/>
          </a:p>
        </p:txBody>
      </p:sp>
      <p:graphicFrame>
        <p:nvGraphicFramePr>
          <p:cNvPr id="6" name="Diagram 5"/>
          <p:cNvGraphicFramePr/>
          <p:nvPr/>
        </p:nvGraphicFramePr>
        <p:xfrm>
          <a:off x="530620" y="720821"/>
          <a:ext cx="11127980" cy="431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p:cNvSpPr txBox="1"/>
          <p:nvPr/>
        </p:nvSpPr>
        <p:spPr>
          <a:xfrm>
            <a:off x="441703" y="3834381"/>
            <a:ext cx="3535937" cy="2554545"/>
          </a:xfrm>
          <a:prstGeom prst="rect">
            <a:avLst/>
          </a:prstGeom>
          <a:noFill/>
        </p:spPr>
        <p:txBody>
          <a:bodyPr wrap="square" rtlCol="0">
            <a:spAutoFit/>
          </a:bodyPr>
          <a:lstStyle/>
          <a:p>
            <a:pPr marL="285750" indent="-285750">
              <a:buFont typeface="Arial" panose="020B0604020202020204" pitchFamily="34" charset="0"/>
              <a:buChar char="•"/>
            </a:pPr>
            <a:r>
              <a:rPr lang="en-US" sz="1600" dirty="0">
                <a:solidFill>
                  <a:schemeClr val="tx2"/>
                </a:solidFill>
                <a:latin typeface="Book Antiqua" panose="02040602050305030304" pitchFamily="18" charset="0"/>
              </a:rPr>
              <a:t>Burden of proof and of gathering evidence sufficient to reach a responsibility determination rests on the District and not on the parties.</a:t>
            </a:r>
          </a:p>
          <a:p>
            <a:pPr marL="285750" indent="-285750">
              <a:buFont typeface="Arial" panose="020B0604020202020204" pitchFamily="34" charset="0"/>
              <a:buChar char="•"/>
            </a:pPr>
            <a:r>
              <a:rPr lang="en-US" sz="1600" dirty="0">
                <a:solidFill>
                  <a:schemeClr val="tx2"/>
                </a:solidFill>
                <a:latin typeface="Book Antiqua" panose="02040602050305030304" pitchFamily="18" charset="0"/>
              </a:rPr>
              <a:t>The District must obtain voluntary, written consent (or consent of a parent/guardian) to obtain medical records to be used in the grievance process.</a:t>
            </a:r>
          </a:p>
        </p:txBody>
      </p:sp>
      <p:sp>
        <p:nvSpPr>
          <p:cNvPr id="8" name="TextBox 7"/>
          <p:cNvSpPr txBox="1"/>
          <p:nvPr/>
        </p:nvSpPr>
        <p:spPr>
          <a:xfrm>
            <a:off x="4114800" y="3834381"/>
            <a:ext cx="3656974" cy="1569660"/>
          </a:xfrm>
          <a:prstGeom prst="rect">
            <a:avLst/>
          </a:prstGeom>
          <a:noFill/>
        </p:spPr>
        <p:txBody>
          <a:bodyPr wrap="square" rtlCol="0">
            <a:spAutoFit/>
          </a:bodyPr>
          <a:lstStyle/>
          <a:p>
            <a:pPr marL="285750" indent="-285750">
              <a:buFont typeface="Arial" panose="020B0604020202020204" pitchFamily="34" charset="0"/>
              <a:buChar char="•"/>
            </a:pPr>
            <a:r>
              <a:rPr lang="en-US" sz="1600" dirty="0">
                <a:solidFill>
                  <a:schemeClr val="tx2"/>
                </a:solidFill>
                <a:latin typeface="Book Antiqua" panose="02040602050305030304" pitchFamily="18" charset="0"/>
              </a:rPr>
              <a:t>The investigator(s) must provide an equal opportunity for the parties to present witnesses, including fact and expert witnesses, and other </a:t>
            </a:r>
            <a:r>
              <a:rPr lang="en-US" sz="1600" dirty="0" err="1">
                <a:solidFill>
                  <a:schemeClr val="tx2"/>
                </a:solidFill>
                <a:latin typeface="Book Antiqua" panose="02040602050305030304" pitchFamily="18" charset="0"/>
              </a:rPr>
              <a:t>inculpatory</a:t>
            </a:r>
            <a:r>
              <a:rPr lang="en-US" sz="1600" dirty="0">
                <a:solidFill>
                  <a:schemeClr val="tx2"/>
                </a:solidFill>
                <a:latin typeface="Book Antiqua" panose="02040602050305030304" pitchFamily="18" charset="0"/>
              </a:rPr>
              <a:t> and exculpatory evidence. </a:t>
            </a:r>
          </a:p>
        </p:txBody>
      </p:sp>
      <p:sp>
        <p:nvSpPr>
          <p:cNvPr id="9" name="TextBox 8"/>
          <p:cNvSpPr txBox="1"/>
          <p:nvPr/>
        </p:nvSpPr>
        <p:spPr>
          <a:xfrm>
            <a:off x="7771774" y="3857814"/>
            <a:ext cx="3886825" cy="1077218"/>
          </a:xfrm>
          <a:prstGeom prst="rect">
            <a:avLst/>
          </a:prstGeom>
          <a:noFill/>
        </p:spPr>
        <p:txBody>
          <a:bodyPr wrap="square" rtlCol="0">
            <a:spAutoFit/>
          </a:bodyPr>
          <a:lstStyle/>
          <a:p>
            <a:pPr marL="285750" indent="-285750">
              <a:buFont typeface="Arial" panose="020B0604020202020204" pitchFamily="34" charset="0"/>
              <a:buChar char="•"/>
            </a:pPr>
            <a:r>
              <a:rPr lang="en-US" sz="1600" dirty="0">
                <a:solidFill>
                  <a:schemeClr val="tx2"/>
                </a:solidFill>
                <a:latin typeface="Book Antiqua" panose="02040602050305030304" pitchFamily="18" charset="0"/>
              </a:rPr>
              <a:t>The investigator(s) may not restrict the ability of either party to discuss the allegations under investigation or to gather and present evidence.</a:t>
            </a:r>
          </a:p>
        </p:txBody>
      </p:sp>
    </p:spTree>
    <p:extLst>
      <p:ext uri="{BB962C8B-B14F-4D97-AF65-F5344CB8AC3E}">
        <p14:creationId xmlns:p14="http://schemas.microsoft.com/office/powerpoint/2010/main" val="19696151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Investigation: Right to an Advisor</a:t>
            </a:r>
          </a:p>
        </p:txBody>
      </p:sp>
      <p:sp>
        <p:nvSpPr>
          <p:cNvPr id="4" name="Footer Placeholder 3"/>
          <p:cNvSpPr>
            <a:spLocks noGrp="1"/>
          </p:cNvSpPr>
          <p:nvPr>
            <p:ph type="ftr" sz="quarter" idx="11"/>
          </p:nvPr>
        </p:nvSpPr>
        <p:spPr/>
        <p:txBody>
          <a:bodyPr/>
          <a:lstStyle/>
          <a:p>
            <a:r>
              <a:rPr lang="en-US" altLang="en-US">
                <a:solidFill>
                  <a:schemeClr val="tx1"/>
                </a:solidFill>
              </a:rPr>
              <a:t>© Shipman &amp; Goodwin LLP 2025. All rights reserved.</a:t>
            </a:r>
            <a:endParaRPr lang="en-US" altLang="en-US" dirty="0">
              <a:solidFill>
                <a:schemeClr val="tx1"/>
              </a:solidFill>
            </a:endParaRPr>
          </a:p>
        </p:txBody>
      </p:sp>
      <p:sp>
        <p:nvSpPr>
          <p:cNvPr id="5" name="Slide Number Placeholder 4"/>
          <p:cNvSpPr>
            <a:spLocks noGrp="1"/>
          </p:cNvSpPr>
          <p:nvPr>
            <p:ph type="sldNum" sz="quarter" idx="12"/>
          </p:nvPr>
        </p:nvSpPr>
        <p:spPr/>
        <p:txBody>
          <a:bodyPr/>
          <a:lstStyle/>
          <a:p>
            <a:fld id="{E6C0C164-648A-654B-87AA-0915A2DD7517}" type="slidenum">
              <a:rPr lang="en-US" smtClean="0"/>
              <a:t>38</a:t>
            </a:fld>
            <a:endParaRPr lang="en-US"/>
          </a:p>
        </p:txBody>
      </p:sp>
      <p:sp>
        <p:nvSpPr>
          <p:cNvPr id="6" name="Up Arrow 5"/>
          <p:cNvSpPr/>
          <p:nvPr/>
        </p:nvSpPr>
        <p:spPr>
          <a:xfrm>
            <a:off x="1067386" y="1347856"/>
            <a:ext cx="2690622" cy="2255520"/>
          </a:xfrm>
          <a:prstGeom prst="upArrow">
            <a:avLst/>
          </a:prstGeom>
        </p:spPr>
        <p:style>
          <a:lnRef idx="2">
            <a:schemeClr val="lt1">
              <a:hueOff val="0"/>
              <a:satOff val="0"/>
              <a:lumOff val="0"/>
              <a:alphaOff val="0"/>
            </a:schemeClr>
          </a:lnRef>
          <a:fillRef idx="1">
            <a:schemeClr val="accent2">
              <a:shade val="80000"/>
              <a:hueOff val="0"/>
              <a:satOff val="0"/>
              <a:lumOff val="0"/>
              <a:alphaOff val="0"/>
            </a:schemeClr>
          </a:fillRef>
          <a:effectRef idx="0">
            <a:schemeClr val="accent2">
              <a:shade val="80000"/>
              <a:hueOff val="0"/>
              <a:satOff val="0"/>
              <a:lumOff val="0"/>
              <a:alphaOff val="0"/>
            </a:schemeClr>
          </a:effectRef>
          <a:fontRef idx="minor">
            <a:schemeClr val="lt1"/>
          </a:fontRef>
        </p:style>
        <p:txBody>
          <a:bodyPr/>
          <a:lstStyle/>
          <a:p>
            <a:endParaRPr lang="en-US"/>
          </a:p>
        </p:txBody>
      </p:sp>
      <p:grpSp>
        <p:nvGrpSpPr>
          <p:cNvPr id="7" name="Group 6"/>
          <p:cNvGrpSpPr/>
          <p:nvPr/>
        </p:nvGrpSpPr>
        <p:grpSpPr>
          <a:xfrm>
            <a:off x="3636675" y="1347856"/>
            <a:ext cx="7256612" cy="2255520"/>
            <a:chOff x="2573773" y="0"/>
            <a:chExt cx="7256612" cy="2255520"/>
          </a:xfrm>
        </p:grpSpPr>
        <p:sp>
          <p:nvSpPr>
            <p:cNvPr id="12" name="Rectangle 11"/>
            <p:cNvSpPr/>
            <p:nvPr/>
          </p:nvSpPr>
          <p:spPr>
            <a:xfrm>
              <a:off x="2573773" y="0"/>
              <a:ext cx="5579626" cy="225552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13" name="TextBox 12"/>
            <p:cNvSpPr txBox="1"/>
            <p:nvPr/>
          </p:nvSpPr>
          <p:spPr>
            <a:xfrm>
              <a:off x="2573773" y="0"/>
              <a:ext cx="7256612" cy="225552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42240" tIns="0" rIns="142240" bIns="142240" numCol="1" spcCol="1270" anchor="ctr" anchorCtr="0">
              <a:noAutofit/>
            </a:bodyPr>
            <a:lstStyle/>
            <a:p>
              <a:pPr lvl="0" algn="l" defTabSz="889000">
                <a:lnSpc>
                  <a:spcPct val="90000"/>
                </a:lnSpc>
                <a:spcBef>
                  <a:spcPct val="0"/>
                </a:spcBef>
                <a:spcAft>
                  <a:spcPct val="35000"/>
                </a:spcAft>
              </a:pPr>
              <a:r>
                <a:rPr lang="en-US" sz="2400" kern="1200" dirty="0">
                  <a:solidFill>
                    <a:schemeClr val="bg2">
                      <a:lumMod val="10000"/>
                    </a:schemeClr>
                  </a:solidFill>
                  <a:latin typeface="Book Antiqua" panose="02040602050305030304" pitchFamily="18" charset="0"/>
                </a:rPr>
                <a:t>Both the complainant and the respondent must have the </a:t>
              </a:r>
              <a:r>
                <a:rPr lang="en-US" sz="2400" b="1" kern="1200" dirty="0">
                  <a:solidFill>
                    <a:srgbClr val="5E3C63"/>
                  </a:solidFill>
                  <a:latin typeface="Book Antiqua" panose="02040602050305030304" pitchFamily="18" charset="0"/>
                </a:rPr>
                <a:t>same</a:t>
              </a:r>
              <a:r>
                <a:rPr lang="en-US" sz="2400" kern="1200" dirty="0">
                  <a:solidFill>
                    <a:schemeClr val="bg2">
                      <a:lumMod val="10000"/>
                    </a:schemeClr>
                  </a:solidFill>
                  <a:latin typeface="Book Antiqua" panose="02040602050305030304" pitchFamily="18" charset="0"/>
                </a:rPr>
                <a:t> opportunities to have others present during any part of the grievance process, including an opportunity to be accompanied by an </a:t>
              </a:r>
              <a:r>
                <a:rPr lang="en-US" sz="2400" b="1" kern="1200" dirty="0">
                  <a:solidFill>
                    <a:srgbClr val="5E3C63"/>
                  </a:solidFill>
                  <a:latin typeface="Book Antiqua" panose="02040602050305030304" pitchFamily="18" charset="0"/>
                </a:rPr>
                <a:t>advisor</a:t>
              </a:r>
              <a:r>
                <a:rPr lang="en-US" sz="2400" kern="1200" dirty="0">
                  <a:solidFill>
                    <a:schemeClr val="bg2">
                      <a:lumMod val="10000"/>
                    </a:schemeClr>
                  </a:solidFill>
                  <a:latin typeface="Book Antiqua" panose="02040602050305030304" pitchFamily="18" charset="0"/>
                </a:rPr>
                <a:t> of their choice. This person can be, but is not required to be, an attorney. </a:t>
              </a:r>
            </a:p>
          </p:txBody>
        </p:sp>
      </p:grpSp>
      <p:sp>
        <p:nvSpPr>
          <p:cNvPr id="8" name="Down Arrow 7"/>
          <p:cNvSpPr/>
          <p:nvPr/>
        </p:nvSpPr>
        <p:spPr>
          <a:xfrm>
            <a:off x="1874572" y="3791336"/>
            <a:ext cx="2690622" cy="2255520"/>
          </a:xfrm>
          <a:prstGeom prst="downArrow">
            <a:avLst/>
          </a:prstGeom>
        </p:spPr>
        <p:style>
          <a:lnRef idx="2">
            <a:schemeClr val="lt1">
              <a:hueOff val="0"/>
              <a:satOff val="0"/>
              <a:lumOff val="0"/>
              <a:alphaOff val="0"/>
            </a:schemeClr>
          </a:lnRef>
          <a:fillRef idx="1">
            <a:schemeClr val="accent2">
              <a:shade val="80000"/>
              <a:hueOff val="-392581"/>
              <a:satOff val="-49723"/>
              <a:lumOff val="35655"/>
              <a:alphaOff val="0"/>
            </a:schemeClr>
          </a:fillRef>
          <a:effectRef idx="0">
            <a:schemeClr val="accent2">
              <a:shade val="80000"/>
              <a:hueOff val="-392581"/>
              <a:satOff val="-49723"/>
              <a:lumOff val="35655"/>
              <a:alphaOff val="0"/>
            </a:schemeClr>
          </a:effectRef>
          <a:fontRef idx="minor">
            <a:schemeClr val="lt1"/>
          </a:fontRef>
        </p:style>
        <p:txBody>
          <a:bodyPr/>
          <a:lstStyle/>
          <a:p>
            <a:endParaRPr lang="en-US"/>
          </a:p>
        </p:txBody>
      </p:sp>
      <p:grpSp>
        <p:nvGrpSpPr>
          <p:cNvPr id="9" name="Group 8"/>
          <p:cNvGrpSpPr/>
          <p:nvPr/>
        </p:nvGrpSpPr>
        <p:grpSpPr>
          <a:xfrm>
            <a:off x="4645912" y="3791336"/>
            <a:ext cx="6734391" cy="2255520"/>
            <a:chOff x="3583010" y="2443480"/>
            <a:chExt cx="6734391" cy="2255520"/>
          </a:xfrm>
        </p:grpSpPr>
        <p:sp>
          <p:nvSpPr>
            <p:cNvPr id="10" name="Rectangle 9"/>
            <p:cNvSpPr/>
            <p:nvPr/>
          </p:nvSpPr>
          <p:spPr>
            <a:xfrm>
              <a:off x="3583011" y="2443480"/>
              <a:ext cx="4565904" cy="225552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11" name="TextBox 10"/>
            <p:cNvSpPr txBox="1"/>
            <p:nvPr/>
          </p:nvSpPr>
          <p:spPr>
            <a:xfrm>
              <a:off x="3583010" y="2443480"/>
              <a:ext cx="6734391" cy="225552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42240" tIns="0" rIns="142240" bIns="142240" numCol="1" spcCol="1270" anchor="ctr" anchorCtr="0">
              <a:noAutofit/>
            </a:bodyPr>
            <a:lstStyle/>
            <a:p>
              <a:pPr lvl="0" algn="l" defTabSz="889000">
                <a:lnSpc>
                  <a:spcPct val="90000"/>
                </a:lnSpc>
                <a:spcBef>
                  <a:spcPct val="0"/>
                </a:spcBef>
                <a:spcAft>
                  <a:spcPct val="35000"/>
                </a:spcAft>
              </a:pPr>
              <a:r>
                <a:rPr lang="en-US" sz="2400" kern="1200" dirty="0">
                  <a:solidFill>
                    <a:schemeClr val="bg2">
                      <a:lumMod val="10000"/>
                    </a:schemeClr>
                  </a:solidFill>
                  <a:latin typeface="Book Antiqua" panose="02040602050305030304" pitchFamily="18" charset="0"/>
                </a:rPr>
                <a:t>The District may establish restrictions regarding the extent to which the advisor may participate in the proceedings, </a:t>
              </a:r>
              <a:r>
                <a:rPr lang="en-US" sz="2400" b="1" kern="1200" dirty="0">
                  <a:solidFill>
                    <a:srgbClr val="5E3C63"/>
                  </a:solidFill>
                  <a:latin typeface="Book Antiqua" panose="02040602050305030304" pitchFamily="18" charset="0"/>
                </a:rPr>
                <a:t>as long as the restrictions apply equally to both parties</a:t>
              </a:r>
              <a:r>
                <a:rPr lang="en-US" sz="2400" kern="1200" dirty="0">
                  <a:solidFill>
                    <a:schemeClr val="bg2">
                      <a:lumMod val="10000"/>
                    </a:schemeClr>
                  </a:solidFill>
                  <a:latin typeface="Book Antiqua" panose="02040602050305030304" pitchFamily="18" charset="0"/>
                </a:rPr>
                <a:t>. </a:t>
              </a:r>
            </a:p>
          </p:txBody>
        </p:sp>
      </p:grpSp>
    </p:spTree>
    <p:extLst>
      <p:ext uri="{BB962C8B-B14F-4D97-AF65-F5344CB8AC3E}">
        <p14:creationId xmlns:p14="http://schemas.microsoft.com/office/powerpoint/2010/main" val="13971054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703" y="-236701"/>
            <a:ext cx="11354057" cy="1407786"/>
          </a:xfrm>
        </p:spPr>
        <p:txBody>
          <a:bodyPr/>
          <a:lstStyle/>
          <a:p>
            <a:r>
              <a:rPr lang="en-US" dirty="0"/>
              <a:t>Investigation: Notice of Interview</a:t>
            </a:r>
          </a:p>
        </p:txBody>
      </p:sp>
      <p:sp>
        <p:nvSpPr>
          <p:cNvPr id="3" name="Content Placeholder 2"/>
          <p:cNvSpPr>
            <a:spLocks noGrp="1"/>
          </p:cNvSpPr>
          <p:nvPr>
            <p:ph idx="1"/>
          </p:nvPr>
        </p:nvSpPr>
        <p:spPr>
          <a:xfrm>
            <a:off x="441703" y="834752"/>
            <a:ext cx="11354057" cy="1102145"/>
          </a:xfrm>
        </p:spPr>
        <p:txBody>
          <a:bodyPr>
            <a:normAutofit fontScale="92500"/>
          </a:bodyPr>
          <a:lstStyle/>
          <a:p>
            <a:pPr marL="0" indent="0">
              <a:buNone/>
            </a:pPr>
            <a:r>
              <a:rPr lang="en-US" sz="2400" dirty="0">
                <a:solidFill>
                  <a:schemeClr val="bg2">
                    <a:lumMod val="10000"/>
                  </a:schemeClr>
                </a:solidFill>
              </a:rPr>
              <a:t>For any meeting or investigative interview, the investigator(s) must provide a </a:t>
            </a:r>
            <a:r>
              <a:rPr lang="en-US" sz="2400" b="1" dirty="0">
                <a:solidFill>
                  <a:srgbClr val="5E3C63"/>
                </a:solidFill>
              </a:rPr>
              <a:t>written notice </a:t>
            </a:r>
            <a:r>
              <a:rPr lang="en-US" sz="2400" dirty="0">
                <a:solidFill>
                  <a:schemeClr val="bg2">
                    <a:lumMod val="10000"/>
                  </a:schemeClr>
                </a:solidFill>
              </a:rPr>
              <a:t>to any party whose </a:t>
            </a:r>
            <a:r>
              <a:rPr lang="en-US" sz="2400" b="1" dirty="0">
                <a:solidFill>
                  <a:srgbClr val="5E3C63"/>
                </a:solidFill>
              </a:rPr>
              <a:t>participation is invited or expected</a:t>
            </a:r>
            <a:r>
              <a:rPr lang="en-US" sz="2400" dirty="0">
                <a:solidFill>
                  <a:schemeClr val="bg2">
                    <a:lumMod val="10000"/>
                  </a:schemeClr>
                </a:solidFill>
              </a:rPr>
              <a:t>. The notice must include:</a:t>
            </a:r>
          </a:p>
          <a:p>
            <a:endParaRPr lang="en-US" dirty="0"/>
          </a:p>
        </p:txBody>
      </p:sp>
      <p:sp>
        <p:nvSpPr>
          <p:cNvPr id="4" name="Footer Placeholder 3"/>
          <p:cNvSpPr>
            <a:spLocks noGrp="1"/>
          </p:cNvSpPr>
          <p:nvPr>
            <p:ph type="ftr" sz="quarter" idx="11"/>
          </p:nvPr>
        </p:nvSpPr>
        <p:spPr/>
        <p:txBody>
          <a:bodyPr/>
          <a:lstStyle/>
          <a:p>
            <a:r>
              <a:rPr lang="en-US" altLang="en-US">
                <a:solidFill>
                  <a:schemeClr val="tx1"/>
                </a:solidFill>
              </a:rPr>
              <a:t>© Shipman &amp; Goodwin LLP 2025. All rights reserved.</a:t>
            </a:r>
            <a:endParaRPr lang="en-US" altLang="en-US" dirty="0">
              <a:solidFill>
                <a:schemeClr val="tx1"/>
              </a:solidFill>
            </a:endParaRPr>
          </a:p>
        </p:txBody>
      </p:sp>
      <p:sp>
        <p:nvSpPr>
          <p:cNvPr id="5" name="Slide Number Placeholder 4"/>
          <p:cNvSpPr>
            <a:spLocks noGrp="1"/>
          </p:cNvSpPr>
          <p:nvPr>
            <p:ph type="sldNum" sz="quarter" idx="12"/>
          </p:nvPr>
        </p:nvSpPr>
        <p:spPr/>
        <p:txBody>
          <a:bodyPr/>
          <a:lstStyle/>
          <a:p>
            <a:fld id="{E6C0C164-648A-654B-87AA-0915A2DD7517}" type="slidenum">
              <a:rPr lang="en-US" smtClean="0"/>
              <a:t>39</a:t>
            </a:fld>
            <a:endParaRPr lang="en-US"/>
          </a:p>
        </p:txBody>
      </p:sp>
      <p:pic>
        <p:nvPicPr>
          <p:cNvPr id="6" name="Picture 5"/>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63439" y="1773596"/>
            <a:ext cx="3024901" cy="3462043"/>
          </a:xfrm>
          <a:prstGeom prst="rect">
            <a:avLst/>
          </a:prstGeom>
          <a:ln w="28575">
            <a:solidFill>
              <a:srgbClr val="000066"/>
            </a:solidFill>
          </a:ln>
          <a:effectLst>
            <a:outerShdw blurRad="50800" dist="38100" dir="2700000" algn="tl" rotWithShape="0">
              <a:prstClr val="black">
                <a:alpha val="40000"/>
              </a:prstClr>
            </a:outerShdw>
          </a:effectLst>
        </p:spPr>
      </p:pic>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40351" y="1779590"/>
            <a:ext cx="812800" cy="810678"/>
          </a:xfrm>
          <a:prstGeom prst="rect">
            <a:avLst/>
          </a:prstGeom>
        </p:spPr>
      </p:pic>
      <p:pic>
        <p:nvPicPr>
          <p:cNvPr id="8" name="Picture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960247" y="1586236"/>
            <a:ext cx="861786" cy="859536"/>
          </a:xfrm>
          <a:prstGeom prst="rect">
            <a:avLst/>
          </a:prstGeom>
        </p:spPr>
      </p:pic>
      <p:pic>
        <p:nvPicPr>
          <p:cNvPr id="9" name="Picture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56283" y="2520627"/>
            <a:ext cx="812800" cy="810678"/>
          </a:xfrm>
          <a:prstGeom prst="rect">
            <a:avLst/>
          </a:prstGeom>
        </p:spPr>
      </p:pic>
      <p:pic>
        <p:nvPicPr>
          <p:cNvPr id="10" name="Picture 9"/>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999765" y="2364816"/>
            <a:ext cx="861786" cy="859536"/>
          </a:xfrm>
          <a:prstGeom prst="rect">
            <a:avLst/>
          </a:prstGeom>
        </p:spPr>
      </p:pic>
      <p:pic>
        <p:nvPicPr>
          <p:cNvPr id="11" name="Picture 1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54419" y="3267724"/>
            <a:ext cx="812800" cy="810678"/>
          </a:xfrm>
          <a:prstGeom prst="rect">
            <a:avLst/>
          </a:prstGeom>
        </p:spPr>
      </p:pic>
      <p:pic>
        <p:nvPicPr>
          <p:cNvPr id="12" name="Picture 1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057443" y="3097232"/>
            <a:ext cx="861786" cy="859536"/>
          </a:xfrm>
          <a:prstGeom prst="rect">
            <a:avLst/>
          </a:prstGeom>
        </p:spPr>
      </p:pic>
      <p:sp>
        <p:nvSpPr>
          <p:cNvPr id="13" name="TextBox 12"/>
          <p:cNvSpPr txBox="1"/>
          <p:nvPr/>
        </p:nvSpPr>
        <p:spPr>
          <a:xfrm>
            <a:off x="4653151" y="1864401"/>
            <a:ext cx="7440306" cy="461665"/>
          </a:xfrm>
          <a:prstGeom prst="rect">
            <a:avLst/>
          </a:prstGeom>
          <a:noFill/>
        </p:spPr>
        <p:txBody>
          <a:bodyPr wrap="square" rtlCol="0">
            <a:spAutoFit/>
          </a:bodyPr>
          <a:lstStyle/>
          <a:p>
            <a:r>
              <a:rPr lang="en-US" sz="2400" dirty="0">
                <a:solidFill>
                  <a:schemeClr val="tx1">
                    <a:lumMod val="50000"/>
                  </a:schemeClr>
                </a:solidFill>
                <a:latin typeface="Book Antiqua" panose="02040602050305030304" pitchFamily="18" charset="0"/>
              </a:rPr>
              <a:t>Date</a:t>
            </a:r>
          </a:p>
        </p:txBody>
      </p:sp>
      <p:sp>
        <p:nvSpPr>
          <p:cNvPr id="14" name="TextBox 13"/>
          <p:cNvSpPr txBox="1"/>
          <p:nvPr/>
        </p:nvSpPr>
        <p:spPr>
          <a:xfrm>
            <a:off x="4716255" y="2665564"/>
            <a:ext cx="7364106" cy="461665"/>
          </a:xfrm>
          <a:prstGeom prst="rect">
            <a:avLst/>
          </a:prstGeom>
          <a:noFill/>
        </p:spPr>
        <p:txBody>
          <a:bodyPr wrap="square" rtlCol="0">
            <a:spAutoFit/>
          </a:bodyPr>
          <a:lstStyle/>
          <a:p>
            <a:r>
              <a:rPr lang="en-US" sz="2400" dirty="0">
                <a:solidFill>
                  <a:schemeClr val="tx1">
                    <a:lumMod val="50000"/>
                  </a:schemeClr>
                </a:solidFill>
                <a:latin typeface="Book Antiqua" panose="02040602050305030304" pitchFamily="18" charset="0"/>
              </a:rPr>
              <a:t>Time</a:t>
            </a:r>
          </a:p>
        </p:txBody>
      </p:sp>
      <p:sp>
        <p:nvSpPr>
          <p:cNvPr id="15" name="TextBox 14"/>
          <p:cNvSpPr txBox="1"/>
          <p:nvPr/>
        </p:nvSpPr>
        <p:spPr>
          <a:xfrm>
            <a:off x="4758460" y="3423313"/>
            <a:ext cx="7516505" cy="461665"/>
          </a:xfrm>
          <a:prstGeom prst="rect">
            <a:avLst/>
          </a:prstGeom>
          <a:noFill/>
        </p:spPr>
        <p:txBody>
          <a:bodyPr wrap="square" rtlCol="0">
            <a:spAutoFit/>
          </a:bodyPr>
          <a:lstStyle/>
          <a:p>
            <a:r>
              <a:rPr lang="en-US" sz="2400" dirty="0">
                <a:solidFill>
                  <a:schemeClr val="tx1">
                    <a:lumMod val="50000"/>
                  </a:schemeClr>
                </a:solidFill>
                <a:latin typeface="Book Antiqua" panose="02040602050305030304" pitchFamily="18" charset="0"/>
              </a:rPr>
              <a:t>Location</a:t>
            </a:r>
          </a:p>
        </p:txBody>
      </p:sp>
      <p:pic>
        <p:nvPicPr>
          <p:cNvPr id="16" name="Picture 1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44059" y="3984115"/>
            <a:ext cx="812800" cy="810678"/>
          </a:xfrm>
          <a:prstGeom prst="rect">
            <a:avLst/>
          </a:prstGeom>
        </p:spPr>
      </p:pic>
      <p:pic>
        <p:nvPicPr>
          <p:cNvPr id="17" name="Picture 1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960247" y="3830890"/>
            <a:ext cx="861786" cy="859536"/>
          </a:xfrm>
          <a:prstGeom prst="rect">
            <a:avLst/>
          </a:prstGeom>
        </p:spPr>
      </p:pic>
      <p:sp>
        <p:nvSpPr>
          <p:cNvPr id="18" name="TextBox 17"/>
          <p:cNvSpPr txBox="1"/>
          <p:nvPr/>
        </p:nvSpPr>
        <p:spPr>
          <a:xfrm>
            <a:off x="4758460" y="4200792"/>
            <a:ext cx="7516505" cy="461665"/>
          </a:xfrm>
          <a:prstGeom prst="rect">
            <a:avLst/>
          </a:prstGeom>
          <a:noFill/>
        </p:spPr>
        <p:txBody>
          <a:bodyPr wrap="square" rtlCol="0">
            <a:spAutoFit/>
          </a:bodyPr>
          <a:lstStyle/>
          <a:p>
            <a:r>
              <a:rPr lang="en-US" sz="2400" dirty="0">
                <a:solidFill>
                  <a:schemeClr val="tx1">
                    <a:lumMod val="50000"/>
                  </a:schemeClr>
                </a:solidFill>
                <a:latin typeface="Book Antiqua" panose="02040602050305030304" pitchFamily="18" charset="0"/>
              </a:rPr>
              <a:t>Participants</a:t>
            </a:r>
          </a:p>
        </p:txBody>
      </p:sp>
      <p:pic>
        <p:nvPicPr>
          <p:cNvPr id="19" name="Picture 1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44894" y="4710532"/>
            <a:ext cx="812800" cy="810678"/>
          </a:xfrm>
          <a:prstGeom prst="rect">
            <a:avLst/>
          </a:prstGeom>
        </p:spPr>
      </p:pic>
      <p:pic>
        <p:nvPicPr>
          <p:cNvPr id="20" name="Picture 19"/>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961082" y="4557307"/>
            <a:ext cx="861786" cy="859536"/>
          </a:xfrm>
          <a:prstGeom prst="rect">
            <a:avLst/>
          </a:prstGeom>
        </p:spPr>
      </p:pic>
      <p:sp>
        <p:nvSpPr>
          <p:cNvPr id="21" name="TextBox 20"/>
          <p:cNvSpPr txBox="1"/>
          <p:nvPr/>
        </p:nvSpPr>
        <p:spPr>
          <a:xfrm>
            <a:off x="4759295" y="4927209"/>
            <a:ext cx="7516505" cy="461665"/>
          </a:xfrm>
          <a:prstGeom prst="rect">
            <a:avLst/>
          </a:prstGeom>
          <a:noFill/>
        </p:spPr>
        <p:txBody>
          <a:bodyPr wrap="square" rtlCol="0">
            <a:spAutoFit/>
          </a:bodyPr>
          <a:lstStyle/>
          <a:p>
            <a:r>
              <a:rPr lang="en-US" sz="2400" dirty="0">
                <a:solidFill>
                  <a:schemeClr val="tx1">
                    <a:lumMod val="50000"/>
                  </a:schemeClr>
                </a:solidFill>
                <a:latin typeface="Book Antiqua" panose="02040602050305030304" pitchFamily="18" charset="0"/>
              </a:rPr>
              <a:t>Purpose</a:t>
            </a:r>
          </a:p>
        </p:txBody>
      </p:sp>
      <p:sp>
        <p:nvSpPr>
          <p:cNvPr id="22" name="Content Placeholder 2"/>
          <p:cNvSpPr txBox="1">
            <a:spLocks/>
          </p:cNvSpPr>
          <p:nvPr/>
        </p:nvSpPr>
        <p:spPr>
          <a:xfrm>
            <a:off x="441703" y="5458405"/>
            <a:ext cx="11354057" cy="1102145"/>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600"/>
              </a:spcBef>
              <a:spcAft>
                <a:spcPts val="600"/>
              </a:spcAft>
              <a:buClr>
                <a:srgbClr val="006BA4"/>
              </a:buClr>
              <a:buFont typeface="Arial" panose="020B0604020202020204" pitchFamily="34" charset="0"/>
              <a:buChar char="•"/>
              <a:defRPr sz="2800" b="0" i="0" kern="1200">
                <a:solidFill>
                  <a:schemeClr val="tx1"/>
                </a:solidFill>
                <a:latin typeface="Book Antiqua" panose="02040602050305030304" pitchFamily="18" charset="0"/>
                <a:ea typeface="+mn-ea"/>
                <a:cs typeface="+mn-cs"/>
              </a:defRPr>
            </a:lvl1pPr>
            <a:lvl2pPr marL="685800" indent="-228600" algn="l" defTabSz="914400" rtl="0" eaLnBrk="1" latinLnBrk="0" hangingPunct="1">
              <a:lnSpc>
                <a:spcPct val="100000"/>
              </a:lnSpc>
              <a:spcBef>
                <a:spcPts val="600"/>
              </a:spcBef>
              <a:spcAft>
                <a:spcPts val="600"/>
              </a:spcAft>
              <a:buClr>
                <a:srgbClr val="006BA4"/>
              </a:buClr>
              <a:buSzPct val="80000"/>
              <a:buFont typeface="Wingdings" pitchFamily="2" charset="2"/>
              <a:buChar char="§"/>
              <a:defRPr sz="2400" b="0" i="0" kern="1200">
                <a:solidFill>
                  <a:schemeClr val="tx1"/>
                </a:solidFill>
                <a:latin typeface="Book Antiqua" panose="02040602050305030304" pitchFamily="18" charset="0"/>
                <a:ea typeface="+mn-ea"/>
                <a:cs typeface="+mn-cs"/>
              </a:defRPr>
            </a:lvl2pPr>
            <a:lvl3pPr marL="1143000" indent="-228600" algn="l" defTabSz="914400" rtl="0" eaLnBrk="1" latinLnBrk="0" hangingPunct="1">
              <a:lnSpc>
                <a:spcPct val="100000"/>
              </a:lnSpc>
              <a:spcBef>
                <a:spcPts val="600"/>
              </a:spcBef>
              <a:spcAft>
                <a:spcPts val="600"/>
              </a:spcAft>
              <a:buClr>
                <a:srgbClr val="006BA4"/>
              </a:buClr>
              <a:buSzPct val="70000"/>
              <a:buFont typeface="Courier New" panose="02070309020205020404" pitchFamily="49" charset="0"/>
              <a:buChar char="o"/>
              <a:defRPr sz="2200" b="0" i="0" kern="1200">
                <a:solidFill>
                  <a:schemeClr val="tx1"/>
                </a:solidFill>
                <a:latin typeface="Book Antiqua" panose="02040602050305030304" pitchFamily="18" charset="0"/>
                <a:ea typeface="+mn-ea"/>
                <a:cs typeface="+mn-cs"/>
              </a:defRPr>
            </a:lvl3pPr>
            <a:lvl4pPr marL="1600200" indent="-228600" algn="l" defTabSz="914400" rtl="0" eaLnBrk="1" latinLnBrk="0" hangingPunct="1">
              <a:lnSpc>
                <a:spcPct val="100000"/>
              </a:lnSpc>
              <a:spcBef>
                <a:spcPts val="600"/>
              </a:spcBef>
              <a:spcAft>
                <a:spcPts val="600"/>
              </a:spcAft>
              <a:buClr>
                <a:srgbClr val="006BA4"/>
              </a:buClr>
              <a:buSzPct val="60000"/>
              <a:buFont typeface="Wingdings" pitchFamily="2" charset="2"/>
              <a:buChar char="v"/>
              <a:defRPr sz="2000" b="0" i="0" kern="1200">
                <a:solidFill>
                  <a:schemeClr val="tx1"/>
                </a:solidFill>
                <a:latin typeface="Book Antiqua" panose="02040602050305030304" pitchFamily="18" charset="0"/>
                <a:ea typeface="+mn-ea"/>
                <a:cs typeface="+mn-cs"/>
              </a:defRPr>
            </a:lvl4pPr>
            <a:lvl5pPr marL="2057400" indent="-228600" algn="l" defTabSz="914400" rtl="0" eaLnBrk="1" latinLnBrk="0" hangingPunct="1">
              <a:lnSpc>
                <a:spcPct val="90000"/>
              </a:lnSpc>
              <a:spcBef>
                <a:spcPts val="500"/>
              </a:spcBef>
              <a:buClr>
                <a:srgbClr val="006BA4"/>
              </a:buClr>
              <a:buSzPct val="60000"/>
              <a:buFont typeface="Wingdings" pitchFamily="2" charset="2"/>
              <a:buChar char="q"/>
              <a:defRPr sz="2000" b="0" i="0" kern="1200">
                <a:solidFill>
                  <a:schemeClr val="tx1"/>
                </a:solidFill>
                <a:latin typeface="Book Antiqua" panose="0204060205030503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solidFill>
                  <a:schemeClr val="bg2">
                    <a:lumMod val="10000"/>
                  </a:schemeClr>
                </a:solidFill>
              </a:rPr>
              <a:t>The investigator(s) must provide sufficient time for the party to prepare </a:t>
            </a:r>
            <a:br>
              <a:rPr lang="en-US" sz="2400" dirty="0">
                <a:solidFill>
                  <a:schemeClr val="bg2">
                    <a:lumMod val="10000"/>
                  </a:schemeClr>
                </a:solidFill>
              </a:rPr>
            </a:br>
            <a:r>
              <a:rPr lang="en-US" sz="2400" dirty="0">
                <a:solidFill>
                  <a:schemeClr val="bg2">
                    <a:lumMod val="10000"/>
                  </a:schemeClr>
                </a:solidFill>
              </a:rPr>
              <a:t>to participate. </a:t>
            </a:r>
          </a:p>
          <a:p>
            <a:endParaRPr lang="en-US" dirty="0"/>
          </a:p>
        </p:txBody>
      </p:sp>
    </p:spTree>
    <p:extLst>
      <p:ext uri="{BB962C8B-B14F-4D97-AF65-F5344CB8AC3E}">
        <p14:creationId xmlns:p14="http://schemas.microsoft.com/office/powerpoint/2010/main" val="499094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left)">
                                      <p:cBhvr>
                                        <p:cTn id="19" dur="500"/>
                                        <p:tgtEl>
                                          <p:spTgt spid="17"/>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ipe(left)">
                                      <p:cBhvr>
                                        <p:cTn id="2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Important Investigative Questions</a:t>
            </a:r>
          </a:p>
        </p:txBody>
      </p:sp>
      <p:sp>
        <p:nvSpPr>
          <p:cNvPr id="3" name="Content Placeholder 2"/>
          <p:cNvSpPr>
            <a:spLocks noGrp="1"/>
          </p:cNvSpPr>
          <p:nvPr>
            <p:ph idx="1"/>
          </p:nvPr>
        </p:nvSpPr>
        <p:spPr>
          <a:xfrm>
            <a:off x="441703" y="1453897"/>
            <a:ext cx="11354057" cy="4723066"/>
          </a:xfrm>
        </p:spPr>
        <p:txBody>
          <a:bodyPr/>
          <a:lstStyle/>
          <a:p>
            <a:pPr marL="514350" indent="-514350">
              <a:buFont typeface="+mj-lt"/>
              <a:buAutoNum type="arabicPeriod"/>
            </a:pPr>
            <a:r>
              <a:rPr lang="en-US" dirty="0"/>
              <a:t>Always ask questions to determine if the conduct fits the </a:t>
            </a:r>
            <a:r>
              <a:rPr lang="en-US" b="1" dirty="0">
                <a:solidFill>
                  <a:srgbClr val="FF0000"/>
                </a:solidFill>
              </a:rPr>
              <a:t>applicable</a:t>
            </a:r>
            <a:r>
              <a:rPr lang="en-US" dirty="0"/>
              <a:t> </a:t>
            </a:r>
            <a:r>
              <a:rPr lang="en-US" b="1" dirty="0">
                <a:solidFill>
                  <a:srgbClr val="FF0000"/>
                </a:solidFill>
              </a:rPr>
              <a:t>definitions</a:t>
            </a:r>
            <a:r>
              <a:rPr lang="en-US" dirty="0"/>
              <a:t>. Ex: Allegation is sexual assault, must determine (among other things) if conduct was consensual.</a:t>
            </a:r>
          </a:p>
          <a:p>
            <a:pPr marL="514350" indent="-514350">
              <a:buFont typeface="+mj-lt"/>
              <a:buAutoNum type="arabicPeriod"/>
            </a:pPr>
            <a:r>
              <a:rPr lang="en-US" dirty="0"/>
              <a:t>Must determine the </a:t>
            </a:r>
            <a:r>
              <a:rPr lang="en-US" b="1" dirty="0">
                <a:solidFill>
                  <a:srgbClr val="FF0000"/>
                </a:solidFill>
              </a:rPr>
              <a:t>impact</a:t>
            </a:r>
            <a:r>
              <a:rPr lang="en-US" dirty="0"/>
              <a:t> on the complainant. Ask questions to elicit information concerning how the alleged conduct impacted complainant’s participation in school and school activities.</a:t>
            </a:r>
          </a:p>
          <a:p>
            <a:pPr marL="514350" indent="-514350">
              <a:buFont typeface="+mj-lt"/>
              <a:buAutoNum type="arabicPeriod"/>
            </a:pPr>
            <a:r>
              <a:rPr lang="en-US" dirty="0"/>
              <a:t>Do you have any </a:t>
            </a:r>
            <a:r>
              <a:rPr lang="en-US" b="1" dirty="0">
                <a:solidFill>
                  <a:srgbClr val="FF0000"/>
                </a:solidFill>
              </a:rPr>
              <a:t>documents</a:t>
            </a:r>
            <a:r>
              <a:rPr lang="en-US" dirty="0"/>
              <a:t> (texts, emails, snaps, etc.) that may provide information concerning the allegations?</a:t>
            </a:r>
          </a:p>
          <a:p>
            <a:pPr marL="514350" indent="-514350">
              <a:buFont typeface="+mj-lt"/>
              <a:buAutoNum type="arabicPeriod"/>
            </a:pPr>
            <a:r>
              <a:rPr lang="en-US" dirty="0"/>
              <a:t>Do you have any </a:t>
            </a:r>
            <a:r>
              <a:rPr lang="en-US" b="1" dirty="0">
                <a:solidFill>
                  <a:srgbClr val="FF0000"/>
                </a:solidFill>
              </a:rPr>
              <a:t>additional information </a:t>
            </a:r>
            <a:r>
              <a:rPr lang="en-US" dirty="0"/>
              <a:t>to share?</a:t>
            </a:r>
          </a:p>
          <a:p>
            <a:pPr marL="514350" indent="-514350">
              <a:buFont typeface="+mj-lt"/>
              <a:buAutoNum type="arabicPeriod"/>
            </a:pPr>
            <a:endParaRPr lang="en-US" dirty="0"/>
          </a:p>
        </p:txBody>
      </p:sp>
      <p:sp>
        <p:nvSpPr>
          <p:cNvPr id="4" name="Footer Placeholder 3"/>
          <p:cNvSpPr>
            <a:spLocks noGrp="1"/>
          </p:cNvSpPr>
          <p:nvPr>
            <p:ph type="ftr" sz="quarter" idx="11"/>
          </p:nvPr>
        </p:nvSpPr>
        <p:spPr/>
        <p:txBody>
          <a:bodyPr/>
          <a:lstStyle/>
          <a:p>
            <a:r>
              <a:rPr lang="en-US" altLang="en-US">
                <a:solidFill>
                  <a:schemeClr val="tx1"/>
                </a:solidFill>
              </a:rPr>
              <a:t>© Shipman &amp; Goodwin LLP 2025. All rights reserved.</a:t>
            </a:r>
            <a:endParaRPr lang="en-US" altLang="en-US" dirty="0">
              <a:solidFill>
                <a:schemeClr val="tx1"/>
              </a:solidFill>
            </a:endParaRPr>
          </a:p>
        </p:txBody>
      </p:sp>
      <p:sp>
        <p:nvSpPr>
          <p:cNvPr id="5" name="Slide Number Placeholder 4"/>
          <p:cNvSpPr>
            <a:spLocks noGrp="1"/>
          </p:cNvSpPr>
          <p:nvPr>
            <p:ph type="sldNum" sz="quarter" idx="12"/>
          </p:nvPr>
        </p:nvSpPr>
        <p:spPr/>
        <p:txBody>
          <a:bodyPr/>
          <a:lstStyle/>
          <a:p>
            <a:fld id="{E6C0C164-648A-654B-87AA-0915A2DD7517}" type="slidenum">
              <a:rPr lang="en-US" smtClean="0"/>
              <a:t>40</a:t>
            </a:fld>
            <a:endParaRPr lang="en-US" dirty="0"/>
          </a:p>
        </p:txBody>
      </p:sp>
    </p:spTree>
    <p:extLst>
      <p:ext uri="{BB962C8B-B14F-4D97-AF65-F5344CB8AC3E}">
        <p14:creationId xmlns:p14="http://schemas.microsoft.com/office/powerpoint/2010/main" val="93139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Investigation: Review of Evidence</a:t>
            </a:r>
          </a:p>
        </p:txBody>
      </p:sp>
      <p:sp>
        <p:nvSpPr>
          <p:cNvPr id="3" name="Content Placeholder 2"/>
          <p:cNvSpPr>
            <a:spLocks noGrp="1"/>
          </p:cNvSpPr>
          <p:nvPr>
            <p:ph idx="1"/>
          </p:nvPr>
        </p:nvSpPr>
        <p:spPr>
          <a:xfrm>
            <a:off x="441703" y="1411357"/>
            <a:ext cx="11354057" cy="4765605"/>
          </a:xfrm>
        </p:spPr>
        <p:txBody>
          <a:bodyPr>
            <a:normAutofit fontScale="85000" lnSpcReduction="10000"/>
          </a:bodyPr>
          <a:lstStyle/>
          <a:p>
            <a:pPr marL="514350" indent="-457200">
              <a:spcBef>
                <a:spcPts val="300"/>
              </a:spcBef>
              <a:spcAft>
                <a:spcPts val="300"/>
              </a:spcAft>
              <a:buClr>
                <a:srgbClr val="008080"/>
              </a:buClr>
              <a:buSzPct val="75000"/>
            </a:pPr>
            <a:r>
              <a:rPr lang="en-US" dirty="0"/>
              <a:t>The investigator(s) must provide both parties an equal opportunity to inspect and review </a:t>
            </a:r>
            <a:r>
              <a:rPr lang="en-US" b="1" dirty="0"/>
              <a:t>any and all evidence</a:t>
            </a:r>
            <a:r>
              <a:rPr lang="en-US" dirty="0"/>
              <a:t> obtained as part of the investigation that is </a:t>
            </a:r>
            <a:r>
              <a:rPr lang="en-US" b="1" dirty="0"/>
              <a:t>directly related </a:t>
            </a:r>
            <a:r>
              <a:rPr lang="en-US" dirty="0"/>
              <a:t>to the allegations in the formal complaint.</a:t>
            </a:r>
          </a:p>
          <a:p>
            <a:pPr marL="514350" indent="-457200">
              <a:spcBef>
                <a:spcPts val="300"/>
              </a:spcBef>
              <a:spcAft>
                <a:spcPts val="300"/>
              </a:spcAft>
              <a:buClr>
                <a:srgbClr val="008080"/>
              </a:buClr>
              <a:buSzPct val="75000"/>
            </a:pPr>
            <a:r>
              <a:rPr lang="en-US" dirty="0"/>
              <a:t>This includes any evidence upon which the investigator(s) does not intend to rely and any </a:t>
            </a:r>
            <a:r>
              <a:rPr lang="en-US" dirty="0" err="1"/>
              <a:t>inculpatory</a:t>
            </a:r>
            <a:r>
              <a:rPr lang="en-US" dirty="0"/>
              <a:t> or exculpatory evidence. </a:t>
            </a:r>
          </a:p>
          <a:p>
            <a:pPr marL="514350" indent="-457200">
              <a:spcBef>
                <a:spcPts val="300"/>
              </a:spcBef>
              <a:spcAft>
                <a:spcPts val="300"/>
              </a:spcAft>
              <a:buClr>
                <a:srgbClr val="008080"/>
              </a:buClr>
              <a:buSzPct val="75000"/>
            </a:pPr>
            <a:r>
              <a:rPr lang="en-US" dirty="0"/>
              <a:t>The investigator(s) must send to each party (and the party’s advisor, if any), the evidence subject to inspection and review in either electronic format or hard copy. </a:t>
            </a:r>
          </a:p>
          <a:p>
            <a:pPr marL="514350" indent="-457200">
              <a:spcBef>
                <a:spcPts val="300"/>
              </a:spcBef>
              <a:spcAft>
                <a:spcPts val="300"/>
              </a:spcAft>
              <a:buClr>
                <a:srgbClr val="008080"/>
              </a:buClr>
              <a:buSzPct val="75000"/>
            </a:pPr>
            <a:r>
              <a:rPr lang="en-US" dirty="0"/>
              <a:t>The parties must have at least </a:t>
            </a:r>
            <a:r>
              <a:rPr lang="en-US" b="1" dirty="0"/>
              <a:t>10 days </a:t>
            </a:r>
            <a:r>
              <a:rPr lang="en-US" dirty="0"/>
              <a:t>(10 school days in the Shipman &amp; Goodwin model Administrative Regulations) to submit a written response.</a:t>
            </a:r>
          </a:p>
          <a:p>
            <a:pPr marL="514350" indent="-457200">
              <a:spcBef>
                <a:spcPts val="300"/>
              </a:spcBef>
              <a:spcAft>
                <a:spcPts val="300"/>
              </a:spcAft>
              <a:buClr>
                <a:srgbClr val="008080"/>
              </a:buClr>
              <a:buSzPct val="75000"/>
            </a:pPr>
            <a:r>
              <a:rPr lang="en-US" dirty="0"/>
              <a:t>The investigator(s) must consider these written responses prior to completing the investigative report. </a:t>
            </a:r>
          </a:p>
          <a:p>
            <a:endParaRPr lang="en-US" dirty="0"/>
          </a:p>
          <a:p>
            <a:endParaRPr lang="en-US" dirty="0"/>
          </a:p>
        </p:txBody>
      </p:sp>
      <p:sp>
        <p:nvSpPr>
          <p:cNvPr id="4" name="Footer Placeholder 3"/>
          <p:cNvSpPr>
            <a:spLocks noGrp="1"/>
          </p:cNvSpPr>
          <p:nvPr>
            <p:ph type="ftr" sz="quarter" idx="11"/>
          </p:nvPr>
        </p:nvSpPr>
        <p:spPr/>
        <p:txBody>
          <a:bodyPr/>
          <a:lstStyle/>
          <a:p>
            <a:r>
              <a:rPr lang="en-US" altLang="en-US">
                <a:solidFill>
                  <a:schemeClr val="tx1"/>
                </a:solidFill>
              </a:rPr>
              <a:t>© Shipman &amp; Goodwin LLP 2025. All rights reserved.</a:t>
            </a:r>
            <a:endParaRPr lang="en-US" altLang="en-US" dirty="0">
              <a:solidFill>
                <a:schemeClr val="tx1"/>
              </a:solidFill>
            </a:endParaRPr>
          </a:p>
        </p:txBody>
      </p:sp>
      <p:sp>
        <p:nvSpPr>
          <p:cNvPr id="5" name="Slide Number Placeholder 4"/>
          <p:cNvSpPr>
            <a:spLocks noGrp="1"/>
          </p:cNvSpPr>
          <p:nvPr>
            <p:ph type="sldNum" sz="quarter" idx="12"/>
          </p:nvPr>
        </p:nvSpPr>
        <p:spPr/>
        <p:txBody>
          <a:bodyPr/>
          <a:lstStyle/>
          <a:p>
            <a:fld id="{E6C0C164-648A-654B-87AA-0915A2DD7517}" type="slidenum">
              <a:rPr lang="en-US" smtClean="0"/>
              <a:t>41</a:t>
            </a:fld>
            <a:endParaRPr lang="en-US"/>
          </a:p>
        </p:txBody>
      </p:sp>
      <p:pic>
        <p:nvPicPr>
          <p:cNvPr id="6"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flipH="1">
            <a:off x="6551613" y="3209783"/>
            <a:ext cx="5640387" cy="3648217"/>
          </a:xfrm>
          <a:prstGeom prst="rect">
            <a:avLst/>
          </a:prstGeom>
        </p:spPr>
      </p:pic>
      <p:pic>
        <p:nvPicPr>
          <p:cNvPr id="7" name="Picture 6">
            <a:extLst>
              <a:ext uri="{FF2B5EF4-FFF2-40B4-BE49-F238E27FC236}">
                <a16:creationId xmlns:a16="http://schemas.microsoft.com/office/drawing/2014/main" id="{2EF74022-B9ED-3946-A210-1F4BBFCF56F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124356" y="6149966"/>
            <a:ext cx="2229444" cy="482042"/>
          </a:xfrm>
          <a:prstGeom prst="rect">
            <a:avLst/>
          </a:prstGeom>
        </p:spPr>
      </p:pic>
    </p:spTree>
    <p:extLst>
      <p:ext uri="{BB962C8B-B14F-4D97-AF65-F5344CB8AC3E}">
        <p14:creationId xmlns:p14="http://schemas.microsoft.com/office/powerpoint/2010/main" val="42819221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Investigation: Investigative Report</a:t>
            </a:r>
          </a:p>
        </p:txBody>
      </p:sp>
      <p:sp>
        <p:nvSpPr>
          <p:cNvPr id="3" name="Content Placeholder 2"/>
          <p:cNvSpPr>
            <a:spLocks noGrp="1"/>
          </p:cNvSpPr>
          <p:nvPr>
            <p:ph idx="1"/>
          </p:nvPr>
        </p:nvSpPr>
        <p:spPr>
          <a:xfrm>
            <a:off x="4178818" y="1586931"/>
            <a:ext cx="7437078" cy="4459225"/>
          </a:xfrm>
        </p:spPr>
        <p:txBody>
          <a:bodyPr>
            <a:normAutofit fontScale="92500" lnSpcReduction="10000"/>
          </a:bodyPr>
          <a:lstStyle/>
          <a:p>
            <a:r>
              <a:rPr lang="en-US" dirty="0"/>
              <a:t>The investigator(s) must create an investigative report that fairly summarizes the </a:t>
            </a:r>
            <a:r>
              <a:rPr lang="en-US" b="1" dirty="0"/>
              <a:t>relevant</a:t>
            </a:r>
            <a:r>
              <a:rPr lang="en-US" dirty="0"/>
              <a:t> evidence and must send the report to each party (and the party’s advisor, if any) in electronic format or hard copy.</a:t>
            </a:r>
          </a:p>
          <a:p>
            <a:r>
              <a:rPr lang="en-US" dirty="0"/>
              <a:t>This is NOT a collection of the evidence. This is a narrative report.</a:t>
            </a:r>
          </a:p>
          <a:p>
            <a:r>
              <a:rPr lang="en-US" dirty="0"/>
              <a:t>Best practice: include information decision-maker will need</a:t>
            </a:r>
          </a:p>
          <a:p>
            <a:r>
              <a:rPr lang="en-US" dirty="0"/>
              <a:t>Need not include ALL relevant evidence.</a:t>
            </a:r>
          </a:p>
        </p:txBody>
      </p:sp>
      <p:sp>
        <p:nvSpPr>
          <p:cNvPr id="4" name="Footer Placeholder 3"/>
          <p:cNvSpPr>
            <a:spLocks noGrp="1"/>
          </p:cNvSpPr>
          <p:nvPr>
            <p:ph type="ftr" sz="quarter" idx="11"/>
          </p:nvPr>
        </p:nvSpPr>
        <p:spPr/>
        <p:txBody>
          <a:bodyPr/>
          <a:lstStyle/>
          <a:p>
            <a:r>
              <a:rPr lang="en-US" altLang="en-US">
                <a:solidFill>
                  <a:schemeClr val="tx1"/>
                </a:solidFill>
              </a:rPr>
              <a:t>© Shipman &amp; Goodwin LLP 2025. All rights reserved.</a:t>
            </a:r>
            <a:endParaRPr lang="en-US" altLang="en-US" dirty="0">
              <a:solidFill>
                <a:schemeClr val="tx1"/>
              </a:solidFill>
            </a:endParaRPr>
          </a:p>
        </p:txBody>
      </p:sp>
      <p:sp>
        <p:nvSpPr>
          <p:cNvPr id="5" name="Slide Number Placeholder 4"/>
          <p:cNvSpPr>
            <a:spLocks noGrp="1"/>
          </p:cNvSpPr>
          <p:nvPr>
            <p:ph type="sldNum" sz="quarter" idx="12"/>
          </p:nvPr>
        </p:nvSpPr>
        <p:spPr/>
        <p:txBody>
          <a:bodyPr/>
          <a:lstStyle/>
          <a:p>
            <a:fld id="{E6C0C164-648A-654B-87AA-0915A2DD7517}" type="slidenum">
              <a:rPr lang="en-US" smtClean="0"/>
              <a:t>42</a:t>
            </a:fld>
            <a:endParaRPr lang="en-US"/>
          </a:p>
        </p:txBody>
      </p:sp>
      <p:pic>
        <p:nvPicPr>
          <p:cNvPr id="6" name="Picture 5"/>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57200" y="1586931"/>
            <a:ext cx="3383151" cy="4086941"/>
          </a:xfrm>
          <a:prstGeom prst="rect">
            <a:avLst/>
          </a:prstGeom>
          <a:ln w="28575">
            <a:solidFill>
              <a:srgbClr val="000066"/>
            </a:solidFill>
          </a:ln>
        </p:spPr>
      </p:pic>
    </p:spTree>
    <p:extLst>
      <p:ext uri="{BB962C8B-B14F-4D97-AF65-F5344CB8AC3E}">
        <p14:creationId xmlns:p14="http://schemas.microsoft.com/office/powerpoint/2010/main" val="42792858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Investigation: Investigative Report</a:t>
            </a:r>
          </a:p>
        </p:txBody>
      </p:sp>
      <p:sp>
        <p:nvSpPr>
          <p:cNvPr id="3" name="Content Placeholder 2"/>
          <p:cNvSpPr>
            <a:spLocks noGrp="1"/>
          </p:cNvSpPr>
          <p:nvPr>
            <p:ph idx="1"/>
          </p:nvPr>
        </p:nvSpPr>
        <p:spPr>
          <a:xfrm>
            <a:off x="4178818" y="1955368"/>
            <a:ext cx="7437078" cy="4459225"/>
          </a:xfrm>
        </p:spPr>
        <p:txBody>
          <a:bodyPr>
            <a:normAutofit/>
          </a:bodyPr>
          <a:lstStyle/>
          <a:p>
            <a:r>
              <a:rPr lang="en-US" dirty="0"/>
              <a:t>Each party can then provide a </a:t>
            </a:r>
            <a:r>
              <a:rPr lang="en-US" b="1" dirty="0">
                <a:solidFill>
                  <a:srgbClr val="1D6295"/>
                </a:solidFill>
              </a:rPr>
              <a:t>written response</a:t>
            </a:r>
            <a:r>
              <a:rPr lang="en-US" dirty="0"/>
              <a:t> to the investigative report. </a:t>
            </a:r>
          </a:p>
          <a:p>
            <a:r>
              <a:rPr lang="en-US" dirty="0"/>
              <a:t>Report must be provided </a:t>
            </a:r>
            <a:r>
              <a:rPr lang="en-US" b="1" dirty="0">
                <a:solidFill>
                  <a:srgbClr val="1D6295"/>
                </a:solidFill>
              </a:rPr>
              <a:t>at least 10 days </a:t>
            </a:r>
            <a:r>
              <a:rPr lang="en-US" dirty="0"/>
              <a:t>before decision is made by decision-maker</a:t>
            </a:r>
          </a:p>
          <a:p>
            <a:r>
              <a:rPr lang="en-US" dirty="0"/>
              <a:t>Written responses </a:t>
            </a:r>
            <a:r>
              <a:rPr lang="en-US" b="1" dirty="0">
                <a:solidFill>
                  <a:srgbClr val="1D6295"/>
                </a:solidFill>
              </a:rPr>
              <a:t>must be considered</a:t>
            </a:r>
            <a:r>
              <a:rPr lang="en-US" dirty="0"/>
              <a:t> by decision-maker</a:t>
            </a:r>
          </a:p>
        </p:txBody>
      </p:sp>
      <p:sp>
        <p:nvSpPr>
          <p:cNvPr id="4" name="Footer Placeholder 3"/>
          <p:cNvSpPr>
            <a:spLocks noGrp="1"/>
          </p:cNvSpPr>
          <p:nvPr>
            <p:ph type="ftr" sz="quarter" idx="11"/>
          </p:nvPr>
        </p:nvSpPr>
        <p:spPr/>
        <p:txBody>
          <a:bodyPr/>
          <a:lstStyle/>
          <a:p>
            <a:r>
              <a:rPr lang="en-US" altLang="en-US">
                <a:solidFill>
                  <a:schemeClr val="tx1"/>
                </a:solidFill>
              </a:rPr>
              <a:t>© Shipman &amp; Goodwin LLP 2025. All rights reserved.</a:t>
            </a:r>
            <a:endParaRPr lang="en-US" altLang="en-US" dirty="0">
              <a:solidFill>
                <a:schemeClr val="tx1"/>
              </a:solidFill>
            </a:endParaRPr>
          </a:p>
        </p:txBody>
      </p:sp>
      <p:sp>
        <p:nvSpPr>
          <p:cNvPr id="5" name="Slide Number Placeholder 4"/>
          <p:cNvSpPr>
            <a:spLocks noGrp="1"/>
          </p:cNvSpPr>
          <p:nvPr>
            <p:ph type="sldNum" sz="quarter" idx="12"/>
          </p:nvPr>
        </p:nvSpPr>
        <p:spPr/>
        <p:txBody>
          <a:bodyPr/>
          <a:lstStyle/>
          <a:p>
            <a:fld id="{E6C0C164-648A-654B-87AA-0915A2DD7517}" type="slidenum">
              <a:rPr lang="en-US" smtClean="0"/>
              <a:t>43</a:t>
            </a:fld>
            <a:endParaRPr lang="en-US"/>
          </a:p>
        </p:txBody>
      </p:sp>
      <p:pic>
        <p:nvPicPr>
          <p:cNvPr id="6" name="Picture 5"/>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57200" y="1586931"/>
            <a:ext cx="3383151" cy="4086941"/>
          </a:xfrm>
          <a:prstGeom prst="rect">
            <a:avLst/>
          </a:prstGeom>
          <a:ln w="28575">
            <a:solidFill>
              <a:srgbClr val="000066"/>
            </a:solidFill>
          </a:ln>
        </p:spPr>
      </p:pic>
    </p:spTree>
    <p:extLst>
      <p:ext uri="{BB962C8B-B14F-4D97-AF65-F5344CB8AC3E}">
        <p14:creationId xmlns:p14="http://schemas.microsoft.com/office/powerpoint/2010/main" val="42865828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cstate="email">
            <a:extLst>
              <a:ext uri="{28A0092B-C50C-407E-A947-70E740481C1C}">
                <a14:useLocalDpi xmlns:a14="http://schemas.microsoft.com/office/drawing/2010/main"/>
              </a:ext>
            </a:extLst>
          </a:blip>
          <a:srcRect b="5264"/>
          <a:stretch/>
        </p:blipFill>
        <p:spPr>
          <a:xfrm>
            <a:off x="-1" y="0"/>
            <a:ext cx="12192001" cy="6858000"/>
          </a:xfrm>
          <a:prstGeom prst="rect">
            <a:avLst/>
          </a:prstGeom>
        </p:spPr>
      </p:pic>
      <p:sp>
        <p:nvSpPr>
          <p:cNvPr id="2" name="Title 1"/>
          <p:cNvSpPr>
            <a:spLocks noGrp="1"/>
          </p:cNvSpPr>
          <p:nvPr>
            <p:ph type="title"/>
          </p:nvPr>
        </p:nvSpPr>
        <p:spPr/>
        <p:txBody>
          <a:bodyPr/>
          <a:lstStyle/>
          <a:p>
            <a:r>
              <a:rPr lang="en-US" dirty="0"/>
              <a:t>Decision-Maker</a:t>
            </a:r>
          </a:p>
        </p:txBody>
      </p:sp>
      <p:sp>
        <p:nvSpPr>
          <p:cNvPr id="3" name="Content Placeholder 2"/>
          <p:cNvSpPr>
            <a:spLocks noGrp="1"/>
          </p:cNvSpPr>
          <p:nvPr>
            <p:ph idx="1"/>
          </p:nvPr>
        </p:nvSpPr>
        <p:spPr>
          <a:xfrm>
            <a:off x="441703" y="1464749"/>
            <a:ext cx="11354057" cy="4459225"/>
          </a:xfrm>
        </p:spPr>
        <p:txBody>
          <a:bodyPr/>
          <a:lstStyle/>
          <a:p>
            <a:r>
              <a:rPr lang="en-US" dirty="0"/>
              <a:t>The District shall appoint a decision-maker(s), who must be someone other than the Title IX Coordinator or the investigator(s).</a:t>
            </a:r>
          </a:p>
          <a:p>
            <a:r>
              <a:rPr lang="en-US" dirty="0"/>
              <a:t>The investigator(s) and the decision-maker(s) should not discuss the investigation’s facts and/or determination while the formal complaint is pending. Allows investigators and decision-makers to remain unbiased.</a:t>
            </a:r>
          </a:p>
          <a:p>
            <a:pPr marL="0" indent="0">
              <a:buNone/>
            </a:pPr>
            <a:endParaRPr lang="en-US" dirty="0"/>
          </a:p>
        </p:txBody>
      </p:sp>
      <p:sp>
        <p:nvSpPr>
          <p:cNvPr id="4" name="Footer Placeholder 3"/>
          <p:cNvSpPr>
            <a:spLocks noGrp="1"/>
          </p:cNvSpPr>
          <p:nvPr>
            <p:ph type="ftr" sz="quarter" idx="11"/>
          </p:nvPr>
        </p:nvSpPr>
        <p:spPr/>
        <p:txBody>
          <a:bodyPr/>
          <a:lstStyle/>
          <a:p>
            <a:r>
              <a:rPr lang="en-US" altLang="en-US">
                <a:solidFill>
                  <a:schemeClr val="tx1"/>
                </a:solidFill>
              </a:rPr>
              <a:t>© Shipman &amp; Goodwin LLP 2025. All rights reserved.</a:t>
            </a:r>
            <a:endParaRPr lang="en-US" altLang="en-US" dirty="0">
              <a:solidFill>
                <a:schemeClr val="tx1"/>
              </a:solidFill>
            </a:endParaRPr>
          </a:p>
        </p:txBody>
      </p:sp>
      <p:sp>
        <p:nvSpPr>
          <p:cNvPr id="5" name="Slide Number Placeholder 4"/>
          <p:cNvSpPr>
            <a:spLocks noGrp="1"/>
          </p:cNvSpPr>
          <p:nvPr>
            <p:ph type="sldNum" sz="quarter" idx="12"/>
          </p:nvPr>
        </p:nvSpPr>
        <p:spPr/>
        <p:txBody>
          <a:bodyPr/>
          <a:lstStyle/>
          <a:p>
            <a:fld id="{E6C0C164-648A-654B-87AA-0915A2DD7517}" type="slidenum">
              <a:rPr lang="en-US" smtClean="0"/>
              <a:t>44</a:t>
            </a:fld>
            <a:endParaRPr lang="en-US"/>
          </a:p>
        </p:txBody>
      </p:sp>
      <p:pic>
        <p:nvPicPr>
          <p:cNvPr id="7" name="Picture 6">
            <a:extLst>
              <a:ext uri="{FF2B5EF4-FFF2-40B4-BE49-F238E27FC236}">
                <a16:creationId xmlns:a16="http://schemas.microsoft.com/office/drawing/2014/main" id="{2EF74022-B9ED-3946-A210-1F4BBFCF56F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124356" y="6149966"/>
            <a:ext cx="2229444" cy="482042"/>
          </a:xfrm>
          <a:prstGeom prst="rect">
            <a:avLst/>
          </a:prstGeom>
        </p:spPr>
      </p:pic>
    </p:spTree>
    <p:extLst>
      <p:ext uri="{BB962C8B-B14F-4D97-AF65-F5344CB8AC3E}">
        <p14:creationId xmlns:p14="http://schemas.microsoft.com/office/powerpoint/2010/main" val="149287604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Decision-Maker: Written Questions</a:t>
            </a:r>
          </a:p>
        </p:txBody>
      </p:sp>
      <p:sp>
        <p:nvSpPr>
          <p:cNvPr id="3" name="Content Placeholder 2"/>
          <p:cNvSpPr>
            <a:spLocks noGrp="1"/>
          </p:cNvSpPr>
          <p:nvPr>
            <p:ph idx="1"/>
          </p:nvPr>
        </p:nvSpPr>
        <p:spPr>
          <a:xfrm>
            <a:off x="441704" y="1586931"/>
            <a:ext cx="8939363" cy="4459225"/>
          </a:xfrm>
        </p:spPr>
        <p:txBody>
          <a:bodyPr>
            <a:normAutofit fontScale="92500" lnSpcReduction="20000"/>
          </a:bodyPr>
          <a:lstStyle/>
          <a:p>
            <a:r>
              <a:rPr lang="en-US" dirty="0"/>
              <a:t>After the investigative report is sent to the parties, the decision-maker(s) must afford each party the opportunity to submit written, relevant questions that a party wants asked of any party or witness. </a:t>
            </a:r>
          </a:p>
          <a:p>
            <a:pPr lvl="1"/>
            <a:r>
              <a:rPr lang="en-US" dirty="0"/>
              <a:t>The opportunity to submit written questions must be afforded to the parties even if the District provides a live hearing. </a:t>
            </a:r>
          </a:p>
          <a:p>
            <a:r>
              <a:rPr lang="en-US" dirty="0"/>
              <a:t>The decision-maker(s) must then provide each party with the answers and allow for additional, limited follow-up questions from each party. </a:t>
            </a:r>
          </a:p>
          <a:p>
            <a:r>
              <a:rPr lang="en-US" dirty="0"/>
              <a:t>The decision-maker(s) must explain to the party proposing the question any decision to exclude a question as not relevant. </a:t>
            </a:r>
          </a:p>
          <a:p>
            <a:endParaRPr lang="en-US" dirty="0"/>
          </a:p>
        </p:txBody>
      </p:sp>
      <p:sp>
        <p:nvSpPr>
          <p:cNvPr id="4" name="Footer Placeholder 3"/>
          <p:cNvSpPr>
            <a:spLocks noGrp="1"/>
          </p:cNvSpPr>
          <p:nvPr>
            <p:ph type="ftr" sz="quarter" idx="11"/>
          </p:nvPr>
        </p:nvSpPr>
        <p:spPr/>
        <p:txBody>
          <a:bodyPr/>
          <a:lstStyle/>
          <a:p>
            <a:r>
              <a:rPr lang="en-US" altLang="en-US">
                <a:solidFill>
                  <a:schemeClr val="tx1"/>
                </a:solidFill>
              </a:rPr>
              <a:t>© Shipman &amp; Goodwin LLP 2025. All rights reserved.</a:t>
            </a:r>
            <a:endParaRPr lang="en-US" altLang="en-US" dirty="0">
              <a:solidFill>
                <a:schemeClr val="tx1"/>
              </a:solidFill>
            </a:endParaRPr>
          </a:p>
        </p:txBody>
      </p:sp>
      <p:sp>
        <p:nvSpPr>
          <p:cNvPr id="5" name="Slide Number Placeholder 4"/>
          <p:cNvSpPr>
            <a:spLocks noGrp="1"/>
          </p:cNvSpPr>
          <p:nvPr>
            <p:ph type="sldNum" sz="quarter" idx="12"/>
          </p:nvPr>
        </p:nvSpPr>
        <p:spPr/>
        <p:txBody>
          <a:bodyPr/>
          <a:lstStyle/>
          <a:p>
            <a:fld id="{E6C0C164-648A-654B-87AA-0915A2DD7517}" type="slidenum">
              <a:rPr lang="en-US" smtClean="0"/>
              <a:t>45</a:t>
            </a:fld>
            <a:endParaRPr lang="en-US"/>
          </a:p>
        </p:txBody>
      </p:sp>
      <p:pic>
        <p:nvPicPr>
          <p:cNvPr id="6" name="Picture 5">
            <a:extLst>
              <a:ext uri="{FF2B5EF4-FFF2-40B4-BE49-F238E27FC236}">
                <a16:creationId xmlns:a16="http://schemas.microsoft.com/office/drawing/2014/main" id="{6D0BD41D-ED38-B04D-9B30-B2DE7FA508C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223023" y="1327286"/>
            <a:ext cx="2809804" cy="4063774"/>
          </a:xfrm>
          <a:prstGeom prst="rect">
            <a:avLst/>
          </a:prstGeom>
        </p:spPr>
      </p:pic>
    </p:spTree>
    <p:extLst>
      <p:ext uri="{BB962C8B-B14F-4D97-AF65-F5344CB8AC3E}">
        <p14:creationId xmlns:p14="http://schemas.microsoft.com/office/powerpoint/2010/main" val="23134186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Decision-Maker: Responsibility Determination</a:t>
            </a:r>
          </a:p>
        </p:txBody>
      </p:sp>
      <p:sp>
        <p:nvSpPr>
          <p:cNvPr id="4" name="Footer Placeholder 3"/>
          <p:cNvSpPr>
            <a:spLocks noGrp="1"/>
          </p:cNvSpPr>
          <p:nvPr>
            <p:ph type="ftr" sz="quarter" idx="11"/>
          </p:nvPr>
        </p:nvSpPr>
        <p:spPr/>
        <p:txBody>
          <a:bodyPr/>
          <a:lstStyle/>
          <a:p>
            <a:r>
              <a:rPr lang="en-US" altLang="en-US">
                <a:solidFill>
                  <a:schemeClr val="tx1"/>
                </a:solidFill>
              </a:rPr>
              <a:t>© Shipman &amp; Goodwin LLP 2025. All rights reserved.</a:t>
            </a:r>
            <a:endParaRPr lang="en-US" altLang="en-US" dirty="0">
              <a:solidFill>
                <a:schemeClr val="tx1"/>
              </a:solidFill>
            </a:endParaRPr>
          </a:p>
        </p:txBody>
      </p:sp>
      <p:sp>
        <p:nvSpPr>
          <p:cNvPr id="5" name="Slide Number Placeholder 4"/>
          <p:cNvSpPr>
            <a:spLocks noGrp="1"/>
          </p:cNvSpPr>
          <p:nvPr>
            <p:ph type="sldNum" sz="quarter" idx="12"/>
          </p:nvPr>
        </p:nvSpPr>
        <p:spPr/>
        <p:txBody>
          <a:bodyPr/>
          <a:lstStyle/>
          <a:p>
            <a:fld id="{E6C0C164-648A-654B-87AA-0915A2DD7517}" type="slidenum">
              <a:rPr lang="en-US" smtClean="0"/>
              <a:t>46</a:t>
            </a:fld>
            <a:endParaRPr lang="en-US"/>
          </a:p>
        </p:txBody>
      </p:sp>
      <p:pic>
        <p:nvPicPr>
          <p:cNvPr id="6"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47675" y="1457737"/>
            <a:ext cx="812800" cy="810678"/>
          </a:xfrm>
          <a:prstGeom prst="rect">
            <a:avLst/>
          </a:prstGeom>
        </p:spPr>
      </p:pic>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7571" y="1315788"/>
            <a:ext cx="861786" cy="859536"/>
          </a:xfrm>
          <a:prstGeom prst="rect">
            <a:avLst/>
          </a:prstGeom>
        </p:spPr>
      </p:pic>
      <p:pic>
        <p:nvPicPr>
          <p:cNvPr id="8" name="Picture 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61743" y="3789998"/>
            <a:ext cx="812800" cy="810678"/>
          </a:xfrm>
          <a:prstGeom prst="rect">
            <a:avLst/>
          </a:prstGeom>
        </p:spPr>
      </p:pic>
      <p:pic>
        <p:nvPicPr>
          <p:cNvPr id="9" name="Picture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64767" y="3619506"/>
            <a:ext cx="861786" cy="859536"/>
          </a:xfrm>
          <a:prstGeom prst="rect">
            <a:avLst/>
          </a:prstGeom>
        </p:spPr>
      </p:pic>
      <p:sp>
        <p:nvSpPr>
          <p:cNvPr id="10" name="TextBox 9"/>
          <p:cNvSpPr txBox="1"/>
          <p:nvPr/>
        </p:nvSpPr>
        <p:spPr>
          <a:xfrm>
            <a:off x="1260475" y="1467625"/>
            <a:ext cx="10209282" cy="2677656"/>
          </a:xfrm>
          <a:prstGeom prst="rect">
            <a:avLst/>
          </a:prstGeom>
          <a:noFill/>
        </p:spPr>
        <p:txBody>
          <a:bodyPr wrap="square" rtlCol="0">
            <a:spAutoFit/>
          </a:bodyPr>
          <a:lstStyle/>
          <a:p>
            <a:r>
              <a:rPr lang="en-US" sz="2400" dirty="0">
                <a:solidFill>
                  <a:schemeClr val="tx1">
                    <a:lumMod val="50000"/>
                  </a:schemeClr>
                </a:solidFill>
                <a:latin typeface="Book Antiqua" panose="02040602050305030304" pitchFamily="18" charset="0"/>
              </a:rPr>
              <a:t>Decision-makers must weigh the relevant evidence and decide whether it meets the standard of evidence to demonstrate that sexual harassment occurred. </a:t>
            </a:r>
          </a:p>
          <a:p>
            <a:pPr marL="342900" indent="-342900">
              <a:buFont typeface="Wingdings" panose="05000000000000000000" pitchFamily="2" charset="2"/>
              <a:buChar char="§"/>
            </a:pPr>
            <a:r>
              <a:rPr lang="en-US" sz="2400" dirty="0">
                <a:solidFill>
                  <a:schemeClr val="tx1">
                    <a:lumMod val="50000"/>
                  </a:schemeClr>
                </a:solidFill>
                <a:latin typeface="Book Antiqua" panose="02040602050305030304" pitchFamily="18" charset="0"/>
              </a:rPr>
              <a:t>Preponderance of the evidence standard = more likely than not responsible. </a:t>
            </a:r>
          </a:p>
          <a:p>
            <a:pPr marL="342900" indent="-342900">
              <a:buFont typeface="Wingdings" panose="05000000000000000000" pitchFamily="2" charset="2"/>
              <a:buChar char="§"/>
            </a:pPr>
            <a:r>
              <a:rPr lang="en-US" sz="2400" dirty="0">
                <a:solidFill>
                  <a:schemeClr val="tx1">
                    <a:lumMod val="50000"/>
                  </a:schemeClr>
                </a:solidFill>
                <a:latin typeface="Book Antiqua" panose="02040602050305030304" pitchFamily="18" charset="0"/>
              </a:rPr>
              <a:t>Clear and convincing evidence = highly probable to be true</a:t>
            </a:r>
          </a:p>
          <a:p>
            <a:pPr marL="342900" indent="-342900">
              <a:buFont typeface="Wingdings" panose="05000000000000000000" pitchFamily="2" charset="2"/>
              <a:buChar char="§"/>
            </a:pPr>
            <a:endParaRPr lang="en-US" sz="2400" dirty="0">
              <a:solidFill>
                <a:schemeClr val="tx1">
                  <a:lumMod val="50000"/>
                </a:schemeClr>
              </a:solidFill>
              <a:latin typeface="Book Antiqua" panose="02040602050305030304" pitchFamily="18" charset="0"/>
            </a:endParaRPr>
          </a:p>
        </p:txBody>
      </p:sp>
      <p:sp>
        <p:nvSpPr>
          <p:cNvPr id="11" name="TextBox 10"/>
          <p:cNvSpPr txBox="1"/>
          <p:nvPr/>
        </p:nvSpPr>
        <p:spPr>
          <a:xfrm>
            <a:off x="1298129" y="3895265"/>
            <a:ext cx="10171628" cy="1200329"/>
          </a:xfrm>
          <a:prstGeom prst="rect">
            <a:avLst/>
          </a:prstGeom>
          <a:noFill/>
        </p:spPr>
        <p:txBody>
          <a:bodyPr wrap="square" rtlCol="0">
            <a:spAutoFit/>
          </a:bodyPr>
          <a:lstStyle/>
          <a:p>
            <a:r>
              <a:rPr lang="en-US" sz="2400" dirty="0">
                <a:solidFill>
                  <a:schemeClr val="tx1">
                    <a:lumMod val="50000"/>
                  </a:schemeClr>
                </a:solidFill>
                <a:latin typeface="Book Antiqua" panose="02040602050305030304" pitchFamily="18" charset="0"/>
              </a:rPr>
              <a:t>The decision must be based on an objective evaluation of the evidence, and the decision-maker must be able to explain his/her rationale based on the evidence. </a:t>
            </a:r>
          </a:p>
        </p:txBody>
      </p:sp>
      <p:pic>
        <p:nvPicPr>
          <p:cNvPr id="12" name="Picture 1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53779" y="5207760"/>
            <a:ext cx="812800" cy="810678"/>
          </a:xfrm>
          <a:prstGeom prst="rect">
            <a:avLst/>
          </a:prstGeom>
        </p:spPr>
      </p:pic>
      <p:pic>
        <p:nvPicPr>
          <p:cNvPr id="13" name="Picture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9967" y="5054535"/>
            <a:ext cx="861786" cy="859536"/>
          </a:xfrm>
          <a:prstGeom prst="rect">
            <a:avLst/>
          </a:prstGeom>
        </p:spPr>
      </p:pic>
      <p:sp>
        <p:nvSpPr>
          <p:cNvPr id="14" name="TextBox 13"/>
          <p:cNvSpPr txBox="1"/>
          <p:nvPr/>
        </p:nvSpPr>
        <p:spPr>
          <a:xfrm>
            <a:off x="1300525" y="5274473"/>
            <a:ext cx="10407771" cy="830997"/>
          </a:xfrm>
          <a:prstGeom prst="rect">
            <a:avLst/>
          </a:prstGeom>
          <a:noFill/>
        </p:spPr>
        <p:txBody>
          <a:bodyPr wrap="square" rtlCol="0">
            <a:spAutoFit/>
          </a:bodyPr>
          <a:lstStyle/>
          <a:p>
            <a:r>
              <a:rPr lang="en-US" sz="2400" dirty="0">
                <a:solidFill>
                  <a:schemeClr val="tx1">
                    <a:lumMod val="50000"/>
                  </a:schemeClr>
                </a:solidFill>
                <a:latin typeface="Book Antiqua" panose="02040602050305030304" pitchFamily="18" charset="0"/>
              </a:rPr>
              <a:t>Decision-makers need to use independent judgment and be free from conflict of interest and bias. </a:t>
            </a:r>
          </a:p>
        </p:txBody>
      </p:sp>
    </p:spTree>
    <p:extLst>
      <p:ext uri="{BB962C8B-B14F-4D97-AF65-F5344CB8AC3E}">
        <p14:creationId xmlns:p14="http://schemas.microsoft.com/office/powerpoint/2010/main" val="192559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Decision-Maker: Responsibility Determination</a:t>
            </a:r>
          </a:p>
        </p:txBody>
      </p:sp>
      <p:sp>
        <p:nvSpPr>
          <p:cNvPr id="4" name="Footer Placeholder 3"/>
          <p:cNvSpPr>
            <a:spLocks noGrp="1"/>
          </p:cNvSpPr>
          <p:nvPr>
            <p:ph type="ftr" sz="quarter" idx="11"/>
          </p:nvPr>
        </p:nvSpPr>
        <p:spPr/>
        <p:txBody>
          <a:bodyPr/>
          <a:lstStyle/>
          <a:p>
            <a:r>
              <a:rPr lang="en-US" altLang="en-US">
                <a:solidFill>
                  <a:schemeClr val="tx1"/>
                </a:solidFill>
              </a:rPr>
              <a:t>© Shipman &amp; Goodwin LLP 2025. All rights reserved.</a:t>
            </a:r>
            <a:endParaRPr lang="en-US" altLang="en-US" dirty="0">
              <a:solidFill>
                <a:schemeClr val="tx1"/>
              </a:solidFill>
            </a:endParaRPr>
          </a:p>
        </p:txBody>
      </p:sp>
      <p:sp>
        <p:nvSpPr>
          <p:cNvPr id="5" name="Slide Number Placeholder 4"/>
          <p:cNvSpPr>
            <a:spLocks noGrp="1"/>
          </p:cNvSpPr>
          <p:nvPr>
            <p:ph type="sldNum" sz="quarter" idx="12"/>
          </p:nvPr>
        </p:nvSpPr>
        <p:spPr/>
        <p:txBody>
          <a:bodyPr/>
          <a:lstStyle/>
          <a:p>
            <a:fld id="{E6C0C164-648A-654B-87AA-0915A2DD7517}" type="slidenum">
              <a:rPr lang="en-US" smtClean="0"/>
              <a:t>47</a:t>
            </a:fld>
            <a:endParaRPr lang="en-US"/>
          </a:p>
        </p:txBody>
      </p:sp>
      <p:sp>
        <p:nvSpPr>
          <p:cNvPr id="6" name="Content Placeholder 2"/>
          <p:cNvSpPr>
            <a:spLocks noGrp="1"/>
          </p:cNvSpPr>
          <p:nvPr>
            <p:ph idx="1"/>
          </p:nvPr>
        </p:nvSpPr>
        <p:spPr>
          <a:xfrm>
            <a:off x="457200" y="1143000"/>
            <a:ext cx="11062252" cy="4916056"/>
          </a:xfrm>
        </p:spPr>
        <p:txBody>
          <a:bodyPr>
            <a:normAutofit/>
          </a:bodyPr>
          <a:lstStyle/>
          <a:p>
            <a:pPr marL="0" indent="0">
              <a:spcBef>
                <a:spcPts val="600"/>
              </a:spcBef>
              <a:spcAft>
                <a:spcPts val="600"/>
              </a:spcAft>
              <a:buNone/>
            </a:pPr>
            <a:r>
              <a:rPr lang="en-US" sz="2300" dirty="0"/>
              <a:t>The decision-maker(s) will issue a written determination regarding responsibility. The written determination will include: </a:t>
            </a:r>
          </a:p>
          <a:p>
            <a:pPr marL="400050" lvl="1" indent="0">
              <a:spcBef>
                <a:spcPts val="400"/>
              </a:spcBef>
              <a:spcAft>
                <a:spcPts val="400"/>
              </a:spcAft>
              <a:buClr>
                <a:srgbClr val="008080"/>
              </a:buClr>
              <a:buNone/>
            </a:pPr>
            <a:r>
              <a:rPr lang="en-US" sz="1600" dirty="0"/>
              <a:t>identification of the allegations potentially constituting sexual harassment; </a:t>
            </a:r>
          </a:p>
          <a:p>
            <a:pPr marL="400050" lvl="1" indent="0">
              <a:spcBef>
                <a:spcPts val="400"/>
              </a:spcBef>
              <a:spcAft>
                <a:spcPts val="400"/>
              </a:spcAft>
              <a:buClr>
                <a:srgbClr val="008080"/>
              </a:buClr>
              <a:buNone/>
            </a:pPr>
            <a:r>
              <a:rPr lang="en-US" sz="1600" dirty="0"/>
              <a:t>a description of the procedural steps taken from the receipt of the formal complaint through the determination, including any notifications to the parties, interviews with parties and witnesses, site visits, methods used to gather other evidence, and hearings held (if applicable); </a:t>
            </a:r>
          </a:p>
          <a:p>
            <a:pPr marL="400050" lvl="1" indent="0">
              <a:spcBef>
                <a:spcPts val="400"/>
              </a:spcBef>
              <a:spcAft>
                <a:spcPts val="400"/>
              </a:spcAft>
              <a:buClr>
                <a:srgbClr val="008080"/>
              </a:buClr>
              <a:buNone/>
            </a:pPr>
            <a:r>
              <a:rPr lang="en-US" sz="1600" dirty="0"/>
              <a:t>findings of fact supporting the determination; </a:t>
            </a:r>
          </a:p>
          <a:p>
            <a:pPr marL="400050" lvl="1" indent="0">
              <a:spcBef>
                <a:spcPts val="400"/>
              </a:spcBef>
              <a:spcAft>
                <a:spcPts val="400"/>
              </a:spcAft>
              <a:buClr>
                <a:srgbClr val="008080"/>
              </a:buClr>
              <a:buNone/>
            </a:pPr>
            <a:r>
              <a:rPr lang="en-US" sz="1600" dirty="0"/>
              <a:t>conclusions regarding the application of the District’s code of conduct (student discipline policy) to the facts; </a:t>
            </a:r>
          </a:p>
          <a:p>
            <a:pPr marL="400050" lvl="1" indent="0">
              <a:spcBef>
                <a:spcPts val="400"/>
              </a:spcBef>
              <a:spcAft>
                <a:spcPts val="400"/>
              </a:spcAft>
              <a:buClr>
                <a:srgbClr val="008080"/>
              </a:buClr>
              <a:buNone/>
            </a:pPr>
            <a:r>
              <a:rPr lang="en-US" sz="1600" dirty="0"/>
              <a:t>a statement of, and rationale for, the result as to each allegation, including a determination regarding responsibility, any disciplinary sanctions the District will impose on the respondent, and whether remedies designed to restore or preserve equal access to the District’s education program or activity will be provided by the District to the complainant; and </a:t>
            </a:r>
          </a:p>
          <a:p>
            <a:pPr marL="400050" lvl="1" indent="0">
              <a:spcBef>
                <a:spcPts val="400"/>
              </a:spcBef>
              <a:spcAft>
                <a:spcPts val="400"/>
              </a:spcAft>
              <a:buClr>
                <a:srgbClr val="008080"/>
              </a:buClr>
              <a:buNone/>
            </a:pPr>
            <a:r>
              <a:rPr lang="en-US" sz="1600" dirty="0"/>
              <a:t>the District’s procedures and permissible bases for the complainant and respondent to appeal. </a:t>
            </a:r>
          </a:p>
          <a:p>
            <a:pPr marL="0" indent="0">
              <a:spcBef>
                <a:spcPts val="600"/>
              </a:spcBef>
              <a:spcAft>
                <a:spcPts val="600"/>
              </a:spcAft>
              <a:buClr>
                <a:srgbClr val="008080"/>
              </a:buClr>
              <a:buNone/>
            </a:pPr>
            <a:r>
              <a:rPr lang="en-US" sz="2300" dirty="0"/>
              <a:t>The written determination will be provided to </a:t>
            </a:r>
            <a:r>
              <a:rPr lang="en-US" sz="2300" b="1" dirty="0">
                <a:solidFill>
                  <a:srgbClr val="1D6295"/>
                </a:solidFill>
              </a:rPr>
              <a:t>both</a:t>
            </a:r>
            <a:r>
              <a:rPr lang="en-US" sz="2300" dirty="0">
                <a:solidFill>
                  <a:srgbClr val="1D6295"/>
                </a:solidFill>
              </a:rPr>
              <a:t> </a:t>
            </a:r>
            <a:r>
              <a:rPr lang="en-US" sz="2300" dirty="0"/>
              <a:t>parties </a:t>
            </a:r>
            <a:r>
              <a:rPr lang="en-US" sz="2300" b="1" dirty="0">
                <a:solidFill>
                  <a:srgbClr val="1D6295"/>
                </a:solidFill>
              </a:rPr>
              <a:t>simultaneously.</a:t>
            </a:r>
          </a:p>
        </p:txBody>
      </p:sp>
      <p:sp>
        <p:nvSpPr>
          <p:cNvPr id="7" name="Oval 6"/>
          <p:cNvSpPr/>
          <p:nvPr/>
        </p:nvSpPr>
        <p:spPr>
          <a:xfrm>
            <a:off x="533400" y="1981200"/>
            <a:ext cx="304800"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a:t>
            </a:r>
          </a:p>
        </p:txBody>
      </p:sp>
      <p:sp>
        <p:nvSpPr>
          <p:cNvPr id="8" name="Oval 7"/>
          <p:cNvSpPr/>
          <p:nvPr/>
        </p:nvSpPr>
        <p:spPr>
          <a:xfrm>
            <a:off x="533400" y="2356749"/>
            <a:ext cx="304800"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p:txBody>
      </p:sp>
      <p:sp>
        <p:nvSpPr>
          <p:cNvPr id="9" name="Oval 8"/>
          <p:cNvSpPr/>
          <p:nvPr/>
        </p:nvSpPr>
        <p:spPr>
          <a:xfrm>
            <a:off x="533400" y="3124200"/>
            <a:ext cx="304800"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3</a:t>
            </a:r>
          </a:p>
        </p:txBody>
      </p:sp>
      <p:sp>
        <p:nvSpPr>
          <p:cNvPr id="10" name="Oval 9"/>
          <p:cNvSpPr/>
          <p:nvPr/>
        </p:nvSpPr>
        <p:spPr>
          <a:xfrm>
            <a:off x="523047" y="3507339"/>
            <a:ext cx="304800"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4</a:t>
            </a:r>
          </a:p>
        </p:txBody>
      </p:sp>
      <p:sp>
        <p:nvSpPr>
          <p:cNvPr id="11" name="Oval 10"/>
          <p:cNvSpPr/>
          <p:nvPr/>
        </p:nvSpPr>
        <p:spPr>
          <a:xfrm>
            <a:off x="533400" y="3898496"/>
            <a:ext cx="304800"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5</a:t>
            </a:r>
          </a:p>
        </p:txBody>
      </p:sp>
      <p:sp>
        <p:nvSpPr>
          <p:cNvPr id="12" name="Oval 11"/>
          <p:cNvSpPr/>
          <p:nvPr/>
        </p:nvSpPr>
        <p:spPr>
          <a:xfrm>
            <a:off x="542925" y="4944022"/>
            <a:ext cx="304800"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6</a:t>
            </a:r>
          </a:p>
        </p:txBody>
      </p:sp>
    </p:spTree>
    <p:extLst>
      <p:ext uri="{BB962C8B-B14F-4D97-AF65-F5344CB8AC3E}">
        <p14:creationId xmlns:p14="http://schemas.microsoft.com/office/powerpoint/2010/main" val="399031154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703" y="-90840"/>
            <a:ext cx="11354057" cy="1407786"/>
          </a:xfrm>
        </p:spPr>
        <p:txBody>
          <a:bodyPr/>
          <a:lstStyle/>
          <a:p>
            <a:r>
              <a:rPr lang="en-US" dirty="0"/>
              <a:t>Appeals</a:t>
            </a:r>
          </a:p>
        </p:txBody>
      </p:sp>
      <p:sp>
        <p:nvSpPr>
          <p:cNvPr id="4" name="Footer Placeholder 3"/>
          <p:cNvSpPr>
            <a:spLocks noGrp="1"/>
          </p:cNvSpPr>
          <p:nvPr>
            <p:ph type="ftr" sz="quarter" idx="11"/>
          </p:nvPr>
        </p:nvSpPr>
        <p:spPr/>
        <p:txBody>
          <a:bodyPr/>
          <a:lstStyle/>
          <a:p>
            <a:r>
              <a:rPr lang="en-US" altLang="en-US">
                <a:solidFill>
                  <a:schemeClr val="tx1"/>
                </a:solidFill>
              </a:rPr>
              <a:t>© Shipman &amp; Goodwin LLP 2025. All rights reserved.</a:t>
            </a:r>
            <a:endParaRPr lang="en-US" altLang="en-US" dirty="0">
              <a:solidFill>
                <a:schemeClr val="tx1"/>
              </a:solidFill>
            </a:endParaRPr>
          </a:p>
        </p:txBody>
      </p:sp>
      <p:sp>
        <p:nvSpPr>
          <p:cNvPr id="5" name="Slide Number Placeholder 4"/>
          <p:cNvSpPr>
            <a:spLocks noGrp="1"/>
          </p:cNvSpPr>
          <p:nvPr>
            <p:ph type="sldNum" sz="quarter" idx="12"/>
          </p:nvPr>
        </p:nvSpPr>
        <p:spPr/>
        <p:txBody>
          <a:bodyPr/>
          <a:lstStyle/>
          <a:p>
            <a:fld id="{E6C0C164-648A-654B-87AA-0915A2DD7517}" type="slidenum">
              <a:rPr lang="en-US" smtClean="0"/>
              <a:t>48</a:t>
            </a:fld>
            <a:endParaRPr lang="en-US"/>
          </a:p>
        </p:txBody>
      </p:sp>
      <p:pic>
        <p:nvPicPr>
          <p:cNvPr id="6"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47675" y="2008663"/>
            <a:ext cx="812800" cy="810678"/>
          </a:xfrm>
          <a:prstGeom prst="rect">
            <a:avLst/>
          </a:prstGeom>
        </p:spPr>
      </p:pic>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7571" y="1866714"/>
            <a:ext cx="861786" cy="859536"/>
          </a:xfrm>
          <a:prstGeom prst="rect">
            <a:avLst/>
          </a:prstGeom>
        </p:spPr>
      </p:pic>
      <p:pic>
        <p:nvPicPr>
          <p:cNvPr id="8" name="Picture 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61743" y="3040778"/>
            <a:ext cx="812800" cy="810678"/>
          </a:xfrm>
          <a:prstGeom prst="rect">
            <a:avLst/>
          </a:prstGeom>
        </p:spPr>
      </p:pic>
      <p:pic>
        <p:nvPicPr>
          <p:cNvPr id="9" name="Picture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0042" y="2870286"/>
            <a:ext cx="861786" cy="859536"/>
          </a:xfrm>
          <a:prstGeom prst="rect">
            <a:avLst/>
          </a:prstGeom>
        </p:spPr>
      </p:pic>
      <p:sp>
        <p:nvSpPr>
          <p:cNvPr id="10" name="TextBox 9"/>
          <p:cNvSpPr txBox="1"/>
          <p:nvPr/>
        </p:nvSpPr>
        <p:spPr>
          <a:xfrm>
            <a:off x="1260474" y="2087722"/>
            <a:ext cx="10149647" cy="707886"/>
          </a:xfrm>
          <a:prstGeom prst="rect">
            <a:avLst/>
          </a:prstGeom>
          <a:noFill/>
        </p:spPr>
        <p:txBody>
          <a:bodyPr wrap="square" rtlCol="0">
            <a:spAutoFit/>
          </a:bodyPr>
          <a:lstStyle/>
          <a:p>
            <a:r>
              <a:rPr lang="en-US" sz="2000" dirty="0">
                <a:solidFill>
                  <a:schemeClr val="tx1">
                    <a:lumMod val="50000"/>
                  </a:schemeClr>
                </a:solidFill>
                <a:latin typeface="Book Antiqua" panose="02040602050305030304" pitchFamily="18" charset="0"/>
              </a:rPr>
              <a:t>New evidence that was not reasonably available at the time the determination regarding responsibility or dismissal was made, that could affect the outcome of the matter;</a:t>
            </a:r>
          </a:p>
        </p:txBody>
      </p:sp>
      <p:sp>
        <p:nvSpPr>
          <p:cNvPr id="11" name="TextBox 10"/>
          <p:cNvSpPr txBox="1"/>
          <p:nvPr/>
        </p:nvSpPr>
        <p:spPr>
          <a:xfrm>
            <a:off x="1298129" y="3227522"/>
            <a:ext cx="10320713" cy="400110"/>
          </a:xfrm>
          <a:prstGeom prst="rect">
            <a:avLst/>
          </a:prstGeom>
          <a:noFill/>
        </p:spPr>
        <p:txBody>
          <a:bodyPr wrap="square" rtlCol="0">
            <a:spAutoFit/>
          </a:bodyPr>
          <a:lstStyle/>
          <a:p>
            <a:r>
              <a:rPr lang="en-US" sz="2000" dirty="0">
                <a:solidFill>
                  <a:schemeClr val="tx1">
                    <a:lumMod val="50000"/>
                  </a:schemeClr>
                </a:solidFill>
                <a:latin typeface="Book Antiqua" panose="02040602050305030304" pitchFamily="18" charset="0"/>
              </a:rPr>
              <a:t>Procedural irregularity that affected the outcome of the matter; or</a:t>
            </a:r>
          </a:p>
        </p:txBody>
      </p:sp>
      <p:pic>
        <p:nvPicPr>
          <p:cNvPr id="12" name="Picture 1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53779" y="4080204"/>
            <a:ext cx="812800" cy="810678"/>
          </a:xfrm>
          <a:prstGeom prst="rect">
            <a:avLst/>
          </a:prstGeom>
        </p:spPr>
      </p:pic>
      <p:pic>
        <p:nvPicPr>
          <p:cNvPr id="13" name="Picture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9967" y="3926979"/>
            <a:ext cx="861786" cy="859536"/>
          </a:xfrm>
          <a:prstGeom prst="rect">
            <a:avLst/>
          </a:prstGeom>
        </p:spPr>
      </p:pic>
      <p:sp>
        <p:nvSpPr>
          <p:cNvPr id="14" name="TextBox 13"/>
          <p:cNvSpPr txBox="1"/>
          <p:nvPr/>
        </p:nvSpPr>
        <p:spPr>
          <a:xfrm>
            <a:off x="1300525" y="4146917"/>
            <a:ext cx="10318317" cy="1015663"/>
          </a:xfrm>
          <a:prstGeom prst="rect">
            <a:avLst/>
          </a:prstGeom>
          <a:noFill/>
        </p:spPr>
        <p:txBody>
          <a:bodyPr wrap="square" rtlCol="0">
            <a:spAutoFit/>
          </a:bodyPr>
          <a:lstStyle/>
          <a:p>
            <a:r>
              <a:rPr lang="en-US" sz="2000" dirty="0">
                <a:solidFill>
                  <a:schemeClr val="tx1">
                    <a:lumMod val="50000"/>
                  </a:schemeClr>
                </a:solidFill>
                <a:latin typeface="Book Antiqua" panose="02040602050305030304" pitchFamily="18" charset="0"/>
              </a:rPr>
              <a:t>The Title IX Coordinator, investigator(s), and/or decision-maker(s) had a conflict of interest or bias for or against complainants or respondents generally or the individual complainant or respondent that affected the outcome of the matter.</a:t>
            </a:r>
          </a:p>
        </p:txBody>
      </p:sp>
      <p:sp>
        <p:nvSpPr>
          <p:cNvPr id="15" name="TextBox 14"/>
          <p:cNvSpPr txBox="1"/>
          <p:nvPr/>
        </p:nvSpPr>
        <p:spPr>
          <a:xfrm>
            <a:off x="457199" y="1045216"/>
            <a:ext cx="11161643" cy="830997"/>
          </a:xfrm>
          <a:prstGeom prst="rect">
            <a:avLst/>
          </a:prstGeom>
          <a:noFill/>
        </p:spPr>
        <p:txBody>
          <a:bodyPr wrap="square" rtlCol="0">
            <a:spAutoFit/>
          </a:bodyPr>
          <a:lstStyle/>
          <a:p>
            <a:r>
              <a:rPr lang="en-US" sz="2400" dirty="0">
                <a:solidFill>
                  <a:schemeClr val="tx1">
                    <a:lumMod val="50000"/>
                  </a:schemeClr>
                </a:solidFill>
                <a:latin typeface="Book Antiqua" panose="02040602050305030304" pitchFamily="18" charset="0"/>
              </a:rPr>
              <a:t>Either party can appeal from a responsibility determination or a dismissal of a formal complaint on the following bases: </a:t>
            </a:r>
          </a:p>
        </p:txBody>
      </p:sp>
      <p:sp>
        <p:nvSpPr>
          <p:cNvPr id="16" name="TextBox 15"/>
          <p:cNvSpPr txBox="1"/>
          <p:nvPr/>
        </p:nvSpPr>
        <p:spPr>
          <a:xfrm>
            <a:off x="447675" y="5223865"/>
            <a:ext cx="10962446" cy="830997"/>
          </a:xfrm>
          <a:prstGeom prst="rect">
            <a:avLst/>
          </a:prstGeom>
          <a:noFill/>
        </p:spPr>
        <p:txBody>
          <a:bodyPr wrap="square" rtlCol="0">
            <a:spAutoFit/>
          </a:bodyPr>
          <a:lstStyle/>
          <a:p>
            <a:r>
              <a:rPr lang="en-US" sz="2400" dirty="0">
                <a:solidFill>
                  <a:schemeClr val="tx1">
                    <a:lumMod val="50000"/>
                  </a:schemeClr>
                </a:solidFill>
                <a:latin typeface="Book Antiqua" panose="02040602050305030304" pitchFamily="18" charset="0"/>
              </a:rPr>
              <a:t>The District may add other bases for appeal so long as they are offered equally to both parties. </a:t>
            </a:r>
          </a:p>
        </p:txBody>
      </p:sp>
    </p:spTree>
    <p:extLst>
      <p:ext uri="{BB962C8B-B14F-4D97-AF65-F5344CB8AC3E}">
        <p14:creationId xmlns:p14="http://schemas.microsoft.com/office/powerpoint/2010/main" val="1397071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703" y="-158786"/>
            <a:ext cx="11354057" cy="1407786"/>
          </a:xfrm>
        </p:spPr>
        <p:txBody>
          <a:bodyPr/>
          <a:lstStyle/>
          <a:p>
            <a:r>
              <a:rPr lang="en-US" dirty="0"/>
              <a:t>Appeals</a:t>
            </a:r>
          </a:p>
        </p:txBody>
      </p:sp>
      <p:sp>
        <p:nvSpPr>
          <p:cNvPr id="4" name="Footer Placeholder 3"/>
          <p:cNvSpPr>
            <a:spLocks noGrp="1"/>
          </p:cNvSpPr>
          <p:nvPr>
            <p:ph type="ftr" sz="quarter" idx="11"/>
          </p:nvPr>
        </p:nvSpPr>
        <p:spPr/>
        <p:txBody>
          <a:bodyPr/>
          <a:lstStyle/>
          <a:p>
            <a:r>
              <a:rPr lang="en-US" altLang="en-US">
                <a:solidFill>
                  <a:schemeClr val="tx1"/>
                </a:solidFill>
              </a:rPr>
              <a:t>© Shipman &amp; Goodwin LLP 2025. All rights reserved.</a:t>
            </a:r>
            <a:endParaRPr lang="en-US" altLang="en-US" dirty="0">
              <a:solidFill>
                <a:schemeClr val="tx1"/>
              </a:solidFill>
            </a:endParaRPr>
          </a:p>
        </p:txBody>
      </p:sp>
      <p:sp>
        <p:nvSpPr>
          <p:cNvPr id="5" name="Slide Number Placeholder 4"/>
          <p:cNvSpPr>
            <a:spLocks noGrp="1"/>
          </p:cNvSpPr>
          <p:nvPr>
            <p:ph type="sldNum" sz="quarter" idx="12"/>
          </p:nvPr>
        </p:nvSpPr>
        <p:spPr/>
        <p:txBody>
          <a:bodyPr/>
          <a:lstStyle/>
          <a:p>
            <a:fld id="{E6C0C164-648A-654B-87AA-0915A2DD7517}" type="slidenum">
              <a:rPr lang="en-US" smtClean="0"/>
              <a:t>49</a:t>
            </a:fld>
            <a:endParaRPr lang="en-US"/>
          </a:p>
        </p:txBody>
      </p:sp>
      <p:pic>
        <p:nvPicPr>
          <p:cNvPr id="6"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47675" y="1429308"/>
            <a:ext cx="812800" cy="810678"/>
          </a:xfrm>
          <a:prstGeom prst="rect">
            <a:avLst/>
          </a:prstGeom>
        </p:spPr>
      </p:pic>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7571" y="1287359"/>
            <a:ext cx="861786" cy="859536"/>
          </a:xfrm>
          <a:prstGeom prst="rect">
            <a:avLst/>
          </a:prstGeom>
        </p:spPr>
      </p:pic>
      <p:pic>
        <p:nvPicPr>
          <p:cNvPr id="8" name="Picture 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61743" y="2260952"/>
            <a:ext cx="812800" cy="810678"/>
          </a:xfrm>
          <a:prstGeom prst="rect">
            <a:avLst/>
          </a:prstGeom>
        </p:spPr>
      </p:pic>
      <p:pic>
        <p:nvPicPr>
          <p:cNvPr id="9" name="Picture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8467" y="2090460"/>
            <a:ext cx="861786" cy="859536"/>
          </a:xfrm>
          <a:prstGeom prst="rect">
            <a:avLst/>
          </a:prstGeom>
        </p:spPr>
      </p:pic>
      <p:sp>
        <p:nvSpPr>
          <p:cNvPr id="10" name="TextBox 9"/>
          <p:cNvSpPr txBox="1"/>
          <p:nvPr/>
        </p:nvSpPr>
        <p:spPr>
          <a:xfrm>
            <a:off x="1260475" y="1439196"/>
            <a:ext cx="10229160" cy="707886"/>
          </a:xfrm>
          <a:prstGeom prst="rect">
            <a:avLst/>
          </a:prstGeom>
          <a:noFill/>
        </p:spPr>
        <p:txBody>
          <a:bodyPr wrap="square" rtlCol="0">
            <a:spAutoFit/>
          </a:bodyPr>
          <a:lstStyle/>
          <a:p>
            <a:r>
              <a:rPr lang="en-US" sz="2000" dirty="0">
                <a:solidFill>
                  <a:schemeClr val="tx1">
                    <a:lumMod val="50000"/>
                  </a:schemeClr>
                </a:solidFill>
                <a:latin typeface="Book Antiqua" panose="02040602050305030304" pitchFamily="18" charset="0"/>
              </a:rPr>
              <a:t>Provide notice to the other party in writing and implement appeal procedures equally for both parties;</a:t>
            </a:r>
          </a:p>
        </p:txBody>
      </p:sp>
      <p:sp>
        <p:nvSpPr>
          <p:cNvPr id="11" name="TextBox 10"/>
          <p:cNvSpPr txBox="1"/>
          <p:nvPr/>
        </p:nvSpPr>
        <p:spPr>
          <a:xfrm>
            <a:off x="1298129" y="2303592"/>
            <a:ext cx="10290897" cy="707886"/>
          </a:xfrm>
          <a:prstGeom prst="rect">
            <a:avLst/>
          </a:prstGeom>
          <a:noFill/>
        </p:spPr>
        <p:txBody>
          <a:bodyPr wrap="square" rtlCol="0">
            <a:spAutoFit/>
          </a:bodyPr>
          <a:lstStyle/>
          <a:p>
            <a:r>
              <a:rPr lang="en-US" sz="2000" dirty="0">
                <a:solidFill>
                  <a:schemeClr val="tx1">
                    <a:lumMod val="50000"/>
                  </a:schemeClr>
                </a:solidFill>
                <a:latin typeface="Book Antiqua" panose="02040602050305030304" pitchFamily="18" charset="0"/>
              </a:rPr>
              <a:t>Ensure that the decision-maker(s) for the appeal is not the investigator(s), Title IX Coordinator, or decision-maker(s) for the responsibility determination; </a:t>
            </a:r>
          </a:p>
        </p:txBody>
      </p:sp>
      <p:pic>
        <p:nvPicPr>
          <p:cNvPr id="12" name="Picture 1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53779" y="3122225"/>
            <a:ext cx="812800" cy="810678"/>
          </a:xfrm>
          <a:prstGeom prst="rect">
            <a:avLst/>
          </a:prstGeom>
        </p:spPr>
      </p:pic>
      <p:pic>
        <p:nvPicPr>
          <p:cNvPr id="13" name="Picture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9967" y="2969000"/>
            <a:ext cx="861786" cy="859536"/>
          </a:xfrm>
          <a:prstGeom prst="rect">
            <a:avLst/>
          </a:prstGeom>
        </p:spPr>
      </p:pic>
      <p:sp>
        <p:nvSpPr>
          <p:cNvPr id="14" name="TextBox 13"/>
          <p:cNvSpPr txBox="1"/>
          <p:nvPr/>
        </p:nvSpPr>
        <p:spPr>
          <a:xfrm>
            <a:off x="1300525" y="3188938"/>
            <a:ext cx="10288501" cy="707886"/>
          </a:xfrm>
          <a:prstGeom prst="rect">
            <a:avLst/>
          </a:prstGeom>
          <a:noFill/>
        </p:spPr>
        <p:txBody>
          <a:bodyPr wrap="square" rtlCol="0">
            <a:spAutoFit/>
          </a:bodyPr>
          <a:lstStyle/>
          <a:p>
            <a:r>
              <a:rPr lang="en-US" sz="2000" dirty="0">
                <a:solidFill>
                  <a:schemeClr val="tx1">
                    <a:lumMod val="50000"/>
                  </a:schemeClr>
                </a:solidFill>
                <a:latin typeface="Book Antiqua" panose="02040602050305030304" pitchFamily="18" charset="0"/>
              </a:rPr>
              <a:t>Give both parties a reasonable, equal opportunity to submit a written statement in support of, or challenging, the outcome;</a:t>
            </a:r>
          </a:p>
        </p:txBody>
      </p:sp>
      <p:sp>
        <p:nvSpPr>
          <p:cNvPr id="15" name="TextBox 14"/>
          <p:cNvSpPr txBox="1"/>
          <p:nvPr/>
        </p:nvSpPr>
        <p:spPr>
          <a:xfrm>
            <a:off x="457200" y="838530"/>
            <a:ext cx="8357434" cy="461665"/>
          </a:xfrm>
          <a:prstGeom prst="rect">
            <a:avLst/>
          </a:prstGeom>
          <a:noFill/>
        </p:spPr>
        <p:txBody>
          <a:bodyPr wrap="square" rtlCol="0">
            <a:spAutoFit/>
          </a:bodyPr>
          <a:lstStyle/>
          <a:p>
            <a:r>
              <a:rPr lang="en-US" sz="2400" dirty="0">
                <a:solidFill>
                  <a:schemeClr val="tx1">
                    <a:lumMod val="50000"/>
                  </a:schemeClr>
                </a:solidFill>
                <a:latin typeface="Book Antiqua" panose="02040602050305030304" pitchFamily="18" charset="0"/>
              </a:rPr>
              <a:t>When an appeal is filed, the District :</a:t>
            </a:r>
          </a:p>
        </p:txBody>
      </p:sp>
      <p:sp>
        <p:nvSpPr>
          <p:cNvPr id="16" name="TextBox 15"/>
          <p:cNvSpPr txBox="1"/>
          <p:nvPr/>
        </p:nvSpPr>
        <p:spPr>
          <a:xfrm>
            <a:off x="447675" y="5532804"/>
            <a:ext cx="11041960" cy="830997"/>
          </a:xfrm>
          <a:prstGeom prst="rect">
            <a:avLst/>
          </a:prstGeom>
          <a:noFill/>
        </p:spPr>
        <p:txBody>
          <a:bodyPr wrap="square" rtlCol="0">
            <a:spAutoFit/>
          </a:bodyPr>
          <a:lstStyle/>
          <a:p>
            <a:r>
              <a:rPr lang="en-US" sz="2400" dirty="0">
                <a:solidFill>
                  <a:schemeClr val="tx1">
                    <a:lumMod val="50000"/>
                  </a:schemeClr>
                </a:solidFill>
                <a:latin typeface="Book Antiqua" panose="02040602050305030304" pitchFamily="18" charset="0"/>
              </a:rPr>
              <a:t>Supportive measures for either or both parties </a:t>
            </a:r>
            <a:r>
              <a:rPr lang="en-US" sz="2400" b="1" dirty="0">
                <a:solidFill>
                  <a:srgbClr val="1D6295"/>
                </a:solidFill>
                <a:latin typeface="Book Antiqua" panose="02040602050305030304" pitchFamily="18" charset="0"/>
              </a:rPr>
              <a:t>may </a:t>
            </a:r>
            <a:r>
              <a:rPr lang="en-US" sz="2400" dirty="0">
                <a:solidFill>
                  <a:schemeClr val="tx1">
                    <a:lumMod val="50000"/>
                  </a:schemeClr>
                </a:solidFill>
                <a:latin typeface="Book Antiqua" panose="02040602050305030304" pitchFamily="18" charset="0"/>
              </a:rPr>
              <a:t>be continued throughout the appeal process. </a:t>
            </a:r>
          </a:p>
        </p:txBody>
      </p:sp>
      <p:pic>
        <p:nvPicPr>
          <p:cNvPr id="17" name="Picture 1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66311" y="3978736"/>
            <a:ext cx="812800" cy="810678"/>
          </a:xfrm>
          <a:prstGeom prst="rect">
            <a:avLst/>
          </a:prstGeom>
        </p:spPr>
      </p:pic>
      <p:pic>
        <p:nvPicPr>
          <p:cNvPr id="18" name="Picture 1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82499" y="3825511"/>
            <a:ext cx="861786" cy="859536"/>
          </a:xfrm>
          <a:prstGeom prst="rect">
            <a:avLst/>
          </a:prstGeom>
        </p:spPr>
      </p:pic>
      <p:sp>
        <p:nvSpPr>
          <p:cNvPr id="19" name="TextBox 18"/>
          <p:cNvSpPr txBox="1"/>
          <p:nvPr/>
        </p:nvSpPr>
        <p:spPr>
          <a:xfrm>
            <a:off x="1313057" y="4025571"/>
            <a:ext cx="10166639" cy="707886"/>
          </a:xfrm>
          <a:prstGeom prst="rect">
            <a:avLst/>
          </a:prstGeom>
          <a:noFill/>
        </p:spPr>
        <p:txBody>
          <a:bodyPr wrap="square" rtlCol="0">
            <a:spAutoFit/>
          </a:bodyPr>
          <a:lstStyle/>
          <a:p>
            <a:r>
              <a:rPr lang="en-US" sz="2000" dirty="0">
                <a:solidFill>
                  <a:schemeClr val="tx1">
                    <a:lumMod val="50000"/>
                  </a:schemeClr>
                </a:solidFill>
                <a:latin typeface="Book Antiqua" panose="02040602050305030304" pitchFamily="18" charset="0"/>
              </a:rPr>
              <a:t>Issue a written decision describing the result of the appeal and the rationale for the result; and</a:t>
            </a:r>
          </a:p>
        </p:txBody>
      </p:sp>
      <p:pic>
        <p:nvPicPr>
          <p:cNvPr id="20" name="Picture 19"/>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75804" y="4794850"/>
            <a:ext cx="812800" cy="810678"/>
          </a:xfrm>
          <a:prstGeom prst="rect">
            <a:avLst/>
          </a:prstGeom>
        </p:spPr>
      </p:pic>
      <p:pic>
        <p:nvPicPr>
          <p:cNvPr id="21" name="Picture 2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1992" y="4641625"/>
            <a:ext cx="861786" cy="859536"/>
          </a:xfrm>
          <a:prstGeom prst="rect">
            <a:avLst/>
          </a:prstGeom>
        </p:spPr>
      </p:pic>
      <p:sp>
        <p:nvSpPr>
          <p:cNvPr id="22" name="TextBox 21"/>
          <p:cNvSpPr txBox="1"/>
          <p:nvPr/>
        </p:nvSpPr>
        <p:spPr>
          <a:xfrm>
            <a:off x="1322550" y="4947826"/>
            <a:ext cx="10017998" cy="400110"/>
          </a:xfrm>
          <a:prstGeom prst="rect">
            <a:avLst/>
          </a:prstGeom>
          <a:noFill/>
        </p:spPr>
        <p:txBody>
          <a:bodyPr wrap="square" rtlCol="0">
            <a:spAutoFit/>
          </a:bodyPr>
          <a:lstStyle/>
          <a:p>
            <a:r>
              <a:rPr lang="en-US" sz="2000" dirty="0">
                <a:solidFill>
                  <a:schemeClr val="tx1">
                    <a:lumMod val="50000"/>
                  </a:schemeClr>
                </a:solidFill>
                <a:latin typeface="Book Antiqua" panose="02040602050305030304" pitchFamily="18" charset="0"/>
              </a:rPr>
              <a:t>Provide the written decision simultaneously to both parties. </a:t>
            </a:r>
          </a:p>
        </p:txBody>
      </p:sp>
    </p:spTree>
    <p:extLst>
      <p:ext uri="{BB962C8B-B14F-4D97-AF65-F5344CB8AC3E}">
        <p14:creationId xmlns:p14="http://schemas.microsoft.com/office/powerpoint/2010/main" val="16042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500"/>
                                        <p:tgtEl>
                                          <p:spTgt spid="13"/>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left)">
                                      <p:cBhvr>
                                        <p:cTn id="19" dur="500"/>
                                        <p:tgtEl>
                                          <p:spTgt spid="18"/>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wipe(left)">
                                      <p:cBhvr>
                                        <p:cTn id="2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Record Keeping</a:t>
            </a:r>
          </a:p>
        </p:txBody>
      </p:sp>
      <p:sp>
        <p:nvSpPr>
          <p:cNvPr id="3" name="Content Placeholder 2"/>
          <p:cNvSpPr>
            <a:spLocks noGrp="1"/>
          </p:cNvSpPr>
          <p:nvPr>
            <p:ph idx="1"/>
          </p:nvPr>
        </p:nvSpPr>
        <p:spPr>
          <a:xfrm>
            <a:off x="441703" y="1381539"/>
            <a:ext cx="11354057" cy="4795423"/>
          </a:xfrm>
        </p:spPr>
        <p:txBody>
          <a:bodyPr>
            <a:normAutofit fontScale="85000" lnSpcReduction="20000"/>
          </a:bodyPr>
          <a:lstStyle/>
          <a:p>
            <a:pPr>
              <a:buClr>
                <a:srgbClr val="008080"/>
              </a:buClr>
            </a:pPr>
            <a:r>
              <a:rPr lang="en-US" sz="3200" dirty="0">
                <a:solidFill>
                  <a:schemeClr val="bg2">
                    <a:lumMod val="10000"/>
                  </a:schemeClr>
                </a:solidFill>
              </a:rPr>
              <a:t>The District must maintain for a period of seven (7) years records of:</a:t>
            </a:r>
          </a:p>
          <a:p>
            <a:pPr marL="342900" indent="-342900">
              <a:buClr>
                <a:srgbClr val="008080"/>
              </a:buClr>
            </a:pPr>
            <a:r>
              <a:rPr lang="en-US" dirty="0">
                <a:solidFill>
                  <a:schemeClr val="bg2">
                    <a:lumMod val="10000"/>
                  </a:schemeClr>
                </a:solidFill>
              </a:rPr>
              <a:t>Each sexual harassment investigation including any determination regarding responsibility, any disciplinary sanctions imposed on the </a:t>
            </a:r>
            <a:br>
              <a:rPr lang="en-US" dirty="0">
                <a:solidFill>
                  <a:schemeClr val="bg2">
                    <a:lumMod val="10000"/>
                  </a:schemeClr>
                </a:solidFill>
              </a:rPr>
            </a:br>
            <a:r>
              <a:rPr lang="en-US" dirty="0">
                <a:solidFill>
                  <a:schemeClr val="bg2">
                    <a:lumMod val="10000"/>
                  </a:schemeClr>
                </a:solidFill>
              </a:rPr>
              <a:t>respondent, and any remedies provided to the </a:t>
            </a:r>
            <a:br>
              <a:rPr lang="en-US" dirty="0">
                <a:solidFill>
                  <a:schemeClr val="bg2">
                    <a:lumMod val="10000"/>
                  </a:schemeClr>
                </a:solidFill>
              </a:rPr>
            </a:br>
            <a:r>
              <a:rPr lang="en-US" dirty="0">
                <a:solidFill>
                  <a:schemeClr val="bg2">
                    <a:lumMod val="10000"/>
                  </a:schemeClr>
                </a:solidFill>
              </a:rPr>
              <a:t>complainant designed to restore or preserve </a:t>
            </a:r>
            <a:br>
              <a:rPr lang="en-US" dirty="0">
                <a:solidFill>
                  <a:schemeClr val="bg2">
                    <a:lumMod val="10000"/>
                  </a:schemeClr>
                </a:solidFill>
              </a:rPr>
            </a:br>
            <a:r>
              <a:rPr lang="en-US" dirty="0">
                <a:solidFill>
                  <a:schemeClr val="bg2">
                    <a:lumMod val="10000"/>
                  </a:schemeClr>
                </a:solidFill>
              </a:rPr>
              <a:t>equal access to the District’s education program </a:t>
            </a:r>
            <a:br>
              <a:rPr lang="en-US" dirty="0">
                <a:solidFill>
                  <a:schemeClr val="bg2">
                    <a:lumMod val="10000"/>
                  </a:schemeClr>
                </a:solidFill>
              </a:rPr>
            </a:br>
            <a:r>
              <a:rPr lang="en-US" dirty="0">
                <a:solidFill>
                  <a:schemeClr val="bg2">
                    <a:lumMod val="10000"/>
                  </a:schemeClr>
                </a:solidFill>
              </a:rPr>
              <a:t>or activity;</a:t>
            </a:r>
          </a:p>
          <a:p>
            <a:pPr marL="342900" indent="-342900">
              <a:buClr>
                <a:srgbClr val="008080"/>
              </a:buClr>
            </a:pPr>
            <a:r>
              <a:rPr lang="en-US" dirty="0">
                <a:solidFill>
                  <a:schemeClr val="bg2">
                    <a:lumMod val="10000"/>
                  </a:schemeClr>
                </a:solidFill>
              </a:rPr>
              <a:t>Any appeal and the result therefrom; </a:t>
            </a:r>
          </a:p>
          <a:p>
            <a:pPr marL="342900" indent="-342900">
              <a:buClr>
                <a:srgbClr val="008080"/>
              </a:buClr>
            </a:pPr>
            <a:r>
              <a:rPr lang="en-US" dirty="0">
                <a:solidFill>
                  <a:schemeClr val="bg2">
                    <a:lumMod val="10000"/>
                  </a:schemeClr>
                </a:solidFill>
              </a:rPr>
              <a:t>Any informal resolution and the result from that</a:t>
            </a:r>
            <a:br>
              <a:rPr lang="en-US" dirty="0">
                <a:solidFill>
                  <a:schemeClr val="bg2">
                    <a:lumMod val="10000"/>
                  </a:schemeClr>
                </a:solidFill>
              </a:rPr>
            </a:br>
            <a:r>
              <a:rPr lang="en-US" dirty="0">
                <a:solidFill>
                  <a:schemeClr val="bg2">
                    <a:lumMod val="10000"/>
                  </a:schemeClr>
                </a:solidFill>
              </a:rPr>
              <a:t>resolution; and </a:t>
            </a:r>
          </a:p>
          <a:p>
            <a:pPr marL="342900" indent="-342900">
              <a:buClr>
                <a:srgbClr val="008080"/>
              </a:buClr>
            </a:pPr>
            <a:r>
              <a:rPr lang="en-US" dirty="0">
                <a:solidFill>
                  <a:schemeClr val="bg2">
                    <a:lumMod val="10000"/>
                  </a:schemeClr>
                </a:solidFill>
              </a:rPr>
              <a:t>All material used to train Title IX Coordinators, investigators, decision-makers, and any person who facilitates an informal resolution process. The District will make these training materials publicly available on its website.</a:t>
            </a:r>
          </a:p>
          <a:p>
            <a:endParaRPr lang="en-US" dirty="0"/>
          </a:p>
        </p:txBody>
      </p:sp>
      <p:sp>
        <p:nvSpPr>
          <p:cNvPr id="4" name="Footer Placeholder 3"/>
          <p:cNvSpPr>
            <a:spLocks noGrp="1"/>
          </p:cNvSpPr>
          <p:nvPr>
            <p:ph type="ftr" sz="quarter" idx="11"/>
          </p:nvPr>
        </p:nvSpPr>
        <p:spPr/>
        <p:txBody>
          <a:bodyPr/>
          <a:lstStyle/>
          <a:p>
            <a:r>
              <a:rPr lang="en-US" altLang="en-US">
                <a:solidFill>
                  <a:schemeClr val="tx1"/>
                </a:solidFill>
              </a:rPr>
              <a:t>© Shipman &amp; Goodwin LLP 2025. All rights reserved.</a:t>
            </a:r>
            <a:endParaRPr lang="en-US" altLang="en-US" dirty="0">
              <a:solidFill>
                <a:schemeClr val="tx1"/>
              </a:solidFill>
            </a:endParaRPr>
          </a:p>
        </p:txBody>
      </p:sp>
      <p:sp>
        <p:nvSpPr>
          <p:cNvPr id="5" name="Slide Number Placeholder 4"/>
          <p:cNvSpPr>
            <a:spLocks noGrp="1"/>
          </p:cNvSpPr>
          <p:nvPr>
            <p:ph type="sldNum" sz="quarter" idx="12"/>
          </p:nvPr>
        </p:nvSpPr>
        <p:spPr/>
        <p:txBody>
          <a:bodyPr/>
          <a:lstStyle/>
          <a:p>
            <a:fld id="{E6C0C164-648A-654B-87AA-0915A2DD7517}" type="slidenum">
              <a:rPr lang="en-US" smtClean="0"/>
              <a:t>50</a:t>
            </a:fld>
            <a:endParaRPr lang="en-US"/>
          </a:p>
        </p:txBody>
      </p:sp>
      <p:pic>
        <p:nvPicPr>
          <p:cNvPr id="6"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293088" y="2635219"/>
            <a:ext cx="2062004" cy="2062994"/>
          </a:xfrm>
          <a:prstGeom prst="rect">
            <a:avLst/>
          </a:prstGeom>
          <a:ln w="41275">
            <a:solidFill>
              <a:schemeClr val="bg2">
                <a:lumMod val="10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21657509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703" y="-11484"/>
            <a:ext cx="11354057" cy="1407786"/>
          </a:xfrm>
        </p:spPr>
        <p:txBody>
          <a:bodyPr/>
          <a:lstStyle/>
          <a:p>
            <a:r>
              <a:rPr lang="en-US" dirty="0"/>
              <a:t>Record Keeping</a:t>
            </a:r>
          </a:p>
        </p:txBody>
      </p:sp>
      <p:sp>
        <p:nvSpPr>
          <p:cNvPr id="3" name="Content Placeholder 2"/>
          <p:cNvSpPr>
            <a:spLocks noGrp="1"/>
          </p:cNvSpPr>
          <p:nvPr>
            <p:ph idx="1"/>
          </p:nvPr>
        </p:nvSpPr>
        <p:spPr>
          <a:xfrm>
            <a:off x="441703" y="1056891"/>
            <a:ext cx="11354057" cy="5317435"/>
          </a:xfrm>
        </p:spPr>
        <p:txBody>
          <a:bodyPr>
            <a:normAutofit fontScale="85000" lnSpcReduction="10000"/>
          </a:bodyPr>
          <a:lstStyle/>
          <a:p>
            <a:pPr>
              <a:buClr>
                <a:srgbClr val="008080"/>
              </a:buClr>
            </a:pPr>
            <a:r>
              <a:rPr lang="en-US" sz="3100" dirty="0">
                <a:solidFill>
                  <a:schemeClr val="bg2">
                    <a:lumMod val="10000"/>
                  </a:schemeClr>
                </a:solidFill>
              </a:rPr>
              <a:t>If the District has actual knowledge of sexual harassment in an education program or activity of the District, and for any report or formal complaint of sexual harassment, the District must create and maintain for a period of seven (7) years records of any actions, including </a:t>
            </a:r>
            <a:br>
              <a:rPr lang="en-US" sz="3100" dirty="0">
                <a:solidFill>
                  <a:schemeClr val="bg2">
                    <a:lumMod val="10000"/>
                  </a:schemeClr>
                </a:solidFill>
              </a:rPr>
            </a:br>
            <a:r>
              <a:rPr lang="en-US" sz="3100" dirty="0">
                <a:solidFill>
                  <a:schemeClr val="bg2">
                    <a:lumMod val="10000"/>
                  </a:schemeClr>
                </a:solidFill>
              </a:rPr>
              <a:t>any supportive measures, taken in response to a report </a:t>
            </a:r>
            <a:br>
              <a:rPr lang="en-US" sz="3100" dirty="0">
                <a:solidFill>
                  <a:schemeClr val="bg2">
                    <a:lumMod val="10000"/>
                  </a:schemeClr>
                </a:solidFill>
              </a:rPr>
            </a:br>
            <a:r>
              <a:rPr lang="en-US" sz="3100" dirty="0">
                <a:solidFill>
                  <a:schemeClr val="bg2">
                    <a:lumMod val="10000"/>
                  </a:schemeClr>
                </a:solidFill>
              </a:rPr>
              <a:t>or formal complaint of sexual harassment. </a:t>
            </a:r>
          </a:p>
          <a:p>
            <a:pPr marL="342900" indent="-342900">
              <a:buClr>
                <a:srgbClr val="008080"/>
              </a:buClr>
            </a:pPr>
            <a:r>
              <a:rPr lang="en-US" dirty="0">
                <a:solidFill>
                  <a:schemeClr val="bg2">
                    <a:lumMod val="10000"/>
                  </a:schemeClr>
                </a:solidFill>
              </a:rPr>
              <a:t>The District must document the basis for its </a:t>
            </a:r>
            <a:br>
              <a:rPr lang="en-US" dirty="0">
                <a:solidFill>
                  <a:schemeClr val="bg2">
                    <a:lumMod val="10000"/>
                  </a:schemeClr>
                </a:solidFill>
              </a:rPr>
            </a:br>
            <a:r>
              <a:rPr lang="en-US" dirty="0">
                <a:solidFill>
                  <a:schemeClr val="bg2">
                    <a:lumMod val="10000"/>
                  </a:schemeClr>
                </a:solidFill>
              </a:rPr>
              <a:t>conclusion that its response was not deliberately </a:t>
            </a:r>
            <a:br>
              <a:rPr lang="en-US" dirty="0">
                <a:solidFill>
                  <a:schemeClr val="bg2">
                    <a:lumMod val="10000"/>
                  </a:schemeClr>
                </a:solidFill>
              </a:rPr>
            </a:br>
            <a:r>
              <a:rPr lang="en-US" dirty="0">
                <a:solidFill>
                  <a:schemeClr val="bg2">
                    <a:lumMod val="10000"/>
                  </a:schemeClr>
                </a:solidFill>
              </a:rPr>
              <a:t>indifferent, and document that it has taken </a:t>
            </a:r>
            <a:br>
              <a:rPr lang="en-US" dirty="0">
                <a:solidFill>
                  <a:schemeClr val="bg2">
                    <a:lumMod val="10000"/>
                  </a:schemeClr>
                </a:solidFill>
              </a:rPr>
            </a:br>
            <a:r>
              <a:rPr lang="en-US" dirty="0">
                <a:solidFill>
                  <a:schemeClr val="bg2">
                    <a:lumMod val="10000"/>
                  </a:schemeClr>
                </a:solidFill>
              </a:rPr>
              <a:t>measures designed to restore or preserve equal </a:t>
            </a:r>
            <a:br>
              <a:rPr lang="en-US" dirty="0">
                <a:solidFill>
                  <a:schemeClr val="bg2">
                    <a:lumMod val="10000"/>
                  </a:schemeClr>
                </a:solidFill>
              </a:rPr>
            </a:br>
            <a:r>
              <a:rPr lang="en-US" dirty="0">
                <a:solidFill>
                  <a:schemeClr val="bg2">
                    <a:lumMod val="10000"/>
                  </a:schemeClr>
                </a:solidFill>
              </a:rPr>
              <a:t>access to the District’s education program or activity.  If the District does not provide a complainant with supportive measures, then the District must document the reasons why such a response was not clearly unreasonable in light of the known circumstances. </a:t>
            </a:r>
          </a:p>
          <a:p>
            <a:endParaRPr lang="en-US" sz="2400" dirty="0"/>
          </a:p>
        </p:txBody>
      </p:sp>
      <p:sp>
        <p:nvSpPr>
          <p:cNvPr id="4" name="Footer Placeholder 3"/>
          <p:cNvSpPr>
            <a:spLocks noGrp="1"/>
          </p:cNvSpPr>
          <p:nvPr>
            <p:ph type="ftr" sz="quarter" idx="11"/>
          </p:nvPr>
        </p:nvSpPr>
        <p:spPr/>
        <p:txBody>
          <a:bodyPr/>
          <a:lstStyle/>
          <a:p>
            <a:r>
              <a:rPr lang="en-US" altLang="en-US">
                <a:solidFill>
                  <a:schemeClr val="tx1"/>
                </a:solidFill>
              </a:rPr>
              <a:t>© Shipman &amp; Goodwin LLP 2025. All rights reserved.</a:t>
            </a:r>
            <a:endParaRPr lang="en-US" altLang="en-US" dirty="0">
              <a:solidFill>
                <a:schemeClr val="tx1"/>
              </a:solidFill>
            </a:endParaRPr>
          </a:p>
        </p:txBody>
      </p:sp>
      <p:sp>
        <p:nvSpPr>
          <p:cNvPr id="5" name="Slide Number Placeholder 4"/>
          <p:cNvSpPr>
            <a:spLocks noGrp="1"/>
          </p:cNvSpPr>
          <p:nvPr>
            <p:ph type="sldNum" sz="quarter" idx="12"/>
          </p:nvPr>
        </p:nvSpPr>
        <p:spPr/>
        <p:txBody>
          <a:bodyPr/>
          <a:lstStyle/>
          <a:p>
            <a:fld id="{E6C0C164-648A-654B-87AA-0915A2DD7517}" type="slidenum">
              <a:rPr lang="en-US" smtClean="0"/>
              <a:t>51</a:t>
            </a:fld>
            <a:endParaRPr lang="en-US"/>
          </a:p>
        </p:txBody>
      </p:sp>
      <p:pic>
        <p:nvPicPr>
          <p:cNvPr id="6"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293088" y="2376801"/>
            <a:ext cx="2062004" cy="2062994"/>
          </a:xfrm>
          <a:prstGeom prst="rect">
            <a:avLst/>
          </a:prstGeom>
          <a:ln w="41275">
            <a:solidFill>
              <a:schemeClr val="bg2">
                <a:lumMod val="10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4059134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Important Points to Remember</a:t>
            </a:r>
          </a:p>
        </p:txBody>
      </p:sp>
      <p:sp>
        <p:nvSpPr>
          <p:cNvPr id="3" name="Content Placeholder 2"/>
          <p:cNvSpPr>
            <a:spLocks noGrp="1"/>
          </p:cNvSpPr>
          <p:nvPr>
            <p:ph idx="1"/>
          </p:nvPr>
        </p:nvSpPr>
        <p:spPr>
          <a:xfrm>
            <a:off x="441703" y="1325880"/>
            <a:ext cx="11354057" cy="4851083"/>
          </a:xfrm>
        </p:spPr>
        <p:txBody>
          <a:bodyPr>
            <a:normAutofit/>
          </a:bodyPr>
          <a:lstStyle/>
          <a:p>
            <a:r>
              <a:rPr lang="en-US" dirty="0"/>
              <a:t>Not all conduct “on the basis of sex” will meet Title IX’s narrow definition. HOWEVER, there is still a process to follow. Determine Title IX jurisdiction first. </a:t>
            </a:r>
          </a:p>
          <a:p>
            <a:r>
              <a:rPr lang="en-US" dirty="0"/>
              <a:t>When in doubt, provide parents/students/staff with the relevant policies (sex harassment, challenging behavior/bullying, etc.) and explain how to file a complaint. </a:t>
            </a:r>
          </a:p>
          <a:p>
            <a:r>
              <a:rPr lang="en-US" dirty="0"/>
              <a:t>Do not forget about obligations under the state’s challenging behavior/bullying law.</a:t>
            </a:r>
          </a:p>
          <a:p>
            <a:r>
              <a:rPr lang="en-US" dirty="0"/>
              <a:t>Do not forget about other protected class harassment.</a:t>
            </a:r>
          </a:p>
        </p:txBody>
      </p:sp>
      <p:sp>
        <p:nvSpPr>
          <p:cNvPr id="4" name="Footer Placeholder 3"/>
          <p:cNvSpPr>
            <a:spLocks noGrp="1"/>
          </p:cNvSpPr>
          <p:nvPr>
            <p:ph type="ftr" sz="quarter" idx="11"/>
          </p:nvPr>
        </p:nvSpPr>
        <p:spPr/>
        <p:txBody>
          <a:bodyPr/>
          <a:lstStyle/>
          <a:p>
            <a:r>
              <a:rPr lang="en-US" altLang="en-US">
                <a:solidFill>
                  <a:schemeClr val="tx1"/>
                </a:solidFill>
              </a:rPr>
              <a:t>© Shipman &amp; Goodwin LLP 2025. All rights reserved.</a:t>
            </a:r>
            <a:endParaRPr lang="en-US" altLang="en-US" dirty="0">
              <a:solidFill>
                <a:schemeClr val="tx1"/>
              </a:solidFill>
            </a:endParaRPr>
          </a:p>
        </p:txBody>
      </p:sp>
      <p:sp>
        <p:nvSpPr>
          <p:cNvPr id="5" name="Slide Number Placeholder 4"/>
          <p:cNvSpPr>
            <a:spLocks noGrp="1"/>
          </p:cNvSpPr>
          <p:nvPr>
            <p:ph type="sldNum" sz="quarter" idx="12"/>
          </p:nvPr>
        </p:nvSpPr>
        <p:spPr/>
        <p:txBody>
          <a:bodyPr/>
          <a:lstStyle/>
          <a:p>
            <a:fld id="{E6C0C164-648A-654B-87AA-0915A2DD7517}" type="slidenum">
              <a:rPr lang="en-US" smtClean="0"/>
              <a:t>52</a:t>
            </a:fld>
            <a:endParaRPr lang="en-US" dirty="0"/>
          </a:p>
        </p:txBody>
      </p:sp>
    </p:spTree>
    <p:extLst>
      <p:ext uri="{BB962C8B-B14F-4D97-AF65-F5344CB8AC3E}">
        <p14:creationId xmlns:p14="http://schemas.microsoft.com/office/powerpoint/2010/main" val="6083991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Important Points to Remember</a:t>
            </a:r>
          </a:p>
        </p:txBody>
      </p:sp>
      <p:sp>
        <p:nvSpPr>
          <p:cNvPr id="3" name="Content Placeholder 2"/>
          <p:cNvSpPr>
            <a:spLocks noGrp="1"/>
          </p:cNvSpPr>
          <p:nvPr>
            <p:ph idx="1"/>
          </p:nvPr>
        </p:nvSpPr>
        <p:spPr/>
        <p:txBody>
          <a:bodyPr/>
          <a:lstStyle/>
          <a:p>
            <a:r>
              <a:rPr lang="en-US" dirty="0"/>
              <a:t>Keep policies updated.</a:t>
            </a:r>
          </a:p>
          <a:p>
            <a:r>
              <a:rPr lang="en-US" dirty="0"/>
              <a:t>Employee conduct may trigger Title IX.</a:t>
            </a:r>
          </a:p>
          <a:p>
            <a:r>
              <a:rPr lang="en-US" dirty="0"/>
              <a:t>For investigators, be sure to understand the relevant definitions and ask questions to elicit information necessary to determine if conduct occurred.</a:t>
            </a:r>
          </a:p>
          <a:p>
            <a:endParaRPr lang="en-US" dirty="0"/>
          </a:p>
        </p:txBody>
      </p:sp>
      <p:sp>
        <p:nvSpPr>
          <p:cNvPr id="4" name="Footer Placeholder 3"/>
          <p:cNvSpPr>
            <a:spLocks noGrp="1"/>
          </p:cNvSpPr>
          <p:nvPr>
            <p:ph type="ftr" sz="quarter" idx="11"/>
          </p:nvPr>
        </p:nvSpPr>
        <p:spPr/>
        <p:txBody>
          <a:bodyPr/>
          <a:lstStyle/>
          <a:p>
            <a:r>
              <a:rPr lang="en-US" altLang="en-US">
                <a:solidFill>
                  <a:schemeClr val="tx1"/>
                </a:solidFill>
              </a:rPr>
              <a:t>© Shipman &amp; Goodwin LLP 2025. All rights reserved.</a:t>
            </a:r>
            <a:endParaRPr lang="en-US" altLang="en-US" dirty="0">
              <a:solidFill>
                <a:schemeClr val="tx1"/>
              </a:solidFill>
            </a:endParaRPr>
          </a:p>
        </p:txBody>
      </p:sp>
      <p:sp>
        <p:nvSpPr>
          <p:cNvPr id="5" name="Slide Number Placeholder 4"/>
          <p:cNvSpPr>
            <a:spLocks noGrp="1"/>
          </p:cNvSpPr>
          <p:nvPr>
            <p:ph type="sldNum" sz="quarter" idx="12"/>
          </p:nvPr>
        </p:nvSpPr>
        <p:spPr/>
        <p:txBody>
          <a:bodyPr/>
          <a:lstStyle/>
          <a:p>
            <a:fld id="{E6C0C164-648A-654B-87AA-0915A2DD7517}" type="slidenum">
              <a:rPr lang="en-US" smtClean="0"/>
              <a:t>53</a:t>
            </a:fld>
            <a:endParaRPr lang="en-US" dirty="0"/>
          </a:p>
        </p:txBody>
      </p:sp>
    </p:spTree>
    <p:extLst>
      <p:ext uri="{BB962C8B-B14F-4D97-AF65-F5344CB8AC3E}">
        <p14:creationId xmlns:p14="http://schemas.microsoft.com/office/powerpoint/2010/main" val="294101743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altLang="en-US">
                <a:solidFill>
                  <a:schemeClr val="tx1"/>
                </a:solidFill>
              </a:rPr>
              <a:t>© Shipman &amp; Goodwin LLP 2025. All rights reserved.</a:t>
            </a:r>
            <a:endParaRPr lang="en-US" altLang="en-US" dirty="0">
              <a:solidFill>
                <a:schemeClr val="tx1"/>
              </a:solidFill>
            </a:endParaRPr>
          </a:p>
        </p:txBody>
      </p:sp>
      <p:sp>
        <p:nvSpPr>
          <p:cNvPr id="2" name="Slide Number Placeholder 1"/>
          <p:cNvSpPr>
            <a:spLocks noGrp="1"/>
          </p:cNvSpPr>
          <p:nvPr>
            <p:ph type="sldNum" sz="quarter" idx="4294967295"/>
          </p:nvPr>
        </p:nvSpPr>
        <p:spPr>
          <a:xfrm>
            <a:off x="0" y="6226175"/>
            <a:ext cx="2743200" cy="365125"/>
          </a:xfrm>
        </p:spPr>
        <p:txBody>
          <a:bodyPr/>
          <a:lstStyle/>
          <a:p>
            <a:fld id="{E6C0C164-648A-654B-87AA-0915A2DD7517}" type="slidenum">
              <a:rPr lang="en-US" smtClean="0"/>
              <a:t>54</a:t>
            </a:fld>
            <a:endParaRPr lang="en-US" dirty="0"/>
          </a:p>
        </p:txBody>
      </p:sp>
      <p:sp>
        <p:nvSpPr>
          <p:cNvPr id="173" name="Rectangle 172"/>
          <p:cNvSpPr/>
          <p:nvPr/>
        </p:nvSpPr>
        <p:spPr>
          <a:xfrm>
            <a:off x="5867400" y="1787198"/>
            <a:ext cx="457200" cy="238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6" name="Oval 55"/>
          <p:cNvSpPr/>
          <p:nvPr/>
        </p:nvSpPr>
        <p:spPr bwMode="auto">
          <a:xfrm>
            <a:off x="5121276" y="2125663"/>
            <a:ext cx="1901825" cy="1903412"/>
          </a:xfrm>
          <a:prstGeom prst="ellipse">
            <a:avLst/>
          </a:prstGeom>
          <a:ln>
            <a:no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endParaRPr lang="en-US" sz="1100" b="1" dirty="0">
              <a:solidFill>
                <a:srgbClr val="FFFFFF"/>
              </a:solidFill>
              <a:latin typeface="Calibri" charset="0"/>
              <a:ea typeface="ＭＳ Ｐゴシック" charset="0"/>
            </a:endParaRPr>
          </a:p>
          <a:p>
            <a:pPr algn="ctr">
              <a:defRPr/>
            </a:pPr>
            <a:endParaRPr lang="en-US" sz="1100" b="1" dirty="0">
              <a:solidFill>
                <a:srgbClr val="FFFFFF"/>
              </a:solidFill>
              <a:latin typeface="Calibri" charset="0"/>
              <a:ea typeface="ＭＳ Ｐゴシック" charset="0"/>
            </a:endParaRPr>
          </a:p>
          <a:p>
            <a:pPr algn="ctr">
              <a:defRPr/>
            </a:pPr>
            <a:endParaRPr lang="en-US" sz="1100" b="1" dirty="0">
              <a:solidFill>
                <a:srgbClr val="FFFFFF"/>
              </a:solidFill>
              <a:latin typeface="Calibri" charset="0"/>
              <a:ea typeface="ＭＳ Ｐゴシック" charset="0"/>
            </a:endParaRPr>
          </a:p>
          <a:p>
            <a:pPr algn="ctr">
              <a:defRPr/>
            </a:pPr>
            <a:br>
              <a:rPr lang="en-US" sz="1100" b="1" dirty="0">
                <a:solidFill>
                  <a:srgbClr val="FFFFFF"/>
                </a:solidFill>
                <a:latin typeface="Calibri" charset="0"/>
                <a:ea typeface="ＭＳ Ｐゴシック" charset="0"/>
              </a:rPr>
            </a:br>
            <a:endParaRPr lang="en-US" sz="1100" b="1" dirty="0">
              <a:solidFill>
                <a:srgbClr val="FFFFFF"/>
              </a:solidFill>
              <a:latin typeface="Calibri" charset="0"/>
              <a:ea typeface="ＭＳ Ｐゴシック" charset="0"/>
            </a:endParaRPr>
          </a:p>
        </p:txBody>
      </p:sp>
      <p:pic>
        <p:nvPicPr>
          <p:cNvPr id="3" name="Picture 2"/>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5837238" y="2752654"/>
            <a:ext cx="469900" cy="649430"/>
          </a:xfrm>
          <a:prstGeom prst="rect">
            <a:avLst/>
          </a:prstGeom>
        </p:spPr>
      </p:pic>
      <p:sp>
        <p:nvSpPr>
          <p:cNvPr id="4" name="TextBox 3"/>
          <p:cNvSpPr txBox="1"/>
          <p:nvPr/>
        </p:nvSpPr>
        <p:spPr>
          <a:xfrm>
            <a:off x="1990725" y="6096000"/>
            <a:ext cx="8229600" cy="369332"/>
          </a:xfrm>
          <a:prstGeom prst="rect">
            <a:avLst/>
          </a:prstGeom>
          <a:noFill/>
        </p:spPr>
        <p:txBody>
          <a:bodyPr wrap="square" rtlCol="0">
            <a:spAutoFit/>
          </a:bodyPr>
          <a:lstStyle/>
          <a:p>
            <a:endParaRPr dirty="0"/>
          </a:p>
        </p:txBody>
      </p:sp>
    </p:spTree>
    <p:extLst>
      <p:ext uri="{BB962C8B-B14F-4D97-AF65-F5344CB8AC3E}">
        <p14:creationId xmlns:p14="http://schemas.microsoft.com/office/powerpoint/2010/main" val="2023800559"/>
      </p:ext>
    </p:extLst>
  </p:cSld>
  <p:clrMapOvr>
    <a:masterClrMapping/>
  </p:clrMapOvr>
  <p:transition spd="med">
    <p:fade/>
  </p:transition>
</p:sld>
</file>

<file path=ppt/tags/tag1.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5DECD5E1A466462CAE3B2894AC6220D1&lt;/guid&gt;&#10;        &lt;description /&gt;&#10;        &lt;date&gt;6/17/2022 11:09:26 A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500E78C0C10348BDB10EBB1F130F7FCC&lt;/guid&gt;&#10;            &lt;repollguid&gt;64036CA4044B4DD6B3D807B4FB709B00&lt;/repollguid&gt;&#10;            &lt;sourceid&gt;ADA1609B4D3D4A2186F955302501D345&lt;/sourceid&gt;&#10;            &lt;questiontext&gt;Who is at fault?&lt;/questiontext&gt;&#10;            &lt;showresults&gt;True&lt;/showresults&gt;&#10;            &lt;responsegrid&gt;0&lt;/responsegrid&gt;&#10;            &lt;countdowntimer&gt;False&lt;/countdowntimer&gt;&#10;            &lt;countdowntime&gt;30&lt;/countdowntime&gt;&#10;            &lt;correctvalue&gt;1&lt;/correctvalue&gt;&#10;            &lt;incorrectvalue&gt;0&lt;/incorrectvalue&gt;&#10;            &lt;responselimit&gt;1&lt;/responselimit&gt;&#10;            &lt;bulletstyle&gt;2&lt;/bulletstyle&gt;&#10;            &lt;answers&gt;&#10;                &lt;answer&gt;&#10;                    &lt;guid&gt;C47D1AF907DB4144A7FF43AD8E9A77FF&lt;/guid&gt;&#10;                    &lt;answertext&gt;The Title IX Coordinator because Cora was not made aware of her rights and options and the formal complaint was never filed. &lt;/answertext&gt;&#10;                    &lt;valuetype&gt;0&lt;/valuetype&gt;&#10;                &lt;/answer&gt;&#10;                &lt;answer&gt;&#10;                    &lt;guid&gt;AF5247366D0B4F2FAD57042080E193A0&lt;/guid&gt;&#10;                    &lt;answertext&gt;Cora because she never initiated the formal complaint process.&lt;/answertext&gt;&#10;                    &lt;valuetype&gt;0&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HASRESULTS" val="False"/>
  <p:tag name="LIVECHARTING" val="False"/>
  <p:tag name="AUTOOPENPOLL" val="True"/>
  <p:tag name="AUTOFORMATCHART" val="True"/>
</p:tagLst>
</file>

<file path=ppt/tags/tag2.xml><?xml version="1.0" encoding="utf-8"?>
<p:tagLst xmlns:a="http://schemas.openxmlformats.org/drawingml/2006/main" xmlns:r="http://schemas.openxmlformats.org/officeDocument/2006/relationships" xmlns:p="http://schemas.openxmlformats.org/presentationml/2006/main">
  <p:tag name="ZEROBASED" val="False"/>
</p:tagLst>
</file>

<file path=ppt/theme/theme1.xml><?xml version="1.0" encoding="utf-8"?>
<a:theme xmlns:a="http://schemas.openxmlformats.org/drawingml/2006/main" name="Office Theme">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Template1" id="{F11BC6F9-4BCB-0549-B500-FE408C7B3F21}" vid="{5C994A76-D6D0-F240-81F6-465AC2E8DD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item.xml><?xml version="1.0" encoding="utf-8"?>
<properties xmlns="http://www.imanage.com/work/xmlschema">
  <documentid>SG!22767426.1</documentid>
  <senderid>SEGLEASON</senderid>
  <senderemail>SEGLEASON@GOODWIN.COM</senderemail>
  <lastmodified>2025-10-13T17:09:00.0000000-04:00</lastmodified>
  <database>SG</database>
</properties>
</file>

<file path=docProps/app.xml><?xml version="1.0" encoding="utf-8"?>
<Properties xmlns="http://schemas.openxmlformats.org/officeDocument/2006/extended-properties" xmlns:vt="http://schemas.openxmlformats.org/officeDocument/2006/docPropsVTypes">
  <Template/>
  <TotalTime>3571</TotalTime>
  <Words>5286</Words>
  <Application>Microsoft Office PowerPoint</Application>
  <PresentationFormat>Widescreen</PresentationFormat>
  <Paragraphs>440</Paragraphs>
  <Slides>54</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54</vt:i4>
      </vt:variant>
    </vt:vector>
  </HeadingPairs>
  <TitlesOfParts>
    <vt:vector size="61" baseType="lpstr">
      <vt:lpstr>Arial</vt:lpstr>
      <vt:lpstr>Arial Black</vt:lpstr>
      <vt:lpstr>Book Antiqua</vt:lpstr>
      <vt:lpstr>Calibri</vt:lpstr>
      <vt:lpstr>Courier New</vt:lpstr>
      <vt:lpstr>Wingdings</vt:lpstr>
      <vt:lpstr>Office Theme</vt:lpstr>
      <vt:lpstr>Title IX Refresher</vt:lpstr>
      <vt:lpstr>Title IX of the Education  Amendments of 1972</vt:lpstr>
      <vt:lpstr>Title IX History </vt:lpstr>
      <vt:lpstr>What is the District’s Obligation?</vt:lpstr>
      <vt:lpstr>“Actual Knowledge”</vt:lpstr>
      <vt:lpstr>“Deliberate Indifference”</vt:lpstr>
      <vt:lpstr>Grievance Process v. Procedure</vt:lpstr>
      <vt:lpstr>Title IX “Sexual Harassment”</vt:lpstr>
      <vt:lpstr>“Sexual Assault”</vt:lpstr>
      <vt:lpstr>Scenario</vt:lpstr>
      <vt:lpstr>Title IX Regulation Commentary</vt:lpstr>
      <vt:lpstr>Title IX  Jurisdiction</vt:lpstr>
      <vt:lpstr>Scope of District’s Education Program and Activities</vt:lpstr>
      <vt:lpstr>Online Sexual Harassment</vt:lpstr>
      <vt:lpstr>Title IX Jurisdiction:  What is an “Educational Program or Activity”</vt:lpstr>
      <vt:lpstr>PowerPoint Presentation</vt:lpstr>
      <vt:lpstr>If An Incident Occurs in Your Building… </vt:lpstr>
      <vt:lpstr>Grievance Process  for  Allegations of  Sexual Harassment</vt:lpstr>
      <vt:lpstr>Key Personnel</vt:lpstr>
      <vt:lpstr>Title IX Coordinator:  </vt:lpstr>
      <vt:lpstr>Supportive Measures</vt:lpstr>
      <vt:lpstr>Supportive  Measures</vt:lpstr>
      <vt:lpstr>Formal Complaint</vt:lpstr>
      <vt:lpstr>Scenario</vt:lpstr>
      <vt:lpstr>Who is at fault?</vt:lpstr>
      <vt:lpstr>Doe v. Sarah Lawrence College 453 F. Supp. 3d 653 (S.D.N.Y. 2020)</vt:lpstr>
      <vt:lpstr>Takeaways from Doe v. Sarah Lawrence College</vt:lpstr>
      <vt:lpstr>When Should Title IX Coordinator Sign a Formal Complaint?</vt:lpstr>
      <vt:lpstr>Complainants</vt:lpstr>
      <vt:lpstr>Additional Laws May Come Into Play</vt:lpstr>
      <vt:lpstr>Important Points:</vt:lpstr>
      <vt:lpstr>Reasonable Length of Investigation </vt:lpstr>
      <vt:lpstr>Notice of Allegations</vt:lpstr>
      <vt:lpstr>Informal Resolution Process  or  Formal Investigation? </vt:lpstr>
      <vt:lpstr>Informal Resolution Process</vt:lpstr>
      <vt:lpstr>Informal Resolution Process</vt:lpstr>
      <vt:lpstr>Investigation</vt:lpstr>
      <vt:lpstr>Investigation: Right to an Advisor</vt:lpstr>
      <vt:lpstr>Investigation: Notice of Interview</vt:lpstr>
      <vt:lpstr>Important Investigative Questions</vt:lpstr>
      <vt:lpstr>Investigation: Review of Evidence</vt:lpstr>
      <vt:lpstr>Investigation: Investigative Report</vt:lpstr>
      <vt:lpstr>Investigation: Investigative Report</vt:lpstr>
      <vt:lpstr>Decision-Maker</vt:lpstr>
      <vt:lpstr>Decision-Maker: Written Questions</vt:lpstr>
      <vt:lpstr>Decision-Maker: Responsibility Determination</vt:lpstr>
      <vt:lpstr>Decision-Maker: Responsibility Determination</vt:lpstr>
      <vt:lpstr>Appeals</vt:lpstr>
      <vt:lpstr>Appeals</vt:lpstr>
      <vt:lpstr>Record Keeping</vt:lpstr>
      <vt:lpstr>Record Keeping</vt:lpstr>
      <vt:lpstr>Important Points to Remember</vt:lpstr>
      <vt:lpstr>Important Points to Remember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Gleason, Sarah E.</cp:lastModifiedBy>
  <cp:revision>289</cp:revision>
  <cp:lastPrinted>2021-03-05T13:49:05Z</cp:lastPrinted>
  <dcterms:created xsi:type="dcterms:W3CDTF">2020-11-11T14:20:31Z</dcterms:created>
  <dcterms:modified xsi:type="dcterms:W3CDTF">2025-10-13T21:09:00Z</dcterms:modified>
</cp:coreProperties>
</file>