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7"/>
  </p:notesMasterIdLst>
  <p:handoutMasterIdLst>
    <p:handoutMasterId r:id="rId78"/>
  </p:handoutMasterIdLst>
  <p:sldIdLst>
    <p:sldId id="532" r:id="rId2"/>
    <p:sldId id="420" r:id="rId3"/>
    <p:sldId id="421" r:id="rId4"/>
    <p:sldId id="1247" r:id="rId5"/>
    <p:sldId id="423" r:id="rId6"/>
    <p:sldId id="500" r:id="rId7"/>
    <p:sldId id="426" r:id="rId8"/>
    <p:sldId id="427" r:id="rId9"/>
    <p:sldId id="428" r:id="rId10"/>
    <p:sldId id="429" r:id="rId11"/>
    <p:sldId id="430" r:id="rId12"/>
    <p:sldId id="433" r:id="rId13"/>
    <p:sldId id="431" r:id="rId14"/>
    <p:sldId id="432" r:id="rId15"/>
    <p:sldId id="436" r:id="rId16"/>
    <p:sldId id="437" r:id="rId17"/>
    <p:sldId id="525" r:id="rId18"/>
    <p:sldId id="526" r:id="rId19"/>
    <p:sldId id="438" r:id="rId20"/>
    <p:sldId id="503" r:id="rId21"/>
    <p:sldId id="527" r:id="rId22"/>
    <p:sldId id="528" r:id="rId23"/>
    <p:sldId id="439" r:id="rId24"/>
    <p:sldId id="440" r:id="rId25"/>
    <p:sldId id="529" r:id="rId26"/>
    <p:sldId id="441" r:id="rId27"/>
    <p:sldId id="504" r:id="rId28"/>
    <p:sldId id="442" r:id="rId29"/>
    <p:sldId id="444" r:id="rId30"/>
    <p:sldId id="445" r:id="rId31"/>
    <p:sldId id="447" r:id="rId32"/>
    <p:sldId id="448" r:id="rId33"/>
    <p:sldId id="449" r:id="rId34"/>
    <p:sldId id="450" r:id="rId35"/>
    <p:sldId id="451" r:id="rId36"/>
    <p:sldId id="453" r:id="rId37"/>
    <p:sldId id="455" r:id="rId38"/>
    <p:sldId id="456" r:id="rId39"/>
    <p:sldId id="457" r:id="rId40"/>
    <p:sldId id="530" r:id="rId41"/>
    <p:sldId id="458" r:id="rId42"/>
    <p:sldId id="459" r:id="rId43"/>
    <p:sldId id="460" r:id="rId44"/>
    <p:sldId id="461" r:id="rId45"/>
    <p:sldId id="462" r:id="rId46"/>
    <p:sldId id="463" r:id="rId47"/>
    <p:sldId id="464" r:id="rId48"/>
    <p:sldId id="465" r:id="rId49"/>
    <p:sldId id="466" r:id="rId50"/>
    <p:sldId id="467" r:id="rId51"/>
    <p:sldId id="468" r:id="rId52"/>
    <p:sldId id="469" r:id="rId53"/>
    <p:sldId id="471" r:id="rId54"/>
    <p:sldId id="472" r:id="rId55"/>
    <p:sldId id="513" r:id="rId56"/>
    <p:sldId id="473" r:id="rId57"/>
    <p:sldId id="475" r:id="rId58"/>
    <p:sldId id="481" r:id="rId59"/>
    <p:sldId id="482" r:id="rId60"/>
    <p:sldId id="483" r:id="rId61"/>
    <p:sldId id="484" r:id="rId62"/>
    <p:sldId id="485" r:id="rId63"/>
    <p:sldId id="476" r:id="rId64"/>
    <p:sldId id="477" r:id="rId65"/>
    <p:sldId id="478" r:id="rId66"/>
    <p:sldId id="479" r:id="rId67"/>
    <p:sldId id="480" r:id="rId68"/>
    <p:sldId id="486" r:id="rId69"/>
    <p:sldId id="487" r:id="rId70"/>
    <p:sldId id="488" r:id="rId71"/>
    <p:sldId id="489" r:id="rId72"/>
    <p:sldId id="490" r:id="rId73"/>
    <p:sldId id="491" r:id="rId74"/>
    <p:sldId id="498" r:id="rId75"/>
    <p:sldId id="284" r:id="rId7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6295"/>
    <a:srgbClr val="006BA4"/>
    <a:srgbClr val="42BA97"/>
    <a:srgbClr val="27CED7"/>
    <a:srgbClr val="2683C6"/>
    <a:srgbClr val="2683C7"/>
    <a:srgbClr val="1BADE5"/>
    <a:srgbClr val="3E8853"/>
    <a:srgbClr val="26CFD8"/>
    <a:srgbClr val="2C4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25628" autoAdjust="0"/>
  </p:normalViewPr>
  <p:slideViewPr>
    <p:cSldViewPr snapToGrid="0" snapToObjects="1">
      <p:cViewPr varScale="1">
        <p:scale>
          <a:sx n="27" d="100"/>
          <a:sy n="27" d="100"/>
        </p:scale>
        <p:origin x="2016" y="48"/>
      </p:cViewPr>
      <p:guideLst/>
    </p:cSldViewPr>
  </p:slideViewPr>
  <p:notesTextViewPr>
    <p:cViewPr>
      <p:scale>
        <a:sx n="1" d="1"/>
        <a:sy n="1" d="1"/>
      </p:scale>
      <p:origin x="0" y="0"/>
    </p:cViewPr>
  </p:notesTextViewPr>
  <p:notesViewPr>
    <p:cSldViewPr snapToGrid="0" snapToObjects="1">
      <p:cViewPr varScale="1">
        <p:scale>
          <a:sx n="80" d="100"/>
          <a:sy n="80" d="100"/>
        </p:scale>
        <p:origin x="241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_rels/data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730DA-E3AE-B149-BD0B-86DDB47B0F49}" type="doc">
      <dgm:prSet loTypeId="urn:microsoft.com/office/officeart/2005/8/layout/hProcess9" loCatId="" qsTypeId="urn:microsoft.com/office/officeart/2005/8/quickstyle/simple1#1" qsCatId="simple" csTypeId="urn:microsoft.com/office/officeart/2005/8/colors/colorful1#1" csCatId="colorful" phldr="1"/>
      <dgm:spPr/>
    </dgm:pt>
    <dgm:pt modelId="{19F073B6-B671-B649-8825-89303E351F39}">
      <dgm:prSet phldrT="[Text]"/>
      <dgm:spPr/>
      <dgm:t>
        <a:bodyPr/>
        <a:lstStyle/>
        <a:p>
          <a:r>
            <a:rPr lang="en-US" dirty="0">
              <a:solidFill>
                <a:schemeClr val="bg1">
                  <a:lumMod val="95000"/>
                </a:schemeClr>
              </a:solidFill>
              <a:latin typeface="Book Antiqua" panose="02040602050305030304" pitchFamily="18" charset="0"/>
            </a:rPr>
            <a:t>Before 2020</a:t>
          </a:r>
        </a:p>
      </dgm:t>
    </dgm:pt>
    <dgm:pt modelId="{7C50935E-F58C-BF46-B58D-199F5C7DAD2E}" type="parTrans" cxnId="{684D23AC-28E2-714B-BFA3-D127F5936606}">
      <dgm:prSet/>
      <dgm:spPr/>
      <dgm:t>
        <a:bodyPr/>
        <a:lstStyle/>
        <a:p>
          <a:endParaRPr lang="en-US">
            <a:solidFill>
              <a:schemeClr val="bg1">
                <a:lumMod val="95000"/>
              </a:schemeClr>
            </a:solidFill>
            <a:latin typeface="Book Antiqua" panose="02040602050305030304" pitchFamily="18" charset="0"/>
          </a:endParaRPr>
        </a:p>
      </dgm:t>
    </dgm:pt>
    <dgm:pt modelId="{6E05059C-8943-8C4C-A1DE-CB9F52E64841}" type="sibTrans" cxnId="{684D23AC-28E2-714B-BFA3-D127F5936606}">
      <dgm:prSet/>
      <dgm:spPr/>
      <dgm:t>
        <a:bodyPr/>
        <a:lstStyle/>
        <a:p>
          <a:endParaRPr lang="en-US">
            <a:solidFill>
              <a:schemeClr val="bg1">
                <a:lumMod val="95000"/>
              </a:schemeClr>
            </a:solidFill>
            <a:latin typeface="Book Antiqua" panose="02040602050305030304" pitchFamily="18" charset="0"/>
          </a:endParaRPr>
        </a:p>
      </dgm:t>
    </dgm:pt>
    <dgm:pt modelId="{565B4BD7-7562-DC49-9A23-77F9D9118039}">
      <dgm:prSet phldrT="[Text]"/>
      <dgm:spPr/>
      <dgm:t>
        <a:bodyPr/>
        <a:lstStyle/>
        <a:p>
          <a:r>
            <a:rPr lang="en-US" dirty="0">
              <a:solidFill>
                <a:schemeClr val="bg1">
                  <a:lumMod val="95000"/>
                </a:schemeClr>
              </a:solidFill>
              <a:latin typeface="Book Antiqua" panose="02040602050305030304" pitchFamily="18" charset="0"/>
            </a:rPr>
            <a:t>2020 Regulations</a:t>
          </a:r>
        </a:p>
      </dgm:t>
    </dgm:pt>
    <dgm:pt modelId="{8A302F5E-73DB-C849-8357-31D5592AA025}" type="parTrans" cxnId="{78E06F71-7E4D-8140-8D73-531479B04BB4}">
      <dgm:prSet/>
      <dgm:spPr/>
      <dgm:t>
        <a:bodyPr/>
        <a:lstStyle/>
        <a:p>
          <a:endParaRPr lang="en-US">
            <a:solidFill>
              <a:schemeClr val="bg1">
                <a:lumMod val="95000"/>
              </a:schemeClr>
            </a:solidFill>
            <a:latin typeface="Book Antiqua" panose="02040602050305030304" pitchFamily="18" charset="0"/>
          </a:endParaRPr>
        </a:p>
      </dgm:t>
    </dgm:pt>
    <dgm:pt modelId="{2C5211B9-29AE-5E44-B637-61121F6C8760}" type="sibTrans" cxnId="{78E06F71-7E4D-8140-8D73-531479B04BB4}">
      <dgm:prSet/>
      <dgm:spPr/>
      <dgm:t>
        <a:bodyPr/>
        <a:lstStyle/>
        <a:p>
          <a:endParaRPr lang="en-US">
            <a:solidFill>
              <a:schemeClr val="bg1">
                <a:lumMod val="95000"/>
              </a:schemeClr>
            </a:solidFill>
            <a:latin typeface="Book Antiqua" panose="02040602050305030304" pitchFamily="18" charset="0"/>
          </a:endParaRPr>
        </a:p>
      </dgm:t>
    </dgm:pt>
    <dgm:pt modelId="{4DDBFB9B-FDAD-BD46-A7C1-5108FD9BE686}">
      <dgm:prSet phldrT="[Text]"/>
      <dgm:spPr/>
      <dgm:t>
        <a:bodyPr/>
        <a:lstStyle/>
        <a:p>
          <a:r>
            <a:rPr lang="en-US" dirty="0">
              <a:solidFill>
                <a:schemeClr val="bg1">
                  <a:lumMod val="95000"/>
                </a:schemeClr>
              </a:solidFill>
              <a:latin typeface="Book Antiqua" panose="02040602050305030304" pitchFamily="18" charset="0"/>
            </a:rPr>
            <a:t>2024 Regulations</a:t>
          </a:r>
        </a:p>
      </dgm:t>
    </dgm:pt>
    <dgm:pt modelId="{7392DE4A-71D0-914D-8FA8-DB4C5A42FD76}" type="parTrans" cxnId="{655CFF89-D246-FC49-AFFD-95860234F399}">
      <dgm:prSet/>
      <dgm:spPr/>
      <dgm:t>
        <a:bodyPr/>
        <a:lstStyle/>
        <a:p>
          <a:endParaRPr lang="en-US">
            <a:solidFill>
              <a:schemeClr val="bg1">
                <a:lumMod val="95000"/>
              </a:schemeClr>
            </a:solidFill>
            <a:latin typeface="Book Antiqua" panose="02040602050305030304" pitchFamily="18" charset="0"/>
          </a:endParaRPr>
        </a:p>
      </dgm:t>
    </dgm:pt>
    <dgm:pt modelId="{E8C02E09-4AF2-724A-817C-F10D47D8C108}" type="sibTrans" cxnId="{655CFF89-D246-FC49-AFFD-95860234F399}">
      <dgm:prSet/>
      <dgm:spPr/>
      <dgm:t>
        <a:bodyPr/>
        <a:lstStyle/>
        <a:p>
          <a:endParaRPr lang="en-US">
            <a:solidFill>
              <a:schemeClr val="bg1">
                <a:lumMod val="95000"/>
              </a:schemeClr>
            </a:solidFill>
            <a:latin typeface="Book Antiqua" panose="02040602050305030304" pitchFamily="18" charset="0"/>
          </a:endParaRPr>
        </a:p>
      </dgm:t>
    </dgm:pt>
    <dgm:pt modelId="{A6C8739D-EEA9-475E-9E54-EF9AF7EDC634}">
      <dgm:prSet phldrT="[Text]"/>
      <dgm:spPr/>
      <dgm:t>
        <a:bodyPr/>
        <a:lstStyle/>
        <a:p>
          <a:r>
            <a:rPr lang="en-US" dirty="0">
              <a:solidFill>
                <a:schemeClr val="bg1">
                  <a:lumMod val="95000"/>
                </a:schemeClr>
              </a:solidFill>
              <a:latin typeface="Book Antiqua" panose="02040602050305030304" pitchFamily="18" charset="0"/>
            </a:rPr>
            <a:t>2020 Regulations Reinstated</a:t>
          </a:r>
        </a:p>
      </dgm:t>
    </dgm:pt>
    <dgm:pt modelId="{A9179660-47CE-446A-AD75-5D4F41706057}" type="parTrans" cxnId="{1B66BF78-18FA-402F-B7AA-6CA457A57C38}">
      <dgm:prSet/>
      <dgm:spPr/>
      <dgm:t>
        <a:bodyPr/>
        <a:lstStyle/>
        <a:p>
          <a:endParaRPr lang="en-US"/>
        </a:p>
      </dgm:t>
    </dgm:pt>
    <dgm:pt modelId="{D81FE84D-58D1-4454-8297-B320C10A3D91}" type="sibTrans" cxnId="{1B66BF78-18FA-402F-B7AA-6CA457A57C38}">
      <dgm:prSet/>
      <dgm:spPr/>
      <dgm:t>
        <a:bodyPr/>
        <a:lstStyle/>
        <a:p>
          <a:endParaRPr lang="en-US"/>
        </a:p>
      </dgm:t>
    </dgm:pt>
    <dgm:pt modelId="{A46DE8F9-B2F7-F148-9902-DF8FBC28E60B}" type="pres">
      <dgm:prSet presAssocID="{B0C730DA-E3AE-B149-BD0B-86DDB47B0F49}" presName="CompostProcess" presStyleCnt="0">
        <dgm:presLayoutVars>
          <dgm:dir/>
          <dgm:resizeHandles val="exact"/>
        </dgm:presLayoutVars>
      </dgm:prSet>
      <dgm:spPr/>
    </dgm:pt>
    <dgm:pt modelId="{BAF52B89-4DC3-2946-B634-A0F49B92EA78}" type="pres">
      <dgm:prSet presAssocID="{B0C730DA-E3AE-B149-BD0B-86DDB47B0F49}" presName="arrow" presStyleLbl="bgShp" presStyleIdx="0" presStyleCnt="1"/>
      <dgm:spPr/>
    </dgm:pt>
    <dgm:pt modelId="{A77F5748-37B7-034D-AC9D-082108190147}" type="pres">
      <dgm:prSet presAssocID="{B0C730DA-E3AE-B149-BD0B-86DDB47B0F49}" presName="linearProcess" presStyleCnt="0"/>
      <dgm:spPr/>
    </dgm:pt>
    <dgm:pt modelId="{9978F0BF-FAB2-0D44-B264-9CC5FB97FD6F}" type="pres">
      <dgm:prSet presAssocID="{19F073B6-B671-B649-8825-89303E351F39}" presName="textNode" presStyleLbl="node1" presStyleIdx="0" presStyleCnt="4">
        <dgm:presLayoutVars>
          <dgm:bulletEnabled val="1"/>
        </dgm:presLayoutVars>
      </dgm:prSet>
      <dgm:spPr/>
    </dgm:pt>
    <dgm:pt modelId="{D81E253E-38FE-D047-BAA2-1D08F6197439}" type="pres">
      <dgm:prSet presAssocID="{6E05059C-8943-8C4C-A1DE-CB9F52E64841}" presName="sibTrans" presStyleCnt="0"/>
      <dgm:spPr/>
    </dgm:pt>
    <dgm:pt modelId="{EE3FBDCB-4360-9546-89ED-E1D8863A8C61}" type="pres">
      <dgm:prSet presAssocID="{565B4BD7-7562-DC49-9A23-77F9D9118039}" presName="textNode" presStyleLbl="node1" presStyleIdx="1" presStyleCnt="4">
        <dgm:presLayoutVars>
          <dgm:bulletEnabled val="1"/>
        </dgm:presLayoutVars>
      </dgm:prSet>
      <dgm:spPr/>
    </dgm:pt>
    <dgm:pt modelId="{A975EA91-7782-9948-A212-25E981F3DE68}" type="pres">
      <dgm:prSet presAssocID="{2C5211B9-29AE-5E44-B637-61121F6C8760}" presName="sibTrans" presStyleCnt="0"/>
      <dgm:spPr/>
    </dgm:pt>
    <dgm:pt modelId="{0B110EF8-ECE1-E746-9CC7-09350F117146}" type="pres">
      <dgm:prSet presAssocID="{4DDBFB9B-FDAD-BD46-A7C1-5108FD9BE686}" presName="textNode" presStyleLbl="node1" presStyleIdx="2" presStyleCnt="4">
        <dgm:presLayoutVars>
          <dgm:bulletEnabled val="1"/>
        </dgm:presLayoutVars>
      </dgm:prSet>
      <dgm:spPr/>
    </dgm:pt>
    <dgm:pt modelId="{426FF706-4998-4EDF-9C09-D94285D358D9}" type="pres">
      <dgm:prSet presAssocID="{E8C02E09-4AF2-724A-817C-F10D47D8C108}" presName="sibTrans" presStyleCnt="0"/>
      <dgm:spPr/>
    </dgm:pt>
    <dgm:pt modelId="{A56D758D-8709-42E5-82EA-5662902303F9}" type="pres">
      <dgm:prSet presAssocID="{A6C8739D-EEA9-475E-9E54-EF9AF7EDC634}" presName="textNode" presStyleLbl="node1" presStyleIdx="3" presStyleCnt="4">
        <dgm:presLayoutVars>
          <dgm:bulletEnabled val="1"/>
        </dgm:presLayoutVars>
      </dgm:prSet>
      <dgm:spPr/>
    </dgm:pt>
  </dgm:ptLst>
  <dgm:cxnLst>
    <dgm:cxn modelId="{3F14C940-1FA2-BF4D-A7BE-75B99771C6CE}" type="presOf" srcId="{4DDBFB9B-FDAD-BD46-A7C1-5108FD9BE686}" destId="{0B110EF8-ECE1-E746-9CC7-09350F117146}" srcOrd="0" destOrd="0" presId="urn:microsoft.com/office/officeart/2005/8/layout/hProcess9"/>
    <dgm:cxn modelId="{D725896C-B816-4E07-86B1-9FBB17EE72C3}" type="presOf" srcId="{A6C8739D-EEA9-475E-9E54-EF9AF7EDC634}" destId="{A56D758D-8709-42E5-82EA-5662902303F9}" srcOrd="0" destOrd="0" presId="urn:microsoft.com/office/officeart/2005/8/layout/hProcess9"/>
    <dgm:cxn modelId="{78E06F71-7E4D-8140-8D73-531479B04BB4}" srcId="{B0C730DA-E3AE-B149-BD0B-86DDB47B0F49}" destId="{565B4BD7-7562-DC49-9A23-77F9D9118039}" srcOrd="1" destOrd="0" parTransId="{8A302F5E-73DB-C849-8357-31D5592AA025}" sibTransId="{2C5211B9-29AE-5E44-B637-61121F6C8760}"/>
    <dgm:cxn modelId="{1B66BF78-18FA-402F-B7AA-6CA457A57C38}" srcId="{B0C730DA-E3AE-B149-BD0B-86DDB47B0F49}" destId="{A6C8739D-EEA9-475E-9E54-EF9AF7EDC634}" srcOrd="3" destOrd="0" parTransId="{A9179660-47CE-446A-AD75-5D4F41706057}" sibTransId="{D81FE84D-58D1-4454-8297-B320C10A3D91}"/>
    <dgm:cxn modelId="{7A7FC67D-190B-6940-A096-7B928AB1F806}" type="presOf" srcId="{565B4BD7-7562-DC49-9A23-77F9D9118039}" destId="{EE3FBDCB-4360-9546-89ED-E1D8863A8C61}" srcOrd="0" destOrd="0" presId="urn:microsoft.com/office/officeart/2005/8/layout/hProcess9"/>
    <dgm:cxn modelId="{655CFF89-D246-FC49-AFFD-95860234F399}" srcId="{B0C730DA-E3AE-B149-BD0B-86DDB47B0F49}" destId="{4DDBFB9B-FDAD-BD46-A7C1-5108FD9BE686}" srcOrd="2" destOrd="0" parTransId="{7392DE4A-71D0-914D-8FA8-DB4C5A42FD76}" sibTransId="{E8C02E09-4AF2-724A-817C-F10D47D8C108}"/>
    <dgm:cxn modelId="{EF39688D-7C26-2B40-82F7-40EB0FF17C59}" type="presOf" srcId="{B0C730DA-E3AE-B149-BD0B-86DDB47B0F49}" destId="{A46DE8F9-B2F7-F148-9902-DF8FBC28E60B}" srcOrd="0" destOrd="0" presId="urn:microsoft.com/office/officeart/2005/8/layout/hProcess9"/>
    <dgm:cxn modelId="{684D23AC-28E2-714B-BFA3-D127F5936606}" srcId="{B0C730DA-E3AE-B149-BD0B-86DDB47B0F49}" destId="{19F073B6-B671-B649-8825-89303E351F39}" srcOrd="0" destOrd="0" parTransId="{7C50935E-F58C-BF46-B58D-199F5C7DAD2E}" sibTransId="{6E05059C-8943-8C4C-A1DE-CB9F52E64841}"/>
    <dgm:cxn modelId="{BC0ABAE5-5A9C-C144-926E-341E175ED520}" type="presOf" srcId="{19F073B6-B671-B649-8825-89303E351F39}" destId="{9978F0BF-FAB2-0D44-B264-9CC5FB97FD6F}" srcOrd="0" destOrd="0" presId="urn:microsoft.com/office/officeart/2005/8/layout/hProcess9"/>
    <dgm:cxn modelId="{099367A2-58FE-6840-8343-FD394DD0B6B1}" type="presParOf" srcId="{A46DE8F9-B2F7-F148-9902-DF8FBC28E60B}" destId="{BAF52B89-4DC3-2946-B634-A0F49B92EA78}" srcOrd="0" destOrd="0" presId="urn:microsoft.com/office/officeart/2005/8/layout/hProcess9"/>
    <dgm:cxn modelId="{27A3B5F2-E645-294C-B912-858D45FA3BF7}" type="presParOf" srcId="{A46DE8F9-B2F7-F148-9902-DF8FBC28E60B}" destId="{A77F5748-37B7-034D-AC9D-082108190147}" srcOrd="1" destOrd="0" presId="urn:microsoft.com/office/officeart/2005/8/layout/hProcess9"/>
    <dgm:cxn modelId="{21415422-C618-D242-AEDD-61E93087BB8D}" type="presParOf" srcId="{A77F5748-37B7-034D-AC9D-082108190147}" destId="{9978F0BF-FAB2-0D44-B264-9CC5FB97FD6F}" srcOrd="0" destOrd="0" presId="urn:microsoft.com/office/officeart/2005/8/layout/hProcess9"/>
    <dgm:cxn modelId="{53EA64D9-B7EF-AA47-BD40-89E1493D30E3}" type="presParOf" srcId="{A77F5748-37B7-034D-AC9D-082108190147}" destId="{D81E253E-38FE-D047-BAA2-1D08F6197439}" srcOrd="1" destOrd="0" presId="urn:microsoft.com/office/officeart/2005/8/layout/hProcess9"/>
    <dgm:cxn modelId="{0D12250E-EEC6-A94A-BE80-A99658334E8B}" type="presParOf" srcId="{A77F5748-37B7-034D-AC9D-082108190147}" destId="{EE3FBDCB-4360-9546-89ED-E1D8863A8C61}" srcOrd="2" destOrd="0" presId="urn:microsoft.com/office/officeart/2005/8/layout/hProcess9"/>
    <dgm:cxn modelId="{C40932C6-933F-4142-A18F-1229DF30DA83}" type="presParOf" srcId="{A77F5748-37B7-034D-AC9D-082108190147}" destId="{A975EA91-7782-9948-A212-25E981F3DE68}" srcOrd="3" destOrd="0" presId="urn:microsoft.com/office/officeart/2005/8/layout/hProcess9"/>
    <dgm:cxn modelId="{99181255-1FC4-F147-A342-3CAA94729A4C}" type="presParOf" srcId="{A77F5748-37B7-034D-AC9D-082108190147}" destId="{0B110EF8-ECE1-E746-9CC7-09350F117146}" srcOrd="4" destOrd="0" presId="urn:microsoft.com/office/officeart/2005/8/layout/hProcess9"/>
    <dgm:cxn modelId="{CDE3A985-0866-4362-8DD9-3CD5E70265F6}" type="presParOf" srcId="{A77F5748-37B7-034D-AC9D-082108190147}" destId="{426FF706-4998-4EDF-9C09-D94285D358D9}" srcOrd="5" destOrd="0" presId="urn:microsoft.com/office/officeart/2005/8/layout/hProcess9"/>
    <dgm:cxn modelId="{A663EBD1-A2DB-49DD-AC9E-36551AA02E1E}" type="presParOf" srcId="{A77F5748-37B7-034D-AC9D-082108190147}" destId="{A56D758D-8709-42E5-82EA-5662902303F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94249A-E295-44D0-91CD-1C5F93E91840}" type="doc">
      <dgm:prSet loTypeId="urn:microsoft.com/office/officeart/2005/8/layout/hList1" loCatId="list" qsTypeId="urn:microsoft.com/office/officeart/2005/8/quickstyle/simple1#2" qsCatId="simple" csTypeId="urn:microsoft.com/office/officeart/2005/8/colors/colorful1#2" csCatId="colorful" phldr="1"/>
      <dgm:spPr/>
      <dgm:t>
        <a:bodyPr/>
        <a:lstStyle/>
        <a:p>
          <a:endParaRPr lang="en-US"/>
        </a:p>
      </dgm:t>
    </dgm:pt>
    <dgm:pt modelId="{41346D3D-CEA4-43DE-B232-970D580A906B}">
      <dgm:prSet phldrT="[Text]" custT="1"/>
      <dgm:spPr/>
      <dgm:t>
        <a:bodyPr/>
        <a:lstStyle/>
        <a:p>
          <a:r>
            <a:rPr lang="en-US" sz="4000" b="1" dirty="0">
              <a:latin typeface="Book Antiqua" panose="02040602050305030304" pitchFamily="18" charset="0"/>
            </a:rPr>
            <a:t>Connecticut Law</a:t>
          </a:r>
        </a:p>
      </dgm:t>
    </dgm:pt>
    <dgm:pt modelId="{4EEDE76B-923C-4AC6-B81F-17A691C59CEC}" type="parTrans" cxnId="{D06D287E-E93E-43C9-80E4-1836BD083E07}">
      <dgm:prSet/>
      <dgm:spPr/>
      <dgm:t>
        <a:bodyPr/>
        <a:lstStyle/>
        <a:p>
          <a:endParaRPr lang="en-US">
            <a:latin typeface="Book Antiqua" panose="02040602050305030304" pitchFamily="18" charset="0"/>
          </a:endParaRPr>
        </a:p>
      </dgm:t>
    </dgm:pt>
    <dgm:pt modelId="{5508A567-8CB8-48A1-8524-1A1B149F502C}" type="sibTrans" cxnId="{D06D287E-E93E-43C9-80E4-1836BD083E07}">
      <dgm:prSet/>
      <dgm:spPr/>
      <dgm:t>
        <a:bodyPr/>
        <a:lstStyle/>
        <a:p>
          <a:endParaRPr lang="en-US">
            <a:latin typeface="Book Antiqua" panose="02040602050305030304" pitchFamily="18" charset="0"/>
          </a:endParaRPr>
        </a:p>
      </dgm:t>
    </dgm:pt>
    <dgm:pt modelId="{6F53A3C1-B897-4F3B-9CD7-CBE56300F326}">
      <dgm:prSet phldrT="[Text]"/>
      <dgm:spPr/>
      <dgm:t>
        <a:bodyPr/>
        <a:lstStyle/>
        <a:p>
          <a:r>
            <a:rPr lang="en-US" dirty="0">
              <a:solidFill>
                <a:schemeClr val="bg2">
                  <a:lumMod val="10000"/>
                </a:schemeClr>
              </a:solidFill>
              <a:latin typeface="Book Antiqua" panose="02040602050305030304" pitchFamily="18" charset="0"/>
            </a:rPr>
            <a:t>CT law protects students and employees against discrimination on the basis of sex</a:t>
          </a:r>
          <a:endParaRPr lang="en-US" dirty="0">
            <a:latin typeface="Book Antiqua" panose="02040602050305030304" pitchFamily="18" charset="0"/>
          </a:endParaRPr>
        </a:p>
      </dgm:t>
    </dgm:pt>
    <dgm:pt modelId="{F9E2288D-51AA-4DDF-9813-7929442D33A5}" type="parTrans" cxnId="{90BDA105-94B1-4A5B-A3A8-77FF07EF41EE}">
      <dgm:prSet/>
      <dgm:spPr/>
      <dgm:t>
        <a:bodyPr/>
        <a:lstStyle/>
        <a:p>
          <a:endParaRPr lang="en-US">
            <a:latin typeface="Book Antiqua" panose="02040602050305030304" pitchFamily="18" charset="0"/>
          </a:endParaRPr>
        </a:p>
      </dgm:t>
    </dgm:pt>
    <dgm:pt modelId="{39136356-C8DE-42F1-976E-D8326F28AF92}" type="sibTrans" cxnId="{90BDA105-94B1-4A5B-A3A8-77FF07EF41EE}">
      <dgm:prSet/>
      <dgm:spPr/>
      <dgm:t>
        <a:bodyPr/>
        <a:lstStyle/>
        <a:p>
          <a:endParaRPr lang="en-US">
            <a:latin typeface="Book Antiqua" panose="02040602050305030304" pitchFamily="18" charset="0"/>
          </a:endParaRPr>
        </a:p>
      </dgm:t>
    </dgm:pt>
    <dgm:pt modelId="{ECCB33C8-BA2D-4F4B-BC86-3707CB8D81F1}">
      <dgm:prSet phldrT="[Text]" custT="1"/>
      <dgm:spPr/>
      <dgm:t>
        <a:bodyPr/>
        <a:lstStyle/>
        <a:p>
          <a:r>
            <a:rPr lang="en-US" sz="4000" b="1" dirty="0">
              <a:latin typeface="Book Antiqua" panose="02040602050305030304" pitchFamily="18" charset="0"/>
            </a:rPr>
            <a:t>Title VII</a:t>
          </a:r>
        </a:p>
      </dgm:t>
    </dgm:pt>
    <dgm:pt modelId="{1B36C78A-9550-4C4A-B164-78B22C53720F}" type="parTrans" cxnId="{0DA02AB4-D28B-479B-82DA-0CD3BE474DA7}">
      <dgm:prSet/>
      <dgm:spPr/>
      <dgm:t>
        <a:bodyPr/>
        <a:lstStyle/>
        <a:p>
          <a:endParaRPr lang="en-US">
            <a:latin typeface="Book Antiqua" panose="02040602050305030304" pitchFamily="18" charset="0"/>
          </a:endParaRPr>
        </a:p>
      </dgm:t>
    </dgm:pt>
    <dgm:pt modelId="{91E2C1F7-B89E-4CED-9D50-BE9E56242564}" type="sibTrans" cxnId="{0DA02AB4-D28B-479B-82DA-0CD3BE474DA7}">
      <dgm:prSet/>
      <dgm:spPr/>
      <dgm:t>
        <a:bodyPr/>
        <a:lstStyle/>
        <a:p>
          <a:endParaRPr lang="en-US">
            <a:latin typeface="Book Antiqua" panose="02040602050305030304" pitchFamily="18" charset="0"/>
          </a:endParaRPr>
        </a:p>
      </dgm:t>
    </dgm:pt>
    <dgm:pt modelId="{31996A80-40F1-4AB0-A7C8-B08430439AE0}">
      <dgm:prSet phldrT="[Text]"/>
      <dgm:spPr/>
      <dgm:t>
        <a:bodyPr/>
        <a:lstStyle/>
        <a:p>
          <a:r>
            <a:rPr lang="en-US" dirty="0">
              <a:solidFill>
                <a:schemeClr val="bg2">
                  <a:lumMod val="10000"/>
                </a:schemeClr>
              </a:solidFill>
              <a:latin typeface="Book Antiqua" panose="02040602050305030304" pitchFamily="18" charset="0"/>
            </a:rPr>
            <a:t>Protects employees against discrimination on the basis of sex</a:t>
          </a:r>
          <a:endParaRPr lang="en-US" dirty="0">
            <a:latin typeface="Book Antiqua" panose="02040602050305030304" pitchFamily="18" charset="0"/>
          </a:endParaRPr>
        </a:p>
      </dgm:t>
    </dgm:pt>
    <dgm:pt modelId="{F64B1B74-9876-4142-9076-AE83E8CE56BE}" type="parTrans" cxnId="{C45FBEB1-D0BD-4C91-844C-5E2D597E3A7E}">
      <dgm:prSet/>
      <dgm:spPr/>
      <dgm:t>
        <a:bodyPr/>
        <a:lstStyle/>
        <a:p>
          <a:endParaRPr lang="en-US">
            <a:latin typeface="Book Antiqua" panose="02040602050305030304" pitchFamily="18" charset="0"/>
          </a:endParaRPr>
        </a:p>
      </dgm:t>
    </dgm:pt>
    <dgm:pt modelId="{2C1CD4F6-71CC-4832-9040-E1997FE1469E}" type="sibTrans" cxnId="{C45FBEB1-D0BD-4C91-844C-5E2D597E3A7E}">
      <dgm:prSet/>
      <dgm:spPr/>
      <dgm:t>
        <a:bodyPr/>
        <a:lstStyle/>
        <a:p>
          <a:endParaRPr lang="en-US">
            <a:latin typeface="Book Antiqua" panose="02040602050305030304" pitchFamily="18" charset="0"/>
          </a:endParaRPr>
        </a:p>
      </dgm:t>
    </dgm:pt>
    <dgm:pt modelId="{51082CBF-1DDE-425B-A499-86687848F526}">
      <dgm:prSet/>
      <dgm:spPr/>
      <dgm:t>
        <a:bodyPr/>
        <a:lstStyle/>
        <a:p>
          <a:r>
            <a:rPr lang="en-US" dirty="0">
              <a:solidFill>
                <a:schemeClr val="bg2">
                  <a:lumMod val="10000"/>
                </a:schemeClr>
              </a:solidFill>
              <a:latin typeface="Book Antiqua" panose="02040602050305030304" pitchFamily="18" charset="0"/>
            </a:rPr>
            <a:t>This includes protection on the basis of sexual orientation and gender identity and expression</a:t>
          </a:r>
        </a:p>
      </dgm:t>
    </dgm:pt>
    <dgm:pt modelId="{A080E4C7-63F5-4CF6-9FD0-1A47FA95A2F4}" type="parTrans" cxnId="{E0A22838-37C7-48BB-B3A8-7D2244062D3A}">
      <dgm:prSet/>
      <dgm:spPr/>
      <dgm:t>
        <a:bodyPr/>
        <a:lstStyle/>
        <a:p>
          <a:endParaRPr lang="en-US"/>
        </a:p>
      </dgm:t>
    </dgm:pt>
    <dgm:pt modelId="{BCBF4139-5140-4BDB-A7DE-F502C4ACA404}" type="sibTrans" cxnId="{E0A22838-37C7-48BB-B3A8-7D2244062D3A}">
      <dgm:prSet/>
      <dgm:spPr/>
      <dgm:t>
        <a:bodyPr/>
        <a:lstStyle/>
        <a:p>
          <a:endParaRPr lang="en-US"/>
        </a:p>
      </dgm:t>
    </dgm:pt>
    <dgm:pt modelId="{318D21AF-B796-4378-84DC-1F6C6A4A0989}">
      <dgm:prSet/>
      <dgm:spPr/>
      <dgm:t>
        <a:bodyPr/>
        <a:lstStyle/>
        <a:p>
          <a:r>
            <a:rPr lang="en-US" dirty="0">
              <a:solidFill>
                <a:schemeClr val="bg2">
                  <a:lumMod val="10000"/>
                </a:schemeClr>
              </a:solidFill>
              <a:latin typeface="Book Antiqua" panose="02040602050305030304" pitchFamily="18" charset="0"/>
            </a:rPr>
            <a:t>SCOTUS has determined that this includes protection on the basis of sexual orientation and gender identity and expression</a:t>
          </a:r>
        </a:p>
      </dgm:t>
    </dgm:pt>
    <dgm:pt modelId="{CD5E91CC-9743-4701-BC52-5E4015077A7A}" type="parTrans" cxnId="{B356F60A-3694-4BBD-B853-2B0DB98AE846}">
      <dgm:prSet/>
      <dgm:spPr/>
      <dgm:t>
        <a:bodyPr/>
        <a:lstStyle/>
        <a:p>
          <a:endParaRPr lang="en-US"/>
        </a:p>
      </dgm:t>
    </dgm:pt>
    <dgm:pt modelId="{6F90510B-3727-4A82-9AF2-41B0FCA471F0}" type="sibTrans" cxnId="{B356F60A-3694-4BBD-B853-2B0DB98AE846}">
      <dgm:prSet/>
      <dgm:spPr/>
      <dgm:t>
        <a:bodyPr/>
        <a:lstStyle/>
        <a:p>
          <a:endParaRPr lang="en-US"/>
        </a:p>
      </dgm:t>
    </dgm:pt>
    <dgm:pt modelId="{05F8C54F-B890-42E8-9E82-B8CFF97814E1}">
      <dgm:prSet/>
      <dgm:spPr/>
      <dgm:t>
        <a:bodyPr/>
        <a:lstStyle/>
        <a:p>
          <a:r>
            <a:rPr lang="en-US" dirty="0">
              <a:solidFill>
                <a:schemeClr val="bg2">
                  <a:lumMod val="10000"/>
                </a:schemeClr>
              </a:solidFill>
              <a:latin typeface="Book Antiqua" panose="02040602050305030304" pitchFamily="18" charset="0"/>
            </a:rPr>
            <a:t>CT School Climate laws</a:t>
          </a:r>
        </a:p>
      </dgm:t>
    </dgm:pt>
    <dgm:pt modelId="{61F51909-4FF0-47D2-AF57-F93D5B0634D0}" type="parTrans" cxnId="{5CFA5BE9-5D69-4CBB-8632-ED982B4DF8D5}">
      <dgm:prSet/>
      <dgm:spPr/>
    </dgm:pt>
    <dgm:pt modelId="{F4058D0E-2CA6-4C64-92FE-06016DD41DD9}" type="sibTrans" cxnId="{5CFA5BE9-5D69-4CBB-8632-ED982B4DF8D5}">
      <dgm:prSet/>
      <dgm:spPr/>
    </dgm:pt>
    <dgm:pt modelId="{B29AF30F-9D53-480E-B0DA-007CD2E2FDB3}" type="pres">
      <dgm:prSet presAssocID="{8294249A-E295-44D0-91CD-1C5F93E91840}" presName="Name0" presStyleCnt="0">
        <dgm:presLayoutVars>
          <dgm:dir/>
          <dgm:animLvl val="lvl"/>
          <dgm:resizeHandles val="exact"/>
        </dgm:presLayoutVars>
      </dgm:prSet>
      <dgm:spPr/>
    </dgm:pt>
    <dgm:pt modelId="{68FDAEEA-1DC6-43A8-B50C-F46221933A96}" type="pres">
      <dgm:prSet presAssocID="{41346D3D-CEA4-43DE-B232-970D580A906B}" presName="composite" presStyleCnt="0"/>
      <dgm:spPr/>
    </dgm:pt>
    <dgm:pt modelId="{74E94DF5-24B0-4FB2-9BF5-A4105CA0692E}" type="pres">
      <dgm:prSet presAssocID="{41346D3D-CEA4-43DE-B232-970D580A906B}" presName="parTx" presStyleLbl="alignNode1" presStyleIdx="0" presStyleCnt="2">
        <dgm:presLayoutVars>
          <dgm:chMax val="0"/>
          <dgm:chPref val="0"/>
          <dgm:bulletEnabled val="1"/>
        </dgm:presLayoutVars>
      </dgm:prSet>
      <dgm:spPr/>
    </dgm:pt>
    <dgm:pt modelId="{5CA75180-76D5-4956-AE0D-49847C81DF5D}" type="pres">
      <dgm:prSet presAssocID="{41346D3D-CEA4-43DE-B232-970D580A906B}" presName="desTx" presStyleLbl="alignAccFollowNode1" presStyleIdx="0" presStyleCnt="2">
        <dgm:presLayoutVars>
          <dgm:bulletEnabled val="1"/>
        </dgm:presLayoutVars>
      </dgm:prSet>
      <dgm:spPr/>
    </dgm:pt>
    <dgm:pt modelId="{1E8C0E79-470D-40AE-8604-087F3C6E467F}" type="pres">
      <dgm:prSet presAssocID="{5508A567-8CB8-48A1-8524-1A1B149F502C}" presName="space" presStyleCnt="0"/>
      <dgm:spPr/>
    </dgm:pt>
    <dgm:pt modelId="{7B1B7CBB-BF2E-4172-A927-00230ED312D0}" type="pres">
      <dgm:prSet presAssocID="{ECCB33C8-BA2D-4F4B-BC86-3707CB8D81F1}" presName="composite" presStyleCnt="0"/>
      <dgm:spPr/>
    </dgm:pt>
    <dgm:pt modelId="{A18675B4-63E6-4C61-A006-84384F99BEA1}" type="pres">
      <dgm:prSet presAssocID="{ECCB33C8-BA2D-4F4B-BC86-3707CB8D81F1}" presName="parTx" presStyleLbl="alignNode1" presStyleIdx="1" presStyleCnt="2">
        <dgm:presLayoutVars>
          <dgm:chMax val="0"/>
          <dgm:chPref val="0"/>
          <dgm:bulletEnabled val="1"/>
        </dgm:presLayoutVars>
      </dgm:prSet>
      <dgm:spPr/>
    </dgm:pt>
    <dgm:pt modelId="{821E2E90-F725-4A06-A165-14B507EAB0B7}" type="pres">
      <dgm:prSet presAssocID="{ECCB33C8-BA2D-4F4B-BC86-3707CB8D81F1}" presName="desTx" presStyleLbl="alignAccFollowNode1" presStyleIdx="1" presStyleCnt="2">
        <dgm:presLayoutVars>
          <dgm:bulletEnabled val="1"/>
        </dgm:presLayoutVars>
      </dgm:prSet>
      <dgm:spPr/>
    </dgm:pt>
  </dgm:ptLst>
  <dgm:cxnLst>
    <dgm:cxn modelId="{90BDA105-94B1-4A5B-A3A8-77FF07EF41EE}" srcId="{41346D3D-CEA4-43DE-B232-970D580A906B}" destId="{6F53A3C1-B897-4F3B-9CD7-CBE56300F326}" srcOrd="0" destOrd="0" parTransId="{F9E2288D-51AA-4DDF-9813-7929442D33A5}" sibTransId="{39136356-C8DE-42F1-976E-D8326F28AF92}"/>
    <dgm:cxn modelId="{B356F60A-3694-4BBD-B853-2B0DB98AE846}" srcId="{ECCB33C8-BA2D-4F4B-BC86-3707CB8D81F1}" destId="{318D21AF-B796-4378-84DC-1F6C6A4A0989}" srcOrd="1" destOrd="0" parTransId="{CD5E91CC-9743-4701-BC52-5E4015077A7A}" sibTransId="{6F90510B-3727-4A82-9AF2-41B0FCA471F0}"/>
    <dgm:cxn modelId="{E0A22838-37C7-48BB-B3A8-7D2244062D3A}" srcId="{41346D3D-CEA4-43DE-B232-970D580A906B}" destId="{51082CBF-1DDE-425B-A499-86687848F526}" srcOrd="1" destOrd="0" parTransId="{A080E4C7-63F5-4CF6-9FD0-1A47FA95A2F4}" sibTransId="{BCBF4139-5140-4BDB-A7DE-F502C4ACA404}"/>
    <dgm:cxn modelId="{0308B740-DCB1-4D19-93C8-792B8F64EAD4}" type="presOf" srcId="{6F53A3C1-B897-4F3B-9CD7-CBE56300F326}" destId="{5CA75180-76D5-4956-AE0D-49847C81DF5D}" srcOrd="0" destOrd="0" presId="urn:microsoft.com/office/officeart/2005/8/layout/hList1"/>
    <dgm:cxn modelId="{46DAFC76-B87E-4F9D-BDFB-3D2428A6298C}" type="presOf" srcId="{31996A80-40F1-4AB0-A7C8-B08430439AE0}" destId="{821E2E90-F725-4A06-A165-14B507EAB0B7}" srcOrd="0" destOrd="0" presId="urn:microsoft.com/office/officeart/2005/8/layout/hList1"/>
    <dgm:cxn modelId="{15FCA77A-476B-4D51-B37C-F3B05E2FFB33}" type="presOf" srcId="{05F8C54F-B890-42E8-9E82-B8CFF97814E1}" destId="{5CA75180-76D5-4956-AE0D-49847C81DF5D}" srcOrd="0" destOrd="2" presId="urn:microsoft.com/office/officeart/2005/8/layout/hList1"/>
    <dgm:cxn modelId="{D06D287E-E93E-43C9-80E4-1836BD083E07}" srcId="{8294249A-E295-44D0-91CD-1C5F93E91840}" destId="{41346D3D-CEA4-43DE-B232-970D580A906B}" srcOrd="0" destOrd="0" parTransId="{4EEDE76B-923C-4AC6-B81F-17A691C59CEC}" sibTransId="{5508A567-8CB8-48A1-8524-1A1B149F502C}"/>
    <dgm:cxn modelId="{CEBCA38A-FFA5-4295-B6D2-AE5022C80202}" type="presOf" srcId="{8294249A-E295-44D0-91CD-1C5F93E91840}" destId="{B29AF30F-9D53-480E-B0DA-007CD2E2FDB3}" srcOrd="0" destOrd="0" presId="urn:microsoft.com/office/officeart/2005/8/layout/hList1"/>
    <dgm:cxn modelId="{416E6FA1-6ACB-433B-BEB6-54EA4B4AE3E8}" type="presOf" srcId="{41346D3D-CEA4-43DE-B232-970D580A906B}" destId="{74E94DF5-24B0-4FB2-9BF5-A4105CA0692E}" srcOrd="0" destOrd="0" presId="urn:microsoft.com/office/officeart/2005/8/layout/hList1"/>
    <dgm:cxn modelId="{0A22A4A4-E57C-495E-AC12-9F62197C2109}" type="presOf" srcId="{ECCB33C8-BA2D-4F4B-BC86-3707CB8D81F1}" destId="{A18675B4-63E6-4C61-A006-84384F99BEA1}" srcOrd="0" destOrd="0" presId="urn:microsoft.com/office/officeart/2005/8/layout/hList1"/>
    <dgm:cxn modelId="{C45FBEB1-D0BD-4C91-844C-5E2D597E3A7E}" srcId="{ECCB33C8-BA2D-4F4B-BC86-3707CB8D81F1}" destId="{31996A80-40F1-4AB0-A7C8-B08430439AE0}" srcOrd="0" destOrd="0" parTransId="{F64B1B74-9876-4142-9076-AE83E8CE56BE}" sibTransId="{2C1CD4F6-71CC-4832-9040-E1997FE1469E}"/>
    <dgm:cxn modelId="{0DA02AB4-D28B-479B-82DA-0CD3BE474DA7}" srcId="{8294249A-E295-44D0-91CD-1C5F93E91840}" destId="{ECCB33C8-BA2D-4F4B-BC86-3707CB8D81F1}" srcOrd="1" destOrd="0" parTransId="{1B36C78A-9550-4C4A-B164-78B22C53720F}" sibTransId="{91E2C1F7-B89E-4CED-9D50-BE9E56242564}"/>
    <dgm:cxn modelId="{1E22BCD3-B068-4F3C-9E7B-53AEDB8626CA}" type="presOf" srcId="{318D21AF-B796-4378-84DC-1F6C6A4A0989}" destId="{821E2E90-F725-4A06-A165-14B507EAB0B7}" srcOrd="0" destOrd="1" presId="urn:microsoft.com/office/officeart/2005/8/layout/hList1"/>
    <dgm:cxn modelId="{5CFA5BE9-5D69-4CBB-8632-ED982B4DF8D5}" srcId="{41346D3D-CEA4-43DE-B232-970D580A906B}" destId="{05F8C54F-B890-42E8-9E82-B8CFF97814E1}" srcOrd="2" destOrd="0" parTransId="{61F51909-4FF0-47D2-AF57-F93D5B0634D0}" sibTransId="{F4058D0E-2CA6-4C64-92FE-06016DD41DD9}"/>
    <dgm:cxn modelId="{A3EC86EA-1187-4905-9AF0-8AA1D0AE23A5}" type="presOf" srcId="{51082CBF-1DDE-425B-A499-86687848F526}" destId="{5CA75180-76D5-4956-AE0D-49847C81DF5D}" srcOrd="0" destOrd="1" presId="urn:microsoft.com/office/officeart/2005/8/layout/hList1"/>
    <dgm:cxn modelId="{060D2BBE-D0BA-4D0A-A647-2ABF78D0216B}" type="presParOf" srcId="{B29AF30F-9D53-480E-B0DA-007CD2E2FDB3}" destId="{68FDAEEA-1DC6-43A8-B50C-F46221933A96}" srcOrd="0" destOrd="0" presId="urn:microsoft.com/office/officeart/2005/8/layout/hList1"/>
    <dgm:cxn modelId="{27537DC2-8667-4865-B603-DEAD607B5ED0}" type="presParOf" srcId="{68FDAEEA-1DC6-43A8-B50C-F46221933A96}" destId="{74E94DF5-24B0-4FB2-9BF5-A4105CA0692E}" srcOrd="0" destOrd="0" presId="urn:microsoft.com/office/officeart/2005/8/layout/hList1"/>
    <dgm:cxn modelId="{56F2FD5B-50FD-4E06-ADA7-6076B2B44B8E}" type="presParOf" srcId="{68FDAEEA-1DC6-43A8-B50C-F46221933A96}" destId="{5CA75180-76D5-4956-AE0D-49847C81DF5D}" srcOrd="1" destOrd="0" presId="urn:microsoft.com/office/officeart/2005/8/layout/hList1"/>
    <dgm:cxn modelId="{59AA238D-DD70-431D-AD13-C21974C53A66}" type="presParOf" srcId="{B29AF30F-9D53-480E-B0DA-007CD2E2FDB3}" destId="{1E8C0E79-470D-40AE-8604-087F3C6E467F}" srcOrd="1" destOrd="0" presId="urn:microsoft.com/office/officeart/2005/8/layout/hList1"/>
    <dgm:cxn modelId="{D6F392E6-A098-4591-BF85-16E0476AD382}" type="presParOf" srcId="{B29AF30F-9D53-480E-B0DA-007CD2E2FDB3}" destId="{7B1B7CBB-BF2E-4172-A927-00230ED312D0}" srcOrd="2" destOrd="0" presId="urn:microsoft.com/office/officeart/2005/8/layout/hList1"/>
    <dgm:cxn modelId="{040B7483-052E-4DB4-BF74-296337DA25FC}" type="presParOf" srcId="{7B1B7CBB-BF2E-4172-A927-00230ED312D0}" destId="{A18675B4-63E6-4C61-A006-84384F99BEA1}" srcOrd="0" destOrd="0" presId="urn:microsoft.com/office/officeart/2005/8/layout/hList1"/>
    <dgm:cxn modelId="{6AC6BF39-54A5-402C-BBB7-DDA70C067CAE}" type="presParOf" srcId="{7B1B7CBB-BF2E-4172-A927-00230ED312D0}" destId="{821E2E90-F725-4A06-A165-14B507EAB0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94249A-E295-44D0-91CD-1C5F93E91840}" type="doc">
      <dgm:prSet loTypeId="urn:microsoft.com/office/officeart/2005/8/layout/hList1" loCatId="list" qsTypeId="urn:microsoft.com/office/officeart/2005/8/quickstyle/simple1#3" qsCatId="simple" csTypeId="urn:microsoft.com/office/officeart/2005/8/colors/colorful1#3" csCatId="colorful" phldr="1"/>
      <dgm:spPr/>
      <dgm:t>
        <a:bodyPr/>
        <a:lstStyle/>
        <a:p>
          <a:endParaRPr lang="en-US"/>
        </a:p>
      </dgm:t>
    </dgm:pt>
    <dgm:pt modelId="{41346D3D-CEA4-43DE-B232-970D580A906B}">
      <dgm:prSet phldrT="[Text]" custT="1"/>
      <dgm:spPr/>
      <dgm:t>
        <a:bodyPr/>
        <a:lstStyle/>
        <a:p>
          <a:r>
            <a:rPr lang="en-US" sz="4000" b="1" dirty="0">
              <a:latin typeface="Book Antiqua" panose="02040602050305030304" pitchFamily="18" charset="0"/>
            </a:rPr>
            <a:t>OCR</a:t>
          </a:r>
        </a:p>
      </dgm:t>
    </dgm:pt>
    <dgm:pt modelId="{4EEDE76B-923C-4AC6-B81F-17A691C59CEC}" type="parTrans" cxnId="{D06D287E-E93E-43C9-80E4-1836BD083E07}">
      <dgm:prSet/>
      <dgm:spPr/>
      <dgm:t>
        <a:bodyPr/>
        <a:lstStyle/>
        <a:p>
          <a:endParaRPr lang="en-US">
            <a:latin typeface="Book Antiqua" panose="02040602050305030304" pitchFamily="18" charset="0"/>
          </a:endParaRPr>
        </a:p>
      </dgm:t>
    </dgm:pt>
    <dgm:pt modelId="{5508A567-8CB8-48A1-8524-1A1B149F502C}" type="sibTrans" cxnId="{D06D287E-E93E-43C9-80E4-1836BD083E07}">
      <dgm:prSet/>
      <dgm:spPr/>
      <dgm:t>
        <a:bodyPr/>
        <a:lstStyle/>
        <a:p>
          <a:endParaRPr lang="en-US">
            <a:latin typeface="Book Antiqua" panose="02040602050305030304" pitchFamily="18" charset="0"/>
          </a:endParaRPr>
        </a:p>
      </dgm:t>
    </dgm:pt>
    <dgm:pt modelId="{6F53A3C1-B897-4F3B-9CD7-CBE56300F326}">
      <dgm:prSet phldrT="[Text]"/>
      <dgm:spPr/>
      <dgm:t>
        <a:bodyPr/>
        <a:lstStyle/>
        <a:p>
          <a:r>
            <a:rPr lang="en-US" dirty="0">
              <a:solidFill>
                <a:schemeClr val="bg2">
                  <a:lumMod val="10000"/>
                </a:schemeClr>
              </a:solidFill>
              <a:latin typeface="Book Antiqua" panose="02040602050305030304" pitchFamily="18" charset="0"/>
            </a:rPr>
            <a:t>Federal DOE agency responsible for ensuring equal access to education and promoting educational excellence through enforcement of civil rights</a:t>
          </a:r>
          <a:endParaRPr lang="en-US" dirty="0">
            <a:latin typeface="Book Antiqua" panose="02040602050305030304" pitchFamily="18" charset="0"/>
          </a:endParaRPr>
        </a:p>
      </dgm:t>
    </dgm:pt>
    <dgm:pt modelId="{F9E2288D-51AA-4DDF-9813-7929442D33A5}" type="parTrans" cxnId="{90BDA105-94B1-4A5B-A3A8-77FF07EF41EE}">
      <dgm:prSet/>
      <dgm:spPr/>
      <dgm:t>
        <a:bodyPr/>
        <a:lstStyle/>
        <a:p>
          <a:endParaRPr lang="en-US">
            <a:latin typeface="Book Antiqua" panose="02040602050305030304" pitchFamily="18" charset="0"/>
          </a:endParaRPr>
        </a:p>
      </dgm:t>
    </dgm:pt>
    <dgm:pt modelId="{39136356-C8DE-42F1-976E-D8326F28AF92}" type="sibTrans" cxnId="{90BDA105-94B1-4A5B-A3A8-77FF07EF41EE}">
      <dgm:prSet/>
      <dgm:spPr/>
      <dgm:t>
        <a:bodyPr/>
        <a:lstStyle/>
        <a:p>
          <a:endParaRPr lang="en-US">
            <a:latin typeface="Book Antiqua" panose="02040602050305030304" pitchFamily="18" charset="0"/>
          </a:endParaRPr>
        </a:p>
      </dgm:t>
    </dgm:pt>
    <dgm:pt modelId="{ECCB33C8-BA2D-4F4B-BC86-3707CB8D81F1}">
      <dgm:prSet phldrT="[Text]" custT="1"/>
      <dgm:spPr/>
      <dgm:t>
        <a:bodyPr/>
        <a:lstStyle/>
        <a:p>
          <a:r>
            <a:rPr lang="en-US" sz="4000" b="1" dirty="0">
              <a:latin typeface="Book Antiqua" panose="02040602050305030304" pitchFamily="18" charset="0"/>
            </a:rPr>
            <a:t>Courts</a:t>
          </a:r>
        </a:p>
      </dgm:t>
    </dgm:pt>
    <dgm:pt modelId="{1B36C78A-9550-4C4A-B164-78B22C53720F}" type="parTrans" cxnId="{0DA02AB4-D28B-479B-82DA-0CD3BE474DA7}">
      <dgm:prSet/>
      <dgm:spPr/>
      <dgm:t>
        <a:bodyPr/>
        <a:lstStyle/>
        <a:p>
          <a:endParaRPr lang="en-US">
            <a:latin typeface="Book Antiqua" panose="02040602050305030304" pitchFamily="18" charset="0"/>
          </a:endParaRPr>
        </a:p>
      </dgm:t>
    </dgm:pt>
    <dgm:pt modelId="{91E2C1F7-B89E-4CED-9D50-BE9E56242564}" type="sibTrans" cxnId="{0DA02AB4-D28B-479B-82DA-0CD3BE474DA7}">
      <dgm:prSet/>
      <dgm:spPr/>
      <dgm:t>
        <a:bodyPr/>
        <a:lstStyle/>
        <a:p>
          <a:endParaRPr lang="en-US">
            <a:latin typeface="Book Antiqua" panose="02040602050305030304" pitchFamily="18" charset="0"/>
          </a:endParaRPr>
        </a:p>
      </dgm:t>
    </dgm:pt>
    <dgm:pt modelId="{31996A80-40F1-4AB0-A7C8-B08430439AE0}">
      <dgm:prSet phldrT="[Text]"/>
      <dgm:spPr/>
      <dgm:t>
        <a:bodyPr/>
        <a:lstStyle/>
        <a:p>
          <a:r>
            <a:rPr lang="en-US" dirty="0">
              <a:solidFill>
                <a:schemeClr val="bg2">
                  <a:lumMod val="10000"/>
                </a:schemeClr>
              </a:solidFill>
              <a:latin typeface="Book Antiqua" panose="02040602050305030304" pitchFamily="18" charset="0"/>
            </a:rPr>
            <a:t>Federal government (DOJ)</a:t>
          </a:r>
          <a:endParaRPr lang="en-US" dirty="0">
            <a:latin typeface="Book Antiqua" panose="02040602050305030304" pitchFamily="18" charset="0"/>
          </a:endParaRPr>
        </a:p>
      </dgm:t>
    </dgm:pt>
    <dgm:pt modelId="{F64B1B74-9876-4142-9076-AE83E8CE56BE}" type="parTrans" cxnId="{C45FBEB1-D0BD-4C91-844C-5E2D597E3A7E}">
      <dgm:prSet/>
      <dgm:spPr/>
      <dgm:t>
        <a:bodyPr/>
        <a:lstStyle/>
        <a:p>
          <a:endParaRPr lang="en-US">
            <a:latin typeface="Book Antiqua" panose="02040602050305030304" pitchFamily="18" charset="0"/>
          </a:endParaRPr>
        </a:p>
      </dgm:t>
    </dgm:pt>
    <dgm:pt modelId="{2C1CD4F6-71CC-4832-9040-E1997FE1469E}" type="sibTrans" cxnId="{C45FBEB1-D0BD-4C91-844C-5E2D597E3A7E}">
      <dgm:prSet/>
      <dgm:spPr/>
      <dgm:t>
        <a:bodyPr/>
        <a:lstStyle/>
        <a:p>
          <a:endParaRPr lang="en-US">
            <a:latin typeface="Book Antiqua" panose="02040602050305030304" pitchFamily="18" charset="0"/>
          </a:endParaRPr>
        </a:p>
      </dgm:t>
    </dgm:pt>
    <dgm:pt modelId="{60042504-BFD9-454F-AF20-B9FBB01C182E}">
      <dgm:prSet/>
      <dgm:spPr/>
      <dgm:t>
        <a:bodyPr/>
        <a:lstStyle/>
        <a:p>
          <a:r>
            <a:rPr lang="en-US" dirty="0">
              <a:solidFill>
                <a:schemeClr val="bg2">
                  <a:lumMod val="10000"/>
                </a:schemeClr>
              </a:solidFill>
              <a:latin typeface="Book Antiqua" panose="02040602050305030304" pitchFamily="18" charset="0"/>
            </a:rPr>
            <a:t>Investigates allegations of discrimination and obtains remedies for complainants to address discrimination</a:t>
          </a:r>
        </a:p>
      </dgm:t>
    </dgm:pt>
    <dgm:pt modelId="{18A68FDA-6986-49A1-A9D2-11C8C1FFB87C}" type="parTrans" cxnId="{34E7C154-E420-47F8-A627-47CB8568E73C}">
      <dgm:prSet/>
      <dgm:spPr/>
      <dgm:t>
        <a:bodyPr/>
        <a:lstStyle/>
        <a:p>
          <a:endParaRPr lang="en-US"/>
        </a:p>
      </dgm:t>
    </dgm:pt>
    <dgm:pt modelId="{C2B0BF68-A7CF-4862-A1D8-EF4BF055D6FE}" type="sibTrans" cxnId="{34E7C154-E420-47F8-A627-47CB8568E73C}">
      <dgm:prSet/>
      <dgm:spPr/>
      <dgm:t>
        <a:bodyPr/>
        <a:lstStyle/>
        <a:p>
          <a:endParaRPr lang="en-US"/>
        </a:p>
      </dgm:t>
    </dgm:pt>
    <dgm:pt modelId="{19728B31-C8CB-40DE-B9D4-97D6340042D9}">
      <dgm:prSet/>
      <dgm:spPr/>
      <dgm:t>
        <a:bodyPr/>
        <a:lstStyle/>
        <a:p>
          <a:r>
            <a:rPr lang="en-US" dirty="0">
              <a:solidFill>
                <a:schemeClr val="bg2">
                  <a:lumMod val="10000"/>
                </a:schemeClr>
              </a:solidFill>
              <a:latin typeface="Book Antiqua" panose="02040602050305030304" pitchFamily="18" charset="0"/>
            </a:rPr>
            <a:t>Individual legal claims</a:t>
          </a:r>
        </a:p>
      </dgm:t>
    </dgm:pt>
    <dgm:pt modelId="{E51785E2-2AF6-47A8-B00E-98DAEA4E6E30}" type="parTrans" cxnId="{278B09E0-F10D-47CB-87C4-A70ABF7987A6}">
      <dgm:prSet/>
      <dgm:spPr/>
      <dgm:t>
        <a:bodyPr/>
        <a:lstStyle/>
        <a:p>
          <a:endParaRPr lang="en-US"/>
        </a:p>
      </dgm:t>
    </dgm:pt>
    <dgm:pt modelId="{12EE058E-F231-4B8C-9AB9-87E17AEFFD4B}" type="sibTrans" cxnId="{278B09E0-F10D-47CB-87C4-A70ABF7987A6}">
      <dgm:prSet/>
      <dgm:spPr/>
      <dgm:t>
        <a:bodyPr/>
        <a:lstStyle/>
        <a:p>
          <a:endParaRPr lang="en-US"/>
        </a:p>
      </dgm:t>
    </dgm:pt>
    <dgm:pt modelId="{3C0479A0-C545-43A8-9EE1-A551610EF1C3}">
      <dgm:prSet/>
      <dgm:spPr/>
      <dgm:t>
        <a:bodyPr/>
        <a:lstStyle/>
        <a:p>
          <a:r>
            <a:rPr lang="en-US" dirty="0">
              <a:solidFill>
                <a:schemeClr val="bg2">
                  <a:lumMod val="10000"/>
                </a:schemeClr>
              </a:solidFill>
              <a:latin typeface="Book Antiqua" panose="02040602050305030304" pitchFamily="18" charset="0"/>
            </a:rPr>
            <a:t>Class claims</a:t>
          </a:r>
        </a:p>
      </dgm:t>
    </dgm:pt>
    <dgm:pt modelId="{2DAED901-3987-4482-881C-3AC48379CC9E}" type="parTrans" cxnId="{A7991040-7E2A-4EEC-9FE2-9D79C27474BA}">
      <dgm:prSet/>
      <dgm:spPr/>
      <dgm:t>
        <a:bodyPr/>
        <a:lstStyle/>
        <a:p>
          <a:endParaRPr lang="en-US"/>
        </a:p>
      </dgm:t>
    </dgm:pt>
    <dgm:pt modelId="{A5A2A94D-9413-4FF6-A4FD-FF5C63B4FCFB}" type="sibTrans" cxnId="{A7991040-7E2A-4EEC-9FE2-9D79C27474BA}">
      <dgm:prSet/>
      <dgm:spPr/>
      <dgm:t>
        <a:bodyPr/>
        <a:lstStyle/>
        <a:p>
          <a:endParaRPr lang="en-US"/>
        </a:p>
      </dgm:t>
    </dgm:pt>
    <dgm:pt modelId="{B29AF30F-9D53-480E-B0DA-007CD2E2FDB3}" type="pres">
      <dgm:prSet presAssocID="{8294249A-E295-44D0-91CD-1C5F93E91840}" presName="Name0" presStyleCnt="0">
        <dgm:presLayoutVars>
          <dgm:dir/>
          <dgm:animLvl val="lvl"/>
          <dgm:resizeHandles val="exact"/>
        </dgm:presLayoutVars>
      </dgm:prSet>
      <dgm:spPr/>
    </dgm:pt>
    <dgm:pt modelId="{68FDAEEA-1DC6-43A8-B50C-F46221933A96}" type="pres">
      <dgm:prSet presAssocID="{41346D3D-CEA4-43DE-B232-970D580A906B}" presName="composite" presStyleCnt="0"/>
      <dgm:spPr/>
    </dgm:pt>
    <dgm:pt modelId="{74E94DF5-24B0-4FB2-9BF5-A4105CA0692E}" type="pres">
      <dgm:prSet presAssocID="{41346D3D-CEA4-43DE-B232-970D580A906B}" presName="parTx" presStyleLbl="alignNode1" presStyleIdx="0" presStyleCnt="2">
        <dgm:presLayoutVars>
          <dgm:chMax val="0"/>
          <dgm:chPref val="0"/>
          <dgm:bulletEnabled val="1"/>
        </dgm:presLayoutVars>
      </dgm:prSet>
      <dgm:spPr/>
    </dgm:pt>
    <dgm:pt modelId="{5CA75180-76D5-4956-AE0D-49847C81DF5D}" type="pres">
      <dgm:prSet presAssocID="{41346D3D-CEA4-43DE-B232-970D580A906B}" presName="desTx" presStyleLbl="alignAccFollowNode1" presStyleIdx="0" presStyleCnt="2">
        <dgm:presLayoutVars>
          <dgm:bulletEnabled val="1"/>
        </dgm:presLayoutVars>
      </dgm:prSet>
      <dgm:spPr/>
    </dgm:pt>
    <dgm:pt modelId="{1E8C0E79-470D-40AE-8604-087F3C6E467F}" type="pres">
      <dgm:prSet presAssocID="{5508A567-8CB8-48A1-8524-1A1B149F502C}" presName="space" presStyleCnt="0"/>
      <dgm:spPr/>
    </dgm:pt>
    <dgm:pt modelId="{7B1B7CBB-BF2E-4172-A927-00230ED312D0}" type="pres">
      <dgm:prSet presAssocID="{ECCB33C8-BA2D-4F4B-BC86-3707CB8D81F1}" presName="composite" presStyleCnt="0"/>
      <dgm:spPr/>
    </dgm:pt>
    <dgm:pt modelId="{A18675B4-63E6-4C61-A006-84384F99BEA1}" type="pres">
      <dgm:prSet presAssocID="{ECCB33C8-BA2D-4F4B-BC86-3707CB8D81F1}" presName="parTx" presStyleLbl="alignNode1" presStyleIdx="1" presStyleCnt="2">
        <dgm:presLayoutVars>
          <dgm:chMax val="0"/>
          <dgm:chPref val="0"/>
          <dgm:bulletEnabled val="1"/>
        </dgm:presLayoutVars>
      </dgm:prSet>
      <dgm:spPr/>
    </dgm:pt>
    <dgm:pt modelId="{821E2E90-F725-4A06-A165-14B507EAB0B7}" type="pres">
      <dgm:prSet presAssocID="{ECCB33C8-BA2D-4F4B-BC86-3707CB8D81F1}" presName="desTx" presStyleLbl="alignAccFollowNode1" presStyleIdx="1" presStyleCnt="2" custLinFactNeighborX="1" custLinFactNeighborY="-323">
        <dgm:presLayoutVars>
          <dgm:bulletEnabled val="1"/>
        </dgm:presLayoutVars>
      </dgm:prSet>
      <dgm:spPr/>
    </dgm:pt>
  </dgm:ptLst>
  <dgm:cxnLst>
    <dgm:cxn modelId="{90BDA105-94B1-4A5B-A3A8-77FF07EF41EE}" srcId="{41346D3D-CEA4-43DE-B232-970D580A906B}" destId="{6F53A3C1-B897-4F3B-9CD7-CBE56300F326}" srcOrd="0" destOrd="0" parTransId="{F9E2288D-51AA-4DDF-9813-7929442D33A5}" sibTransId="{39136356-C8DE-42F1-976E-D8326F28AF92}"/>
    <dgm:cxn modelId="{A7991040-7E2A-4EEC-9FE2-9D79C27474BA}" srcId="{ECCB33C8-BA2D-4F4B-BC86-3707CB8D81F1}" destId="{3C0479A0-C545-43A8-9EE1-A551610EF1C3}" srcOrd="2" destOrd="0" parTransId="{2DAED901-3987-4482-881C-3AC48379CC9E}" sibTransId="{A5A2A94D-9413-4FF6-A4FD-FF5C63B4FCFB}"/>
    <dgm:cxn modelId="{0308B740-DCB1-4D19-93C8-792B8F64EAD4}" type="presOf" srcId="{6F53A3C1-B897-4F3B-9CD7-CBE56300F326}" destId="{5CA75180-76D5-4956-AE0D-49847C81DF5D}" srcOrd="0" destOrd="0" presId="urn:microsoft.com/office/officeart/2005/8/layout/hList1"/>
    <dgm:cxn modelId="{34E7C154-E420-47F8-A627-47CB8568E73C}" srcId="{41346D3D-CEA4-43DE-B232-970D580A906B}" destId="{60042504-BFD9-454F-AF20-B9FBB01C182E}" srcOrd="1" destOrd="0" parTransId="{18A68FDA-6986-49A1-A9D2-11C8C1FFB87C}" sibTransId="{C2B0BF68-A7CF-4862-A1D8-EF4BF055D6FE}"/>
    <dgm:cxn modelId="{46DAFC76-B87E-4F9D-BDFB-3D2428A6298C}" type="presOf" srcId="{31996A80-40F1-4AB0-A7C8-B08430439AE0}" destId="{821E2E90-F725-4A06-A165-14B507EAB0B7}" srcOrd="0" destOrd="0" presId="urn:microsoft.com/office/officeart/2005/8/layout/hList1"/>
    <dgm:cxn modelId="{D06D287E-E93E-43C9-80E4-1836BD083E07}" srcId="{8294249A-E295-44D0-91CD-1C5F93E91840}" destId="{41346D3D-CEA4-43DE-B232-970D580A906B}" srcOrd="0" destOrd="0" parTransId="{4EEDE76B-923C-4AC6-B81F-17A691C59CEC}" sibTransId="{5508A567-8CB8-48A1-8524-1A1B149F502C}"/>
    <dgm:cxn modelId="{FFDD7284-4BCA-4412-89BB-43B1BADA42EA}" type="presOf" srcId="{60042504-BFD9-454F-AF20-B9FBB01C182E}" destId="{5CA75180-76D5-4956-AE0D-49847C81DF5D}" srcOrd="0" destOrd="1" presId="urn:microsoft.com/office/officeart/2005/8/layout/hList1"/>
    <dgm:cxn modelId="{CEBCA38A-FFA5-4295-B6D2-AE5022C80202}" type="presOf" srcId="{8294249A-E295-44D0-91CD-1C5F93E91840}" destId="{B29AF30F-9D53-480E-B0DA-007CD2E2FDB3}" srcOrd="0" destOrd="0" presId="urn:microsoft.com/office/officeart/2005/8/layout/hList1"/>
    <dgm:cxn modelId="{0996C48E-62A6-4494-BFA3-97002CAF463C}" type="presOf" srcId="{3C0479A0-C545-43A8-9EE1-A551610EF1C3}" destId="{821E2E90-F725-4A06-A165-14B507EAB0B7}" srcOrd="0" destOrd="2" presId="urn:microsoft.com/office/officeart/2005/8/layout/hList1"/>
    <dgm:cxn modelId="{20A5A49B-6F48-42C4-9A3A-A716093A7E26}" type="presOf" srcId="{19728B31-C8CB-40DE-B9D4-97D6340042D9}" destId="{821E2E90-F725-4A06-A165-14B507EAB0B7}" srcOrd="0" destOrd="1" presId="urn:microsoft.com/office/officeart/2005/8/layout/hList1"/>
    <dgm:cxn modelId="{416E6FA1-6ACB-433B-BEB6-54EA4B4AE3E8}" type="presOf" srcId="{41346D3D-CEA4-43DE-B232-970D580A906B}" destId="{74E94DF5-24B0-4FB2-9BF5-A4105CA0692E}" srcOrd="0" destOrd="0" presId="urn:microsoft.com/office/officeart/2005/8/layout/hList1"/>
    <dgm:cxn modelId="{0A22A4A4-E57C-495E-AC12-9F62197C2109}" type="presOf" srcId="{ECCB33C8-BA2D-4F4B-BC86-3707CB8D81F1}" destId="{A18675B4-63E6-4C61-A006-84384F99BEA1}" srcOrd="0" destOrd="0" presId="urn:microsoft.com/office/officeart/2005/8/layout/hList1"/>
    <dgm:cxn modelId="{C45FBEB1-D0BD-4C91-844C-5E2D597E3A7E}" srcId="{ECCB33C8-BA2D-4F4B-BC86-3707CB8D81F1}" destId="{31996A80-40F1-4AB0-A7C8-B08430439AE0}" srcOrd="0" destOrd="0" parTransId="{F64B1B74-9876-4142-9076-AE83E8CE56BE}" sibTransId="{2C1CD4F6-71CC-4832-9040-E1997FE1469E}"/>
    <dgm:cxn modelId="{0DA02AB4-D28B-479B-82DA-0CD3BE474DA7}" srcId="{8294249A-E295-44D0-91CD-1C5F93E91840}" destId="{ECCB33C8-BA2D-4F4B-BC86-3707CB8D81F1}" srcOrd="1" destOrd="0" parTransId="{1B36C78A-9550-4C4A-B164-78B22C53720F}" sibTransId="{91E2C1F7-B89E-4CED-9D50-BE9E56242564}"/>
    <dgm:cxn modelId="{278B09E0-F10D-47CB-87C4-A70ABF7987A6}" srcId="{ECCB33C8-BA2D-4F4B-BC86-3707CB8D81F1}" destId="{19728B31-C8CB-40DE-B9D4-97D6340042D9}" srcOrd="1" destOrd="0" parTransId="{E51785E2-2AF6-47A8-B00E-98DAEA4E6E30}" sibTransId="{12EE058E-F231-4B8C-9AB9-87E17AEFFD4B}"/>
    <dgm:cxn modelId="{060D2BBE-D0BA-4D0A-A647-2ABF78D0216B}" type="presParOf" srcId="{B29AF30F-9D53-480E-B0DA-007CD2E2FDB3}" destId="{68FDAEEA-1DC6-43A8-B50C-F46221933A96}" srcOrd="0" destOrd="0" presId="urn:microsoft.com/office/officeart/2005/8/layout/hList1"/>
    <dgm:cxn modelId="{27537DC2-8667-4865-B603-DEAD607B5ED0}" type="presParOf" srcId="{68FDAEEA-1DC6-43A8-B50C-F46221933A96}" destId="{74E94DF5-24B0-4FB2-9BF5-A4105CA0692E}" srcOrd="0" destOrd="0" presId="urn:microsoft.com/office/officeart/2005/8/layout/hList1"/>
    <dgm:cxn modelId="{56F2FD5B-50FD-4E06-ADA7-6076B2B44B8E}" type="presParOf" srcId="{68FDAEEA-1DC6-43A8-B50C-F46221933A96}" destId="{5CA75180-76D5-4956-AE0D-49847C81DF5D}" srcOrd="1" destOrd="0" presId="urn:microsoft.com/office/officeart/2005/8/layout/hList1"/>
    <dgm:cxn modelId="{59AA238D-DD70-431D-AD13-C21974C53A66}" type="presParOf" srcId="{B29AF30F-9D53-480E-B0DA-007CD2E2FDB3}" destId="{1E8C0E79-470D-40AE-8604-087F3C6E467F}" srcOrd="1" destOrd="0" presId="urn:microsoft.com/office/officeart/2005/8/layout/hList1"/>
    <dgm:cxn modelId="{D6F392E6-A098-4591-BF85-16E0476AD382}" type="presParOf" srcId="{B29AF30F-9D53-480E-B0DA-007CD2E2FDB3}" destId="{7B1B7CBB-BF2E-4172-A927-00230ED312D0}" srcOrd="2" destOrd="0" presId="urn:microsoft.com/office/officeart/2005/8/layout/hList1"/>
    <dgm:cxn modelId="{040B7483-052E-4DB4-BF74-296337DA25FC}" type="presParOf" srcId="{7B1B7CBB-BF2E-4172-A927-00230ED312D0}" destId="{A18675B4-63E6-4C61-A006-84384F99BEA1}" srcOrd="0" destOrd="0" presId="urn:microsoft.com/office/officeart/2005/8/layout/hList1"/>
    <dgm:cxn modelId="{6AC6BF39-54A5-402C-BBB7-DDA70C067CAE}" type="presParOf" srcId="{7B1B7CBB-BF2E-4172-A927-00230ED312D0}" destId="{821E2E90-F725-4A06-A165-14B507EAB0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CA2B3A-BF53-4C3E-9A86-B1A4A8B410E3}" type="doc">
      <dgm:prSet loTypeId="urn:microsoft.com/office/officeart/2005/8/layout/radial6" loCatId="cycle" qsTypeId="urn:microsoft.com/office/officeart/2005/8/quickstyle/simple1#4" qsCatId="simple" csTypeId="urn:microsoft.com/office/officeart/2005/8/colors/colorful1#4" csCatId="colorful" phldr="1"/>
      <dgm:spPr/>
      <dgm:t>
        <a:bodyPr/>
        <a:lstStyle/>
        <a:p>
          <a:endParaRPr lang="en-US"/>
        </a:p>
      </dgm:t>
    </dgm:pt>
    <dgm:pt modelId="{F3FF500A-E01E-4BA0-B257-34C0829043F9}">
      <dgm:prSet phldrT="[Text]"/>
      <dgm:spPr/>
      <dgm:t>
        <a:bodyPr/>
        <a:lstStyle/>
        <a:p>
          <a:r>
            <a:rPr lang="en-US" b="1" dirty="0">
              <a:latin typeface="Book Antiqua" panose="02040602050305030304" pitchFamily="18" charset="0"/>
            </a:rPr>
            <a:t>Key Personnel</a:t>
          </a:r>
        </a:p>
      </dgm:t>
    </dgm:pt>
    <dgm:pt modelId="{B564BAD9-2DB4-4BC4-9354-4E34FCE3DD9D}" type="parTrans" cxnId="{C039A033-887A-4D06-A6A1-4037F6C0715B}">
      <dgm:prSet/>
      <dgm:spPr/>
      <dgm:t>
        <a:bodyPr/>
        <a:lstStyle/>
        <a:p>
          <a:endParaRPr lang="en-US" b="1">
            <a:latin typeface="Book Antiqua" panose="02040602050305030304" pitchFamily="18" charset="0"/>
          </a:endParaRPr>
        </a:p>
      </dgm:t>
    </dgm:pt>
    <dgm:pt modelId="{18574777-3F06-4FAC-A94B-BF2D7054B704}" type="sibTrans" cxnId="{C039A033-887A-4D06-A6A1-4037F6C0715B}">
      <dgm:prSet/>
      <dgm:spPr/>
      <dgm:t>
        <a:bodyPr/>
        <a:lstStyle/>
        <a:p>
          <a:endParaRPr lang="en-US" b="1">
            <a:latin typeface="Book Antiqua" panose="02040602050305030304" pitchFamily="18" charset="0"/>
          </a:endParaRPr>
        </a:p>
      </dgm:t>
    </dgm:pt>
    <dgm:pt modelId="{57389AC2-E646-42D2-9B52-5CC1BE8036C1}">
      <dgm:prSet phldrT="[Text]"/>
      <dgm:spPr/>
      <dgm:t>
        <a:bodyPr/>
        <a:lstStyle/>
        <a:p>
          <a:r>
            <a:rPr lang="en-US" b="1" dirty="0">
              <a:latin typeface="Book Antiqua" panose="02040602050305030304" pitchFamily="18" charset="0"/>
            </a:rPr>
            <a:t>Title IX Coordinators</a:t>
          </a:r>
        </a:p>
      </dgm:t>
    </dgm:pt>
    <dgm:pt modelId="{DEA1D72E-561B-4353-BA2F-1EE47768D43B}" type="parTrans" cxnId="{0FDB1A6D-351B-4D27-B71A-6DDBD2A16FEC}">
      <dgm:prSet/>
      <dgm:spPr/>
      <dgm:t>
        <a:bodyPr/>
        <a:lstStyle/>
        <a:p>
          <a:endParaRPr lang="en-US" b="1">
            <a:latin typeface="Book Antiqua" panose="02040602050305030304" pitchFamily="18" charset="0"/>
          </a:endParaRPr>
        </a:p>
      </dgm:t>
    </dgm:pt>
    <dgm:pt modelId="{F6BAE5EC-EBA0-4334-84FB-4B6427E10173}" type="sibTrans" cxnId="{0FDB1A6D-351B-4D27-B71A-6DDBD2A16FEC}">
      <dgm:prSet/>
      <dgm:spPr/>
      <dgm:t>
        <a:bodyPr/>
        <a:lstStyle/>
        <a:p>
          <a:endParaRPr lang="en-US" b="1">
            <a:latin typeface="Book Antiqua" panose="02040602050305030304" pitchFamily="18" charset="0"/>
          </a:endParaRPr>
        </a:p>
      </dgm:t>
    </dgm:pt>
    <dgm:pt modelId="{A7734743-F377-4521-BA1F-6D4DF2F6E367}">
      <dgm:prSet phldrT="[Text]"/>
      <dgm:spPr/>
      <dgm:t>
        <a:bodyPr/>
        <a:lstStyle/>
        <a:p>
          <a:r>
            <a:rPr lang="en-US" b="1" dirty="0">
              <a:latin typeface="Book Antiqua" panose="02040602050305030304" pitchFamily="18" charset="0"/>
            </a:rPr>
            <a:t>Investigators</a:t>
          </a:r>
        </a:p>
      </dgm:t>
    </dgm:pt>
    <dgm:pt modelId="{23BFE2E1-C0BE-48BA-883F-1EFAA0052636}" type="parTrans" cxnId="{E40C0813-8CC7-4BD6-AFB5-868BFA767129}">
      <dgm:prSet/>
      <dgm:spPr/>
      <dgm:t>
        <a:bodyPr/>
        <a:lstStyle/>
        <a:p>
          <a:endParaRPr lang="en-US" b="1">
            <a:latin typeface="Book Antiqua" panose="02040602050305030304" pitchFamily="18" charset="0"/>
          </a:endParaRPr>
        </a:p>
      </dgm:t>
    </dgm:pt>
    <dgm:pt modelId="{D850983A-F972-4AD5-9E40-D5CB9AD96957}" type="sibTrans" cxnId="{E40C0813-8CC7-4BD6-AFB5-868BFA767129}">
      <dgm:prSet/>
      <dgm:spPr/>
      <dgm:t>
        <a:bodyPr/>
        <a:lstStyle/>
        <a:p>
          <a:endParaRPr lang="en-US" b="1">
            <a:latin typeface="Book Antiqua" panose="02040602050305030304" pitchFamily="18" charset="0"/>
          </a:endParaRPr>
        </a:p>
      </dgm:t>
    </dgm:pt>
    <dgm:pt modelId="{357963C2-186C-41F2-A81D-7EC868DFFE08}">
      <dgm:prSet phldrT="[Text]"/>
      <dgm:spPr/>
      <dgm:t>
        <a:bodyPr/>
        <a:lstStyle/>
        <a:p>
          <a:r>
            <a:rPr lang="en-US" b="1" dirty="0">
              <a:latin typeface="Book Antiqua" panose="02040602050305030304" pitchFamily="18" charset="0"/>
            </a:rPr>
            <a:t>Decision-makers</a:t>
          </a:r>
        </a:p>
      </dgm:t>
    </dgm:pt>
    <dgm:pt modelId="{FC9C158A-BD33-476E-8981-2766E9410BA5}" type="parTrans" cxnId="{010348E5-D788-4B03-8980-BCF0E5B2D3AE}">
      <dgm:prSet/>
      <dgm:spPr/>
      <dgm:t>
        <a:bodyPr/>
        <a:lstStyle/>
        <a:p>
          <a:endParaRPr lang="en-US" b="1">
            <a:latin typeface="Book Antiqua" panose="02040602050305030304" pitchFamily="18" charset="0"/>
          </a:endParaRPr>
        </a:p>
      </dgm:t>
    </dgm:pt>
    <dgm:pt modelId="{B185214E-9FFE-4D8D-B4D4-A4A135C4F04C}" type="sibTrans" cxnId="{010348E5-D788-4B03-8980-BCF0E5B2D3AE}">
      <dgm:prSet/>
      <dgm:spPr/>
      <dgm:t>
        <a:bodyPr/>
        <a:lstStyle/>
        <a:p>
          <a:endParaRPr lang="en-US" b="1">
            <a:latin typeface="Book Antiqua" panose="02040602050305030304" pitchFamily="18" charset="0"/>
          </a:endParaRPr>
        </a:p>
      </dgm:t>
    </dgm:pt>
    <dgm:pt modelId="{6D48BBA6-A9B9-4078-ABF8-11CBDB1DD87F}">
      <dgm:prSet phldrT="[Text]"/>
      <dgm:spPr/>
      <dgm:t>
        <a:bodyPr/>
        <a:lstStyle/>
        <a:p>
          <a:r>
            <a:rPr lang="en-US" b="1" dirty="0">
              <a:latin typeface="Book Antiqua" panose="02040602050305030304" pitchFamily="18" charset="0"/>
            </a:rPr>
            <a:t>Advisors</a:t>
          </a:r>
        </a:p>
      </dgm:t>
    </dgm:pt>
    <dgm:pt modelId="{8F82AC6A-71FF-4C3C-9396-9440F068FFBE}" type="parTrans" cxnId="{443184B8-09D4-4219-8292-811F330797E0}">
      <dgm:prSet/>
      <dgm:spPr/>
      <dgm:t>
        <a:bodyPr/>
        <a:lstStyle/>
        <a:p>
          <a:endParaRPr lang="en-US" b="1">
            <a:latin typeface="Book Antiqua" panose="02040602050305030304" pitchFamily="18" charset="0"/>
          </a:endParaRPr>
        </a:p>
      </dgm:t>
    </dgm:pt>
    <dgm:pt modelId="{B9AB6B77-7EC9-4960-ADBE-67FC460B25D8}" type="sibTrans" cxnId="{443184B8-09D4-4219-8292-811F330797E0}">
      <dgm:prSet/>
      <dgm:spPr/>
      <dgm:t>
        <a:bodyPr/>
        <a:lstStyle/>
        <a:p>
          <a:endParaRPr lang="en-US" b="1">
            <a:latin typeface="Book Antiqua" panose="02040602050305030304" pitchFamily="18" charset="0"/>
          </a:endParaRPr>
        </a:p>
      </dgm:t>
    </dgm:pt>
    <dgm:pt modelId="{94E3FE9C-9EE8-4F18-A609-1B8171523AEA}">
      <dgm:prSet phldrT="[Text]"/>
      <dgm:spPr/>
      <dgm:t>
        <a:bodyPr/>
        <a:lstStyle/>
        <a:p>
          <a:r>
            <a:rPr lang="en-US" b="1" dirty="0">
              <a:latin typeface="Book Antiqua" panose="02040602050305030304" pitchFamily="18" charset="0"/>
            </a:rPr>
            <a:t>Informal Resolution Facilitators</a:t>
          </a:r>
        </a:p>
      </dgm:t>
    </dgm:pt>
    <dgm:pt modelId="{8BE33AA7-8B0F-4379-A29F-0695B406CB96}" type="parTrans" cxnId="{A35F9DFA-7367-4A52-8CD1-452202F9E735}">
      <dgm:prSet/>
      <dgm:spPr/>
      <dgm:t>
        <a:bodyPr/>
        <a:lstStyle/>
        <a:p>
          <a:endParaRPr lang="en-US" b="1">
            <a:latin typeface="Book Antiqua" panose="02040602050305030304" pitchFamily="18" charset="0"/>
          </a:endParaRPr>
        </a:p>
      </dgm:t>
    </dgm:pt>
    <dgm:pt modelId="{68123CBC-F820-4981-B24A-5A530E2F9E56}" type="sibTrans" cxnId="{A35F9DFA-7367-4A52-8CD1-452202F9E735}">
      <dgm:prSet/>
      <dgm:spPr/>
      <dgm:t>
        <a:bodyPr/>
        <a:lstStyle/>
        <a:p>
          <a:endParaRPr lang="en-US" b="1">
            <a:latin typeface="Book Antiqua" panose="02040602050305030304" pitchFamily="18" charset="0"/>
          </a:endParaRPr>
        </a:p>
      </dgm:t>
    </dgm:pt>
    <dgm:pt modelId="{CF69588F-356D-4343-9F96-58AEA534605B}">
      <dgm:prSet phldrT="[Text]"/>
      <dgm:spPr/>
      <dgm:t>
        <a:bodyPr/>
        <a:lstStyle/>
        <a:p>
          <a:r>
            <a:rPr lang="en-US" b="1" dirty="0">
              <a:latin typeface="Book Antiqua" panose="02040602050305030304" pitchFamily="18" charset="0"/>
            </a:rPr>
            <a:t>Appeal Decision-Makers</a:t>
          </a:r>
        </a:p>
      </dgm:t>
    </dgm:pt>
    <dgm:pt modelId="{DE770058-24F3-4B02-977D-7DD35650A9C7}" type="parTrans" cxnId="{F8584CD5-7074-4E92-A789-1BDF9E61C80A}">
      <dgm:prSet/>
      <dgm:spPr/>
      <dgm:t>
        <a:bodyPr/>
        <a:lstStyle/>
        <a:p>
          <a:endParaRPr lang="en-US" b="1">
            <a:latin typeface="Book Antiqua" panose="02040602050305030304" pitchFamily="18" charset="0"/>
          </a:endParaRPr>
        </a:p>
      </dgm:t>
    </dgm:pt>
    <dgm:pt modelId="{8868FFF6-E113-43EB-B893-D3C292AD23AF}" type="sibTrans" cxnId="{F8584CD5-7074-4E92-A789-1BDF9E61C80A}">
      <dgm:prSet/>
      <dgm:spPr/>
      <dgm:t>
        <a:bodyPr/>
        <a:lstStyle/>
        <a:p>
          <a:endParaRPr lang="en-US" b="1">
            <a:latin typeface="Book Antiqua" panose="02040602050305030304" pitchFamily="18" charset="0"/>
          </a:endParaRPr>
        </a:p>
      </dgm:t>
    </dgm:pt>
    <dgm:pt modelId="{71EC7267-6DD2-4111-BFC4-3EA579D6D77C}">
      <dgm:prSet phldrT="[Text]"/>
      <dgm:spPr/>
      <dgm:t>
        <a:bodyPr/>
        <a:lstStyle/>
        <a:p>
          <a:endParaRPr lang="en-US" b="1" dirty="0">
            <a:latin typeface="Book Antiqua" panose="02040602050305030304" pitchFamily="18" charset="0"/>
          </a:endParaRPr>
        </a:p>
      </dgm:t>
    </dgm:pt>
    <dgm:pt modelId="{61E4BDCD-8881-4106-A0F8-210659758C8F}" type="parTrans" cxnId="{DBAC48F7-274B-4E35-BA4E-ABFE6BFBD789}">
      <dgm:prSet/>
      <dgm:spPr/>
      <dgm:t>
        <a:bodyPr/>
        <a:lstStyle/>
        <a:p>
          <a:endParaRPr lang="en-US" b="1">
            <a:latin typeface="Book Antiqua" panose="02040602050305030304" pitchFamily="18" charset="0"/>
          </a:endParaRPr>
        </a:p>
      </dgm:t>
    </dgm:pt>
    <dgm:pt modelId="{8B42DCE5-8BAC-4884-8809-14D1EEB77FA2}" type="sibTrans" cxnId="{DBAC48F7-274B-4E35-BA4E-ABFE6BFBD789}">
      <dgm:prSet/>
      <dgm:spPr/>
      <dgm:t>
        <a:bodyPr/>
        <a:lstStyle/>
        <a:p>
          <a:endParaRPr lang="en-US" b="1">
            <a:latin typeface="Book Antiqua" panose="02040602050305030304" pitchFamily="18" charset="0"/>
          </a:endParaRPr>
        </a:p>
      </dgm:t>
    </dgm:pt>
    <dgm:pt modelId="{D6AFEE61-3318-41FE-B0F1-0279B348B1FA}" type="pres">
      <dgm:prSet presAssocID="{83CA2B3A-BF53-4C3E-9A86-B1A4A8B410E3}" presName="Name0" presStyleCnt="0">
        <dgm:presLayoutVars>
          <dgm:chMax val="1"/>
          <dgm:dir/>
          <dgm:animLvl val="ctr"/>
          <dgm:resizeHandles val="exact"/>
        </dgm:presLayoutVars>
      </dgm:prSet>
      <dgm:spPr/>
    </dgm:pt>
    <dgm:pt modelId="{4ABF4080-FEB8-401D-84BC-33FB25542925}" type="pres">
      <dgm:prSet presAssocID="{F3FF500A-E01E-4BA0-B257-34C0829043F9}" presName="centerShape" presStyleLbl="node0" presStyleIdx="0" presStyleCnt="1"/>
      <dgm:spPr/>
    </dgm:pt>
    <dgm:pt modelId="{459A9F7D-D556-4C1E-BD48-2DB837D5721C}" type="pres">
      <dgm:prSet presAssocID="{57389AC2-E646-42D2-9B52-5CC1BE8036C1}" presName="node" presStyleLbl="node1" presStyleIdx="0" presStyleCnt="6">
        <dgm:presLayoutVars>
          <dgm:bulletEnabled val="1"/>
        </dgm:presLayoutVars>
      </dgm:prSet>
      <dgm:spPr/>
    </dgm:pt>
    <dgm:pt modelId="{8B612DC8-0C6F-4172-B8DF-55F0A532257E}" type="pres">
      <dgm:prSet presAssocID="{57389AC2-E646-42D2-9B52-5CC1BE8036C1}" presName="dummy" presStyleCnt="0"/>
      <dgm:spPr/>
    </dgm:pt>
    <dgm:pt modelId="{D53CC5B2-2912-45E1-B280-05394E0150B6}" type="pres">
      <dgm:prSet presAssocID="{F6BAE5EC-EBA0-4334-84FB-4B6427E10173}" presName="sibTrans" presStyleLbl="sibTrans2D1" presStyleIdx="0" presStyleCnt="6"/>
      <dgm:spPr/>
    </dgm:pt>
    <dgm:pt modelId="{120CD989-40AC-4727-8740-DC43864056D4}" type="pres">
      <dgm:prSet presAssocID="{A7734743-F377-4521-BA1F-6D4DF2F6E367}" presName="node" presStyleLbl="node1" presStyleIdx="1" presStyleCnt="6">
        <dgm:presLayoutVars>
          <dgm:bulletEnabled val="1"/>
        </dgm:presLayoutVars>
      </dgm:prSet>
      <dgm:spPr/>
    </dgm:pt>
    <dgm:pt modelId="{70B1BDE3-44E0-467D-8FE9-F722A851C1E1}" type="pres">
      <dgm:prSet presAssocID="{A7734743-F377-4521-BA1F-6D4DF2F6E367}" presName="dummy" presStyleCnt="0"/>
      <dgm:spPr/>
    </dgm:pt>
    <dgm:pt modelId="{5859B529-03DC-4252-81EA-645B19EB9E87}" type="pres">
      <dgm:prSet presAssocID="{D850983A-F972-4AD5-9E40-D5CB9AD96957}" presName="sibTrans" presStyleLbl="sibTrans2D1" presStyleIdx="1" presStyleCnt="6"/>
      <dgm:spPr/>
    </dgm:pt>
    <dgm:pt modelId="{71B48E84-B564-4FB4-8773-BFEF1230B30A}" type="pres">
      <dgm:prSet presAssocID="{357963C2-186C-41F2-A81D-7EC868DFFE08}" presName="node" presStyleLbl="node1" presStyleIdx="2" presStyleCnt="6">
        <dgm:presLayoutVars>
          <dgm:bulletEnabled val="1"/>
        </dgm:presLayoutVars>
      </dgm:prSet>
      <dgm:spPr/>
    </dgm:pt>
    <dgm:pt modelId="{63CE2B07-7575-4392-8BB4-2B48E447003A}" type="pres">
      <dgm:prSet presAssocID="{357963C2-186C-41F2-A81D-7EC868DFFE08}" presName="dummy" presStyleCnt="0"/>
      <dgm:spPr/>
    </dgm:pt>
    <dgm:pt modelId="{2A8E8869-3C20-45D1-9800-81F849860FD8}" type="pres">
      <dgm:prSet presAssocID="{B185214E-9FFE-4D8D-B4D4-A4A135C4F04C}" presName="sibTrans" presStyleLbl="sibTrans2D1" presStyleIdx="2" presStyleCnt="6"/>
      <dgm:spPr/>
    </dgm:pt>
    <dgm:pt modelId="{80F33B8B-BCEF-428A-9A5A-77CC4DDBE547}" type="pres">
      <dgm:prSet presAssocID="{6D48BBA6-A9B9-4078-ABF8-11CBDB1DD87F}" presName="node" presStyleLbl="node1" presStyleIdx="3" presStyleCnt="6">
        <dgm:presLayoutVars>
          <dgm:bulletEnabled val="1"/>
        </dgm:presLayoutVars>
      </dgm:prSet>
      <dgm:spPr/>
    </dgm:pt>
    <dgm:pt modelId="{370D2131-2F33-42BD-A87F-B881322A26C4}" type="pres">
      <dgm:prSet presAssocID="{6D48BBA6-A9B9-4078-ABF8-11CBDB1DD87F}" presName="dummy" presStyleCnt="0"/>
      <dgm:spPr/>
    </dgm:pt>
    <dgm:pt modelId="{346EB67D-8BCE-4BB8-98F9-2A724DBD9D26}" type="pres">
      <dgm:prSet presAssocID="{B9AB6B77-7EC9-4960-ADBE-67FC460B25D8}" presName="sibTrans" presStyleLbl="sibTrans2D1" presStyleIdx="3" presStyleCnt="6"/>
      <dgm:spPr/>
    </dgm:pt>
    <dgm:pt modelId="{E7C5CC6C-D764-47E0-B674-237053A153E5}" type="pres">
      <dgm:prSet presAssocID="{94E3FE9C-9EE8-4F18-A609-1B8171523AEA}" presName="node" presStyleLbl="node1" presStyleIdx="4" presStyleCnt="6">
        <dgm:presLayoutVars>
          <dgm:bulletEnabled val="1"/>
        </dgm:presLayoutVars>
      </dgm:prSet>
      <dgm:spPr/>
    </dgm:pt>
    <dgm:pt modelId="{D41464BC-D3F5-489D-AEB4-76DD2206EEAE}" type="pres">
      <dgm:prSet presAssocID="{94E3FE9C-9EE8-4F18-A609-1B8171523AEA}" presName="dummy" presStyleCnt="0"/>
      <dgm:spPr/>
    </dgm:pt>
    <dgm:pt modelId="{28175E27-D59D-48E6-875F-1AABA1374ED9}" type="pres">
      <dgm:prSet presAssocID="{68123CBC-F820-4981-B24A-5A530E2F9E56}" presName="sibTrans" presStyleLbl="sibTrans2D1" presStyleIdx="4" presStyleCnt="6"/>
      <dgm:spPr/>
    </dgm:pt>
    <dgm:pt modelId="{9BED1A7C-6847-4C6A-8D93-9FEBB806F49E}" type="pres">
      <dgm:prSet presAssocID="{CF69588F-356D-4343-9F96-58AEA534605B}" presName="node" presStyleLbl="node1" presStyleIdx="5" presStyleCnt="6">
        <dgm:presLayoutVars>
          <dgm:bulletEnabled val="1"/>
        </dgm:presLayoutVars>
      </dgm:prSet>
      <dgm:spPr/>
    </dgm:pt>
    <dgm:pt modelId="{B9CE856A-F5FD-4F2D-888C-DC6DB3BCC4B1}" type="pres">
      <dgm:prSet presAssocID="{CF69588F-356D-4343-9F96-58AEA534605B}" presName="dummy" presStyleCnt="0"/>
      <dgm:spPr/>
    </dgm:pt>
    <dgm:pt modelId="{B3E5F8D6-21BD-4723-8F05-2DD0C0795320}" type="pres">
      <dgm:prSet presAssocID="{8868FFF6-E113-43EB-B893-D3C292AD23AF}" presName="sibTrans" presStyleLbl="sibTrans2D1" presStyleIdx="5" presStyleCnt="6"/>
      <dgm:spPr/>
    </dgm:pt>
  </dgm:ptLst>
  <dgm:cxnLst>
    <dgm:cxn modelId="{E40C0813-8CC7-4BD6-AFB5-868BFA767129}" srcId="{F3FF500A-E01E-4BA0-B257-34C0829043F9}" destId="{A7734743-F377-4521-BA1F-6D4DF2F6E367}" srcOrd="1" destOrd="0" parTransId="{23BFE2E1-C0BE-48BA-883F-1EFAA0052636}" sibTransId="{D850983A-F972-4AD5-9E40-D5CB9AD96957}"/>
    <dgm:cxn modelId="{26591214-6106-4161-8450-B06BBA8BDA3F}" type="presOf" srcId="{F3FF500A-E01E-4BA0-B257-34C0829043F9}" destId="{4ABF4080-FEB8-401D-84BC-33FB25542925}" srcOrd="0" destOrd="0" presId="urn:microsoft.com/office/officeart/2005/8/layout/radial6"/>
    <dgm:cxn modelId="{B7C05130-8D87-4244-AEB4-39183C4ED568}" type="presOf" srcId="{8868FFF6-E113-43EB-B893-D3C292AD23AF}" destId="{B3E5F8D6-21BD-4723-8F05-2DD0C0795320}" srcOrd="0" destOrd="0" presId="urn:microsoft.com/office/officeart/2005/8/layout/radial6"/>
    <dgm:cxn modelId="{C039A033-887A-4D06-A6A1-4037F6C0715B}" srcId="{83CA2B3A-BF53-4C3E-9A86-B1A4A8B410E3}" destId="{F3FF500A-E01E-4BA0-B257-34C0829043F9}" srcOrd="0" destOrd="0" parTransId="{B564BAD9-2DB4-4BC4-9354-4E34FCE3DD9D}" sibTransId="{18574777-3F06-4FAC-A94B-BF2D7054B704}"/>
    <dgm:cxn modelId="{4DCDC736-7985-40DB-BC4B-48DD9E4CEB29}" type="presOf" srcId="{68123CBC-F820-4981-B24A-5A530E2F9E56}" destId="{28175E27-D59D-48E6-875F-1AABA1374ED9}" srcOrd="0" destOrd="0" presId="urn:microsoft.com/office/officeart/2005/8/layout/radial6"/>
    <dgm:cxn modelId="{1735F736-80B4-4032-895E-C8D308D99DF2}" type="presOf" srcId="{CF69588F-356D-4343-9F96-58AEA534605B}" destId="{9BED1A7C-6847-4C6A-8D93-9FEBB806F49E}" srcOrd="0" destOrd="0" presId="urn:microsoft.com/office/officeart/2005/8/layout/radial6"/>
    <dgm:cxn modelId="{EF9A5265-44C3-46BF-BC1D-F5A42F8BB6C8}" type="presOf" srcId="{F6BAE5EC-EBA0-4334-84FB-4B6427E10173}" destId="{D53CC5B2-2912-45E1-B280-05394E0150B6}" srcOrd="0" destOrd="0" presId="urn:microsoft.com/office/officeart/2005/8/layout/radial6"/>
    <dgm:cxn modelId="{1FF40566-38D3-42B7-B29C-D94C5C0C95B6}" type="presOf" srcId="{94E3FE9C-9EE8-4F18-A609-1B8171523AEA}" destId="{E7C5CC6C-D764-47E0-B674-237053A153E5}" srcOrd="0" destOrd="0" presId="urn:microsoft.com/office/officeart/2005/8/layout/radial6"/>
    <dgm:cxn modelId="{11078B68-B145-49A9-A70A-8D36D09E3AC1}" type="presOf" srcId="{B185214E-9FFE-4D8D-B4D4-A4A135C4F04C}" destId="{2A8E8869-3C20-45D1-9800-81F849860FD8}" srcOrd="0" destOrd="0" presId="urn:microsoft.com/office/officeart/2005/8/layout/radial6"/>
    <dgm:cxn modelId="{9312686C-3CEB-40B7-BED3-4E374ED86086}" type="presOf" srcId="{A7734743-F377-4521-BA1F-6D4DF2F6E367}" destId="{120CD989-40AC-4727-8740-DC43864056D4}" srcOrd="0" destOrd="0" presId="urn:microsoft.com/office/officeart/2005/8/layout/radial6"/>
    <dgm:cxn modelId="{0FDB1A6D-351B-4D27-B71A-6DDBD2A16FEC}" srcId="{F3FF500A-E01E-4BA0-B257-34C0829043F9}" destId="{57389AC2-E646-42D2-9B52-5CC1BE8036C1}" srcOrd="0" destOrd="0" parTransId="{DEA1D72E-561B-4353-BA2F-1EE47768D43B}" sibTransId="{F6BAE5EC-EBA0-4334-84FB-4B6427E10173}"/>
    <dgm:cxn modelId="{5FAB2552-53B1-416B-B717-2F498940FC24}" type="presOf" srcId="{D850983A-F972-4AD5-9E40-D5CB9AD96957}" destId="{5859B529-03DC-4252-81EA-645B19EB9E87}" srcOrd="0" destOrd="0" presId="urn:microsoft.com/office/officeart/2005/8/layout/radial6"/>
    <dgm:cxn modelId="{FC5ACD72-EAF2-4482-80BC-CF33E326DEF1}" type="presOf" srcId="{B9AB6B77-7EC9-4960-ADBE-67FC460B25D8}" destId="{346EB67D-8BCE-4BB8-98F9-2A724DBD9D26}" srcOrd="0" destOrd="0" presId="urn:microsoft.com/office/officeart/2005/8/layout/radial6"/>
    <dgm:cxn modelId="{AF392B9D-6989-47DD-B58A-F2E939A45462}" type="presOf" srcId="{83CA2B3A-BF53-4C3E-9A86-B1A4A8B410E3}" destId="{D6AFEE61-3318-41FE-B0F1-0279B348B1FA}" srcOrd="0" destOrd="0" presId="urn:microsoft.com/office/officeart/2005/8/layout/radial6"/>
    <dgm:cxn modelId="{443184B8-09D4-4219-8292-811F330797E0}" srcId="{F3FF500A-E01E-4BA0-B257-34C0829043F9}" destId="{6D48BBA6-A9B9-4078-ABF8-11CBDB1DD87F}" srcOrd="3" destOrd="0" parTransId="{8F82AC6A-71FF-4C3C-9396-9440F068FFBE}" sibTransId="{B9AB6B77-7EC9-4960-ADBE-67FC460B25D8}"/>
    <dgm:cxn modelId="{E463D4BA-1736-4D4F-A1AF-F945CE07B7DF}" type="presOf" srcId="{6D48BBA6-A9B9-4078-ABF8-11CBDB1DD87F}" destId="{80F33B8B-BCEF-428A-9A5A-77CC4DDBE547}" srcOrd="0" destOrd="0" presId="urn:microsoft.com/office/officeart/2005/8/layout/radial6"/>
    <dgm:cxn modelId="{D0EDB7BD-A180-472F-9E25-5C6F2F4B7947}" type="presOf" srcId="{357963C2-186C-41F2-A81D-7EC868DFFE08}" destId="{71B48E84-B564-4FB4-8773-BFEF1230B30A}" srcOrd="0" destOrd="0" presId="urn:microsoft.com/office/officeart/2005/8/layout/radial6"/>
    <dgm:cxn modelId="{AF368DC9-4351-4FEC-8254-2BB250E2A62B}" type="presOf" srcId="{57389AC2-E646-42D2-9B52-5CC1BE8036C1}" destId="{459A9F7D-D556-4C1E-BD48-2DB837D5721C}" srcOrd="0" destOrd="0" presId="urn:microsoft.com/office/officeart/2005/8/layout/radial6"/>
    <dgm:cxn modelId="{F8584CD5-7074-4E92-A789-1BDF9E61C80A}" srcId="{F3FF500A-E01E-4BA0-B257-34C0829043F9}" destId="{CF69588F-356D-4343-9F96-58AEA534605B}" srcOrd="5" destOrd="0" parTransId="{DE770058-24F3-4B02-977D-7DD35650A9C7}" sibTransId="{8868FFF6-E113-43EB-B893-D3C292AD23AF}"/>
    <dgm:cxn modelId="{010348E5-D788-4B03-8980-BCF0E5B2D3AE}" srcId="{F3FF500A-E01E-4BA0-B257-34C0829043F9}" destId="{357963C2-186C-41F2-A81D-7EC868DFFE08}" srcOrd="2" destOrd="0" parTransId="{FC9C158A-BD33-476E-8981-2766E9410BA5}" sibTransId="{B185214E-9FFE-4D8D-B4D4-A4A135C4F04C}"/>
    <dgm:cxn modelId="{DBAC48F7-274B-4E35-BA4E-ABFE6BFBD789}" srcId="{83CA2B3A-BF53-4C3E-9A86-B1A4A8B410E3}" destId="{71EC7267-6DD2-4111-BFC4-3EA579D6D77C}" srcOrd="1" destOrd="0" parTransId="{61E4BDCD-8881-4106-A0F8-210659758C8F}" sibTransId="{8B42DCE5-8BAC-4884-8809-14D1EEB77FA2}"/>
    <dgm:cxn modelId="{A35F9DFA-7367-4A52-8CD1-452202F9E735}" srcId="{F3FF500A-E01E-4BA0-B257-34C0829043F9}" destId="{94E3FE9C-9EE8-4F18-A609-1B8171523AEA}" srcOrd="4" destOrd="0" parTransId="{8BE33AA7-8B0F-4379-A29F-0695B406CB96}" sibTransId="{68123CBC-F820-4981-B24A-5A530E2F9E56}"/>
    <dgm:cxn modelId="{0D6A949D-5709-4D6D-985D-8E0727481EF7}" type="presParOf" srcId="{D6AFEE61-3318-41FE-B0F1-0279B348B1FA}" destId="{4ABF4080-FEB8-401D-84BC-33FB25542925}" srcOrd="0" destOrd="0" presId="urn:microsoft.com/office/officeart/2005/8/layout/radial6"/>
    <dgm:cxn modelId="{80A273E3-B366-4198-A852-CF925763266A}" type="presParOf" srcId="{D6AFEE61-3318-41FE-B0F1-0279B348B1FA}" destId="{459A9F7D-D556-4C1E-BD48-2DB837D5721C}" srcOrd="1" destOrd="0" presId="urn:microsoft.com/office/officeart/2005/8/layout/radial6"/>
    <dgm:cxn modelId="{69AC1783-BAF3-4D68-BCF3-8AFC240EFD4A}" type="presParOf" srcId="{D6AFEE61-3318-41FE-B0F1-0279B348B1FA}" destId="{8B612DC8-0C6F-4172-B8DF-55F0A532257E}" srcOrd="2" destOrd="0" presId="urn:microsoft.com/office/officeart/2005/8/layout/radial6"/>
    <dgm:cxn modelId="{F967478B-391A-46CB-A50D-BC7B028B7000}" type="presParOf" srcId="{D6AFEE61-3318-41FE-B0F1-0279B348B1FA}" destId="{D53CC5B2-2912-45E1-B280-05394E0150B6}" srcOrd="3" destOrd="0" presId="urn:microsoft.com/office/officeart/2005/8/layout/radial6"/>
    <dgm:cxn modelId="{E862E525-1000-431A-B741-255F9496160A}" type="presParOf" srcId="{D6AFEE61-3318-41FE-B0F1-0279B348B1FA}" destId="{120CD989-40AC-4727-8740-DC43864056D4}" srcOrd="4" destOrd="0" presId="urn:microsoft.com/office/officeart/2005/8/layout/radial6"/>
    <dgm:cxn modelId="{B2A119F7-3FC9-4834-8E08-2916FC3D9F27}" type="presParOf" srcId="{D6AFEE61-3318-41FE-B0F1-0279B348B1FA}" destId="{70B1BDE3-44E0-467D-8FE9-F722A851C1E1}" srcOrd="5" destOrd="0" presId="urn:microsoft.com/office/officeart/2005/8/layout/radial6"/>
    <dgm:cxn modelId="{F4D8ED10-95D3-4ADA-99A8-0F36E6B6BC37}" type="presParOf" srcId="{D6AFEE61-3318-41FE-B0F1-0279B348B1FA}" destId="{5859B529-03DC-4252-81EA-645B19EB9E87}" srcOrd="6" destOrd="0" presId="urn:microsoft.com/office/officeart/2005/8/layout/radial6"/>
    <dgm:cxn modelId="{EEB213A0-B7AC-40AC-86DD-AEFC5EE555E7}" type="presParOf" srcId="{D6AFEE61-3318-41FE-B0F1-0279B348B1FA}" destId="{71B48E84-B564-4FB4-8773-BFEF1230B30A}" srcOrd="7" destOrd="0" presId="urn:microsoft.com/office/officeart/2005/8/layout/radial6"/>
    <dgm:cxn modelId="{C978F593-E697-46C7-99CA-2DA71EBD212B}" type="presParOf" srcId="{D6AFEE61-3318-41FE-B0F1-0279B348B1FA}" destId="{63CE2B07-7575-4392-8BB4-2B48E447003A}" srcOrd="8" destOrd="0" presId="urn:microsoft.com/office/officeart/2005/8/layout/radial6"/>
    <dgm:cxn modelId="{25BC19E5-181E-4166-9275-674A227AF77D}" type="presParOf" srcId="{D6AFEE61-3318-41FE-B0F1-0279B348B1FA}" destId="{2A8E8869-3C20-45D1-9800-81F849860FD8}" srcOrd="9" destOrd="0" presId="urn:microsoft.com/office/officeart/2005/8/layout/radial6"/>
    <dgm:cxn modelId="{0CEABED2-0805-4EC7-B8F3-8CC0F74B65C9}" type="presParOf" srcId="{D6AFEE61-3318-41FE-B0F1-0279B348B1FA}" destId="{80F33B8B-BCEF-428A-9A5A-77CC4DDBE547}" srcOrd="10" destOrd="0" presId="urn:microsoft.com/office/officeart/2005/8/layout/radial6"/>
    <dgm:cxn modelId="{3F8B764F-09BD-4EA8-B97E-0CF67E51BA3B}" type="presParOf" srcId="{D6AFEE61-3318-41FE-B0F1-0279B348B1FA}" destId="{370D2131-2F33-42BD-A87F-B881322A26C4}" srcOrd="11" destOrd="0" presId="urn:microsoft.com/office/officeart/2005/8/layout/radial6"/>
    <dgm:cxn modelId="{0192F0F8-04D0-4EFA-B6C7-F8C5DB696148}" type="presParOf" srcId="{D6AFEE61-3318-41FE-B0F1-0279B348B1FA}" destId="{346EB67D-8BCE-4BB8-98F9-2A724DBD9D26}" srcOrd="12" destOrd="0" presId="urn:microsoft.com/office/officeart/2005/8/layout/radial6"/>
    <dgm:cxn modelId="{384BA0B4-CF21-4DD5-91E9-6B8EE2AE2A61}" type="presParOf" srcId="{D6AFEE61-3318-41FE-B0F1-0279B348B1FA}" destId="{E7C5CC6C-D764-47E0-B674-237053A153E5}" srcOrd="13" destOrd="0" presId="urn:microsoft.com/office/officeart/2005/8/layout/radial6"/>
    <dgm:cxn modelId="{F17153ED-0E75-4DAB-945C-62733C34F8AF}" type="presParOf" srcId="{D6AFEE61-3318-41FE-B0F1-0279B348B1FA}" destId="{D41464BC-D3F5-489D-AEB4-76DD2206EEAE}" srcOrd="14" destOrd="0" presId="urn:microsoft.com/office/officeart/2005/8/layout/radial6"/>
    <dgm:cxn modelId="{ADFC7B0B-E770-4969-B9F1-8ADD464797C1}" type="presParOf" srcId="{D6AFEE61-3318-41FE-B0F1-0279B348B1FA}" destId="{28175E27-D59D-48E6-875F-1AABA1374ED9}" srcOrd="15" destOrd="0" presId="urn:microsoft.com/office/officeart/2005/8/layout/radial6"/>
    <dgm:cxn modelId="{53596970-5FA8-4B11-B1F2-E8A508BF16EF}" type="presParOf" srcId="{D6AFEE61-3318-41FE-B0F1-0279B348B1FA}" destId="{9BED1A7C-6847-4C6A-8D93-9FEBB806F49E}" srcOrd="16" destOrd="0" presId="urn:microsoft.com/office/officeart/2005/8/layout/radial6"/>
    <dgm:cxn modelId="{AA077F29-CFA8-4CB6-A8A2-0E826136F722}" type="presParOf" srcId="{D6AFEE61-3318-41FE-B0F1-0279B348B1FA}" destId="{B9CE856A-F5FD-4F2D-888C-DC6DB3BCC4B1}" srcOrd="17" destOrd="0" presId="urn:microsoft.com/office/officeart/2005/8/layout/radial6"/>
    <dgm:cxn modelId="{A033F308-6F8C-403E-8055-9FDB24937819}" type="presParOf" srcId="{D6AFEE61-3318-41FE-B0F1-0279B348B1FA}" destId="{B3E5F8D6-21BD-4723-8F05-2DD0C0795320}"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96F9C4-9161-4FF2-89CE-9265A836C66E}" type="doc">
      <dgm:prSet loTypeId="urn:microsoft.com/office/officeart/2005/8/layout/arrow6" loCatId="process" qsTypeId="urn:microsoft.com/office/officeart/2005/8/quickstyle/simple1#5" qsCatId="simple" csTypeId="urn:microsoft.com/office/officeart/2005/8/colors/accent1_2#1" csCatId="accent1" phldr="1"/>
      <dgm:spPr/>
      <dgm:t>
        <a:bodyPr/>
        <a:lstStyle/>
        <a:p>
          <a:endParaRPr lang="en-US"/>
        </a:p>
      </dgm:t>
    </dgm:pt>
    <dgm:pt modelId="{06166BC6-E20C-4E6A-8FCF-814B19252ABF}">
      <dgm:prSet phldrT="[Text]" custT="1"/>
      <dgm:spPr/>
      <dgm:t>
        <a:bodyPr/>
        <a:lstStyle/>
        <a:p>
          <a:r>
            <a:rPr lang="en-US" sz="2000" b="1" dirty="0">
              <a:solidFill>
                <a:schemeClr val="bg1"/>
              </a:solidFill>
              <a:latin typeface="Book Antiqua" panose="02040602050305030304" pitchFamily="18" charset="0"/>
            </a:rPr>
            <a:t>Submission to such conduct may either be made </a:t>
          </a:r>
          <a:br>
            <a:rPr lang="en-US" sz="2000" b="1" dirty="0">
              <a:solidFill>
                <a:schemeClr val="bg1"/>
              </a:solidFill>
              <a:latin typeface="Book Antiqua" panose="02040602050305030304" pitchFamily="18" charset="0"/>
            </a:rPr>
          </a:br>
          <a:r>
            <a:rPr lang="en-US" sz="2000" b="1" dirty="0">
              <a:solidFill>
                <a:schemeClr val="bg1"/>
              </a:solidFill>
              <a:latin typeface="Book Antiqua" panose="02040602050305030304" pitchFamily="18" charset="0"/>
            </a:rPr>
            <a:t>explicitly or implicitly.</a:t>
          </a:r>
        </a:p>
      </dgm:t>
    </dgm:pt>
    <dgm:pt modelId="{8391E82C-7290-4787-8820-E8ABE67121C1}" type="parTrans" cxnId="{58B17E74-00BC-4238-942E-CEA2400EEE60}">
      <dgm:prSet/>
      <dgm:spPr/>
      <dgm:t>
        <a:bodyPr/>
        <a:lstStyle/>
        <a:p>
          <a:endParaRPr lang="en-US"/>
        </a:p>
      </dgm:t>
    </dgm:pt>
    <dgm:pt modelId="{13B8266C-16CA-4B7B-BA93-3082005A9349}" type="sibTrans" cxnId="{58B17E74-00BC-4238-942E-CEA2400EEE60}">
      <dgm:prSet/>
      <dgm:spPr/>
      <dgm:t>
        <a:bodyPr/>
        <a:lstStyle/>
        <a:p>
          <a:endParaRPr lang="en-US"/>
        </a:p>
      </dgm:t>
    </dgm:pt>
    <dgm:pt modelId="{767D3548-4315-4F6B-9B3B-9C36A44CA44B}">
      <dgm:prSet custT="1"/>
      <dgm:spPr/>
      <dgm:t>
        <a:bodyPr/>
        <a:lstStyle/>
        <a:p>
          <a:pPr algn="l"/>
          <a:r>
            <a:rPr lang="en-US" sz="1800" b="1" dirty="0">
              <a:solidFill>
                <a:schemeClr val="bg1"/>
              </a:solidFill>
              <a:latin typeface="Book Antiqua" panose="02040602050305030304" pitchFamily="18" charset="0"/>
            </a:rPr>
            <a:t>If this occurs, it does not matter whether the student </a:t>
          </a:r>
          <a:br>
            <a:rPr lang="en-US" sz="1800" b="1" dirty="0">
              <a:solidFill>
                <a:schemeClr val="bg1"/>
              </a:solidFill>
              <a:latin typeface="Book Antiqua" panose="02040602050305030304" pitchFamily="18" charset="0"/>
            </a:rPr>
          </a:br>
          <a:r>
            <a:rPr lang="en-US" sz="1800" b="1" dirty="0">
              <a:solidFill>
                <a:schemeClr val="bg1"/>
              </a:solidFill>
              <a:latin typeface="Book Antiqua" panose="02040602050305030304" pitchFamily="18" charset="0"/>
            </a:rPr>
            <a:t>resists and suffers the threatened harm or submits to and avoids the threatened harm.</a:t>
          </a:r>
        </a:p>
      </dgm:t>
    </dgm:pt>
    <dgm:pt modelId="{8D7C8EA4-4B1E-446E-A74A-945E5C6A32FD}" type="parTrans" cxnId="{049FC4B6-A7B5-4522-BF4F-6CB7FF66142F}">
      <dgm:prSet/>
      <dgm:spPr/>
      <dgm:t>
        <a:bodyPr/>
        <a:lstStyle/>
        <a:p>
          <a:endParaRPr lang="en-US"/>
        </a:p>
      </dgm:t>
    </dgm:pt>
    <dgm:pt modelId="{79BBD32F-1517-4E4A-922F-97981A9A3346}" type="sibTrans" cxnId="{049FC4B6-A7B5-4522-BF4F-6CB7FF66142F}">
      <dgm:prSet/>
      <dgm:spPr/>
      <dgm:t>
        <a:bodyPr/>
        <a:lstStyle/>
        <a:p>
          <a:endParaRPr lang="en-US"/>
        </a:p>
      </dgm:t>
    </dgm:pt>
    <dgm:pt modelId="{102A0FC5-4CAC-4997-839B-A939B411A779}" type="pres">
      <dgm:prSet presAssocID="{B996F9C4-9161-4FF2-89CE-9265A836C66E}" presName="compositeShape" presStyleCnt="0">
        <dgm:presLayoutVars>
          <dgm:chMax val="2"/>
          <dgm:dir/>
          <dgm:resizeHandles val="exact"/>
        </dgm:presLayoutVars>
      </dgm:prSet>
      <dgm:spPr/>
    </dgm:pt>
    <dgm:pt modelId="{A0118636-1D6C-49CD-8C30-5BD588CE499F}" type="pres">
      <dgm:prSet presAssocID="{B996F9C4-9161-4FF2-89CE-9265A836C66E}" presName="ribbon" presStyleLbl="node1" presStyleIdx="0" presStyleCnt="1"/>
      <dgm:spPr/>
    </dgm:pt>
    <dgm:pt modelId="{650EDB1B-A1BA-46F8-8FE3-2CE95F4C5FF7}" type="pres">
      <dgm:prSet presAssocID="{B996F9C4-9161-4FF2-89CE-9265A836C66E}" presName="leftArrowText" presStyleLbl="node1" presStyleIdx="0" presStyleCnt="1">
        <dgm:presLayoutVars>
          <dgm:chMax val="0"/>
          <dgm:bulletEnabled val="1"/>
        </dgm:presLayoutVars>
      </dgm:prSet>
      <dgm:spPr/>
    </dgm:pt>
    <dgm:pt modelId="{AF59E659-78DD-4092-81FD-06E2C022252E}" type="pres">
      <dgm:prSet presAssocID="{B996F9C4-9161-4FF2-89CE-9265A836C66E}" presName="rightArrowText" presStyleLbl="node1" presStyleIdx="0" presStyleCnt="1" custScaleX="112240">
        <dgm:presLayoutVars>
          <dgm:chMax val="0"/>
          <dgm:bulletEnabled val="1"/>
        </dgm:presLayoutVars>
      </dgm:prSet>
      <dgm:spPr/>
    </dgm:pt>
  </dgm:ptLst>
  <dgm:cxnLst>
    <dgm:cxn modelId="{58B17E74-00BC-4238-942E-CEA2400EEE60}" srcId="{B996F9C4-9161-4FF2-89CE-9265A836C66E}" destId="{06166BC6-E20C-4E6A-8FCF-814B19252ABF}" srcOrd="0" destOrd="0" parTransId="{8391E82C-7290-4787-8820-E8ABE67121C1}" sibTransId="{13B8266C-16CA-4B7B-BA93-3082005A9349}"/>
    <dgm:cxn modelId="{8989BD9F-A084-49BF-B940-4B97DA4014DA}" type="presOf" srcId="{06166BC6-E20C-4E6A-8FCF-814B19252ABF}" destId="{650EDB1B-A1BA-46F8-8FE3-2CE95F4C5FF7}" srcOrd="0" destOrd="0" presId="urn:microsoft.com/office/officeart/2005/8/layout/arrow6"/>
    <dgm:cxn modelId="{049FC4B6-A7B5-4522-BF4F-6CB7FF66142F}" srcId="{B996F9C4-9161-4FF2-89CE-9265A836C66E}" destId="{767D3548-4315-4F6B-9B3B-9C36A44CA44B}" srcOrd="1" destOrd="0" parTransId="{8D7C8EA4-4B1E-446E-A74A-945E5C6A32FD}" sibTransId="{79BBD32F-1517-4E4A-922F-97981A9A3346}"/>
    <dgm:cxn modelId="{7B8339DB-4143-42C0-8E7B-D0E01FA3E268}" type="presOf" srcId="{B996F9C4-9161-4FF2-89CE-9265A836C66E}" destId="{102A0FC5-4CAC-4997-839B-A939B411A779}" srcOrd="0" destOrd="0" presId="urn:microsoft.com/office/officeart/2005/8/layout/arrow6"/>
    <dgm:cxn modelId="{DBDC35F8-8A8B-44BE-AB45-271C0E805DC8}" type="presOf" srcId="{767D3548-4315-4F6B-9B3B-9C36A44CA44B}" destId="{AF59E659-78DD-4092-81FD-06E2C022252E}" srcOrd="0" destOrd="0" presId="urn:microsoft.com/office/officeart/2005/8/layout/arrow6"/>
    <dgm:cxn modelId="{DEFDAF0D-497E-4061-9877-57CADD55085C}" type="presParOf" srcId="{102A0FC5-4CAC-4997-839B-A939B411A779}" destId="{A0118636-1D6C-49CD-8C30-5BD588CE499F}" srcOrd="0" destOrd="0" presId="urn:microsoft.com/office/officeart/2005/8/layout/arrow6"/>
    <dgm:cxn modelId="{CB1A0DDE-EFED-4F18-BFCF-DCDA90665FF3}" type="presParOf" srcId="{102A0FC5-4CAC-4997-839B-A939B411A779}" destId="{650EDB1B-A1BA-46F8-8FE3-2CE95F4C5FF7}" srcOrd="1" destOrd="0" presId="urn:microsoft.com/office/officeart/2005/8/layout/arrow6"/>
    <dgm:cxn modelId="{30B514EF-3CD1-404D-B856-5FC0B873D0B3}" type="presParOf" srcId="{102A0FC5-4CAC-4997-839B-A939B411A779}" destId="{AF59E659-78DD-4092-81FD-06E2C022252E}"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142E5C-C2C2-49CF-9015-8A15BC64D0ED}" type="doc">
      <dgm:prSet loTypeId="urn:microsoft.com/office/officeart/2008/layout/VerticalCurvedList" loCatId="list" qsTypeId="urn:microsoft.com/office/officeart/2005/8/quickstyle/simple1#6" qsCatId="simple" csTypeId="urn:microsoft.com/office/officeart/2005/8/colors/colorful1#5" csCatId="colorful" phldr="1"/>
      <dgm:spPr/>
      <dgm:t>
        <a:bodyPr/>
        <a:lstStyle/>
        <a:p>
          <a:endParaRPr lang="en-US"/>
        </a:p>
      </dgm:t>
    </dgm:pt>
    <dgm:pt modelId="{BEFFCE8E-AAD0-4634-9B85-F48E70DAEC9B}">
      <dgm:prSet phldrT="[Text]"/>
      <dgm:spPr/>
      <dgm:t>
        <a:bodyPr/>
        <a:lstStyle/>
        <a:p>
          <a:r>
            <a:rPr lang="en-US" dirty="0">
              <a:latin typeface="Book Antiqua" panose="02040602050305030304" pitchFamily="18" charset="0"/>
            </a:rPr>
            <a:t>The complainant must be a current student or employee or attempting to enroll in the District’s programs</a:t>
          </a:r>
        </a:p>
      </dgm:t>
    </dgm:pt>
    <dgm:pt modelId="{BFD20CC1-8C86-4089-B909-4911F2B39A54}" type="parTrans" cxnId="{06CFE941-625D-4A3C-9568-C160E6EF428A}">
      <dgm:prSet/>
      <dgm:spPr/>
      <dgm:t>
        <a:bodyPr/>
        <a:lstStyle/>
        <a:p>
          <a:endParaRPr lang="en-US">
            <a:latin typeface="Book Antiqua" panose="02040602050305030304" pitchFamily="18" charset="0"/>
          </a:endParaRPr>
        </a:p>
      </dgm:t>
    </dgm:pt>
    <dgm:pt modelId="{4AA24D6D-48A1-467C-92AC-169E3C5D1CD0}" type="sibTrans" cxnId="{06CFE941-625D-4A3C-9568-C160E6EF428A}">
      <dgm:prSet/>
      <dgm:spPr/>
      <dgm:t>
        <a:bodyPr/>
        <a:lstStyle/>
        <a:p>
          <a:endParaRPr lang="en-US">
            <a:latin typeface="Book Antiqua" panose="02040602050305030304" pitchFamily="18" charset="0"/>
          </a:endParaRPr>
        </a:p>
      </dgm:t>
    </dgm:pt>
    <dgm:pt modelId="{B2F43509-8104-49B1-BD65-6AEA0C6DEAAB}">
      <dgm:prSet phldrT="[Text]"/>
      <dgm:spPr/>
      <dgm:t>
        <a:bodyPr/>
        <a:lstStyle/>
        <a:p>
          <a:r>
            <a:rPr lang="en-US">
              <a:latin typeface="Book Antiqua" panose="02040602050305030304" pitchFamily="18" charset="0"/>
            </a:rPr>
            <a:t>Covers sexual harassment that happens in a school’s </a:t>
          </a:r>
          <a:r>
            <a:rPr lang="en-US" b="1">
              <a:latin typeface="Book Antiqua" panose="02040602050305030304" pitchFamily="18" charset="0"/>
            </a:rPr>
            <a:t>“education program or activity”</a:t>
          </a:r>
          <a:endParaRPr lang="en-US" dirty="0">
            <a:latin typeface="Book Antiqua" panose="02040602050305030304" pitchFamily="18" charset="0"/>
          </a:endParaRPr>
        </a:p>
      </dgm:t>
    </dgm:pt>
    <dgm:pt modelId="{40BBB249-8A92-479E-B8D0-16D76C5FB3BA}" type="parTrans" cxnId="{BDCBB4AC-00B0-43E8-A4E5-15974865D1BC}">
      <dgm:prSet/>
      <dgm:spPr/>
      <dgm:t>
        <a:bodyPr/>
        <a:lstStyle/>
        <a:p>
          <a:endParaRPr lang="en-US">
            <a:latin typeface="Book Antiqua" panose="02040602050305030304" pitchFamily="18" charset="0"/>
          </a:endParaRPr>
        </a:p>
      </dgm:t>
    </dgm:pt>
    <dgm:pt modelId="{307554FF-A87A-4CAB-8ED3-D5389B1F08C2}" type="sibTrans" cxnId="{BDCBB4AC-00B0-43E8-A4E5-15974865D1BC}">
      <dgm:prSet/>
      <dgm:spPr/>
      <dgm:t>
        <a:bodyPr/>
        <a:lstStyle/>
        <a:p>
          <a:endParaRPr lang="en-US">
            <a:latin typeface="Book Antiqua" panose="02040602050305030304" pitchFamily="18" charset="0"/>
          </a:endParaRPr>
        </a:p>
      </dgm:t>
    </dgm:pt>
    <dgm:pt modelId="{14EE3728-8668-4617-A95E-63197C5DC398}">
      <dgm:prSet phldrT="[Text]"/>
      <dgm:spPr/>
      <dgm:t>
        <a:bodyPr/>
        <a:lstStyle/>
        <a:p>
          <a:r>
            <a:rPr lang="en-US">
              <a:latin typeface="Book Antiqua" panose="02040602050305030304" pitchFamily="18" charset="0"/>
            </a:rPr>
            <a:t>Must occur in the United States </a:t>
          </a:r>
          <a:endParaRPr lang="en-US" dirty="0">
            <a:latin typeface="Book Antiqua" panose="02040602050305030304" pitchFamily="18" charset="0"/>
          </a:endParaRPr>
        </a:p>
      </dgm:t>
    </dgm:pt>
    <dgm:pt modelId="{E18A433D-B75A-4C79-8CA4-CF3DCD2FE5BC}" type="parTrans" cxnId="{49288F38-1621-47BA-B9A9-B5AC9F4D191C}">
      <dgm:prSet/>
      <dgm:spPr/>
      <dgm:t>
        <a:bodyPr/>
        <a:lstStyle/>
        <a:p>
          <a:endParaRPr lang="en-US">
            <a:latin typeface="Book Antiqua" panose="02040602050305030304" pitchFamily="18" charset="0"/>
          </a:endParaRPr>
        </a:p>
      </dgm:t>
    </dgm:pt>
    <dgm:pt modelId="{1272DA1E-CBDE-44F0-B951-298BC60CF634}" type="sibTrans" cxnId="{49288F38-1621-47BA-B9A9-B5AC9F4D191C}">
      <dgm:prSet/>
      <dgm:spPr/>
      <dgm:t>
        <a:bodyPr/>
        <a:lstStyle/>
        <a:p>
          <a:endParaRPr lang="en-US">
            <a:latin typeface="Book Antiqua" panose="02040602050305030304" pitchFamily="18" charset="0"/>
          </a:endParaRPr>
        </a:p>
      </dgm:t>
    </dgm:pt>
    <dgm:pt modelId="{6EF489A9-7630-40D8-AB25-D4EF37AFA0AF}">
      <dgm:prSet phldrT="[Text]"/>
      <dgm:spPr/>
      <dgm:t>
        <a:bodyPr/>
        <a:lstStyle/>
        <a:p>
          <a:r>
            <a:rPr lang="en-US">
              <a:latin typeface="Book Antiqua" panose="02040602050305030304" pitchFamily="18" charset="0"/>
            </a:rPr>
            <a:t>Includes sexual harassment by or against students or employees</a:t>
          </a:r>
          <a:endParaRPr lang="en-US" dirty="0">
            <a:latin typeface="Book Antiqua" panose="02040602050305030304" pitchFamily="18" charset="0"/>
          </a:endParaRPr>
        </a:p>
      </dgm:t>
    </dgm:pt>
    <dgm:pt modelId="{F7F3EBA8-44D4-46A4-B63E-CAE472ADCCDC}" type="parTrans" cxnId="{633493AA-8778-4DBA-BB2D-2D034BFF581C}">
      <dgm:prSet/>
      <dgm:spPr/>
      <dgm:t>
        <a:bodyPr/>
        <a:lstStyle/>
        <a:p>
          <a:endParaRPr lang="en-US">
            <a:latin typeface="Book Antiqua" panose="02040602050305030304" pitchFamily="18" charset="0"/>
          </a:endParaRPr>
        </a:p>
      </dgm:t>
    </dgm:pt>
    <dgm:pt modelId="{F04440F5-0C04-4DE6-A93B-E7D179AA1C4F}" type="sibTrans" cxnId="{633493AA-8778-4DBA-BB2D-2D034BFF581C}">
      <dgm:prSet/>
      <dgm:spPr/>
      <dgm:t>
        <a:bodyPr/>
        <a:lstStyle/>
        <a:p>
          <a:endParaRPr lang="en-US">
            <a:latin typeface="Book Antiqua" panose="02040602050305030304" pitchFamily="18" charset="0"/>
          </a:endParaRPr>
        </a:p>
      </dgm:t>
    </dgm:pt>
    <dgm:pt modelId="{0378AA44-C956-413F-9A92-6186430E37C6}" type="pres">
      <dgm:prSet presAssocID="{88142E5C-C2C2-49CF-9015-8A15BC64D0ED}" presName="Name0" presStyleCnt="0">
        <dgm:presLayoutVars>
          <dgm:chMax val="7"/>
          <dgm:chPref val="7"/>
          <dgm:dir/>
        </dgm:presLayoutVars>
      </dgm:prSet>
      <dgm:spPr/>
    </dgm:pt>
    <dgm:pt modelId="{C1F66129-B92C-470F-B034-5013162CFC96}" type="pres">
      <dgm:prSet presAssocID="{88142E5C-C2C2-49CF-9015-8A15BC64D0ED}" presName="Name1" presStyleCnt="0"/>
      <dgm:spPr/>
    </dgm:pt>
    <dgm:pt modelId="{53E62C54-7CDA-4B0B-B707-979ECFF5361E}" type="pres">
      <dgm:prSet presAssocID="{88142E5C-C2C2-49CF-9015-8A15BC64D0ED}" presName="cycle" presStyleCnt="0"/>
      <dgm:spPr/>
    </dgm:pt>
    <dgm:pt modelId="{41C13433-5E7B-458B-A026-3D48AE7AF691}" type="pres">
      <dgm:prSet presAssocID="{88142E5C-C2C2-49CF-9015-8A15BC64D0ED}" presName="srcNode" presStyleLbl="node1" presStyleIdx="0" presStyleCnt="4"/>
      <dgm:spPr/>
    </dgm:pt>
    <dgm:pt modelId="{4040013E-6709-436E-9ED7-E690DE73A12C}" type="pres">
      <dgm:prSet presAssocID="{88142E5C-C2C2-49CF-9015-8A15BC64D0ED}" presName="conn" presStyleLbl="parChTrans1D2" presStyleIdx="0" presStyleCnt="1"/>
      <dgm:spPr/>
    </dgm:pt>
    <dgm:pt modelId="{5BB36703-2896-4F7E-B044-BF5B9629B933}" type="pres">
      <dgm:prSet presAssocID="{88142E5C-C2C2-49CF-9015-8A15BC64D0ED}" presName="extraNode" presStyleLbl="node1" presStyleIdx="0" presStyleCnt="4"/>
      <dgm:spPr/>
    </dgm:pt>
    <dgm:pt modelId="{7E50272F-051A-4EDF-B24B-712B99FB038F}" type="pres">
      <dgm:prSet presAssocID="{88142E5C-C2C2-49CF-9015-8A15BC64D0ED}" presName="dstNode" presStyleLbl="node1" presStyleIdx="0" presStyleCnt="4"/>
      <dgm:spPr/>
    </dgm:pt>
    <dgm:pt modelId="{F46C17C7-6A1F-4FE2-B900-D1131760D0EE}" type="pres">
      <dgm:prSet presAssocID="{BEFFCE8E-AAD0-4634-9B85-F48E70DAEC9B}" presName="text_1" presStyleLbl="node1" presStyleIdx="0" presStyleCnt="4">
        <dgm:presLayoutVars>
          <dgm:bulletEnabled val="1"/>
        </dgm:presLayoutVars>
      </dgm:prSet>
      <dgm:spPr/>
    </dgm:pt>
    <dgm:pt modelId="{357E0B1B-7670-4C80-ADFF-A9980A94586B}" type="pres">
      <dgm:prSet presAssocID="{BEFFCE8E-AAD0-4634-9B85-F48E70DAEC9B}" presName="accent_1" presStyleCnt="0"/>
      <dgm:spPr/>
    </dgm:pt>
    <dgm:pt modelId="{E1034E92-4970-41A4-88B0-E40A9A308568}" type="pres">
      <dgm:prSet presAssocID="{BEFFCE8E-AAD0-4634-9B85-F48E70DAEC9B}" presName="accentRepeatNode" presStyleLbl="solidFgAcc1" presStyleIdx="0" presStyleCnt="4"/>
      <dgm:spPr/>
    </dgm:pt>
    <dgm:pt modelId="{5EED57F6-8DA5-4E53-85B8-95A4615E7DEC}" type="pres">
      <dgm:prSet presAssocID="{B2F43509-8104-49B1-BD65-6AEA0C6DEAAB}" presName="text_2" presStyleLbl="node1" presStyleIdx="1" presStyleCnt="4">
        <dgm:presLayoutVars>
          <dgm:bulletEnabled val="1"/>
        </dgm:presLayoutVars>
      </dgm:prSet>
      <dgm:spPr/>
    </dgm:pt>
    <dgm:pt modelId="{EB32129A-5109-49C1-9E4D-58CD23BA7484}" type="pres">
      <dgm:prSet presAssocID="{B2F43509-8104-49B1-BD65-6AEA0C6DEAAB}" presName="accent_2" presStyleCnt="0"/>
      <dgm:spPr/>
    </dgm:pt>
    <dgm:pt modelId="{6C961824-6A5C-435A-A63B-1CD283157BF6}" type="pres">
      <dgm:prSet presAssocID="{B2F43509-8104-49B1-BD65-6AEA0C6DEAAB}" presName="accentRepeatNode" presStyleLbl="solidFgAcc1" presStyleIdx="1" presStyleCnt="4"/>
      <dgm:spPr/>
    </dgm:pt>
    <dgm:pt modelId="{C28A9261-F923-41DA-B693-701B847D793D}" type="pres">
      <dgm:prSet presAssocID="{14EE3728-8668-4617-A95E-63197C5DC398}" presName="text_3" presStyleLbl="node1" presStyleIdx="2" presStyleCnt="4">
        <dgm:presLayoutVars>
          <dgm:bulletEnabled val="1"/>
        </dgm:presLayoutVars>
      </dgm:prSet>
      <dgm:spPr/>
    </dgm:pt>
    <dgm:pt modelId="{7D2B7A45-3249-4F34-91EA-8C2BBE64443B}" type="pres">
      <dgm:prSet presAssocID="{14EE3728-8668-4617-A95E-63197C5DC398}" presName="accent_3" presStyleCnt="0"/>
      <dgm:spPr/>
    </dgm:pt>
    <dgm:pt modelId="{CABA1ECB-959C-47A9-9A3B-180FAEACC0D1}" type="pres">
      <dgm:prSet presAssocID="{14EE3728-8668-4617-A95E-63197C5DC398}" presName="accentRepeatNode" presStyleLbl="solidFgAcc1" presStyleIdx="2" presStyleCnt="4"/>
      <dgm:spPr/>
    </dgm:pt>
    <dgm:pt modelId="{89A1FD68-C7DF-45E0-9CD7-47E6E424D56B}" type="pres">
      <dgm:prSet presAssocID="{6EF489A9-7630-40D8-AB25-D4EF37AFA0AF}" presName="text_4" presStyleLbl="node1" presStyleIdx="3" presStyleCnt="4">
        <dgm:presLayoutVars>
          <dgm:bulletEnabled val="1"/>
        </dgm:presLayoutVars>
      </dgm:prSet>
      <dgm:spPr/>
    </dgm:pt>
    <dgm:pt modelId="{6FDE0ED3-CE04-4B3C-899A-5C421FBC7FB6}" type="pres">
      <dgm:prSet presAssocID="{6EF489A9-7630-40D8-AB25-D4EF37AFA0AF}" presName="accent_4" presStyleCnt="0"/>
      <dgm:spPr/>
    </dgm:pt>
    <dgm:pt modelId="{8C6909F6-A39E-4B82-BC11-5B29B5BFC54E}" type="pres">
      <dgm:prSet presAssocID="{6EF489A9-7630-40D8-AB25-D4EF37AFA0AF}" presName="accentRepeatNode" presStyleLbl="solidFgAcc1" presStyleIdx="3" presStyleCnt="4"/>
      <dgm:spPr/>
    </dgm:pt>
  </dgm:ptLst>
  <dgm:cxnLst>
    <dgm:cxn modelId="{49288F38-1621-47BA-B9A9-B5AC9F4D191C}" srcId="{88142E5C-C2C2-49CF-9015-8A15BC64D0ED}" destId="{14EE3728-8668-4617-A95E-63197C5DC398}" srcOrd="2" destOrd="0" parTransId="{E18A433D-B75A-4C79-8CA4-CF3DCD2FE5BC}" sibTransId="{1272DA1E-CBDE-44F0-B951-298BC60CF634}"/>
    <dgm:cxn modelId="{06CFE941-625D-4A3C-9568-C160E6EF428A}" srcId="{88142E5C-C2C2-49CF-9015-8A15BC64D0ED}" destId="{BEFFCE8E-AAD0-4634-9B85-F48E70DAEC9B}" srcOrd="0" destOrd="0" parTransId="{BFD20CC1-8C86-4089-B909-4911F2B39A54}" sibTransId="{4AA24D6D-48A1-467C-92AC-169E3C5D1CD0}"/>
    <dgm:cxn modelId="{D6B28044-8D14-4E62-98E3-50AA73D46181}" type="presOf" srcId="{B2F43509-8104-49B1-BD65-6AEA0C6DEAAB}" destId="{5EED57F6-8DA5-4E53-85B8-95A4615E7DEC}" srcOrd="0" destOrd="0" presId="urn:microsoft.com/office/officeart/2008/layout/VerticalCurvedList"/>
    <dgm:cxn modelId="{DBF9D875-017B-4E58-B7C1-4FCC7B7BA8A3}" type="presOf" srcId="{BEFFCE8E-AAD0-4634-9B85-F48E70DAEC9B}" destId="{F46C17C7-6A1F-4FE2-B900-D1131760D0EE}" srcOrd="0" destOrd="0" presId="urn:microsoft.com/office/officeart/2008/layout/VerticalCurvedList"/>
    <dgm:cxn modelId="{D1868C5A-0D5D-418D-ADD7-7637D99E373B}" type="presOf" srcId="{14EE3728-8668-4617-A95E-63197C5DC398}" destId="{C28A9261-F923-41DA-B693-701B847D793D}" srcOrd="0" destOrd="0" presId="urn:microsoft.com/office/officeart/2008/layout/VerticalCurvedList"/>
    <dgm:cxn modelId="{2C70988F-D35C-4E8C-BD63-C510A461E482}" type="presOf" srcId="{88142E5C-C2C2-49CF-9015-8A15BC64D0ED}" destId="{0378AA44-C956-413F-9A92-6186430E37C6}" srcOrd="0" destOrd="0" presId="urn:microsoft.com/office/officeart/2008/layout/VerticalCurvedList"/>
    <dgm:cxn modelId="{B5D20891-108A-4523-9C19-38606BFE88CE}" type="presOf" srcId="{6EF489A9-7630-40D8-AB25-D4EF37AFA0AF}" destId="{89A1FD68-C7DF-45E0-9CD7-47E6E424D56B}" srcOrd="0" destOrd="0" presId="urn:microsoft.com/office/officeart/2008/layout/VerticalCurvedList"/>
    <dgm:cxn modelId="{633493AA-8778-4DBA-BB2D-2D034BFF581C}" srcId="{88142E5C-C2C2-49CF-9015-8A15BC64D0ED}" destId="{6EF489A9-7630-40D8-AB25-D4EF37AFA0AF}" srcOrd="3" destOrd="0" parTransId="{F7F3EBA8-44D4-46A4-B63E-CAE472ADCCDC}" sibTransId="{F04440F5-0C04-4DE6-A93B-E7D179AA1C4F}"/>
    <dgm:cxn modelId="{BDCBB4AC-00B0-43E8-A4E5-15974865D1BC}" srcId="{88142E5C-C2C2-49CF-9015-8A15BC64D0ED}" destId="{B2F43509-8104-49B1-BD65-6AEA0C6DEAAB}" srcOrd="1" destOrd="0" parTransId="{40BBB249-8A92-479E-B8D0-16D76C5FB3BA}" sibTransId="{307554FF-A87A-4CAB-8ED3-D5389B1F08C2}"/>
    <dgm:cxn modelId="{3506A8EC-7407-4430-8BCA-3450C6FE9E9A}" type="presOf" srcId="{4AA24D6D-48A1-467C-92AC-169E3C5D1CD0}" destId="{4040013E-6709-436E-9ED7-E690DE73A12C}" srcOrd="0" destOrd="0" presId="urn:microsoft.com/office/officeart/2008/layout/VerticalCurvedList"/>
    <dgm:cxn modelId="{3D8DED4F-8118-4A55-B515-4847207CDFB3}" type="presParOf" srcId="{0378AA44-C956-413F-9A92-6186430E37C6}" destId="{C1F66129-B92C-470F-B034-5013162CFC96}" srcOrd="0" destOrd="0" presId="urn:microsoft.com/office/officeart/2008/layout/VerticalCurvedList"/>
    <dgm:cxn modelId="{637A24AD-49AA-44F9-8A14-F646CD54549E}" type="presParOf" srcId="{C1F66129-B92C-470F-B034-5013162CFC96}" destId="{53E62C54-7CDA-4B0B-B707-979ECFF5361E}" srcOrd="0" destOrd="0" presId="urn:microsoft.com/office/officeart/2008/layout/VerticalCurvedList"/>
    <dgm:cxn modelId="{026EDF44-FAF9-4C72-9A58-EFB7A455EFA6}" type="presParOf" srcId="{53E62C54-7CDA-4B0B-B707-979ECFF5361E}" destId="{41C13433-5E7B-458B-A026-3D48AE7AF691}" srcOrd="0" destOrd="0" presId="urn:microsoft.com/office/officeart/2008/layout/VerticalCurvedList"/>
    <dgm:cxn modelId="{933DFB13-E5FD-4D52-8502-83B031517FAB}" type="presParOf" srcId="{53E62C54-7CDA-4B0B-B707-979ECFF5361E}" destId="{4040013E-6709-436E-9ED7-E690DE73A12C}" srcOrd="1" destOrd="0" presId="urn:microsoft.com/office/officeart/2008/layout/VerticalCurvedList"/>
    <dgm:cxn modelId="{7261FD12-35FB-49B3-BF70-384A5AC2D65C}" type="presParOf" srcId="{53E62C54-7CDA-4B0B-B707-979ECFF5361E}" destId="{5BB36703-2896-4F7E-B044-BF5B9629B933}" srcOrd="2" destOrd="0" presId="urn:microsoft.com/office/officeart/2008/layout/VerticalCurvedList"/>
    <dgm:cxn modelId="{3B92D18F-70F6-40FD-9F15-40E22E0C7560}" type="presParOf" srcId="{53E62C54-7CDA-4B0B-B707-979ECFF5361E}" destId="{7E50272F-051A-4EDF-B24B-712B99FB038F}" srcOrd="3" destOrd="0" presId="urn:microsoft.com/office/officeart/2008/layout/VerticalCurvedList"/>
    <dgm:cxn modelId="{F0A05AD8-2891-403F-A586-5A561DDAFFB4}" type="presParOf" srcId="{C1F66129-B92C-470F-B034-5013162CFC96}" destId="{F46C17C7-6A1F-4FE2-B900-D1131760D0EE}" srcOrd="1" destOrd="0" presId="urn:microsoft.com/office/officeart/2008/layout/VerticalCurvedList"/>
    <dgm:cxn modelId="{77BBA394-2427-4879-983C-30F128FEE4A8}" type="presParOf" srcId="{C1F66129-B92C-470F-B034-5013162CFC96}" destId="{357E0B1B-7670-4C80-ADFF-A9980A94586B}" srcOrd="2" destOrd="0" presId="urn:microsoft.com/office/officeart/2008/layout/VerticalCurvedList"/>
    <dgm:cxn modelId="{ABDB15E6-8934-427F-BFC3-0AD6B6555E62}" type="presParOf" srcId="{357E0B1B-7670-4C80-ADFF-A9980A94586B}" destId="{E1034E92-4970-41A4-88B0-E40A9A308568}" srcOrd="0" destOrd="0" presId="urn:microsoft.com/office/officeart/2008/layout/VerticalCurvedList"/>
    <dgm:cxn modelId="{152349A0-9801-4A4E-A00C-4E79075B8A52}" type="presParOf" srcId="{C1F66129-B92C-470F-B034-5013162CFC96}" destId="{5EED57F6-8DA5-4E53-85B8-95A4615E7DEC}" srcOrd="3" destOrd="0" presId="urn:microsoft.com/office/officeart/2008/layout/VerticalCurvedList"/>
    <dgm:cxn modelId="{7B87B702-1249-40A4-A528-DDB811E54B46}" type="presParOf" srcId="{C1F66129-B92C-470F-B034-5013162CFC96}" destId="{EB32129A-5109-49C1-9E4D-58CD23BA7484}" srcOrd="4" destOrd="0" presId="urn:microsoft.com/office/officeart/2008/layout/VerticalCurvedList"/>
    <dgm:cxn modelId="{DB888B48-C333-4E7B-87AE-CA498FE7EC64}" type="presParOf" srcId="{EB32129A-5109-49C1-9E4D-58CD23BA7484}" destId="{6C961824-6A5C-435A-A63B-1CD283157BF6}" srcOrd="0" destOrd="0" presId="urn:microsoft.com/office/officeart/2008/layout/VerticalCurvedList"/>
    <dgm:cxn modelId="{18E5C839-EC11-43A4-92E6-A9CEC5D5270E}" type="presParOf" srcId="{C1F66129-B92C-470F-B034-5013162CFC96}" destId="{C28A9261-F923-41DA-B693-701B847D793D}" srcOrd="5" destOrd="0" presId="urn:microsoft.com/office/officeart/2008/layout/VerticalCurvedList"/>
    <dgm:cxn modelId="{2726BA95-2F25-464F-BE0C-3C2D197640AA}" type="presParOf" srcId="{C1F66129-B92C-470F-B034-5013162CFC96}" destId="{7D2B7A45-3249-4F34-91EA-8C2BBE64443B}" srcOrd="6" destOrd="0" presId="urn:microsoft.com/office/officeart/2008/layout/VerticalCurvedList"/>
    <dgm:cxn modelId="{B71AF3AF-C253-4917-BCF0-80C6B47C1143}" type="presParOf" srcId="{7D2B7A45-3249-4F34-91EA-8C2BBE64443B}" destId="{CABA1ECB-959C-47A9-9A3B-180FAEACC0D1}" srcOrd="0" destOrd="0" presId="urn:microsoft.com/office/officeart/2008/layout/VerticalCurvedList"/>
    <dgm:cxn modelId="{D2D76701-1E47-4225-A4DD-CF1746D69E69}" type="presParOf" srcId="{C1F66129-B92C-470F-B034-5013162CFC96}" destId="{89A1FD68-C7DF-45E0-9CD7-47E6E424D56B}" srcOrd="7" destOrd="0" presId="urn:microsoft.com/office/officeart/2008/layout/VerticalCurvedList"/>
    <dgm:cxn modelId="{C8E7523E-7C4C-445B-91E6-2B69730BAEBA}" type="presParOf" srcId="{C1F66129-B92C-470F-B034-5013162CFC96}" destId="{6FDE0ED3-CE04-4B3C-899A-5C421FBC7FB6}" srcOrd="8" destOrd="0" presId="urn:microsoft.com/office/officeart/2008/layout/VerticalCurvedList"/>
    <dgm:cxn modelId="{8FC52C39-446B-494B-B3DC-8A5886A0C95E}" type="presParOf" srcId="{6FDE0ED3-CE04-4B3C-899A-5C421FBC7FB6}" destId="{8C6909F6-A39E-4B82-BC11-5B29B5BFC54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9E17F0-82C9-489F-9659-48A392032B61}" type="doc">
      <dgm:prSet loTypeId="urn:microsoft.com/office/officeart/2005/8/layout/pList2" loCatId="list" qsTypeId="urn:microsoft.com/office/officeart/2005/8/quickstyle/simple1#7" qsCatId="simple" csTypeId="urn:microsoft.com/office/officeart/2005/8/colors/colorful1#6" csCatId="colorful" phldr="1"/>
      <dgm:spPr/>
    </dgm:pt>
    <dgm:pt modelId="{9671FE63-AABF-479B-A6E8-4CCF39A6CACE}">
      <dgm:prSet phldrT="[Text]" custT="1"/>
      <dgm:spPr/>
      <dgm:t>
        <a:bodyPr/>
        <a:lstStyle/>
        <a:p>
          <a:r>
            <a:rPr lang="en-US" sz="2000" dirty="0">
              <a:latin typeface="Book Antiqua" panose="02040602050305030304" pitchFamily="18" charset="0"/>
            </a:rPr>
            <a:t>School buildings/</a:t>
          </a:r>
          <a:br>
            <a:rPr lang="en-US" sz="2000" dirty="0">
              <a:latin typeface="Book Antiqua" panose="02040602050305030304" pitchFamily="18" charset="0"/>
            </a:rPr>
          </a:br>
          <a:r>
            <a:rPr lang="en-US" sz="2000" dirty="0">
              <a:latin typeface="Book Antiqua" panose="02040602050305030304" pitchFamily="18" charset="0"/>
            </a:rPr>
            <a:t>on campus</a:t>
          </a:r>
        </a:p>
      </dgm:t>
    </dgm:pt>
    <dgm:pt modelId="{41A7AB94-6C6E-4585-97E7-20F1DFE9F6CA}" type="parTrans" cxnId="{3260C9A4-500D-49EC-8538-10AB7670606B}">
      <dgm:prSet/>
      <dgm:spPr/>
      <dgm:t>
        <a:bodyPr/>
        <a:lstStyle/>
        <a:p>
          <a:endParaRPr lang="en-US" sz="2000">
            <a:latin typeface="Book Antiqua" panose="02040602050305030304" pitchFamily="18" charset="0"/>
          </a:endParaRPr>
        </a:p>
      </dgm:t>
    </dgm:pt>
    <dgm:pt modelId="{85A1F368-1C31-4ECA-BC3F-0F39E8DCA288}" type="sibTrans" cxnId="{3260C9A4-500D-49EC-8538-10AB7670606B}">
      <dgm:prSet/>
      <dgm:spPr/>
      <dgm:t>
        <a:bodyPr/>
        <a:lstStyle/>
        <a:p>
          <a:endParaRPr lang="en-US" sz="2000">
            <a:latin typeface="Book Antiqua" panose="02040602050305030304" pitchFamily="18" charset="0"/>
          </a:endParaRPr>
        </a:p>
      </dgm:t>
    </dgm:pt>
    <dgm:pt modelId="{4B2F3AF6-90E3-4A91-AF29-BCB870225786}">
      <dgm:prSet phldrT="[Text]" custT="1"/>
      <dgm:spPr/>
      <dgm:t>
        <a:bodyPr/>
        <a:lstStyle/>
        <a:p>
          <a:r>
            <a:rPr lang="en-US" sz="2000" dirty="0">
              <a:latin typeface="Book Antiqua" panose="02040602050305030304" pitchFamily="18" charset="0"/>
            </a:rPr>
            <a:t>At school, on school bus, on field trips, at school-sponsored activities (including athletics), academic conferences, etc.</a:t>
          </a:r>
        </a:p>
      </dgm:t>
    </dgm:pt>
    <dgm:pt modelId="{DCC16503-6AEF-474F-8EBA-D476B95A5384}" type="parTrans" cxnId="{868CECAB-B196-4E65-ADA9-08459155BEF3}">
      <dgm:prSet/>
      <dgm:spPr/>
      <dgm:t>
        <a:bodyPr/>
        <a:lstStyle/>
        <a:p>
          <a:endParaRPr lang="en-US" sz="2000">
            <a:latin typeface="Book Antiqua" panose="02040602050305030304" pitchFamily="18" charset="0"/>
          </a:endParaRPr>
        </a:p>
      </dgm:t>
    </dgm:pt>
    <dgm:pt modelId="{2E37305F-2375-4794-A0DD-C40E62E3BF7F}" type="sibTrans" cxnId="{868CECAB-B196-4E65-ADA9-08459155BEF3}">
      <dgm:prSet/>
      <dgm:spPr/>
      <dgm:t>
        <a:bodyPr/>
        <a:lstStyle/>
        <a:p>
          <a:endParaRPr lang="en-US" sz="2000">
            <a:latin typeface="Book Antiqua" panose="02040602050305030304" pitchFamily="18" charset="0"/>
          </a:endParaRPr>
        </a:p>
      </dgm:t>
    </dgm:pt>
    <dgm:pt modelId="{7E572108-078B-4BF5-84ED-519370ECFE83}">
      <dgm:prSet phldrT="[Text]" custT="1"/>
      <dgm:spPr/>
      <dgm:t>
        <a:bodyPr/>
        <a:lstStyle/>
        <a:p>
          <a:r>
            <a:rPr lang="en-US" sz="2000" dirty="0">
              <a:latin typeface="Book Antiqua" panose="02040602050305030304" pitchFamily="18" charset="0"/>
            </a:rPr>
            <a:t>Distance learning</a:t>
          </a:r>
        </a:p>
      </dgm:t>
    </dgm:pt>
    <dgm:pt modelId="{BEDC20F6-4311-4597-B644-4BF89C4519BC}" type="parTrans" cxnId="{1C209A29-46E3-4008-AE85-8535F4E0F786}">
      <dgm:prSet/>
      <dgm:spPr/>
      <dgm:t>
        <a:bodyPr/>
        <a:lstStyle/>
        <a:p>
          <a:endParaRPr lang="en-US" sz="2000">
            <a:latin typeface="Book Antiqua" panose="02040602050305030304" pitchFamily="18" charset="0"/>
          </a:endParaRPr>
        </a:p>
      </dgm:t>
    </dgm:pt>
    <dgm:pt modelId="{71162C91-55BE-4CF5-8158-5ECF81A2B0D7}" type="sibTrans" cxnId="{1C209A29-46E3-4008-AE85-8535F4E0F786}">
      <dgm:prSet/>
      <dgm:spPr/>
      <dgm:t>
        <a:bodyPr/>
        <a:lstStyle/>
        <a:p>
          <a:endParaRPr lang="en-US" sz="2000">
            <a:latin typeface="Book Antiqua" panose="02040602050305030304" pitchFamily="18" charset="0"/>
          </a:endParaRPr>
        </a:p>
      </dgm:t>
    </dgm:pt>
    <dgm:pt modelId="{2476B0CC-4F87-4A92-846A-ED12D955E47D}" type="pres">
      <dgm:prSet presAssocID="{1F9E17F0-82C9-489F-9659-48A392032B61}" presName="Name0" presStyleCnt="0">
        <dgm:presLayoutVars>
          <dgm:dir/>
          <dgm:resizeHandles val="exact"/>
        </dgm:presLayoutVars>
      </dgm:prSet>
      <dgm:spPr/>
    </dgm:pt>
    <dgm:pt modelId="{74060BA3-43F0-4A39-84F1-C765290294B7}" type="pres">
      <dgm:prSet presAssocID="{1F9E17F0-82C9-489F-9659-48A392032B61}" presName="bkgdShp" presStyleLbl="alignAccFollowNode1" presStyleIdx="0" presStyleCnt="1"/>
      <dgm:spPr/>
    </dgm:pt>
    <dgm:pt modelId="{EF514931-6890-4059-9A5C-DF15E34B59E1}" type="pres">
      <dgm:prSet presAssocID="{1F9E17F0-82C9-489F-9659-48A392032B61}" presName="linComp" presStyleCnt="0"/>
      <dgm:spPr/>
    </dgm:pt>
    <dgm:pt modelId="{91EDB495-E5D3-49E0-83E0-1CA3303B0F36}" type="pres">
      <dgm:prSet presAssocID="{9671FE63-AABF-479B-A6E8-4CCF39A6CACE}" presName="compNode" presStyleCnt="0"/>
      <dgm:spPr/>
    </dgm:pt>
    <dgm:pt modelId="{F382CD38-4586-4BFE-A4A7-E4662205F628}" type="pres">
      <dgm:prSet presAssocID="{9671FE63-AABF-479B-A6E8-4CCF39A6CACE}" presName="node" presStyleLbl="node1" presStyleIdx="0" presStyleCnt="3">
        <dgm:presLayoutVars>
          <dgm:bulletEnabled val="1"/>
        </dgm:presLayoutVars>
      </dgm:prSet>
      <dgm:spPr/>
    </dgm:pt>
    <dgm:pt modelId="{B2BB67FA-6187-4805-9FDB-BD6946223CC6}" type="pres">
      <dgm:prSet presAssocID="{9671FE63-AABF-479B-A6E8-4CCF39A6CACE}" presName="invisiNode" presStyleLbl="node1" presStyleIdx="0" presStyleCnt="3"/>
      <dgm:spPr/>
    </dgm:pt>
    <dgm:pt modelId="{65E1E7A3-D40E-4F89-AA72-84A401705BA0}" type="pres">
      <dgm:prSet presAssocID="{9671FE63-AABF-479B-A6E8-4CCF39A6CACE}" presName="imagNode"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A37114F4-E8E2-47A0-9AA7-15BB4532E941}" type="pres">
      <dgm:prSet presAssocID="{85A1F368-1C31-4ECA-BC3F-0F39E8DCA288}" presName="sibTrans" presStyleLbl="sibTrans2D1" presStyleIdx="0" presStyleCnt="0"/>
      <dgm:spPr/>
    </dgm:pt>
    <dgm:pt modelId="{9FCA57AB-971E-4903-9044-D7F07B30DEF0}" type="pres">
      <dgm:prSet presAssocID="{4B2F3AF6-90E3-4A91-AF29-BCB870225786}" presName="compNode" presStyleCnt="0"/>
      <dgm:spPr/>
    </dgm:pt>
    <dgm:pt modelId="{02CBAB07-F953-499A-8C13-A4EFD4C91F50}" type="pres">
      <dgm:prSet presAssocID="{4B2F3AF6-90E3-4A91-AF29-BCB870225786}" presName="node" presStyleLbl="node1" presStyleIdx="1" presStyleCnt="3">
        <dgm:presLayoutVars>
          <dgm:bulletEnabled val="1"/>
        </dgm:presLayoutVars>
      </dgm:prSet>
      <dgm:spPr/>
    </dgm:pt>
    <dgm:pt modelId="{A9ECFEC8-3192-4654-B9E1-356189AF02DD}" type="pres">
      <dgm:prSet presAssocID="{4B2F3AF6-90E3-4A91-AF29-BCB870225786}" presName="invisiNode" presStyleLbl="node1" presStyleIdx="1" presStyleCnt="3"/>
      <dgm:spPr/>
    </dgm:pt>
    <dgm:pt modelId="{1F7B1A56-E24E-4D2B-AAE8-0CF08974A5BE}" type="pres">
      <dgm:prSet presAssocID="{4B2F3AF6-90E3-4A91-AF29-BCB870225786}" presName="imagNode" presStyleLbl="fgImgPlace1" presStyleIdx="1" presStyleCnt="3"/>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FE6ABCCB-2B78-45EE-BF10-934D9E4456E3}" type="pres">
      <dgm:prSet presAssocID="{2E37305F-2375-4794-A0DD-C40E62E3BF7F}" presName="sibTrans" presStyleLbl="sibTrans2D1" presStyleIdx="0" presStyleCnt="0"/>
      <dgm:spPr/>
    </dgm:pt>
    <dgm:pt modelId="{C1F7D577-BD5B-4E7D-80D1-3AF755FDE70C}" type="pres">
      <dgm:prSet presAssocID="{7E572108-078B-4BF5-84ED-519370ECFE83}" presName="compNode" presStyleCnt="0"/>
      <dgm:spPr/>
    </dgm:pt>
    <dgm:pt modelId="{DB4B1A80-B666-45C8-BB7B-3ACF8D5C6411}" type="pres">
      <dgm:prSet presAssocID="{7E572108-078B-4BF5-84ED-519370ECFE83}" presName="node" presStyleLbl="node1" presStyleIdx="2" presStyleCnt="3">
        <dgm:presLayoutVars>
          <dgm:bulletEnabled val="1"/>
        </dgm:presLayoutVars>
      </dgm:prSet>
      <dgm:spPr/>
    </dgm:pt>
    <dgm:pt modelId="{21C04D68-D67D-4010-972A-E0E674368DBC}" type="pres">
      <dgm:prSet presAssocID="{7E572108-078B-4BF5-84ED-519370ECFE83}" presName="invisiNode" presStyleLbl="node1" presStyleIdx="2" presStyleCnt="3"/>
      <dgm:spPr/>
    </dgm:pt>
    <dgm:pt modelId="{A9D15437-29AB-4D9D-91D0-A7E15B9F8DDC}" type="pres">
      <dgm:prSet presAssocID="{7E572108-078B-4BF5-84ED-519370ECFE83}" presName="imagNode" presStyleLbl="fgImgPlace1" presStyleIdx="2" presStyleCnt="3"/>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1C209A29-46E3-4008-AE85-8535F4E0F786}" srcId="{1F9E17F0-82C9-489F-9659-48A392032B61}" destId="{7E572108-078B-4BF5-84ED-519370ECFE83}" srcOrd="2" destOrd="0" parTransId="{BEDC20F6-4311-4597-B644-4BF89C4519BC}" sibTransId="{71162C91-55BE-4CF5-8158-5ECF81A2B0D7}"/>
    <dgm:cxn modelId="{F2D67C74-EBF5-4F5D-92B5-29D02C1EDCF2}" type="presOf" srcId="{9671FE63-AABF-479B-A6E8-4CCF39A6CACE}" destId="{F382CD38-4586-4BFE-A4A7-E4662205F628}" srcOrd="0" destOrd="0" presId="urn:microsoft.com/office/officeart/2005/8/layout/pList2"/>
    <dgm:cxn modelId="{CB304958-AC0A-4C28-9346-88E55132AB93}" type="presOf" srcId="{85A1F368-1C31-4ECA-BC3F-0F39E8DCA288}" destId="{A37114F4-E8E2-47A0-9AA7-15BB4532E941}" srcOrd="0" destOrd="0" presId="urn:microsoft.com/office/officeart/2005/8/layout/pList2"/>
    <dgm:cxn modelId="{574E3185-3C7C-4F44-8041-7CE52EC7DE3B}" type="presOf" srcId="{4B2F3AF6-90E3-4A91-AF29-BCB870225786}" destId="{02CBAB07-F953-499A-8C13-A4EFD4C91F50}" srcOrd="0" destOrd="0" presId="urn:microsoft.com/office/officeart/2005/8/layout/pList2"/>
    <dgm:cxn modelId="{3260C9A4-500D-49EC-8538-10AB7670606B}" srcId="{1F9E17F0-82C9-489F-9659-48A392032B61}" destId="{9671FE63-AABF-479B-A6E8-4CCF39A6CACE}" srcOrd="0" destOrd="0" parTransId="{41A7AB94-6C6E-4585-97E7-20F1DFE9F6CA}" sibTransId="{85A1F368-1C31-4ECA-BC3F-0F39E8DCA288}"/>
    <dgm:cxn modelId="{868CECAB-B196-4E65-ADA9-08459155BEF3}" srcId="{1F9E17F0-82C9-489F-9659-48A392032B61}" destId="{4B2F3AF6-90E3-4A91-AF29-BCB870225786}" srcOrd="1" destOrd="0" parTransId="{DCC16503-6AEF-474F-8EBA-D476B95A5384}" sibTransId="{2E37305F-2375-4794-A0DD-C40E62E3BF7F}"/>
    <dgm:cxn modelId="{C80D81DF-E224-4D8C-B7BB-EB6107B2EE2C}" type="presOf" srcId="{1F9E17F0-82C9-489F-9659-48A392032B61}" destId="{2476B0CC-4F87-4A92-846A-ED12D955E47D}" srcOrd="0" destOrd="0" presId="urn:microsoft.com/office/officeart/2005/8/layout/pList2"/>
    <dgm:cxn modelId="{72D2F0E4-595E-415A-9A24-B6CACFE5AFAF}" type="presOf" srcId="{2E37305F-2375-4794-A0DD-C40E62E3BF7F}" destId="{FE6ABCCB-2B78-45EE-BF10-934D9E4456E3}" srcOrd="0" destOrd="0" presId="urn:microsoft.com/office/officeart/2005/8/layout/pList2"/>
    <dgm:cxn modelId="{04EB1EF2-E0A0-4FE7-AF3E-7B0683F8BCA1}" type="presOf" srcId="{7E572108-078B-4BF5-84ED-519370ECFE83}" destId="{DB4B1A80-B666-45C8-BB7B-3ACF8D5C6411}" srcOrd="0" destOrd="0" presId="urn:microsoft.com/office/officeart/2005/8/layout/pList2"/>
    <dgm:cxn modelId="{37848A53-F7D4-472C-B249-8932C7066E50}" type="presParOf" srcId="{2476B0CC-4F87-4A92-846A-ED12D955E47D}" destId="{74060BA3-43F0-4A39-84F1-C765290294B7}" srcOrd="0" destOrd="0" presId="urn:microsoft.com/office/officeart/2005/8/layout/pList2"/>
    <dgm:cxn modelId="{42AF4FAD-7802-46E1-A986-70BF797CE881}" type="presParOf" srcId="{2476B0CC-4F87-4A92-846A-ED12D955E47D}" destId="{EF514931-6890-4059-9A5C-DF15E34B59E1}" srcOrd="1" destOrd="0" presId="urn:microsoft.com/office/officeart/2005/8/layout/pList2"/>
    <dgm:cxn modelId="{4AE43DC7-A3ED-4E16-8328-BB80DCC4A1B4}" type="presParOf" srcId="{EF514931-6890-4059-9A5C-DF15E34B59E1}" destId="{91EDB495-E5D3-49E0-83E0-1CA3303B0F36}" srcOrd="0" destOrd="0" presId="urn:microsoft.com/office/officeart/2005/8/layout/pList2"/>
    <dgm:cxn modelId="{67C9CC55-F5C4-466C-A36F-EABD8DE0D177}" type="presParOf" srcId="{91EDB495-E5D3-49E0-83E0-1CA3303B0F36}" destId="{F382CD38-4586-4BFE-A4A7-E4662205F628}" srcOrd="0" destOrd="0" presId="urn:microsoft.com/office/officeart/2005/8/layout/pList2"/>
    <dgm:cxn modelId="{5A12E31D-7935-4479-BD18-D1A04960157E}" type="presParOf" srcId="{91EDB495-E5D3-49E0-83E0-1CA3303B0F36}" destId="{B2BB67FA-6187-4805-9FDB-BD6946223CC6}" srcOrd="1" destOrd="0" presId="urn:microsoft.com/office/officeart/2005/8/layout/pList2"/>
    <dgm:cxn modelId="{AC369347-CBE1-4B13-B5A7-7642D3B1E8F5}" type="presParOf" srcId="{91EDB495-E5D3-49E0-83E0-1CA3303B0F36}" destId="{65E1E7A3-D40E-4F89-AA72-84A401705BA0}" srcOrd="2" destOrd="0" presId="urn:microsoft.com/office/officeart/2005/8/layout/pList2"/>
    <dgm:cxn modelId="{C83C1AE8-5FB7-487D-A918-BB5A180DB63F}" type="presParOf" srcId="{EF514931-6890-4059-9A5C-DF15E34B59E1}" destId="{A37114F4-E8E2-47A0-9AA7-15BB4532E941}" srcOrd="1" destOrd="0" presId="urn:microsoft.com/office/officeart/2005/8/layout/pList2"/>
    <dgm:cxn modelId="{07DCD996-85CB-4F93-846B-3E1E0E73E1EE}" type="presParOf" srcId="{EF514931-6890-4059-9A5C-DF15E34B59E1}" destId="{9FCA57AB-971E-4903-9044-D7F07B30DEF0}" srcOrd="2" destOrd="0" presId="urn:microsoft.com/office/officeart/2005/8/layout/pList2"/>
    <dgm:cxn modelId="{F22552FF-83B3-47E7-A1C8-F74AAF8486F6}" type="presParOf" srcId="{9FCA57AB-971E-4903-9044-D7F07B30DEF0}" destId="{02CBAB07-F953-499A-8C13-A4EFD4C91F50}" srcOrd="0" destOrd="0" presId="urn:microsoft.com/office/officeart/2005/8/layout/pList2"/>
    <dgm:cxn modelId="{EC9A0C9E-BB18-4924-BA58-3BED7A281E9D}" type="presParOf" srcId="{9FCA57AB-971E-4903-9044-D7F07B30DEF0}" destId="{A9ECFEC8-3192-4654-B9E1-356189AF02DD}" srcOrd="1" destOrd="0" presId="urn:microsoft.com/office/officeart/2005/8/layout/pList2"/>
    <dgm:cxn modelId="{1B30DC04-0CD0-4E4D-829B-9163442CB9B6}" type="presParOf" srcId="{9FCA57AB-971E-4903-9044-D7F07B30DEF0}" destId="{1F7B1A56-E24E-4D2B-AAE8-0CF08974A5BE}" srcOrd="2" destOrd="0" presId="urn:microsoft.com/office/officeart/2005/8/layout/pList2"/>
    <dgm:cxn modelId="{DAE2F209-633E-4D08-8ABA-6470A8FA9574}" type="presParOf" srcId="{EF514931-6890-4059-9A5C-DF15E34B59E1}" destId="{FE6ABCCB-2B78-45EE-BF10-934D9E4456E3}" srcOrd="3" destOrd="0" presId="urn:microsoft.com/office/officeart/2005/8/layout/pList2"/>
    <dgm:cxn modelId="{CA341F7E-D0C8-4D4B-851E-FA5586025C3A}" type="presParOf" srcId="{EF514931-6890-4059-9A5C-DF15E34B59E1}" destId="{C1F7D577-BD5B-4E7D-80D1-3AF755FDE70C}" srcOrd="4" destOrd="0" presId="urn:microsoft.com/office/officeart/2005/8/layout/pList2"/>
    <dgm:cxn modelId="{E25A64C8-B8EA-43F3-9A28-6F7CB2744E6D}" type="presParOf" srcId="{C1F7D577-BD5B-4E7D-80D1-3AF755FDE70C}" destId="{DB4B1A80-B666-45C8-BB7B-3ACF8D5C6411}" srcOrd="0" destOrd="0" presId="urn:microsoft.com/office/officeart/2005/8/layout/pList2"/>
    <dgm:cxn modelId="{E4F2BD22-E2EE-48FD-9335-2A60F83FA3DD}" type="presParOf" srcId="{C1F7D577-BD5B-4E7D-80D1-3AF755FDE70C}" destId="{21C04D68-D67D-4010-972A-E0E674368DBC}" srcOrd="1" destOrd="0" presId="urn:microsoft.com/office/officeart/2005/8/layout/pList2"/>
    <dgm:cxn modelId="{C1AEE846-3EE1-42E2-8C05-E37D04CD2A8D}" type="presParOf" srcId="{C1F7D577-BD5B-4E7D-80D1-3AF755FDE70C}" destId="{A9D15437-29AB-4D9D-91D0-A7E15B9F8DDC}"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C6DBE3-D712-435A-BBDA-E78A12B25D33}" type="doc">
      <dgm:prSet loTypeId="urn:microsoft.com/office/officeart/2005/8/layout/vList6" loCatId="list" qsTypeId="urn:microsoft.com/office/officeart/2005/8/quickstyle/simple1#8" qsCatId="simple" csTypeId="urn:microsoft.com/office/officeart/2005/8/colors/colorful1#7" csCatId="colorful" phldr="1"/>
      <dgm:spPr/>
      <dgm:t>
        <a:bodyPr/>
        <a:lstStyle/>
        <a:p>
          <a:endParaRPr lang="en-US"/>
        </a:p>
      </dgm:t>
    </dgm:pt>
    <dgm:pt modelId="{6D5D84D3-2556-4498-94B3-A68DAB41F675}">
      <dgm:prSet phldrT="[Text]"/>
      <dgm:spPr/>
      <dgm:t>
        <a:bodyPr/>
        <a:lstStyle/>
        <a:p>
          <a:r>
            <a:rPr lang="en-US" dirty="0">
              <a:latin typeface="Book Antiqua" panose="02040602050305030304" pitchFamily="18" charset="0"/>
            </a:rPr>
            <a:t>Title</a:t>
          </a:r>
        </a:p>
      </dgm:t>
    </dgm:pt>
    <dgm:pt modelId="{DDE4E6B1-3348-46A9-AEF2-0425F3373720}" type="parTrans" cxnId="{8C32E847-88B5-4302-9D63-53405BF647BA}">
      <dgm:prSet/>
      <dgm:spPr/>
      <dgm:t>
        <a:bodyPr/>
        <a:lstStyle/>
        <a:p>
          <a:endParaRPr lang="en-US">
            <a:latin typeface="Book Antiqua" panose="02040602050305030304" pitchFamily="18" charset="0"/>
          </a:endParaRPr>
        </a:p>
      </dgm:t>
    </dgm:pt>
    <dgm:pt modelId="{5419A037-FE55-433D-8246-24E05EFBBDF8}" type="sibTrans" cxnId="{8C32E847-88B5-4302-9D63-53405BF647BA}">
      <dgm:prSet/>
      <dgm:spPr/>
      <dgm:t>
        <a:bodyPr/>
        <a:lstStyle/>
        <a:p>
          <a:endParaRPr lang="en-US">
            <a:latin typeface="Book Antiqua" panose="02040602050305030304" pitchFamily="18" charset="0"/>
          </a:endParaRPr>
        </a:p>
      </dgm:t>
    </dgm:pt>
    <dgm:pt modelId="{AEEB8E4C-4B2C-4856-9625-94C065A553DE}">
      <dgm:prSet phldrT="[Text]"/>
      <dgm:spPr/>
      <dgm:t>
        <a:bodyPr/>
        <a:lstStyle/>
        <a:p>
          <a:r>
            <a:rPr lang="en-US">
              <a:latin typeface="Book Antiqua" panose="02040602050305030304" pitchFamily="18" charset="0"/>
            </a:rPr>
            <a:t>The District must designate and authorize at least one employee to coordinate its efforts to comply with its responsibilities under Title IX.  This is the “Title IX Coordinator.” </a:t>
          </a:r>
          <a:endParaRPr lang="en-US" dirty="0">
            <a:latin typeface="Book Antiqua" panose="02040602050305030304" pitchFamily="18" charset="0"/>
          </a:endParaRPr>
        </a:p>
      </dgm:t>
    </dgm:pt>
    <dgm:pt modelId="{46404361-04E6-40F1-B2A0-D2C35087BE14}" type="parTrans" cxnId="{C490F83D-EFD9-481F-A444-15F530FE9984}">
      <dgm:prSet/>
      <dgm:spPr/>
      <dgm:t>
        <a:bodyPr/>
        <a:lstStyle/>
        <a:p>
          <a:endParaRPr lang="en-US">
            <a:latin typeface="Book Antiqua" panose="02040602050305030304" pitchFamily="18" charset="0"/>
          </a:endParaRPr>
        </a:p>
      </dgm:t>
    </dgm:pt>
    <dgm:pt modelId="{9F387B86-619B-4106-A3DF-B4B78330AFEC}" type="sibTrans" cxnId="{C490F83D-EFD9-481F-A444-15F530FE9984}">
      <dgm:prSet/>
      <dgm:spPr/>
      <dgm:t>
        <a:bodyPr/>
        <a:lstStyle/>
        <a:p>
          <a:endParaRPr lang="en-US">
            <a:latin typeface="Book Antiqua" panose="02040602050305030304" pitchFamily="18" charset="0"/>
          </a:endParaRPr>
        </a:p>
      </dgm:t>
    </dgm:pt>
    <dgm:pt modelId="{3D2F97D3-471F-474B-91A2-D43E4BC25716}">
      <dgm:prSet phldrT="[Text]"/>
      <dgm:spPr/>
      <dgm:t>
        <a:bodyPr/>
        <a:lstStyle/>
        <a:p>
          <a:r>
            <a:rPr lang="en-US">
              <a:latin typeface="Book Antiqua" panose="02040602050305030304" pitchFamily="18" charset="0"/>
            </a:rPr>
            <a:t>This specific title must be used to identify this individual.</a:t>
          </a:r>
          <a:endParaRPr lang="en-US" dirty="0">
            <a:latin typeface="Book Antiqua" panose="02040602050305030304" pitchFamily="18" charset="0"/>
          </a:endParaRPr>
        </a:p>
      </dgm:t>
    </dgm:pt>
    <dgm:pt modelId="{542BB8D2-9EB7-4126-9A91-67DB7609521E}" type="parTrans" cxnId="{8AF982F0-2606-4B5D-9772-A917018D78C1}">
      <dgm:prSet/>
      <dgm:spPr/>
      <dgm:t>
        <a:bodyPr/>
        <a:lstStyle/>
        <a:p>
          <a:endParaRPr lang="en-US">
            <a:latin typeface="Book Antiqua" panose="02040602050305030304" pitchFamily="18" charset="0"/>
          </a:endParaRPr>
        </a:p>
      </dgm:t>
    </dgm:pt>
    <dgm:pt modelId="{94055EAE-A420-4CF5-BF15-1FE638641404}" type="sibTrans" cxnId="{8AF982F0-2606-4B5D-9772-A917018D78C1}">
      <dgm:prSet/>
      <dgm:spPr/>
      <dgm:t>
        <a:bodyPr/>
        <a:lstStyle/>
        <a:p>
          <a:endParaRPr lang="en-US">
            <a:latin typeface="Book Antiqua" panose="02040602050305030304" pitchFamily="18" charset="0"/>
          </a:endParaRPr>
        </a:p>
      </dgm:t>
    </dgm:pt>
    <dgm:pt modelId="{ED64ED31-BF27-4D92-B843-45B9DCC14764}">
      <dgm:prSet phldrT="[Text]"/>
      <dgm:spPr/>
      <dgm:t>
        <a:bodyPr/>
        <a:lstStyle/>
        <a:p>
          <a:r>
            <a:rPr lang="en-US" dirty="0">
              <a:latin typeface="Book Antiqua" panose="02040602050305030304" pitchFamily="18" charset="0"/>
            </a:rPr>
            <a:t>Training</a:t>
          </a:r>
        </a:p>
      </dgm:t>
    </dgm:pt>
    <dgm:pt modelId="{2D711D61-C8F4-4B86-B0D1-199B73C3C10C}" type="parTrans" cxnId="{57D411E4-2E83-41D2-B85F-9A5C393A325A}">
      <dgm:prSet/>
      <dgm:spPr/>
      <dgm:t>
        <a:bodyPr/>
        <a:lstStyle/>
        <a:p>
          <a:endParaRPr lang="en-US">
            <a:latin typeface="Book Antiqua" panose="02040602050305030304" pitchFamily="18" charset="0"/>
          </a:endParaRPr>
        </a:p>
      </dgm:t>
    </dgm:pt>
    <dgm:pt modelId="{FCB078B5-BBB3-4436-B741-33CFCC98D35D}" type="sibTrans" cxnId="{57D411E4-2E83-41D2-B85F-9A5C393A325A}">
      <dgm:prSet/>
      <dgm:spPr/>
      <dgm:t>
        <a:bodyPr/>
        <a:lstStyle/>
        <a:p>
          <a:endParaRPr lang="en-US">
            <a:latin typeface="Book Antiqua" panose="02040602050305030304" pitchFamily="18" charset="0"/>
          </a:endParaRPr>
        </a:p>
      </dgm:t>
    </dgm:pt>
    <dgm:pt modelId="{9B633648-0456-4488-B11E-1DE2AA7FDA83}">
      <dgm:prSet phldrT="[Text]"/>
      <dgm:spPr/>
      <dgm:t>
        <a:bodyPr/>
        <a:lstStyle/>
        <a:p>
          <a:r>
            <a:rPr lang="en-US">
              <a:latin typeface="Book Antiqua" panose="02040602050305030304" pitchFamily="18" charset="0"/>
            </a:rPr>
            <a:t>Must be trained on Title IX policies and procedures.</a:t>
          </a:r>
          <a:endParaRPr lang="en-US" dirty="0">
            <a:latin typeface="Book Antiqua" panose="02040602050305030304" pitchFamily="18" charset="0"/>
          </a:endParaRPr>
        </a:p>
      </dgm:t>
    </dgm:pt>
    <dgm:pt modelId="{067EEE31-7A5A-4633-AE98-242DFE70C22F}" type="parTrans" cxnId="{84ED0A09-2A4C-420E-B80B-F1C1DD397C53}">
      <dgm:prSet/>
      <dgm:spPr/>
      <dgm:t>
        <a:bodyPr/>
        <a:lstStyle/>
        <a:p>
          <a:endParaRPr lang="en-US">
            <a:latin typeface="Book Antiqua" panose="02040602050305030304" pitchFamily="18" charset="0"/>
          </a:endParaRPr>
        </a:p>
      </dgm:t>
    </dgm:pt>
    <dgm:pt modelId="{4EA2605F-79B2-43B5-BC78-098157765AFF}" type="sibTrans" cxnId="{84ED0A09-2A4C-420E-B80B-F1C1DD397C53}">
      <dgm:prSet/>
      <dgm:spPr/>
      <dgm:t>
        <a:bodyPr/>
        <a:lstStyle/>
        <a:p>
          <a:endParaRPr lang="en-US">
            <a:latin typeface="Book Antiqua" panose="02040602050305030304" pitchFamily="18" charset="0"/>
          </a:endParaRPr>
        </a:p>
      </dgm:t>
    </dgm:pt>
    <dgm:pt modelId="{5FF1B4A9-108D-4EE9-8232-835E0EAD1466}">
      <dgm:prSet phldrT="[Text]"/>
      <dgm:spPr/>
      <dgm:t>
        <a:bodyPr/>
        <a:lstStyle/>
        <a:p>
          <a:r>
            <a:rPr lang="en-US" dirty="0">
              <a:latin typeface="Book Antiqua" panose="02040602050305030304" pitchFamily="18" charset="0"/>
            </a:rPr>
            <a:t>All training materials must be posted on the District’s website.</a:t>
          </a:r>
        </a:p>
      </dgm:t>
    </dgm:pt>
    <dgm:pt modelId="{2AC0F804-88E7-49F0-B117-C6469ABF87AD}" type="parTrans" cxnId="{9D0CC235-312D-493C-9161-05C4DCB89C37}">
      <dgm:prSet/>
      <dgm:spPr/>
      <dgm:t>
        <a:bodyPr/>
        <a:lstStyle/>
        <a:p>
          <a:endParaRPr lang="en-US">
            <a:latin typeface="Book Antiqua" panose="02040602050305030304" pitchFamily="18" charset="0"/>
          </a:endParaRPr>
        </a:p>
      </dgm:t>
    </dgm:pt>
    <dgm:pt modelId="{91A511A7-DE5B-40DD-AD73-CB8897E7EAEE}" type="sibTrans" cxnId="{9D0CC235-312D-493C-9161-05C4DCB89C37}">
      <dgm:prSet/>
      <dgm:spPr/>
      <dgm:t>
        <a:bodyPr/>
        <a:lstStyle/>
        <a:p>
          <a:endParaRPr lang="en-US">
            <a:latin typeface="Book Antiqua" panose="02040602050305030304" pitchFamily="18" charset="0"/>
          </a:endParaRPr>
        </a:p>
      </dgm:t>
    </dgm:pt>
    <dgm:pt modelId="{46F7F601-170E-4E63-9045-0B649BAB8BD1}">
      <dgm:prSet phldrT="[Text]"/>
      <dgm:spPr/>
      <dgm:t>
        <a:bodyPr/>
        <a:lstStyle/>
        <a:p>
          <a:r>
            <a:rPr lang="en-US" dirty="0">
              <a:latin typeface="Book Antiqua" panose="02040602050305030304" pitchFamily="18" charset="0"/>
            </a:rPr>
            <a:t>Obligations</a:t>
          </a:r>
        </a:p>
      </dgm:t>
    </dgm:pt>
    <dgm:pt modelId="{BCB7E709-AE77-44D0-8FAE-CE15D2F3C22D}" type="parTrans" cxnId="{904F5BB9-B75D-4A58-B1C5-26111EB0CF6D}">
      <dgm:prSet/>
      <dgm:spPr/>
      <dgm:t>
        <a:bodyPr/>
        <a:lstStyle/>
        <a:p>
          <a:endParaRPr lang="en-US">
            <a:latin typeface="Book Antiqua" panose="02040602050305030304" pitchFamily="18" charset="0"/>
          </a:endParaRPr>
        </a:p>
      </dgm:t>
    </dgm:pt>
    <dgm:pt modelId="{AB61C87E-85AB-4B0E-97AA-E690BB657172}" type="sibTrans" cxnId="{904F5BB9-B75D-4A58-B1C5-26111EB0CF6D}">
      <dgm:prSet/>
      <dgm:spPr/>
      <dgm:t>
        <a:bodyPr/>
        <a:lstStyle/>
        <a:p>
          <a:endParaRPr lang="en-US">
            <a:latin typeface="Book Antiqua" panose="02040602050305030304" pitchFamily="18" charset="0"/>
          </a:endParaRPr>
        </a:p>
      </dgm:t>
    </dgm:pt>
    <dgm:pt modelId="{88152C68-1E8A-4E58-9FE8-6146058868E2}">
      <dgm:prSet phldrT="[Text]"/>
      <dgm:spPr/>
      <dgm:t>
        <a:bodyPr/>
        <a:lstStyle/>
        <a:p>
          <a:r>
            <a:rPr lang="en-US">
              <a:latin typeface="Book Antiqua" panose="02040602050305030304" pitchFamily="18" charset="0"/>
            </a:rPr>
            <a:t>Monitor the District’s compliance with Title IX.</a:t>
          </a:r>
          <a:endParaRPr lang="en-US" dirty="0">
            <a:latin typeface="Book Antiqua" panose="02040602050305030304" pitchFamily="18" charset="0"/>
          </a:endParaRPr>
        </a:p>
      </dgm:t>
    </dgm:pt>
    <dgm:pt modelId="{A1258A1D-B5D6-4620-9D2D-121C68E4CAEA}" type="parTrans" cxnId="{8E5254C6-8600-4E48-8A94-05E789CF4B5B}">
      <dgm:prSet/>
      <dgm:spPr/>
      <dgm:t>
        <a:bodyPr/>
        <a:lstStyle/>
        <a:p>
          <a:endParaRPr lang="en-US">
            <a:latin typeface="Book Antiqua" panose="02040602050305030304" pitchFamily="18" charset="0"/>
          </a:endParaRPr>
        </a:p>
      </dgm:t>
    </dgm:pt>
    <dgm:pt modelId="{31E83C66-86F8-470A-A4A2-3663BB8CCD96}" type="sibTrans" cxnId="{8E5254C6-8600-4E48-8A94-05E789CF4B5B}">
      <dgm:prSet/>
      <dgm:spPr/>
      <dgm:t>
        <a:bodyPr/>
        <a:lstStyle/>
        <a:p>
          <a:endParaRPr lang="en-US">
            <a:latin typeface="Book Antiqua" panose="02040602050305030304" pitchFamily="18" charset="0"/>
          </a:endParaRPr>
        </a:p>
      </dgm:t>
    </dgm:pt>
    <dgm:pt modelId="{2672A78C-5C8E-4AC0-9414-11C76419C2B1}">
      <dgm:prSet phldrT="[Text]"/>
      <dgm:spPr/>
      <dgm:t>
        <a:bodyPr/>
        <a:lstStyle/>
        <a:p>
          <a:r>
            <a:rPr lang="en-US">
              <a:latin typeface="Book Antiqua" panose="02040602050305030304" pitchFamily="18" charset="0"/>
            </a:rPr>
            <a:t>Ensure appropriate education and training is provided.</a:t>
          </a:r>
          <a:endParaRPr lang="en-US" dirty="0">
            <a:latin typeface="Book Antiqua" panose="02040602050305030304" pitchFamily="18" charset="0"/>
          </a:endParaRPr>
        </a:p>
      </dgm:t>
    </dgm:pt>
    <dgm:pt modelId="{438DE8AB-24C0-49A4-9F2D-C018CF459462}" type="parTrans" cxnId="{74067C4A-E4A5-4F4A-8840-602E9901C965}">
      <dgm:prSet/>
      <dgm:spPr/>
      <dgm:t>
        <a:bodyPr/>
        <a:lstStyle/>
        <a:p>
          <a:endParaRPr lang="en-US">
            <a:latin typeface="Book Antiqua" panose="02040602050305030304" pitchFamily="18" charset="0"/>
          </a:endParaRPr>
        </a:p>
      </dgm:t>
    </dgm:pt>
    <dgm:pt modelId="{E09E8B56-1846-4D09-B898-3C7042AA809E}" type="sibTrans" cxnId="{74067C4A-E4A5-4F4A-8840-602E9901C965}">
      <dgm:prSet/>
      <dgm:spPr/>
      <dgm:t>
        <a:bodyPr/>
        <a:lstStyle/>
        <a:p>
          <a:endParaRPr lang="en-US">
            <a:latin typeface="Book Antiqua" panose="02040602050305030304" pitchFamily="18" charset="0"/>
          </a:endParaRPr>
        </a:p>
      </dgm:t>
    </dgm:pt>
    <dgm:pt modelId="{19CAC985-2ACA-4559-845B-48F8020A343C}">
      <dgm:prSet phldrT="[Text]"/>
      <dgm:spPr/>
      <dgm:t>
        <a:bodyPr/>
        <a:lstStyle/>
        <a:p>
          <a:r>
            <a:rPr lang="en-US">
              <a:latin typeface="Book Antiqua" panose="02040602050305030304" pitchFamily="18" charset="0"/>
            </a:rPr>
            <a:t>Coordinate the response to all reports of sex discrimination and sexual harassment.</a:t>
          </a:r>
          <a:endParaRPr lang="en-US" dirty="0">
            <a:latin typeface="Book Antiqua" panose="02040602050305030304" pitchFamily="18" charset="0"/>
          </a:endParaRPr>
        </a:p>
      </dgm:t>
    </dgm:pt>
    <dgm:pt modelId="{98CE849A-2DB2-42D7-85B7-88E47CE8CA9E}" type="parTrans" cxnId="{8170AC29-6523-4BEE-812C-C574EE7FB4D7}">
      <dgm:prSet/>
      <dgm:spPr/>
      <dgm:t>
        <a:bodyPr/>
        <a:lstStyle/>
        <a:p>
          <a:endParaRPr lang="en-US">
            <a:latin typeface="Book Antiqua" panose="02040602050305030304" pitchFamily="18" charset="0"/>
          </a:endParaRPr>
        </a:p>
      </dgm:t>
    </dgm:pt>
    <dgm:pt modelId="{5F5D7816-48CF-43BD-8824-0D6192985452}" type="sibTrans" cxnId="{8170AC29-6523-4BEE-812C-C574EE7FB4D7}">
      <dgm:prSet/>
      <dgm:spPr/>
      <dgm:t>
        <a:bodyPr/>
        <a:lstStyle/>
        <a:p>
          <a:endParaRPr lang="en-US">
            <a:latin typeface="Book Antiqua" panose="02040602050305030304" pitchFamily="18" charset="0"/>
          </a:endParaRPr>
        </a:p>
      </dgm:t>
    </dgm:pt>
    <dgm:pt modelId="{4CD30919-0E7E-4D69-92AC-129724EBEBCB}" type="pres">
      <dgm:prSet presAssocID="{18C6DBE3-D712-435A-BBDA-E78A12B25D33}" presName="Name0" presStyleCnt="0">
        <dgm:presLayoutVars>
          <dgm:dir/>
          <dgm:animLvl val="lvl"/>
          <dgm:resizeHandles/>
        </dgm:presLayoutVars>
      </dgm:prSet>
      <dgm:spPr/>
    </dgm:pt>
    <dgm:pt modelId="{85731B5A-F6E1-440C-84AD-901607AD750B}" type="pres">
      <dgm:prSet presAssocID="{6D5D84D3-2556-4498-94B3-A68DAB41F675}" presName="linNode" presStyleCnt="0"/>
      <dgm:spPr/>
    </dgm:pt>
    <dgm:pt modelId="{F5D3228C-D452-48B9-8187-2769ADA43207}" type="pres">
      <dgm:prSet presAssocID="{6D5D84D3-2556-4498-94B3-A68DAB41F675}" presName="parentShp" presStyleLbl="node1" presStyleIdx="0" presStyleCnt="3" custScaleX="65543">
        <dgm:presLayoutVars>
          <dgm:bulletEnabled val="1"/>
        </dgm:presLayoutVars>
      </dgm:prSet>
      <dgm:spPr/>
    </dgm:pt>
    <dgm:pt modelId="{F855F6E4-DC61-4952-96BB-A9A694B80901}" type="pres">
      <dgm:prSet presAssocID="{6D5D84D3-2556-4498-94B3-A68DAB41F675}" presName="childShp" presStyleLbl="bgAccFollowNode1" presStyleIdx="0" presStyleCnt="3">
        <dgm:presLayoutVars>
          <dgm:bulletEnabled val="1"/>
        </dgm:presLayoutVars>
      </dgm:prSet>
      <dgm:spPr/>
    </dgm:pt>
    <dgm:pt modelId="{217B1EBD-0AF6-4BB3-A25B-2A2736D1D10D}" type="pres">
      <dgm:prSet presAssocID="{5419A037-FE55-433D-8246-24E05EFBBDF8}" presName="spacing" presStyleCnt="0"/>
      <dgm:spPr/>
    </dgm:pt>
    <dgm:pt modelId="{11BC274B-28B5-4A3A-AFC9-EB5C92A67A30}" type="pres">
      <dgm:prSet presAssocID="{ED64ED31-BF27-4D92-B843-45B9DCC14764}" presName="linNode" presStyleCnt="0"/>
      <dgm:spPr/>
    </dgm:pt>
    <dgm:pt modelId="{53D7984F-A86E-410E-B13A-03FB345C6B3C}" type="pres">
      <dgm:prSet presAssocID="{ED64ED31-BF27-4D92-B843-45B9DCC14764}" presName="parentShp" presStyleLbl="node1" presStyleIdx="1" presStyleCnt="3" custScaleX="65543">
        <dgm:presLayoutVars>
          <dgm:bulletEnabled val="1"/>
        </dgm:presLayoutVars>
      </dgm:prSet>
      <dgm:spPr/>
    </dgm:pt>
    <dgm:pt modelId="{CF2B15BB-FF83-4386-B06A-EA6D6AD36989}" type="pres">
      <dgm:prSet presAssocID="{ED64ED31-BF27-4D92-B843-45B9DCC14764}" presName="childShp" presStyleLbl="bgAccFollowNode1" presStyleIdx="1" presStyleCnt="3">
        <dgm:presLayoutVars>
          <dgm:bulletEnabled val="1"/>
        </dgm:presLayoutVars>
      </dgm:prSet>
      <dgm:spPr/>
    </dgm:pt>
    <dgm:pt modelId="{A4CD5B3C-7C92-43FF-85CD-E4B10B1DD3B1}" type="pres">
      <dgm:prSet presAssocID="{FCB078B5-BBB3-4436-B741-33CFCC98D35D}" presName="spacing" presStyleCnt="0"/>
      <dgm:spPr/>
    </dgm:pt>
    <dgm:pt modelId="{E800705A-5F62-475B-8C30-CEA96ADBE76A}" type="pres">
      <dgm:prSet presAssocID="{46F7F601-170E-4E63-9045-0B649BAB8BD1}" presName="linNode" presStyleCnt="0"/>
      <dgm:spPr/>
    </dgm:pt>
    <dgm:pt modelId="{6C4CB6F0-8BC1-449F-ABE3-9F7987D7114E}" type="pres">
      <dgm:prSet presAssocID="{46F7F601-170E-4E63-9045-0B649BAB8BD1}" presName="parentShp" presStyleLbl="node1" presStyleIdx="2" presStyleCnt="3" custScaleX="65543">
        <dgm:presLayoutVars>
          <dgm:bulletEnabled val="1"/>
        </dgm:presLayoutVars>
      </dgm:prSet>
      <dgm:spPr/>
    </dgm:pt>
    <dgm:pt modelId="{2B61B7BE-1BD2-49A6-965E-9803A54001D9}" type="pres">
      <dgm:prSet presAssocID="{46F7F601-170E-4E63-9045-0B649BAB8BD1}" presName="childShp" presStyleLbl="bgAccFollowNode1" presStyleIdx="2" presStyleCnt="3">
        <dgm:presLayoutVars>
          <dgm:bulletEnabled val="1"/>
        </dgm:presLayoutVars>
      </dgm:prSet>
      <dgm:spPr/>
    </dgm:pt>
  </dgm:ptLst>
  <dgm:cxnLst>
    <dgm:cxn modelId="{84ED0A09-2A4C-420E-B80B-F1C1DD397C53}" srcId="{ED64ED31-BF27-4D92-B843-45B9DCC14764}" destId="{9B633648-0456-4488-B11E-1DE2AA7FDA83}" srcOrd="0" destOrd="0" parTransId="{067EEE31-7A5A-4633-AE98-242DFE70C22F}" sibTransId="{4EA2605F-79B2-43B5-BC78-098157765AFF}"/>
    <dgm:cxn modelId="{31CB5C19-5293-4737-B324-E195D6ACBF11}" type="presOf" srcId="{18C6DBE3-D712-435A-BBDA-E78A12B25D33}" destId="{4CD30919-0E7E-4D69-92AC-129724EBEBCB}" srcOrd="0" destOrd="0" presId="urn:microsoft.com/office/officeart/2005/8/layout/vList6"/>
    <dgm:cxn modelId="{8170AC29-6523-4BEE-812C-C574EE7FB4D7}" srcId="{46F7F601-170E-4E63-9045-0B649BAB8BD1}" destId="{19CAC985-2ACA-4559-845B-48F8020A343C}" srcOrd="2" destOrd="0" parTransId="{98CE849A-2DB2-42D7-85B7-88E47CE8CA9E}" sibTransId="{5F5D7816-48CF-43BD-8824-0D6192985452}"/>
    <dgm:cxn modelId="{9D0CC235-312D-493C-9161-05C4DCB89C37}" srcId="{ED64ED31-BF27-4D92-B843-45B9DCC14764}" destId="{5FF1B4A9-108D-4EE9-8232-835E0EAD1466}" srcOrd="1" destOrd="0" parTransId="{2AC0F804-88E7-49F0-B117-C6469ABF87AD}" sibTransId="{91A511A7-DE5B-40DD-AD73-CB8897E7EAEE}"/>
    <dgm:cxn modelId="{C490F83D-EFD9-481F-A444-15F530FE9984}" srcId="{6D5D84D3-2556-4498-94B3-A68DAB41F675}" destId="{AEEB8E4C-4B2C-4856-9625-94C065A553DE}" srcOrd="0" destOrd="0" parTransId="{46404361-04E6-40F1-B2A0-D2C35087BE14}" sibTransId="{9F387B86-619B-4106-A3DF-B4B78330AFEC}"/>
    <dgm:cxn modelId="{B148D040-C80F-4198-9875-730CBFC1490D}" type="presOf" srcId="{19CAC985-2ACA-4559-845B-48F8020A343C}" destId="{2B61B7BE-1BD2-49A6-965E-9803A54001D9}" srcOrd="0" destOrd="2" presId="urn:microsoft.com/office/officeart/2005/8/layout/vList6"/>
    <dgm:cxn modelId="{8C32E847-88B5-4302-9D63-53405BF647BA}" srcId="{18C6DBE3-D712-435A-BBDA-E78A12B25D33}" destId="{6D5D84D3-2556-4498-94B3-A68DAB41F675}" srcOrd="0" destOrd="0" parTransId="{DDE4E6B1-3348-46A9-AEF2-0425F3373720}" sibTransId="{5419A037-FE55-433D-8246-24E05EFBBDF8}"/>
    <dgm:cxn modelId="{D1679669-BDE1-4DC6-9A33-2FA6F3863559}" type="presOf" srcId="{AEEB8E4C-4B2C-4856-9625-94C065A553DE}" destId="{F855F6E4-DC61-4952-96BB-A9A694B80901}" srcOrd="0" destOrd="0" presId="urn:microsoft.com/office/officeart/2005/8/layout/vList6"/>
    <dgm:cxn modelId="{ECBBEB69-882C-4B64-832B-5C51E4E02527}" type="presOf" srcId="{46F7F601-170E-4E63-9045-0B649BAB8BD1}" destId="{6C4CB6F0-8BC1-449F-ABE3-9F7987D7114E}" srcOrd="0" destOrd="0" presId="urn:microsoft.com/office/officeart/2005/8/layout/vList6"/>
    <dgm:cxn modelId="{35CF0B4A-F1A0-4E40-9C14-BD6826AE9D00}" type="presOf" srcId="{2672A78C-5C8E-4AC0-9414-11C76419C2B1}" destId="{2B61B7BE-1BD2-49A6-965E-9803A54001D9}" srcOrd="0" destOrd="1" presId="urn:microsoft.com/office/officeart/2005/8/layout/vList6"/>
    <dgm:cxn modelId="{74067C4A-E4A5-4F4A-8840-602E9901C965}" srcId="{46F7F601-170E-4E63-9045-0B649BAB8BD1}" destId="{2672A78C-5C8E-4AC0-9414-11C76419C2B1}" srcOrd="1" destOrd="0" parTransId="{438DE8AB-24C0-49A4-9F2D-C018CF459462}" sibTransId="{E09E8B56-1846-4D09-B898-3C7042AA809E}"/>
    <dgm:cxn modelId="{A9B4556B-B170-406F-AE35-0F5CCF39CC9B}" type="presOf" srcId="{9B633648-0456-4488-B11E-1DE2AA7FDA83}" destId="{CF2B15BB-FF83-4386-B06A-EA6D6AD36989}" srcOrd="0" destOrd="0" presId="urn:microsoft.com/office/officeart/2005/8/layout/vList6"/>
    <dgm:cxn modelId="{0A03B46D-CC0D-4155-88E4-F4FFE50832FC}" type="presOf" srcId="{6D5D84D3-2556-4498-94B3-A68DAB41F675}" destId="{F5D3228C-D452-48B9-8187-2769ADA43207}" srcOrd="0" destOrd="0" presId="urn:microsoft.com/office/officeart/2005/8/layout/vList6"/>
    <dgm:cxn modelId="{AE9A2B50-5F57-4B57-ADBE-512FBC4CE2D0}" type="presOf" srcId="{5FF1B4A9-108D-4EE9-8232-835E0EAD1466}" destId="{CF2B15BB-FF83-4386-B06A-EA6D6AD36989}" srcOrd="0" destOrd="1" presId="urn:microsoft.com/office/officeart/2005/8/layout/vList6"/>
    <dgm:cxn modelId="{E240CB75-D14F-40A7-83C6-E7B02256B9C0}" type="presOf" srcId="{ED64ED31-BF27-4D92-B843-45B9DCC14764}" destId="{53D7984F-A86E-410E-B13A-03FB345C6B3C}" srcOrd="0" destOrd="0" presId="urn:microsoft.com/office/officeart/2005/8/layout/vList6"/>
    <dgm:cxn modelId="{20AB34A1-88E5-488F-89D9-2134F2DE2E5D}" type="presOf" srcId="{88152C68-1E8A-4E58-9FE8-6146058868E2}" destId="{2B61B7BE-1BD2-49A6-965E-9803A54001D9}" srcOrd="0" destOrd="0" presId="urn:microsoft.com/office/officeart/2005/8/layout/vList6"/>
    <dgm:cxn modelId="{FE76DDB4-C7B7-45BD-9673-7D73A8F82407}" type="presOf" srcId="{3D2F97D3-471F-474B-91A2-D43E4BC25716}" destId="{F855F6E4-DC61-4952-96BB-A9A694B80901}" srcOrd="0" destOrd="1" presId="urn:microsoft.com/office/officeart/2005/8/layout/vList6"/>
    <dgm:cxn modelId="{904F5BB9-B75D-4A58-B1C5-26111EB0CF6D}" srcId="{18C6DBE3-D712-435A-BBDA-E78A12B25D33}" destId="{46F7F601-170E-4E63-9045-0B649BAB8BD1}" srcOrd="2" destOrd="0" parTransId="{BCB7E709-AE77-44D0-8FAE-CE15D2F3C22D}" sibTransId="{AB61C87E-85AB-4B0E-97AA-E690BB657172}"/>
    <dgm:cxn modelId="{8E5254C6-8600-4E48-8A94-05E789CF4B5B}" srcId="{46F7F601-170E-4E63-9045-0B649BAB8BD1}" destId="{88152C68-1E8A-4E58-9FE8-6146058868E2}" srcOrd="0" destOrd="0" parTransId="{A1258A1D-B5D6-4620-9D2D-121C68E4CAEA}" sibTransId="{31E83C66-86F8-470A-A4A2-3663BB8CCD96}"/>
    <dgm:cxn modelId="{57D411E4-2E83-41D2-B85F-9A5C393A325A}" srcId="{18C6DBE3-D712-435A-BBDA-E78A12B25D33}" destId="{ED64ED31-BF27-4D92-B843-45B9DCC14764}" srcOrd="1" destOrd="0" parTransId="{2D711D61-C8F4-4B86-B0D1-199B73C3C10C}" sibTransId="{FCB078B5-BBB3-4436-B741-33CFCC98D35D}"/>
    <dgm:cxn modelId="{8AF982F0-2606-4B5D-9772-A917018D78C1}" srcId="{6D5D84D3-2556-4498-94B3-A68DAB41F675}" destId="{3D2F97D3-471F-474B-91A2-D43E4BC25716}" srcOrd="1" destOrd="0" parTransId="{542BB8D2-9EB7-4126-9A91-67DB7609521E}" sibTransId="{94055EAE-A420-4CF5-BF15-1FE638641404}"/>
    <dgm:cxn modelId="{AFFB326E-2546-4E68-8595-CE81BE704D02}" type="presParOf" srcId="{4CD30919-0E7E-4D69-92AC-129724EBEBCB}" destId="{85731B5A-F6E1-440C-84AD-901607AD750B}" srcOrd="0" destOrd="0" presId="urn:microsoft.com/office/officeart/2005/8/layout/vList6"/>
    <dgm:cxn modelId="{4CA52433-D440-4D2D-A1A9-BB8AA53D8AD6}" type="presParOf" srcId="{85731B5A-F6E1-440C-84AD-901607AD750B}" destId="{F5D3228C-D452-48B9-8187-2769ADA43207}" srcOrd="0" destOrd="0" presId="urn:microsoft.com/office/officeart/2005/8/layout/vList6"/>
    <dgm:cxn modelId="{5E82148E-805C-4EF2-AA6F-8D35318A4DF8}" type="presParOf" srcId="{85731B5A-F6E1-440C-84AD-901607AD750B}" destId="{F855F6E4-DC61-4952-96BB-A9A694B80901}" srcOrd="1" destOrd="0" presId="urn:microsoft.com/office/officeart/2005/8/layout/vList6"/>
    <dgm:cxn modelId="{5826CF71-A1DA-436E-A90D-E2D0A07E6CB2}" type="presParOf" srcId="{4CD30919-0E7E-4D69-92AC-129724EBEBCB}" destId="{217B1EBD-0AF6-4BB3-A25B-2A2736D1D10D}" srcOrd="1" destOrd="0" presId="urn:microsoft.com/office/officeart/2005/8/layout/vList6"/>
    <dgm:cxn modelId="{7CB1D2BF-4327-4FD4-99E0-3C09B55AB858}" type="presParOf" srcId="{4CD30919-0E7E-4D69-92AC-129724EBEBCB}" destId="{11BC274B-28B5-4A3A-AFC9-EB5C92A67A30}" srcOrd="2" destOrd="0" presId="urn:microsoft.com/office/officeart/2005/8/layout/vList6"/>
    <dgm:cxn modelId="{C9AE8A66-0DB5-46ED-96E2-5D2D1F6DC9F0}" type="presParOf" srcId="{11BC274B-28B5-4A3A-AFC9-EB5C92A67A30}" destId="{53D7984F-A86E-410E-B13A-03FB345C6B3C}" srcOrd="0" destOrd="0" presId="urn:microsoft.com/office/officeart/2005/8/layout/vList6"/>
    <dgm:cxn modelId="{59FC8290-2D75-420A-925D-331F10059AE5}" type="presParOf" srcId="{11BC274B-28B5-4A3A-AFC9-EB5C92A67A30}" destId="{CF2B15BB-FF83-4386-B06A-EA6D6AD36989}" srcOrd="1" destOrd="0" presId="urn:microsoft.com/office/officeart/2005/8/layout/vList6"/>
    <dgm:cxn modelId="{1C1BC98D-2C7F-41C6-8785-CA1DC2275B74}" type="presParOf" srcId="{4CD30919-0E7E-4D69-92AC-129724EBEBCB}" destId="{A4CD5B3C-7C92-43FF-85CD-E4B10B1DD3B1}" srcOrd="3" destOrd="0" presId="urn:microsoft.com/office/officeart/2005/8/layout/vList6"/>
    <dgm:cxn modelId="{B6A8ABA7-4BE5-42B5-8E00-EDF1F485EDDB}" type="presParOf" srcId="{4CD30919-0E7E-4D69-92AC-129724EBEBCB}" destId="{E800705A-5F62-475B-8C30-CEA96ADBE76A}" srcOrd="4" destOrd="0" presId="urn:microsoft.com/office/officeart/2005/8/layout/vList6"/>
    <dgm:cxn modelId="{7B8BF2FA-1B26-48ED-8C90-A098C760C1A5}" type="presParOf" srcId="{E800705A-5F62-475B-8C30-CEA96ADBE76A}" destId="{6C4CB6F0-8BC1-449F-ABE3-9F7987D7114E}" srcOrd="0" destOrd="0" presId="urn:microsoft.com/office/officeart/2005/8/layout/vList6"/>
    <dgm:cxn modelId="{ABFA4771-D78F-4267-B183-CD621A0C1CE7}" type="presParOf" srcId="{E800705A-5F62-475B-8C30-CEA96ADBE76A}" destId="{2B61B7BE-1BD2-49A6-965E-9803A54001D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935F6C6-67B4-470E-BCEB-7D0E67983DFF}" type="doc">
      <dgm:prSet loTypeId="urn:microsoft.com/office/officeart/2005/8/layout/pyramid2" loCatId="list" qsTypeId="urn:microsoft.com/office/officeart/2005/8/quickstyle/simple1#9" qsCatId="simple" csTypeId="urn:microsoft.com/office/officeart/2005/8/colors/accent1_2#2" csCatId="accent1" phldr="1"/>
      <dgm:spPr/>
      <dgm:t>
        <a:bodyPr/>
        <a:lstStyle/>
        <a:p>
          <a:endParaRPr lang="en-US"/>
        </a:p>
      </dgm:t>
    </dgm:pt>
    <dgm:pt modelId="{04AB1AB3-D2CC-410A-AD7C-A54B7EAAFE5B}">
      <dgm:prSet phldrT="[Text]" custT="1"/>
      <dgm:spPr/>
      <dgm:t>
        <a:bodyPr/>
        <a:lstStyle/>
        <a:p>
          <a:r>
            <a:rPr lang="en-US" sz="1800">
              <a:solidFill>
                <a:schemeClr val="bg2">
                  <a:lumMod val="10000"/>
                </a:schemeClr>
              </a:solidFill>
              <a:latin typeface="Book Antiqua" panose="02040602050305030304" pitchFamily="18" charset="0"/>
            </a:rPr>
            <a:t>Non-disciplinary</a:t>
          </a:r>
          <a:endParaRPr lang="en-US" sz="1800" dirty="0">
            <a:latin typeface="Book Antiqua" panose="02040602050305030304" pitchFamily="18" charset="0"/>
          </a:endParaRPr>
        </a:p>
      </dgm:t>
    </dgm:pt>
    <dgm:pt modelId="{A434DA69-B9A4-4DFC-B961-BB2F3B52CD25}" type="parTrans" cxnId="{C7EF290A-6B2B-4FFD-9CBA-4124A0F66BA0}">
      <dgm:prSet/>
      <dgm:spPr/>
      <dgm:t>
        <a:bodyPr/>
        <a:lstStyle/>
        <a:p>
          <a:endParaRPr lang="en-US">
            <a:latin typeface="Book Antiqua" panose="02040602050305030304" pitchFamily="18" charset="0"/>
          </a:endParaRPr>
        </a:p>
      </dgm:t>
    </dgm:pt>
    <dgm:pt modelId="{980EF37F-FED2-4BEA-ACCA-DCEF49F75B7B}" type="sibTrans" cxnId="{C7EF290A-6B2B-4FFD-9CBA-4124A0F66BA0}">
      <dgm:prSet/>
      <dgm:spPr/>
      <dgm:t>
        <a:bodyPr/>
        <a:lstStyle/>
        <a:p>
          <a:endParaRPr lang="en-US">
            <a:latin typeface="Book Antiqua" panose="02040602050305030304" pitchFamily="18" charset="0"/>
          </a:endParaRPr>
        </a:p>
      </dgm:t>
    </dgm:pt>
    <dgm:pt modelId="{3A7845A9-5106-40CB-97D1-120B5F493EAC}">
      <dgm:prSet phldrT="[Text]" custT="1"/>
      <dgm:spPr/>
      <dgm:t>
        <a:bodyPr/>
        <a:lstStyle/>
        <a:p>
          <a:r>
            <a:rPr lang="en-US" sz="1800" dirty="0">
              <a:solidFill>
                <a:schemeClr val="bg2">
                  <a:lumMod val="10000"/>
                </a:schemeClr>
              </a:solidFill>
              <a:latin typeface="Book Antiqua" panose="02040602050305030304" pitchFamily="18" charset="0"/>
            </a:rPr>
            <a:t>Non-Punitive</a:t>
          </a:r>
        </a:p>
      </dgm:t>
    </dgm:pt>
    <dgm:pt modelId="{A5D926CD-262C-4210-BA98-74ECD694211E}" type="parTrans" cxnId="{65871843-9D35-4150-9A8A-01F29E649088}">
      <dgm:prSet/>
      <dgm:spPr/>
      <dgm:t>
        <a:bodyPr/>
        <a:lstStyle/>
        <a:p>
          <a:endParaRPr lang="en-US">
            <a:latin typeface="Book Antiqua" panose="02040602050305030304" pitchFamily="18" charset="0"/>
          </a:endParaRPr>
        </a:p>
      </dgm:t>
    </dgm:pt>
    <dgm:pt modelId="{F04357E6-B3BF-4DC7-B4CD-3DBE8119B1F4}" type="sibTrans" cxnId="{65871843-9D35-4150-9A8A-01F29E649088}">
      <dgm:prSet/>
      <dgm:spPr/>
      <dgm:t>
        <a:bodyPr/>
        <a:lstStyle/>
        <a:p>
          <a:endParaRPr lang="en-US">
            <a:latin typeface="Book Antiqua" panose="02040602050305030304" pitchFamily="18" charset="0"/>
          </a:endParaRPr>
        </a:p>
      </dgm:t>
    </dgm:pt>
    <dgm:pt modelId="{5D734781-CA7F-4457-90B4-AD6DF31A1D49}">
      <dgm:prSet phldrT="[Text]" custT="1"/>
      <dgm:spPr/>
      <dgm:t>
        <a:bodyPr/>
        <a:lstStyle/>
        <a:p>
          <a:r>
            <a:rPr lang="en-US" sz="1800" dirty="0">
              <a:solidFill>
                <a:schemeClr val="bg2">
                  <a:lumMod val="10000"/>
                </a:schemeClr>
              </a:solidFill>
              <a:latin typeface="Book Antiqua" panose="02040602050305030304" pitchFamily="18" charset="0"/>
            </a:rPr>
            <a:t>Individualized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(as appropriate and reasonably available)</a:t>
          </a:r>
        </a:p>
      </dgm:t>
    </dgm:pt>
    <dgm:pt modelId="{CE471B90-C010-4B65-B0C7-F0D2DBF2B33B}" type="parTrans" cxnId="{54D48121-DC63-4DBB-B4F4-623ABD308B8F}">
      <dgm:prSet/>
      <dgm:spPr/>
      <dgm:t>
        <a:bodyPr/>
        <a:lstStyle/>
        <a:p>
          <a:endParaRPr lang="en-US">
            <a:latin typeface="Book Antiqua" panose="02040602050305030304" pitchFamily="18" charset="0"/>
          </a:endParaRPr>
        </a:p>
      </dgm:t>
    </dgm:pt>
    <dgm:pt modelId="{BB6E9FCC-27D3-4206-905A-760CC70AE354}" type="sibTrans" cxnId="{54D48121-DC63-4DBB-B4F4-623ABD308B8F}">
      <dgm:prSet/>
      <dgm:spPr/>
      <dgm:t>
        <a:bodyPr/>
        <a:lstStyle/>
        <a:p>
          <a:endParaRPr lang="en-US">
            <a:latin typeface="Book Antiqua" panose="02040602050305030304" pitchFamily="18" charset="0"/>
          </a:endParaRPr>
        </a:p>
      </dgm:t>
    </dgm:pt>
    <dgm:pt modelId="{AFEF0700-E790-4B20-B81F-3DDA46D579AF}">
      <dgm:prSet phldrT="[Text]" custT="1"/>
      <dgm:spPr/>
      <dgm:t>
        <a:bodyPr/>
        <a:lstStyle/>
        <a:p>
          <a:r>
            <a:rPr lang="en-US" sz="1800" dirty="0">
              <a:solidFill>
                <a:schemeClr val="bg2">
                  <a:lumMod val="10000"/>
                </a:schemeClr>
              </a:solidFill>
              <a:latin typeface="Book Antiqua" panose="02040602050305030304" pitchFamily="18" charset="0"/>
            </a:rPr>
            <a:t>Without fee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(to complainant or respondent)</a:t>
          </a:r>
        </a:p>
      </dgm:t>
    </dgm:pt>
    <dgm:pt modelId="{230271A4-9C8D-46F1-9B48-73F73CC6A205}" type="parTrans" cxnId="{0F7B3E3C-A4A8-4A8C-84BA-CED734C6DD7E}">
      <dgm:prSet/>
      <dgm:spPr/>
      <dgm:t>
        <a:bodyPr/>
        <a:lstStyle/>
        <a:p>
          <a:endParaRPr lang="en-US">
            <a:latin typeface="Book Antiqua" panose="02040602050305030304" pitchFamily="18" charset="0"/>
          </a:endParaRPr>
        </a:p>
      </dgm:t>
    </dgm:pt>
    <dgm:pt modelId="{1F560F0F-6687-42BD-97DD-E887B27F2A92}" type="sibTrans" cxnId="{0F7B3E3C-A4A8-4A8C-84BA-CED734C6DD7E}">
      <dgm:prSet/>
      <dgm:spPr/>
      <dgm:t>
        <a:bodyPr/>
        <a:lstStyle/>
        <a:p>
          <a:endParaRPr lang="en-US">
            <a:latin typeface="Book Antiqua" panose="02040602050305030304" pitchFamily="18" charset="0"/>
          </a:endParaRPr>
        </a:p>
      </dgm:t>
    </dgm:pt>
    <dgm:pt modelId="{F0C6C84A-6750-4353-8090-2257866D08F6}">
      <dgm:prSet phldrT="[Text]" custT="1"/>
      <dgm:spPr/>
      <dgm:t>
        <a:bodyPr/>
        <a:lstStyle/>
        <a:p>
          <a:r>
            <a:rPr lang="en-US" sz="1800" dirty="0">
              <a:solidFill>
                <a:schemeClr val="bg2">
                  <a:lumMod val="10000"/>
                </a:schemeClr>
              </a:solidFill>
              <a:latin typeface="Book Antiqua" panose="02040602050305030304" pitchFamily="18" charset="0"/>
            </a:rPr>
            <a:t>Before or after filing of formal complaint or where no formal complaint is filed</a:t>
          </a:r>
        </a:p>
      </dgm:t>
    </dgm:pt>
    <dgm:pt modelId="{66E27E1C-E9A4-4A20-A28D-165A035353AB}" type="parTrans" cxnId="{D6524C5C-7C06-4E91-B0AD-C7F9BC691DAF}">
      <dgm:prSet/>
      <dgm:spPr/>
      <dgm:t>
        <a:bodyPr/>
        <a:lstStyle/>
        <a:p>
          <a:endParaRPr lang="en-US">
            <a:latin typeface="Book Antiqua" panose="02040602050305030304" pitchFamily="18" charset="0"/>
          </a:endParaRPr>
        </a:p>
      </dgm:t>
    </dgm:pt>
    <dgm:pt modelId="{BCFD320E-C573-483E-987F-DA20AA5CB1A8}" type="sibTrans" cxnId="{D6524C5C-7C06-4E91-B0AD-C7F9BC691DAF}">
      <dgm:prSet/>
      <dgm:spPr/>
      <dgm:t>
        <a:bodyPr/>
        <a:lstStyle/>
        <a:p>
          <a:endParaRPr lang="en-US">
            <a:latin typeface="Book Antiqua" panose="02040602050305030304" pitchFamily="18" charset="0"/>
          </a:endParaRPr>
        </a:p>
      </dgm:t>
    </dgm:pt>
    <dgm:pt modelId="{41895D01-268D-494D-8945-F33F312EE2A8}" type="pres">
      <dgm:prSet presAssocID="{9935F6C6-67B4-470E-BCEB-7D0E67983DFF}" presName="compositeShape" presStyleCnt="0">
        <dgm:presLayoutVars>
          <dgm:dir/>
          <dgm:resizeHandles/>
        </dgm:presLayoutVars>
      </dgm:prSet>
      <dgm:spPr/>
    </dgm:pt>
    <dgm:pt modelId="{2B5AEA6E-1BE6-4D73-A114-2631103B0E5D}" type="pres">
      <dgm:prSet presAssocID="{9935F6C6-67B4-470E-BCEB-7D0E67983DFF}" presName="pyramid" presStyleLbl="node1" presStyleIdx="0" presStyleCnt="1" custScaleX="131845" custLinFactNeighborX="-30625" custLinFactNeighborY="10625"/>
      <dgm:spPr/>
    </dgm:pt>
    <dgm:pt modelId="{19B6EA47-A829-44D4-B3A0-AD6AA519FBEA}" type="pres">
      <dgm:prSet presAssocID="{9935F6C6-67B4-470E-BCEB-7D0E67983DFF}" presName="theList" presStyleCnt="0"/>
      <dgm:spPr/>
    </dgm:pt>
    <dgm:pt modelId="{65AF62A4-C9BC-42E2-90D8-DB76F222CB6E}" type="pres">
      <dgm:prSet presAssocID="{04AB1AB3-D2CC-410A-AD7C-A54B7EAAFE5B}" presName="aNode" presStyleLbl="fgAcc1" presStyleIdx="0" presStyleCnt="5" custScaleX="186381">
        <dgm:presLayoutVars>
          <dgm:bulletEnabled val="1"/>
        </dgm:presLayoutVars>
      </dgm:prSet>
      <dgm:spPr/>
    </dgm:pt>
    <dgm:pt modelId="{DBB6B6E2-861E-4DB6-8DC0-51A8EB492EB7}" type="pres">
      <dgm:prSet presAssocID="{04AB1AB3-D2CC-410A-AD7C-A54B7EAAFE5B}" presName="aSpace" presStyleCnt="0"/>
      <dgm:spPr/>
    </dgm:pt>
    <dgm:pt modelId="{ECFBA4F7-F42A-4B7E-88FC-3EB8A7C5A302}" type="pres">
      <dgm:prSet presAssocID="{3A7845A9-5106-40CB-97D1-120B5F493EAC}" presName="aNode" presStyleLbl="fgAcc1" presStyleIdx="1" presStyleCnt="5" custScaleX="188892">
        <dgm:presLayoutVars>
          <dgm:bulletEnabled val="1"/>
        </dgm:presLayoutVars>
      </dgm:prSet>
      <dgm:spPr/>
    </dgm:pt>
    <dgm:pt modelId="{B63ED0B8-7A97-45A9-9DF9-B23533861FB1}" type="pres">
      <dgm:prSet presAssocID="{3A7845A9-5106-40CB-97D1-120B5F493EAC}" presName="aSpace" presStyleCnt="0"/>
      <dgm:spPr/>
    </dgm:pt>
    <dgm:pt modelId="{5AA49DA3-EFE1-41D6-9A6B-EFE920CAD35C}" type="pres">
      <dgm:prSet presAssocID="{5D734781-CA7F-4457-90B4-AD6DF31A1D49}" presName="aNode" presStyleLbl="fgAcc1" presStyleIdx="2" presStyleCnt="5" custScaleX="189743">
        <dgm:presLayoutVars>
          <dgm:bulletEnabled val="1"/>
        </dgm:presLayoutVars>
      </dgm:prSet>
      <dgm:spPr/>
    </dgm:pt>
    <dgm:pt modelId="{37389531-9976-4600-A72F-7601657530A9}" type="pres">
      <dgm:prSet presAssocID="{5D734781-CA7F-4457-90B4-AD6DF31A1D49}" presName="aSpace" presStyleCnt="0"/>
      <dgm:spPr/>
    </dgm:pt>
    <dgm:pt modelId="{6193609F-F9E8-4C0D-A0A4-B1CA17F8658B}" type="pres">
      <dgm:prSet presAssocID="{AFEF0700-E790-4B20-B81F-3DDA46D579AF}" presName="aNode" presStyleLbl="fgAcc1" presStyleIdx="3" presStyleCnt="5" custScaleX="186381">
        <dgm:presLayoutVars>
          <dgm:bulletEnabled val="1"/>
        </dgm:presLayoutVars>
      </dgm:prSet>
      <dgm:spPr/>
    </dgm:pt>
    <dgm:pt modelId="{EB50B4C0-0689-4C6A-8FA4-64545B31556D}" type="pres">
      <dgm:prSet presAssocID="{AFEF0700-E790-4B20-B81F-3DDA46D579AF}" presName="aSpace" presStyleCnt="0"/>
      <dgm:spPr/>
    </dgm:pt>
    <dgm:pt modelId="{492F1367-F7EE-498E-971E-94DB2A949645}" type="pres">
      <dgm:prSet presAssocID="{F0C6C84A-6750-4353-8090-2257866D08F6}" presName="aNode" presStyleLbl="fgAcc1" presStyleIdx="4" presStyleCnt="5" custScaleX="186381">
        <dgm:presLayoutVars>
          <dgm:bulletEnabled val="1"/>
        </dgm:presLayoutVars>
      </dgm:prSet>
      <dgm:spPr/>
    </dgm:pt>
    <dgm:pt modelId="{21346A29-E51B-49A1-9A8D-E3721490433A}" type="pres">
      <dgm:prSet presAssocID="{F0C6C84A-6750-4353-8090-2257866D08F6}" presName="aSpace" presStyleCnt="0"/>
      <dgm:spPr/>
    </dgm:pt>
  </dgm:ptLst>
  <dgm:cxnLst>
    <dgm:cxn modelId="{C7EF290A-6B2B-4FFD-9CBA-4124A0F66BA0}" srcId="{9935F6C6-67B4-470E-BCEB-7D0E67983DFF}" destId="{04AB1AB3-D2CC-410A-AD7C-A54B7EAAFE5B}" srcOrd="0" destOrd="0" parTransId="{A434DA69-B9A4-4DFC-B961-BB2F3B52CD25}" sibTransId="{980EF37F-FED2-4BEA-ACCA-DCEF49F75B7B}"/>
    <dgm:cxn modelId="{54D48121-DC63-4DBB-B4F4-623ABD308B8F}" srcId="{9935F6C6-67B4-470E-BCEB-7D0E67983DFF}" destId="{5D734781-CA7F-4457-90B4-AD6DF31A1D49}" srcOrd="2" destOrd="0" parTransId="{CE471B90-C010-4B65-B0C7-F0D2DBF2B33B}" sibTransId="{BB6E9FCC-27D3-4206-905A-760CC70AE354}"/>
    <dgm:cxn modelId="{959E2D28-2942-4786-AA82-AA2ED44C38F2}" type="presOf" srcId="{5D734781-CA7F-4457-90B4-AD6DF31A1D49}" destId="{5AA49DA3-EFE1-41D6-9A6B-EFE920CAD35C}" srcOrd="0" destOrd="0" presId="urn:microsoft.com/office/officeart/2005/8/layout/pyramid2"/>
    <dgm:cxn modelId="{0F7B3E3C-A4A8-4A8C-84BA-CED734C6DD7E}" srcId="{9935F6C6-67B4-470E-BCEB-7D0E67983DFF}" destId="{AFEF0700-E790-4B20-B81F-3DDA46D579AF}" srcOrd="3" destOrd="0" parTransId="{230271A4-9C8D-46F1-9B48-73F73CC6A205}" sibTransId="{1F560F0F-6687-42BD-97DD-E887B27F2A92}"/>
    <dgm:cxn modelId="{D6524C5C-7C06-4E91-B0AD-C7F9BC691DAF}" srcId="{9935F6C6-67B4-470E-BCEB-7D0E67983DFF}" destId="{F0C6C84A-6750-4353-8090-2257866D08F6}" srcOrd="4" destOrd="0" parTransId="{66E27E1C-E9A4-4A20-A28D-165A035353AB}" sibTransId="{BCFD320E-C573-483E-987F-DA20AA5CB1A8}"/>
    <dgm:cxn modelId="{65871843-9D35-4150-9A8A-01F29E649088}" srcId="{9935F6C6-67B4-470E-BCEB-7D0E67983DFF}" destId="{3A7845A9-5106-40CB-97D1-120B5F493EAC}" srcOrd="1" destOrd="0" parTransId="{A5D926CD-262C-4210-BA98-74ECD694211E}" sibTransId="{F04357E6-B3BF-4DC7-B4CD-3DBE8119B1F4}"/>
    <dgm:cxn modelId="{D0684B69-053F-461D-AE37-EAFD319ABF2C}" type="presOf" srcId="{F0C6C84A-6750-4353-8090-2257866D08F6}" destId="{492F1367-F7EE-498E-971E-94DB2A949645}" srcOrd="0" destOrd="0" presId="urn:microsoft.com/office/officeart/2005/8/layout/pyramid2"/>
    <dgm:cxn modelId="{4D019C79-DA2E-4958-81FE-8C1FB4856D89}" type="presOf" srcId="{9935F6C6-67B4-470E-BCEB-7D0E67983DFF}" destId="{41895D01-268D-494D-8945-F33F312EE2A8}" srcOrd="0" destOrd="0" presId="urn:microsoft.com/office/officeart/2005/8/layout/pyramid2"/>
    <dgm:cxn modelId="{0B8227B5-400F-4033-9A72-3803FEDF8F72}" type="presOf" srcId="{AFEF0700-E790-4B20-B81F-3DDA46D579AF}" destId="{6193609F-F9E8-4C0D-A0A4-B1CA17F8658B}" srcOrd="0" destOrd="0" presId="urn:microsoft.com/office/officeart/2005/8/layout/pyramid2"/>
    <dgm:cxn modelId="{D845B7E1-C4D3-4335-A5E8-92DF1D4FDE28}" type="presOf" srcId="{04AB1AB3-D2CC-410A-AD7C-A54B7EAAFE5B}" destId="{65AF62A4-C9BC-42E2-90D8-DB76F222CB6E}" srcOrd="0" destOrd="0" presId="urn:microsoft.com/office/officeart/2005/8/layout/pyramid2"/>
    <dgm:cxn modelId="{296110E5-6750-4C71-8524-3DADC18E1460}" type="presOf" srcId="{3A7845A9-5106-40CB-97D1-120B5F493EAC}" destId="{ECFBA4F7-F42A-4B7E-88FC-3EB8A7C5A302}" srcOrd="0" destOrd="0" presId="urn:microsoft.com/office/officeart/2005/8/layout/pyramid2"/>
    <dgm:cxn modelId="{1058BA87-5BB9-4EF1-B056-03F4087432FF}" type="presParOf" srcId="{41895D01-268D-494D-8945-F33F312EE2A8}" destId="{2B5AEA6E-1BE6-4D73-A114-2631103B0E5D}" srcOrd="0" destOrd="0" presId="urn:microsoft.com/office/officeart/2005/8/layout/pyramid2"/>
    <dgm:cxn modelId="{B5D059CF-BC16-4AFE-BD9E-DB982343DCA7}" type="presParOf" srcId="{41895D01-268D-494D-8945-F33F312EE2A8}" destId="{19B6EA47-A829-44D4-B3A0-AD6AA519FBEA}" srcOrd="1" destOrd="0" presId="urn:microsoft.com/office/officeart/2005/8/layout/pyramid2"/>
    <dgm:cxn modelId="{F5FF8AE5-A025-4CFE-8CB1-B8989F5E0565}" type="presParOf" srcId="{19B6EA47-A829-44D4-B3A0-AD6AA519FBEA}" destId="{65AF62A4-C9BC-42E2-90D8-DB76F222CB6E}" srcOrd="0" destOrd="0" presId="urn:microsoft.com/office/officeart/2005/8/layout/pyramid2"/>
    <dgm:cxn modelId="{FDDBAD04-862E-4F23-9648-B500B551AFA2}" type="presParOf" srcId="{19B6EA47-A829-44D4-B3A0-AD6AA519FBEA}" destId="{DBB6B6E2-861E-4DB6-8DC0-51A8EB492EB7}" srcOrd="1" destOrd="0" presId="urn:microsoft.com/office/officeart/2005/8/layout/pyramid2"/>
    <dgm:cxn modelId="{D21278DF-9C6E-4911-8606-E1D3695B4A37}" type="presParOf" srcId="{19B6EA47-A829-44D4-B3A0-AD6AA519FBEA}" destId="{ECFBA4F7-F42A-4B7E-88FC-3EB8A7C5A302}" srcOrd="2" destOrd="0" presId="urn:microsoft.com/office/officeart/2005/8/layout/pyramid2"/>
    <dgm:cxn modelId="{4A2DB26D-C4B9-49C3-8154-C5F02A2BC2F6}" type="presParOf" srcId="{19B6EA47-A829-44D4-B3A0-AD6AA519FBEA}" destId="{B63ED0B8-7A97-45A9-9DF9-B23533861FB1}" srcOrd="3" destOrd="0" presId="urn:microsoft.com/office/officeart/2005/8/layout/pyramid2"/>
    <dgm:cxn modelId="{B6485F1A-7E45-47BA-BE70-F9DC7680B6D8}" type="presParOf" srcId="{19B6EA47-A829-44D4-B3A0-AD6AA519FBEA}" destId="{5AA49DA3-EFE1-41D6-9A6B-EFE920CAD35C}" srcOrd="4" destOrd="0" presId="urn:microsoft.com/office/officeart/2005/8/layout/pyramid2"/>
    <dgm:cxn modelId="{106BABC4-8CB4-4154-811B-38C5769AA2C8}" type="presParOf" srcId="{19B6EA47-A829-44D4-B3A0-AD6AA519FBEA}" destId="{37389531-9976-4600-A72F-7601657530A9}" srcOrd="5" destOrd="0" presId="urn:microsoft.com/office/officeart/2005/8/layout/pyramid2"/>
    <dgm:cxn modelId="{1F217C75-BFEA-4842-91A0-9A7E7232A80C}" type="presParOf" srcId="{19B6EA47-A829-44D4-B3A0-AD6AA519FBEA}" destId="{6193609F-F9E8-4C0D-A0A4-B1CA17F8658B}" srcOrd="6" destOrd="0" presId="urn:microsoft.com/office/officeart/2005/8/layout/pyramid2"/>
    <dgm:cxn modelId="{0F32F31C-11DB-414F-BA8B-8D62AE867680}" type="presParOf" srcId="{19B6EA47-A829-44D4-B3A0-AD6AA519FBEA}" destId="{EB50B4C0-0689-4C6A-8FA4-64545B31556D}" srcOrd="7" destOrd="0" presId="urn:microsoft.com/office/officeart/2005/8/layout/pyramid2"/>
    <dgm:cxn modelId="{6D0A73CF-CEE1-44E5-9967-25845F4E3E87}" type="presParOf" srcId="{19B6EA47-A829-44D4-B3A0-AD6AA519FBEA}" destId="{492F1367-F7EE-498E-971E-94DB2A949645}" srcOrd="8" destOrd="0" presId="urn:microsoft.com/office/officeart/2005/8/layout/pyramid2"/>
    <dgm:cxn modelId="{5B319AD7-7A77-4D41-8468-1AD74C0AB026}" type="presParOf" srcId="{19B6EA47-A829-44D4-B3A0-AD6AA519FBEA}" destId="{21346A29-E51B-49A1-9A8D-E3721490433A}"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768C237-D7E7-446A-A0C0-C231F54BF82F}" type="doc">
      <dgm:prSet loTypeId="urn:microsoft.com/office/officeart/2005/8/layout/radial6" loCatId="cycle" qsTypeId="urn:microsoft.com/office/officeart/2005/8/quickstyle/simple1#10" qsCatId="simple" csTypeId="urn:microsoft.com/office/officeart/2005/8/colors/colorful1#8" csCatId="colorful" phldr="1"/>
      <dgm:spPr/>
      <dgm:t>
        <a:bodyPr/>
        <a:lstStyle/>
        <a:p>
          <a:endParaRPr lang="en-US"/>
        </a:p>
      </dgm:t>
    </dgm:pt>
    <dgm:pt modelId="{1090E904-B983-401F-9F35-61A466D898C1}">
      <dgm:prSet phldrT="[Text]" custT="1"/>
      <dgm:spPr/>
      <dgm:t>
        <a:bodyPr/>
        <a:lstStyle/>
        <a:p>
          <a:r>
            <a:rPr lang="en-US" sz="2000" b="0" dirty="0">
              <a:latin typeface="Book Antiqua" panose="02040602050305030304" pitchFamily="18" charset="0"/>
            </a:rPr>
            <a:t>Supportive Measures </a:t>
          </a:r>
          <a:r>
            <a:rPr lang="en-US" sz="1200" b="0" dirty="0">
              <a:latin typeface="Book Antiqua" panose="02040602050305030304" pitchFamily="18" charset="0"/>
            </a:rPr>
            <a:t>may include</a:t>
          </a:r>
        </a:p>
      </dgm:t>
    </dgm:pt>
    <dgm:pt modelId="{B17AD8AC-FB56-4242-8563-1C320C565EF9}" type="parTrans" cxnId="{A00F6AA2-F575-46D5-9AAC-2DF716E23D99}">
      <dgm:prSet/>
      <dgm:spPr/>
      <dgm:t>
        <a:bodyPr/>
        <a:lstStyle/>
        <a:p>
          <a:endParaRPr lang="en-US" sz="2000" b="0">
            <a:latin typeface="Book Antiqua" panose="02040602050305030304" pitchFamily="18" charset="0"/>
          </a:endParaRPr>
        </a:p>
      </dgm:t>
    </dgm:pt>
    <dgm:pt modelId="{DBCB7CEC-1BB8-40A1-AE17-DD66D9AA23EB}" type="sibTrans" cxnId="{A00F6AA2-F575-46D5-9AAC-2DF716E23D99}">
      <dgm:prSet/>
      <dgm:spPr/>
      <dgm:t>
        <a:bodyPr/>
        <a:lstStyle/>
        <a:p>
          <a:endParaRPr lang="en-US" sz="2000" b="0">
            <a:latin typeface="Book Antiqua" panose="02040602050305030304" pitchFamily="18" charset="0"/>
          </a:endParaRPr>
        </a:p>
      </dgm:t>
    </dgm:pt>
    <dgm:pt modelId="{59DF5358-B1F1-4575-91BB-4341BF873C1F}">
      <dgm:prSet phldrT="[Text]" custT="1"/>
      <dgm:spPr/>
      <dgm:t>
        <a:bodyPr/>
        <a:lstStyle/>
        <a:p>
          <a:r>
            <a:rPr lang="en-US" sz="1300" b="0" dirty="0">
              <a:latin typeface="Book Antiqua" panose="02040602050305030304" pitchFamily="18" charset="0"/>
            </a:rPr>
            <a:t>Counseling</a:t>
          </a:r>
        </a:p>
      </dgm:t>
    </dgm:pt>
    <dgm:pt modelId="{9B03FD21-E1D9-45B9-A08C-80CBB6E81E4D}" type="parTrans" cxnId="{78BB8479-CE5F-44B3-826F-6B054CF61CE2}">
      <dgm:prSet/>
      <dgm:spPr/>
      <dgm:t>
        <a:bodyPr/>
        <a:lstStyle/>
        <a:p>
          <a:endParaRPr lang="en-US" sz="2000" b="0">
            <a:latin typeface="Book Antiqua" panose="02040602050305030304" pitchFamily="18" charset="0"/>
          </a:endParaRPr>
        </a:p>
      </dgm:t>
    </dgm:pt>
    <dgm:pt modelId="{5F15C5BF-DDC3-41F6-9E05-A3E582D22203}" type="sibTrans" cxnId="{78BB8479-CE5F-44B3-826F-6B054CF61CE2}">
      <dgm:prSet/>
      <dgm:spPr/>
      <dgm:t>
        <a:bodyPr/>
        <a:lstStyle/>
        <a:p>
          <a:endParaRPr lang="en-US" sz="2000" b="0">
            <a:latin typeface="Book Antiqua" panose="02040602050305030304" pitchFamily="18" charset="0"/>
          </a:endParaRPr>
        </a:p>
      </dgm:t>
    </dgm:pt>
    <dgm:pt modelId="{82D43938-7C91-49CC-BE66-7C77543564A7}">
      <dgm:prSet phldrT="[Text]" custT="1"/>
      <dgm:spPr/>
      <dgm:t>
        <a:bodyPr/>
        <a:lstStyle/>
        <a:p>
          <a:r>
            <a:rPr lang="en-US" sz="1400" b="0" dirty="0">
              <a:latin typeface="Book Antiqua" panose="02040602050305030304" pitchFamily="18" charset="0"/>
            </a:rPr>
            <a:t>Increased security</a:t>
          </a:r>
        </a:p>
      </dgm:t>
    </dgm:pt>
    <dgm:pt modelId="{CBA26852-2066-4EA9-97F6-0CC1122414C1}" type="parTrans" cxnId="{FB7597CA-815D-4359-822F-89CB264DC467}">
      <dgm:prSet/>
      <dgm:spPr/>
      <dgm:t>
        <a:bodyPr/>
        <a:lstStyle/>
        <a:p>
          <a:endParaRPr lang="en-US" sz="2000" b="0">
            <a:latin typeface="Book Antiqua" panose="02040602050305030304" pitchFamily="18" charset="0"/>
          </a:endParaRPr>
        </a:p>
      </dgm:t>
    </dgm:pt>
    <dgm:pt modelId="{2ECD4B9D-CC05-4CC0-A1CF-FE690B5146F1}" type="sibTrans" cxnId="{FB7597CA-815D-4359-822F-89CB264DC467}">
      <dgm:prSet/>
      <dgm:spPr/>
      <dgm:t>
        <a:bodyPr/>
        <a:lstStyle/>
        <a:p>
          <a:endParaRPr lang="en-US" sz="2000" b="0">
            <a:latin typeface="Book Antiqua" panose="02040602050305030304" pitchFamily="18" charset="0"/>
          </a:endParaRPr>
        </a:p>
      </dgm:t>
    </dgm:pt>
    <dgm:pt modelId="{5D546E6A-E6CD-42B5-985E-A8AC55B3E905}">
      <dgm:prSet phldrT="[Text]" custT="1"/>
      <dgm:spPr/>
      <dgm:t>
        <a:bodyPr/>
        <a:lstStyle/>
        <a:p>
          <a:r>
            <a:rPr lang="en-US" sz="1400" b="0" dirty="0">
              <a:latin typeface="Book Antiqua" panose="02040602050305030304" pitchFamily="18" charset="0"/>
            </a:rPr>
            <a:t>Deadline extensions</a:t>
          </a:r>
        </a:p>
      </dgm:t>
    </dgm:pt>
    <dgm:pt modelId="{FF4679C0-1EAD-4D1D-91EA-EF8AF648856D}" type="parTrans" cxnId="{6B7C75FF-8706-472A-99D4-2CC292E86173}">
      <dgm:prSet/>
      <dgm:spPr/>
      <dgm:t>
        <a:bodyPr/>
        <a:lstStyle/>
        <a:p>
          <a:endParaRPr lang="en-US" sz="2000" b="0">
            <a:latin typeface="Book Antiqua" panose="02040602050305030304" pitchFamily="18" charset="0"/>
          </a:endParaRPr>
        </a:p>
      </dgm:t>
    </dgm:pt>
    <dgm:pt modelId="{68EA4872-65CF-40D5-9832-6796F742E856}" type="sibTrans" cxnId="{6B7C75FF-8706-472A-99D4-2CC292E86173}">
      <dgm:prSet/>
      <dgm:spPr/>
      <dgm:t>
        <a:bodyPr/>
        <a:lstStyle/>
        <a:p>
          <a:endParaRPr lang="en-US" sz="2000" b="0">
            <a:latin typeface="Book Antiqua" panose="02040602050305030304" pitchFamily="18" charset="0"/>
          </a:endParaRPr>
        </a:p>
      </dgm:t>
    </dgm:pt>
    <dgm:pt modelId="{67057CA1-9364-4D00-953E-5D7F735E86D5}">
      <dgm:prSet phldrT="[Text]" custT="1"/>
      <dgm:spPr/>
      <dgm:t>
        <a:bodyPr/>
        <a:lstStyle/>
        <a:p>
          <a:r>
            <a:rPr lang="en-US" sz="1200" b="0" dirty="0">
              <a:latin typeface="Book Antiqua" panose="02040602050305030304" pitchFamily="18" charset="0"/>
            </a:rPr>
            <a:t>Course-related adjustments</a:t>
          </a:r>
        </a:p>
      </dgm:t>
    </dgm:pt>
    <dgm:pt modelId="{30E2E984-FBAC-46B6-8CF9-4E2EF385A76E}" type="parTrans" cxnId="{4756D331-D553-4B55-BC0B-912853D975D0}">
      <dgm:prSet/>
      <dgm:spPr/>
      <dgm:t>
        <a:bodyPr/>
        <a:lstStyle/>
        <a:p>
          <a:endParaRPr lang="en-US" sz="2000" b="0">
            <a:latin typeface="Book Antiqua" panose="02040602050305030304" pitchFamily="18" charset="0"/>
          </a:endParaRPr>
        </a:p>
      </dgm:t>
    </dgm:pt>
    <dgm:pt modelId="{593EF779-57C6-400B-806F-4629E2544094}" type="sibTrans" cxnId="{4756D331-D553-4B55-BC0B-912853D975D0}">
      <dgm:prSet/>
      <dgm:spPr/>
      <dgm:t>
        <a:bodyPr/>
        <a:lstStyle/>
        <a:p>
          <a:endParaRPr lang="en-US" sz="2000" b="0">
            <a:latin typeface="Book Antiqua" panose="02040602050305030304" pitchFamily="18" charset="0"/>
          </a:endParaRPr>
        </a:p>
      </dgm:t>
    </dgm:pt>
    <dgm:pt modelId="{30F46BE3-4BF2-42D1-8040-2FF0D1ABB619}">
      <dgm:prSet phldrT="[Text]" custT="1"/>
      <dgm:spPr/>
      <dgm:t>
        <a:bodyPr/>
        <a:lstStyle/>
        <a:p>
          <a:r>
            <a:rPr lang="en-US" sz="1100" b="0" dirty="0">
              <a:latin typeface="Book Antiqua" panose="02040602050305030304" pitchFamily="18" charset="0"/>
            </a:rPr>
            <a:t>Schedule Modifications (work or class</a:t>
          </a:r>
          <a:r>
            <a:rPr lang="en-US" sz="1050" b="0" dirty="0">
              <a:latin typeface="Book Antiqua" panose="02040602050305030304" pitchFamily="18" charset="0"/>
            </a:rPr>
            <a:t>)</a:t>
          </a:r>
        </a:p>
      </dgm:t>
    </dgm:pt>
    <dgm:pt modelId="{384674BB-93F0-40D6-A7B7-1AB65EBB132F}" type="parTrans" cxnId="{336FA74A-CE89-4F0F-B384-5001B3E74C83}">
      <dgm:prSet/>
      <dgm:spPr/>
      <dgm:t>
        <a:bodyPr/>
        <a:lstStyle/>
        <a:p>
          <a:endParaRPr lang="en-US" sz="2000" b="0">
            <a:latin typeface="Book Antiqua" panose="02040602050305030304" pitchFamily="18" charset="0"/>
          </a:endParaRPr>
        </a:p>
      </dgm:t>
    </dgm:pt>
    <dgm:pt modelId="{EA48D7D3-1F90-4ADC-9442-B95E6637326F}" type="sibTrans" cxnId="{336FA74A-CE89-4F0F-B384-5001B3E74C83}">
      <dgm:prSet/>
      <dgm:spPr/>
      <dgm:t>
        <a:bodyPr/>
        <a:lstStyle/>
        <a:p>
          <a:endParaRPr lang="en-US" sz="2000" b="0">
            <a:latin typeface="Book Antiqua" panose="02040602050305030304" pitchFamily="18" charset="0"/>
          </a:endParaRPr>
        </a:p>
      </dgm:t>
    </dgm:pt>
    <dgm:pt modelId="{DF6CE571-E368-42A7-8603-2FF2A65AA3C1}">
      <dgm:prSet phldrT="[Text]" custT="1"/>
      <dgm:spPr/>
      <dgm:t>
        <a:bodyPr/>
        <a:lstStyle/>
        <a:p>
          <a:r>
            <a:rPr lang="en-US" sz="1200" b="0" dirty="0">
              <a:latin typeface="Book Antiqua" panose="02040602050305030304" pitchFamily="18" charset="0"/>
            </a:rPr>
            <a:t>Mutual restrictions on contact </a:t>
          </a:r>
          <a:r>
            <a:rPr lang="en-US" sz="1050" b="0" dirty="0">
              <a:latin typeface="Book Antiqua" panose="02040602050305030304" pitchFamily="18" charset="0"/>
            </a:rPr>
            <a:t>between parties</a:t>
          </a:r>
        </a:p>
      </dgm:t>
    </dgm:pt>
    <dgm:pt modelId="{48466DEB-C46F-4825-89F1-6D077D8DEE69}" type="parTrans" cxnId="{E0BE3F8B-CDD0-4B4C-AF6A-A0F41CE1E4BE}">
      <dgm:prSet/>
      <dgm:spPr/>
      <dgm:t>
        <a:bodyPr/>
        <a:lstStyle/>
        <a:p>
          <a:endParaRPr lang="en-US" sz="2000" b="0">
            <a:latin typeface="Book Antiqua" panose="02040602050305030304" pitchFamily="18" charset="0"/>
          </a:endParaRPr>
        </a:p>
      </dgm:t>
    </dgm:pt>
    <dgm:pt modelId="{AEFE7E8E-3FF2-4736-B421-C1A4457749FD}" type="sibTrans" cxnId="{E0BE3F8B-CDD0-4B4C-AF6A-A0F41CE1E4BE}">
      <dgm:prSet/>
      <dgm:spPr/>
      <dgm:t>
        <a:bodyPr/>
        <a:lstStyle/>
        <a:p>
          <a:endParaRPr lang="en-US" sz="2000" b="0">
            <a:latin typeface="Book Antiqua" panose="02040602050305030304" pitchFamily="18" charset="0"/>
          </a:endParaRPr>
        </a:p>
      </dgm:t>
    </dgm:pt>
    <dgm:pt modelId="{2880387C-9066-4E82-8216-301BEBA8EAA7}">
      <dgm:prSet phldrT="[Text]" custT="1"/>
      <dgm:spPr/>
      <dgm:t>
        <a:bodyPr/>
        <a:lstStyle/>
        <a:p>
          <a:r>
            <a:rPr lang="en-US" sz="1400" b="0" dirty="0">
              <a:latin typeface="Book Antiqua" panose="02040602050305030304" pitchFamily="18" charset="0"/>
            </a:rPr>
            <a:t>Increased monitoring</a:t>
          </a:r>
        </a:p>
      </dgm:t>
    </dgm:pt>
    <dgm:pt modelId="{FEC5F809-B00C-4A22-A800-A4454A904602}" type="parTrans" cxnId="{BBF17679-3D28-4C23-B086-06F9C66A1D9A}">
      <dgm:prSet/>
      <dgm:spPr/>
      <dgm:t>
        <a:bodyPr/>
        <a:lstStyle/>
        <a:p>
          <a:endParaRPr lang="en-US" sz="2000" b="0">
            <a:latin typeface="Book Antiqua" panose="02040602050305030304" pitchFamily="18" charset="0"/>
          </a:endParaRPr>
        </a:p>
      </dgm:t>
    </dgm:pt>
    <dgm:pt modelId="{9BEAAD3C-0318-4683-B3D1-084387265F89}" type="sibTrans" cxnId="{BBF17679-3D28-4C23-B086-06F9C66A1D9A}">
      <dgm:prSet/>
      <dgm:spPr/>
      <dgm:t>
        <a:bodyPr/>
        <a:lstStyle/>
        <a:p>
          <a:endParaRPr lang="en-US" sz="2000" b="0">
            <a:latin typeface="Book Antiqua" panose="02040602050305030304" pitchFamily="18" charset="0"/>
          </a:endParaRPr>
        </a:p>
      </dgm:t>
    </dgm:pt>
    <dgm:pt modelId="{8FA0C382-0744-4E85-8834-06F218F1A7DE}" type="pres">
      <dgm:prSet presAssocID="{E768C237-D7E7-446A-A0C0-C231F54BF82F}" presName="Name0" presStyleCnt="0">
        <dgm:presLayoutVars>
          <dgm:chMax val="1"/>
          <dgm:dir/>
          <dgm:animLvl val="ctr"/>
          <dgm:resizeHandles val="exact"/>
        </dgm:presLayoutVars>
      </dgm:prSet>
      <dgm:spPr/>
    </dgm:pt>
    <dgm:pt modelId="{F185D8F9-3F02-4DCF-82B0-4336736162AC}" type="pres">
      <dgm:prSet presAssocID="{1090E904-B983-401F-9F35-61A466D898C1}" presName="centerShape" presStyleLbl="node0" presStyleIdx="0" presStyleCnt="1"/>
      <dgm:spPr/>
    </dgm:pt>
    <dgm:pt modelId="{A4DFDB49-BE76-40FE-B10F-6BA5799631A6}" type="pres">
      <dgm:prSet presAssocID="{59DF5358-B1F1-4575-91BB-4341BF873C1F}" presName="node" presStyleLbl="node1" presStyleIdx="0" presStyleCnt="7">
        <dgm:presLayoutVars>
          <dgm:bulletEnabled val="1"/>
        </dgm:presLayoutVars>
      </dgm:prSet>
      <dgm:spPr/>
    </dgm:pt>
    <dgm:pt modelId="{D6CF3855-2A33-4E78-93E9-E71EBA9ECF9E}" type="pres">
      <dgm:prSet presAssocID="{59DF5358-B1F1-4575-91BB-4341BF873C1F}" presName="dummy" presStyleCnt="0"/>
      <dgm:spPr/>
    </dgm:pt>
    <dgm:pt modelId="{778FC7D0-CC0E-47F8-B3FE-A69D70E4FBAB}" type="pres">
      <dgm:prSet presAssocID="{5F15C5BF-DDC3-41F6-9E05-A3E582D22203}" presName="sibTrans" presStyleLbl="sibTrans2D1" presStyleIdx="0" presStyleCnt="7"/>
      <dgm:spPr/>
    </dgm:pt>
    <dgm:pt modelId="{9C7C9F6C-7B63-4DC7-96D9-8F23C14A2671}" type="pres">
      <dgm:prSet presAssocID="{5D546E6A-E6CD-42B5-985E-A8AC55B3E905}" presName="node" presStyleLbl="node1" presStyleIdx="1" presStyleCnt="7">
        <dgm:presLayoutVars>
          <dgm:bulletEnabled val="1"/>
        </dgm:presLayoutVars>
      </dgm:prSet>
      <dgm:spPr/>
    </dgm:pt>
    <dgm:pt modelId="{7C8D1E2D-982F-4EE4-A15E-879875D7EFEC}" type="pres">
      <dgm:prSet presAssocID="{5D546E6A-E6CD-42B5-985E-A8AC55B3E905}" presName="dummy" presStyleCnt="0"/>
      <dgm:spPr/>
    </dgm:pt>
    <dgm:pt modelId="{2E041685-159A-4B23-9334-882448308976}" type="pres">
      <dgm:prSet presAssocID="{68EA4872-65CF-40D5-9832-6796F742E856}" presName="sibTrans" presStyleLbl="sibTrans2D1" presStyleIdx="1" presStyleCnt="7"/>
      <dgm:spPr/>
    </dgm:pt>
    <dgm:pt modelId="{2D503B1B-388A-4B97-BC8A-BA2FACB4C63F}" type="pres">
      <dgm:prSet presAssocID="{67057CA1-9364-4D00-953E-5D7F735E86D5}" presName="node" presStyleLbl="node1" presStyleIdx="2" presStyleCnt="7">
        <dgm:presLayoutVars>
          <dgm:bulletEnabled val="1"/>
        </dgm:presLayoutVars>
      </dgm:prSet>
      <dgm:spPr/>
    </dgm:pt>
    <dgm:pt modelId="{00BAD6C7-DEEF-4F60-B056-8BE4AF32CA45}" type="pres">
      <dgm:prSet presAssocID="{67057CA1-9364-4D00-953E-5D7F735E86D5}" presName="dummy" presStyleCnt="0"/>
      <dgm:spPr/>
    </dgm:pt>
    <dgm:pt modelId="{FC3E80BE-00C7-419A-97E8-25956F1EFEAA}" type="pres">
      <dgm:prSet presAssocID="{593EF779-57C6-400B-806F-4629E2544094}" presName="sibTrans" presStyleLbl="sibTrans2D1" presStyleIdx="2" presStyleCnt="7"/>
      <dgm:spPr/>
    </dgm:pt>
    <dgm:pt modelId="{5C32DBAD-6F71-4AD4-90EB-9448AC6EAD5B}" type="pres">
      <dgm:prSet presAssocID="{30F46BE3-4BF2-42D1-8040-2FF0D1ABB619}" presName="node" presStyleLbl="node1" presStyleIdx="3" presStyleCnt="7">
        <dgm:presLayoutVars>
          <dgm:bulletEnabled val="1"/>
        </dgm:presLayoutVars>
      </dgm:prSet>
      <dgm:spPr/>
    </dgm:pt>
    <dgm:pt modelId="{8DF5B81F-4318-4B51-827F-8ED645D75A9C}" type="pres">
      <dgm:prSet presAssocID="{30F46BE3-4BF2-42D1-8040-2FF0D1ABB619}" presName="dummy" presStyleCnt="0"/>
      <dgm:spPr/>
    </dgm:pt>
    <dgm:pt modelId="{7C76DFC3-CB35-417E-BF84-891ED601E49E}" type="pres">
      <dgm:prSet presAssocID="{EA48D7D3-1F90-4ADC-9442-B95E6637326F}" presName="sibTrans" presStyleLbl="sibTrans2D1" presStyleIdx="3" presStyleCnt="7"/>
      <dgm:spPr/>
    </dgm:pt>
    <dgm:pt modelId="{54D3E521-CE62-4DB7-ACDE-E1B6F73BB6D6}" type="pres">
      <dgm:prSet presAssocID="{DF6CE571-E368-42A7-8603-2FF2A65AA3C1}" presName="node" presStyleLbl="node1" presStyleIdx="4" presStyleCnt="7">
        <dgm:presLayoutVars>
          <dgm:bulletEnabled val="1"/>
        </dgm:presLayoutVars>
      </dgm:prSet>
      <dgm:spPr/>
    </dgm:pt>
    <dgm:pt modelId="{1EC1AC33-EA34-4198-876C-8285F34F1578}" type="pres">
      <dgm:prSet presAssocID="{DF6CE571-E368-42A7-8603-2FF2A65AA3C1}" presName="dummy" presStyleCnt="0"/>
      <dgm:spPr/>
    </dgm:pt>
    <dgm:pt modelId="{CB5E40CD-AF9F-40E7-B074-342C1B55517F}" type="pres">
      <dgm:prSet presAssocID="{AEFE7E8E-3FF2-4736-B421-C1A4457749FD}" presName="sibTrans" presStyleLbl="sibTrans2D1" presStyleIdx="4" presStyleCnt="7"/>
      <dgm:spPr/>
    </dgm:pt>
    <dgm:pt modelId="{DCC7497E-A41B-4812-8C3E-F59227ACB47D}" type="pres">
      <dgm:prSet presAssocID="{82D43938-7C91-49CC-BE66-7C77543564A7}" presName="node" presStyleLbl="node1" presStyleIdx="5" presStyleCnt="7">
        <dgm:presLayoutVars>
          <dgm:bulletEnabled val="1"/>
        </dgm:presLayoutVars>
      </dgm:prSet>
      <dgm:spPr/>
    </dgm:pt>
    <dgm:pt modelId="{532672DD-D4D0-44C1-9B9C-A2EBFE48BFEB}" type="pres">
      <dgm:prSet presAssocID="{82D43938-7C91-49CC-BE66-7C77543564A7}" presName="dummy" presStyleCnt="0"/>
      <dgm:spPr/>
    </dgm:pt>
    <dgm:pt modelId="{F29EE76B-FEAF-438C-9047-A6B6C1989470}" type="pres">
      <dgm:prSet presAssocID="{2ECD4B9D-CC05-4CC0-A1CF-FE690B5146F1}" presName="sibTrans" presStyleLbl="sibTrans2D1" presStyleIdx="5" presStyleCnt="7"/>
      <dgm:spPr/>
    </dgm:pt>
    <dgm:pt modelId="{8659565F-1AF0-4126-8BE0-44E572372B71}" type="pres">
      <dgm:prSet presAssocID="{2880387C-9066-4E82-8216-301BEBA8EAA7}" presName="node" presStyleLbl="node1" presStyleIdx="6" presStyleCnt="7">
        <dgm:presLayoutVars>
          <dgm:bulletEnabled val="1"/>
        </dgm:presLayoutVars>
      </dgm:prSet>
      <dgm:spPr/>
    </dgm:pt>
    <dgm:pt modelId="{14D64A98-A684-4D6E-BC40-D9507E97A1B2}" type="pres">
      <dgm:prSet presAssocID="{2880387C-9066-4E82-8216-301BEBA8EAA7}" presName="dummy" presStyleCnt="0"/>
      <dgm:spPr/>
    </dgm:pt>
    <dgm:pt modelId="{0FB9694A-45C6-43D8-A28C-3ED7403C9548}" type="pres">
      <dgm:prSet presAssocID="{9BEAAD3C-0318-4683-B3D1-084387265F89}" presName="sibTrans" presStyleLbl="sibTrans2D1" presStyleIdx="6" presStyleCnt="7"/>
      <dgm:spPr/>
    </dgm:pt>
  </dgm:ptLst>
  <dgm:cxnLst>
    <dgm:cxn modelId="{12FA9805-241B-4B98-84B0-AF82B1E45523}" type="presOf" srcId="{5F15C5BF-DDC3-41F6-9E05-A3E582D22203}" destId="{778FC7D0-CC0E-47F8-B3FE-A69D70E4FBAB}" srcOrd="0" destOrd="0" presId="urn:microsoft.com/office/officeart/2005/8/layout/radial6"/>
    <dgm:cxn modelId="{8A764A15-C9F9-4332-A534-D393CC937F46}" type="presOf" srcId="{AEFE7E8E-3FF2-4736-B421-C1A4457749FD}" destId="{CB5E40CD-AF9F-40E7-B074-342C1B55517F}" srcOrd="0" destOrd="0" presId="urn:microsoft.com/office/officeart/2005/8/layout/radial6"/>
    <dgm:cxn modelId="{C11E2229-A271-47A1-A67F-E4B25517FA07}" type="presOf" srcId="{DF6CE571-E368-42A7-8603-2FF2A65AA3C1}" destId="{54D3E521-CE62-4DB7-ACDE-E1B6F73BB6D6}" srcOrd="0" destOrd="0" presId="urn:microsoft.com/office/officeart/2005/8/layout/radial6"/>
    <dgm:cxn modelId="{4756D331-D553-4B55-BC0B-912853D975D0}" srcId="{1090E904-B983-401F-9F35-61A466D898C1}" destId="{67057CA1-9364-4D00-953E-5D7F735E86D5}" srcOrd="2" destOrd="0" parTransId="{30E2E984-FBAC-46B6-8CF9-4E2EF385A76E}" sibTransId="{593EF779-57C6-400B-806F-4629E2544094}"/>
    <dgm:cxn modelId="{F8AFCB5D-D6CA-4FB7-B8BA-A8687A07D631}" type="presOf" srcId="{1090E904-B983-401F-9F35-61A466D898C1}" destId="{F185D8F9-3F02-4DCF-82B0-4336736162AC}" srcOrd="0" destOrd="0" presId="urn:microsoft.com/office/officeart/2005/8/layout/radial6"/>
    <dgm:cxn modelId="{829A7764-A637-40DD-AE0E-60CADEA0833A}" type="presOf" srcId="{30F46BE3-4BF2-42D1-8040-2FF0D1ABB619}" destId="{5C32DBAD-6F71-4AD4-90EB-9448AC6EAD5B}" srcOrd="0" destOrd="0" presId="urn:microsoft.com/office/officeart/2005/8/layout/radial6"/>
    <dgm:cxn modelId="{84CE9F66-211C-476F-B50A-F289FA70E663}" type="presOf" srcId="{68EA4872-65CF-40D5-9832-6796F742E856}" destId="{2E041685-159A-4B23-9334-882448308976}" srcOrd="0" destOrd="0" presId="urn:microsoft.com/office/officeart/2005/8/layout/radial6"/>
    <dgm:cxn modelId="{336FA74A-CE89-4F0F-B384-5001B3E74C83}" srcId="{1090E904-B983-401F-9F35-61A466D898C1}" destId="{30F46BE3-4BF2-42D1-8040-2FF0D1ABB619}" srcOrd="3" destOrd="0" parTransId="{384674BB-93F0-40D6-A7B7-1AB65EBB132F}" sibTransId="{EA48D7D3-1F90-4ADC-9442-B95E6637326F}"/>
    <dgm:cxn modelId="{BFC9C36B-421E-4B62-889A-8CB98FE3B104}" type="presOf" srcId="{5D546E6A-E6CD-42B5-985E-A8AC55B3E905}" destId="{9C7C9F6C-7B63-4DC7-96D9-8F23C14A2671}" srcOrd="0" destOrd="0" presId="urn:microsoft.com/office/officeart/2005/8/layout/radial6"/>
    <dgm:cxn modelId="{A9076875-9AC5-4B1F-BEF5-4B6608A2F511}" type="presOf" srcId="{2ECD4B9D-CC05-4CC0-A1CF-FE690B5146F1}" destId="{F29EE76B-FEAF-438C-9047-A6B6C1989470}" srcOrd="0" destOrd="0" presId="urn:microsoft.com/office/officeart/2005/8/layout/radial6"/>
    <dgm:cxn modelId="{290BE756-13C2-4D58-877F-C51C3062F114}" type="presOf" srcId="{59DF5358-B1F1-4575-91BB-4341BF873C1F}" destId="{A4DFDB49-BE76-40FE-B10F-6BA5799631A6}" srcOrd="0" destOrd="0" presId="urn:microsoft.com/office/officeart/2005/8/layout/radial6"/>
    <dgm:cxn modelId="{BBF17679-3D28-4C23-B086-06F9C66A1D9A}" srcId="{1090E904-B983-401F-9F35-61A466D898C1}" destId="{2880387C-9066-4E82-8216-301BEBA8EAA7}" srcOrd="6" destOrd="0" parTransId="{FEC5F809-B00C-4A22-A800-A4454A904602}" sibTransId="{9BEAAD3C-0318-4683-B3D1-084387265F89}"/>
    <dgm:cxn modelId="{78BB8479-CE5F-44B3-826F-6B054CF61CE2}" srcId="{1090E904-B983-401F-9F35-61A466D898C1}" destId="{59DF5358-B1F1-4575-91BB-4341BF873C1F}" srcOrd="0" destOrd="0" parTransId="{9B03FD21-E1D9-45B9-A08C-80CBB6E81E4D}" sibTransId="{5F15C5BF-DDC3-41F6-9E05-A3E582D22203}"/>
    <dgm:cxn modelId="{0707427B-FE62-42DD-85F5-831727273FAA}" type="presOf" srcId="{593EF779-57C6-400B-806F-4629E2544094}" destId="{FC3E80BE-00C7-419A-97E8-25956F1EFEAA}" srcOrd="0" destOrd="0" presId="urn:microsoft.com/office/officeart/2005/8/layout/radial6"/>
    <dgm:cxn modelId="{E0BE3F8B-CDD0-4B4C-AF6A-A0F41CE1E4BE}" srcId="{1090E904-B983-401F-9F35-61A466D898C1}" destId="{DF6CE571-E368-42A7-8603-2FF2A65AA3C1}" srcOrd="4" destOrd="0" parTransId="{48466DEB-C46F-4825-89F1-6D077D8DEE69}" sibTransId="{AEFE7E8E-3FF2-4736-B421-C1A4457749FD}"/>
    <dgm:cxn modelId="{7DDCC597-7AF8-455F-A363-35F527016879}" type="presOf" srcId="{82D43938-7C91-49CC-BE66-7C77543564A7}" destId="{DCC7497E-A41B-4812-8C3E-F59227ACB47D}" srcOrd="0" destOrd="0" presId="urn:microsoft.com/office/officeart/2005/8/layout/radial6"/>
    <dgm:cxn modelId="{654D2A9B-E80F-419D-B1C1-A8881F545044}" type="presOf" srcId="{2880387C-9066-4E82-8216-301BEBA8EAA7}" destId="{8659565F-1AF0-4126-8BE0-44E572372B71}" srcOrd="0" destOrd="0" presId="urn:microsoft.com/office/officeart/2005/8/layout/radial6"/>
    <dgm:cxn modelId="{A00F6AA2-F575-46D5-9AAC-2DF716E23D99}" srcId="{E768C237-D7E7-446A-A0C0-C231F54BF82F}" destId="{1090E904-B983-401F-9F35-61A466D898C1}" srcOrd="0" destOrd="0" parTransId="{B17AD8AC-FB56-4242-8563-1C320C565EF9}" sibTransId="{DBCB7CEC-1BB8-40A1-AE17-DD66D9AA23EB}"/>
    <dgm:cxn modelId="{2834EBAB-4FCA-4982-ACAD-D4BB2DEDD154}" type="presOf" srcId="{9BEAAD3C-0318-4683-B3D1-084387265F89}" destId="{0FB9694A-45C6-43D8-A28C-3ED7403C9548}" srcOrd="0" destOrd="0" presId="urn:microsoft.com/office/officeart/2005/8/layout/radial6"/>
    <dgm:cxn modelId="{493A35BA-2350-4D01-A2E4-988A9241935B}" type="presOf" srcId="{67057CA1-9364-4D00-953E-5D7F735E86D5}" destId="{2D503B1B-388A-4B97-BC8A-BA2FACB4C63F}" srcOrd="0" destOrd="0" presId="urn:microsoft.com/office/officeart/2005/8/layout/radial6"/>
    <dgm:cxn modelId="{FB7597CA-815D-4359-822F-89CB264DC467}" srcId="{1090E904-B983-401F-9F35-61A466D898C1}" destId="{82D43938-7C91-49CC-BE66-7C77543564A7}" srcOrd="5" destOrd="0" parTransId="{CBA26852-2066-4EA9-97F6-0CC1122414C1}" sibTransId="{2ECD4B9D-CC05-4CC0-A1CF-FE690B5146F1}"/>
    <dgm:cxn modelId="{97A7ABE5-E429-45DB-9A3A-E01171B01E53}" type="presOf" srcId="{E768C237-D7E7-446A-A0C0-C231F54BF82F}" destId="{8FA0C382-0744-4E85-8834-06F218F1A7DE}" srcOrd="0" destOrd="0" presId="urn:microsoft.com/office/officeart/2005/8/layout/radial6"/>
    <dgm:cxn modelId="{6CBA10F5-3D6F-429F-BB42-20AC606D0BA5}" type="presOf" srcId="{EA48D7D3-1F90-4ADC-9442-B95E6637326F}" destId="{7C76DFC3-CB35-417E-BF84-891ED601E49E}" srcOrd="0" destOrd="0" presId="urn:microsoft.com/office/officeart/2005/8/layout/radial6"/>
    <dgm:cxn modelId="{6B7C75FF-8706-472A-99D4-2CC292E86173}" srcId="{1090E904-B983-401F-9F35-61A466D898C1}" destId="{5D546E6A-E6CD-42B5-985E-A8AC55B3E905}" srcOrd="1" destOrd="0" parTransId="{FF4679C0-1EAD-4D1D-91EA-EF8AF648856D}" sibTransId="{68EA4872-65CF-40D5-9832-6796F742E856}"/>
    <dgm:cxn modelId="{9C7E69E6-B67E-41DD-9EAA-E3398400F723}" type="presParOf" srcId="{8FA0C382-0744-4E85-8834-06F218F1A7DE}" destId="{F185D8F9-3F02-4DCF-82B0-4336736162AC}" srcOrd="0" destOrd="0" presId="urn:microsoft.com/office/officeart/2005/8/layout/radial6"/>
    <dgm:cxn modelId="{FE920E13-51DA-4AF9-A3FE-5B6FE171DD96}" type="presParOf" srcId="{8FA0C382-0744-4E85-8834-06F218F1A7DE}" destId="{A4DFDB49-BE76-40FE-B10F-6BA5799631A6}" srcOrd="1" destOrd="0" presId="urn:microsoft.com/office/officeart/2005/8/layout/radial6"/>
    <dgm:cxn modelId="{F7333397-5AED-4A63-AFB2-894BB558C72D}" type="presParOf" srcId="{8FA0C382-0744-4E85-8834-06F218F1A7DE}" destId="{D6CF3855-2A33-4E78-93E9-E71EBA9ECF9E}" srcOrd="2" destOrd="0" presId="urn:microsoft.com/office/officeart/2005/8/layout/radial6"/>
    <dgm:cxn modelId="{A3FD5D86-3DC2-4317-AD2A-E6C15469CA2E}" type="presParOf" srcId="{8FA0C382-0744-4E85-8834-06F218F1A7DE}" destId="{778FC7D0-CC0E-47F8-B3FE-A69D70E4FBAB}" srcOrd="3" destOrd="0" presId="urn:microsoft.com/office/officeart/2005/8/layout/radial6"/>
    <dgm:cxn modelId="{006213E1-0292-444E-BE3D-97038766F2B5}" type="presParOf" srcId="{8FA0C382-0744-4E85-8834-06F218F1A7DE}" destId="{9C7C9F6C-7B63-4DC7-96D9-8F23C14A2671}" srcOrd="4" destOrd="0" presId="urn:microsoft.com/office/officeart/2005/8/layout/radial6"/>
    <dgm:cxn modelId="{C53847CB-AA11-4EA8-B12C-EFDC02888B80}" type="presParOf" srcId="{8FA0C382-0744-4E85-8834-06F218F1A7DE}" destId="{7C8D1E2D-982F-4EE4-A15E-879875D7EFEC}" srcOrd="5" destOrd="0" presId="urn:microsoft.com/office/officeart/2005/8/layout/radial6"/>
    <dgm:cxn modelId="{679DD6D1-1E25-42BB-9156-154A38C8E9A5}" type="presParOf" srcId="{8FA0C382-0744-4E85-8834-06F218F1A7DE}" destId="{2E041685-159A-4B23-9334-882448308976}" srcOrd="6" destOrd="0" presId="urn:microsoft.com/office/officeart/2005/8/layout/radial6"/>
    <dgm:cxn modelId="{B8CA8C20-ABB7-4B40-9094-4BCD5CE4A3BA}" type="presParOf" srcId="{8FA0C382-0744-4E85-8834-06F218F1A7DE}" destId="{2D503B1B-388A-4B97-BC8A-BA2FACB4C63F}" srcOrd="7" destOrd="0" presId="urn:microsoft.com/office/officeart/2005/8/layout/radial6"/>
    <dgm:cxn modelId="{9AF50E6B-2076-42AF-9963-D964339206FD}" type="presParOf" srcId="{8FA0C382-0744-4E85-8834-06F218F1A7DE}" destId="{00BAD6C7-DEEF-4F60-B056-8BE4AF32CA45}" srcOrd="8" destOrd="0" presId="urn:microsoft.com/office/officeart/2005/8/layout/radial6"/>
    <dgm:cxn modelId="{28AF457F-72E0-44FD-A185-9E42F20903BD}" type="presParOf" srcId="{8FA0C382-0744-4E85-8834-06F218F1A7DE}" destId="{FC3E80BE-00C7-419A-97E8-25956F1EFEAA}" srcOrd="9" destOrd="0" presId="urn:microsoft.com/office/officeart/2005/8/layout/radial6"/>
    <dgm:cxn modelId="{970A1092-DD5A-49BC-AAAD-A52F182C4E5A}" type="presParOf" srcId="{8FA0C382-0744-4E85-8834-06F218F1A7DE}" destId="{5C32DBAD-6F71-4AD4-90EB-9448AC6EAD5B}" srcOrd="10" destOrd="0" presId="urn:microsoft.com/office/officeart/2005/8/layout/radial6"/>
    <dgm:cxn modelId="{B4A514CF-1578-4817-A91A-D21A0FDA2B27}" type="presParOf" srcId="{8FA0C382-0744-4E85-8834-06F218F1A7DE}" destId="{8DF5B81F-4318-4B51-827F-8ED645D75A9C}" srcOrd="11" destOrd="0" presId="urn:microsoft.com/office/officeart/2005/8/layout/radial6"/>
    <dgm:cxn modelId="{FF19B94E-E391-4B39-8B3C-82900CB35771}" type="presParOf" srcId="{8FA0C382-0744-4E85-8834-06F218F1A7DE}" destId="{7C76DFC3-CB35-417E-BF84-891ED601E49E}" srcOrd="12" destOrd="0" presId="urn:microsoft.com/office/officeart/2005/8/layout/radial6"/>
    <dgm:cxn modelId="{A381ADCF-08AD-4B4F-BA16-43CB89277686}" type="presParOf" srcId="{8FA0C382-0744-4E85-8834-06F218F1A7DE}" destId="{54D3E521-CE62-4DB7-ACDE-E1B6F73BB6D6}" srcOrd="13" destOrd="0" presId="urn:microsoft.com/office/officeart/2005/8/layout/radial6"/>
    <dgm:cxn modelId="{7E957169-C35E-4A06-B5AC-D0229EE67DC2}" type="presParOf" srcId="{8FA0C382-0744-4E85-8834-06F218F1A7DE}" destId="{1EC1AC33-EA34-4198-876C-8285F34F1578}" srcOrd="14" destOrd="0" presId="urn:microsoft.com/office/officeart/2005/8/layout/radial6"/>
    <dgm:cxn modelId="{4C70CBA4-7937-4D0D-8405-6584A1E6232B}" type="presParOf" srcId="{8FA0C382-0744-4E85-8834-06F218F1A7DE}" destId="{CB5E40CD-AF9F-40E7-B074-342C1B55517F}" srcOrd="15" destOrd="0" presId="urn:microsoft.com/office/officeart/2005/8/layout/radial6"/>
    <dgm:cxn modelId="{77EA582C-4F27-4C61-92E8-ED35F6E86126}" type="presParOf" srcId="{8FA0C382-0744-4E85-8834-06F218F1A7DE}" destId="{DCC7497E-A41B-4812-8C3E-F59227ACB47D}" srcOrd="16" destOrd="0" presId="urn:microsoft.com/office/officeart/2005/8/layout/radial6"/>
    <dgm:cxn modelId="{D34E530C-84FF-4059-A33F-05F5A70544B1}" type="presParOf" srcId="{8FA0C382-0744-4E85-8834-06F218F1A7DE}" destId="{532672DD-D4D0-44C1-9B9C-A2EBFE48BFEB}" srcOrd="17" destOrd="0" presId="urn:microsoft.com/office/officeart/2005/8/layout/radial6"/>
    <dgm:cxn modelId="{FCE42B92-FB79-46F4-836C-D65252B7BF88}" type="presParOf" srcId="{8FA0C382-0744-4E85-8834-06F218F1A7DE}" destId="{F29EE76B-FEAF-438C-9047-A6B6C1989470}" srcOrd="18" destOrd="0" presId="urn:microsoft.com/office/officeart/2005/8/layout/radial6"/>
    <dgm:cxn modelId="{FFCB9EB4-1AA9-40EF-95BE-5D5755D1A196}" type="presParOf" srcId="{8FA0C382-0744-4E85-8834-06F218F1A7DE}" destId="{8659565F-1AF0-4126-8BE0-44E572372B71}" srcOrd="19" destOrd="0" presId="urn:microsoft.com/office/officeart/2005/8/layout/radial6"/>
    <dgm:cxn modelId="{C9D613E5-FF1F-41E4-B7AA-DFE18F5456C5}" type="presParOf" srcId="{8FA0C382-0744-4E85-8834-06F218F1A7DE}" destId="{14D64A98-A684-4D6E-BC40-D9507E97A1B2}" srcOrd="20" destOrd="0" presId="urn:microsoft.com/office/officeart/2005/8/layout/radial6"/>
    <dgm:cxn modelId="{51294348-4E63-4674-A42C-BBEA276EC09B}" type="presParOf" srcId="{8FA0C382-0744-4E85-8834-06F218F1A7DE}" destId="{0FB9694A-45C6-43D8-A28C-3ED7403C9548}"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11" qsCatId="simple" csTypeId="urn:microsoft.com/office/officeart/2005/8/colors/colorful1#9" csCatId="colorful" phldr="1"/>
      <dgm:spPr/>
    </dgm:pt>
    <dgm:pt modelId="{1FB273E3-DF58-4CC3-947F-735A491AC9E4}">
      <dgm:prSet phldrT="[Text]"/>
      <dgm:spPr/>
      <dgm:t>
        <a:bodyPr/>
        <a:lstStyle/>
        <a:p>
          <a:r>
            <a:rPr lang="en-US" b="1" dirty="0">
              <a:latin typeface="Book Antiqua" panose="02040602050305030304" pitchFamily="18" charset="0"/>
            </a:rPr>
            <a:t>Inform Complainant</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Ensure Jurisdiction under Title IX</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Signing of Formal Complaint</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D61C38E-788C-4CF9-909F-6B477262A897}" type="doc">
      <dgm:prSet loTypeId="urn:microsoft.com/office/officeart/2005/8/layout/hList1" loCatId="list" qsTypeId="urn:microsoft.com/office/officeart/2005/8/quickstyle/simple1#12" qsCatId="simple" csTypeId="urn:microsoft.com/office/officeart/2005/8/colors/colorful5#1" csCatId="colorful" phldr="1"/>
      <dgm:spPr/>
      <dgm:t>
        <a:bodyPr/>
        <a:lstStyle/>
        <a:p>
          <a:endParaRPr lang="en-US"/>
        </a:p>
      </dgm:t>
    </dgm:pt>
    <dgm:pt modelId="{6B9C97C0-5A6E-4DD9-AC40-FB4E372053B8}">
      <dgm:prSet phldrT="[Text]"/>
      <dgm:spPr/>
      <dgm:t>
        <a:bodyPr/>
        <a:lstStyle/>
        <a:p>
          <a:r>
            <a:rPr lang="en-US" dirty="0">
              <a:latin typeface="Book Antiqua" panose="02040602050305030304" pitchFamily="18" charset="0"/>
            </a:rPr>
            <a:t>Providing Remedies to </a:t>
          </a:r>
          <a:br>
            <a:rPr lang="en-US" dirty="0">
              <a:latin typeface="Book Antiqua" panose="02040602050305030304" pitchFamily="18" charset="0"/>
            </a:rPr>
          </a:br>
          <a:r>
            <a:rPr lang="en-US" dirty="0">
              <a:latin typeface="Book Antiqua" panose="02040602050305030304" pitchFamily="18" charset="0"/>
            </a:rPr>
            <a:t>Complainant if/when </a:t>
          </a:r>
          <a:br>
            <a:rPr lang="en-US" dirty="0">
              <a:latin typeface="Book Antiqua" panose="02040602050305030304" pitchFamily="18" charset="0"/>
            </a:rPr>
          </a:br>
          <a:r>
            <a:rPr lang="en-US" dirty="0">
              <a:latin typeface="Book Antiqua" panose="02040602050305030304" pitchFamily="18" charset="0"/>
            </a:rPr>
            <a:t>Respondent is Found Responsible</a:t>
          </a:r>
        </a:p>
      </dgm:t>
    </dgm:pt>
    <dgm:pt modelId="{B0F388BB-2C66-488B-A32A-F9FB1C53169A}" type="parTrans" cxnId="{1EFC2512-3E5A-4065-9F12-C3BEB56CB21F}">
      <dgm:prSet/>
      <dgm:spPr/>
      <dgm:t>
        <a:bodyPr/>
        <a:lstStyle/>
        <a:p>
          <a:endParaRPr lang="en-US">
            <a:latin typeface="Book Antiqua" panose="02040602050305030304" pitchFamily="18" charset="0"/>
          </a:endParaRPr>
        </a:p>
      </dgm:t>
    </dgm:pt>
    <dgm:pt modelId="{F05285B2-0420-4ECA-80C7-3B803F1BA15C}" type="sibTrans" cxnId="{1EFC2512-3E5A-4065-9F12-C3BEB56CB21F}">
      <dgm:prSet/>
      <dgm:spPr/>
      <dgm:t>
        <a:bodyPr/>
        <a:lstStyle/>
        <a:p>
          <a:endParaRPr lang="en-US">
            <a:latin typeface="Book Antiqua" panose="02040602050305030304" pitchFamily="18" charset="0"/>
          </a:endParaRPr>
        </a:p>
      </dgm:t>
    </dgm:pt>
    <dgm:pt modelId="{65051BBC-3690-4108-B7CC-B6FAA1041CBF}">
      <dgm:prSet phldrT="[Text]"/>
      <dgm:spPr/>
      <dgm:t>
        <a:bodyPr/>
        <a:lstStyle/>
        <a:p>
          <a:r>
            <a:rPr lang="en-US">
              <a:latin typeface="Book Antiqua" panose="02040602050305030304" pitchFamily="18" charset="0"/>
            </a:rPr>
            <a:t>Remedies must be designed to restore or preserve equal access to the District’s education program or activity</a:t>
          </a:r>
          <a:endParaRPr lang="en-US" dirty="0">
            <a:latin typeface="Book Antiqua" panose="02040602050305030304" pitchFamily="18" charset="0"/>
          </a:endParaRPr>
        </a:p>
      </dgm:t>
    </dgm:pt>
    <dgm:pt modelId="{F427B0E2-1977-4152-A12E-4BCE39D113CC}" type="parTrans" cxnId="{55CD66C7-9495-4C99-BC95-66B8F6E04DB7}">
      <dgm:prSet/>
      <dgm:spPr/>
      <dgm:t>
        <a:bodyPr/>
        <a:lstStyle/>
        <a:p>
          <a:endParaRPr lang="en-US">
            <a:latin typeface="Book Antiqua" panose="02040602050305030304" pitchFamily="18" charset="0"/>
          </a:endParaRPr>
        </a:p>
      </dgm:t>
    </dgm:pt>
    <dgm:pt modelId="{B5EAD624-A065-4BCA-8B82-5E1CA1D7D05F}" type="sibTrans" cxnId="{55CD66C7-9495-4C99-BC95-66B8F6E04DB7}">
      <dgm:prSet/>
      <dgm:spPr/>
      <dgm:t>
        <a:bodyPr/>
        <a:lstStyle/>
        <a:p>
          <a:endParaRPr lang="en-US">
            <a:latin typeface="Book Antiqua" panose="02040602050305030304" pitchFamily="18" charset="0"/>
          </a:endParaRPr>
        </a:p>
      </dgm:t>
    </dgm:pt>
    <dgm:pt modelId="{5EE42291-39AA-44B4-9C09-698950C1DB56}">
      <dgm:prSet phldrT="[Text]"/>
      <dgm:spPr/>
      <dgm:t>
        <a:bodyPr/>
        <a:lstStyle/>
        <a:p>
          <a:r>
            <a:rPr lang="en-US">
              <a:latin typeface="Book Antiqua" panose="02040602050305030304" pitchFamily="18" charset="0"/>
            </a:rPr>
            <a:t>Remedies may include supportive measures; however, remedies need not be non-disciplinary or non-punitive and need not avoid burdening the respondent</a:t>
          </a:r>
          <a:endParaRPr lang="en-US" dirty="0">
            <a:latin typeface="Book Antiqua" panose="02040602050305030304" pitchFamily="18" charset="0"/>
          </a:endParaRPr>
        </a:p>
      </dgm:t>
    </dgm:pt>
    <dgm:pt modelId="{69FBA13A-22BA-43BE-A1B8-C53E0455BC16}" type="parTrans" cxnId="{1AF1AF89-21F0-437E-AC2B-140E31ECFF64}">
      <dgm:prSet/>
      <dgm:spPr/>
      <dgm:t>
        <a:bodyPr/>
        <a:lstStyle/>
        <a:p>
          <a:endParaRPr lang="en-US">
            <a:latin typeface="Book Antiqua" panose="02040602050305030304" pitchFamily="18" charset="0"/>
          </a:endParaRPr>
        </a:p>
      </dgm:t>
    </dgm:pt>
    <dgm:pt modelId="{F28B5D9F-75B0-4197-B1C2-60B8BF6ACB31}" type="sibTrans" cxnId="{1AF1AF89-21F0-437E-AC2B-140E31ECFF64}">
      <dgm:prSet/>
      <dgm:spPr/>
      <dgm:t>
        <a:bodyPr/>
        <a:lstStyle/>
        <a:p>
          <a:endParaRPr lang="en-US">
            <a:latin typeface="Book Antiqua" panose="02040602050305030304" pitchFamily="18" charset="0"/>
          </a:endParaRPr>
        </a:p>
      </dgm:t>
    </dgm:pt>
    <dgm:pt modelId="{5F077771-CF9E-4DF3-A738-3AB04F729336}">
      <dgm:prSet phldrT="[Text]"/>
      <dgm:spPr/>
      <dgm:t>
        <a:bodyPr/>
        <a:lstStyle/>
        <a:p>
          <a:r>
            <a:rPr lang="en-US" dirty="0">
              <a:latin typeface="Book Antiqua" panose="02040602050305030304" pitchFamily="18" charset="0"/>
            </a:rPr>
            <a:t>Disciplinary Sanctions ONLY</a:t>
          </a:r>
          <a:br>
            <a:rPr lang="en-US" dirty="0">
              <a:latin typeface="Book Antiqua" panose="02040602050305030304" pitchFamily="18" charset="0"/>
            </a:rPr>
          </a:br>
          <a:r>
            <a:rPr lang="en-US" dirty="0">
              <a:latin typeface="Book Antiqua" panose="02040602050305030304" pitchFamily="18" charset="0"/>
            </a:rPr>
            <a:t>Following Grievance Process</a:t>
          </a:r>
        </a:p>
      </dgm:t>
    </dgm:pt>
    <dgm:pt modelId="{65601D5F-645E-4168-92EC-25C62921D4D2}" type="parTrans" cxnId="{FD90C8F3-2C7B-4DD3-BCE5-450C9239CE17}">
      <dgm:prSet/>
      <dgm:spPr/>
      <dgm:t>
        <a:bodyPr/>
        <a:lstStyle/>
        <a:p>
          <a:endParaRPr lang="en-US">
            <a:latin typeface="Book Antiqua" panose="02040602050305030304" pitchFamily="18" charset="0"/>
          </a:endParaRPr>
        </a:p>
      </dgm:t>
    </dgm:pt>
    <dgm:pt modelId="{E2A3434A-A1D7-42FB-A51D-86D569F03F75}" type="sibTrans" cxnId="{FD90C8F3-2C7B-4DD3-BCE5-450C9239CE17}">
      <dgm:prSet/>
      <dgm:spPr/>
      <dgm:t>
        <a:bodyPr/>
        <a:lstStyle/>
        <a:p>
          <a:endParaRPr lang="en-US">
            <a:latin typeface="Book Antiqua" panose="02040602050305030304" pitchFamily="18" charset="0"/>
          </a:endParaRPr>
        </a:p>
      </dgm:t>
    </dgm:pt>
    <dgm:pt modelId="{5DDE8713-943B-4EA3-8581-E7976E7D217C}">
      <dgm:prSet phldrT="[Text]"/>
      <dgm:spPr/>
      <dgm:t>
        <a:bodyPr/>
        <a:lstStyle/>
        <a:p>
          <a:r>
            <a:rPr lang="en-US">
              <a:latin typeface="Book Antiqua" panose="02040602050305030304" pitchFamily="18" charset="0"/>
            </a:rPr>
            <a:t>Grievance process must be followed before any imposition of any disciplinary sanctions or other actions that are not supportive measures against a respondent</a:t>
          </a:r>
          <a:endParaRPr lang="en-US" dirty="0">
            <a:latin typeface="Book Antiqua" panose="02040602050305030304" pitchFamily="18" charset="0"/>
          </a:endParaRPr>
        </a:p>
      </dgm:t>
    </dgm:pt>
    <dgm:pt modelId="{486BD6D5-558E-4440-B13E-BA8B867F1EB6}" type="parTrans" cxnId="{B3D4BF7C-AA9C-4F49-9E1E-15F319ABFD32}">
      <dgm:prSet/>
      <dgm:spPr/>
      <dgm:t>
        <a:bodyPr/>
        <a:lstStyle/>
        <a:p>
          <a:endParaRPr lang="en-US">
            <a:latin typeface="Book Antiqua" panose="02040602050305030304" pitchFamily="18" charset="0"/>
          </a:endParaRPr>
        </a:p>
      </dgm:t>
    </dgm:pt>
    <dgm:pt modelId="{FE58725B-0275-4784-9762-4E8922046465}" type="sibTrans" cxnId="{B3D4BF7C-AA9C-4F49-9E1E-15F319ABFD32}">
      <dgm:prSet/>
      <dgm:spPr/>
      <dgm:t>
        <a:bodyPr/>
        <a:lstStyle/>
        <a:p>
          <a:endParaRPr lang="en-US">
            <a:latin typeface="Book Antiqua" panose="02040602050305030304" pitchFamily="18" charset="0"/>
          </a:endParaRPr>
        </a:p>
      </dgm:t>
    </dgm:pt>
    <dgm:pt modelId="{0E19E0A7-CB58-4486-B847-1D2D1096791B}">
      <dgm:prSet phldrT="[Text]"/>
      <dgm:spPr/>
      <dgm:t>
        <a:bodyPr/>
        <a:lstStyle/>
        <a:p>
          <a:r>
            <a:rPr lang="en-US">
              <a:latin typeface="Book Antiqua" panose="02040602050305030304" pitchFamily="18" charset="0"/>
            </a:rPr>
            <a:t>Grievance process must be </a:t>
          </a:r>
          <a:r>
            <a:rPr lang="en-US" b="1">
              <a:latin typeface="Book Antiqua" panose="02040602050305030304" pitchFamily="18" charset="0"/>
            </a:rPr>
            <a:t>reasonably prompt</a:t>
          </a:r>
          <a:endParaRPr lang="en-US" dirty="0">
            <a:latin typeface="Book Antiqua" panose="02040602050305030304" pitchFamily="18" charset="0"/>
          </a:endParaRPr>
        </a:p>
      </dgm:t>
    </dgm:pt>
    <dgm:pt modelId="{DB5B2BA0-6268-469A-B6CC-F18A76A4E34B}" type="parTrans" cxnId="{B79396A6-A006-4549-BFA1-B2BB871CC129}">
      <dgm:prSet/>
      <dgm:spPr/>
      <dgm:t>
        <a:bodyPr/>
        <a:lstStyle/>
        <a:p>
          <a:endParaRPr lang="en-US">
            <a:latin typeface="Book Antiqua" panose="02040602050305030304" pitchFamily="18" charset="0"/>
          </a:endParaRPr>
        </a:p>
      </dgm:t>
    </dgm:pt>
    <dgm:pt modelId="{26F1DC2F-20AD-4C5E-AA61-9A6737A150D7}" type="sibTrans" cxnId="{B79396A6-A006-4549-BFA1-B2BB871CC129}">
      <dgm:prSet/>
      <dgm:spPr/>
      <dgm:t>
        <a:bodyPr/>
        <a:lstStyle/>
        <a:p>
          <a:endParaRPr lang="en-US">
            <a:latin typeface="Book Antiqua" panose="02040602050305030304" pitchFamily="18" charset="0"/>
          </a:endParaRPr>
        </a:p>
      </dgm:t>
    </dgm:pt>
    <dgm:pt modelId="{310D472C-69C4-463F-A381-A9FF57DCE68C}">
      <dgm:prSet phldrT="[Text]"/>
      <dgm:spPr/>
      <dgm:t>
        <a:bodyPr/>
        <a:lstStyle/>
        <a:p>
          <a:r>
            <a:rPr lang="en-US">
              <a:latin typeface="Book Antiqua" panose="02040602050305030304" pitchFamily="18" charset="0"/>
            </a:rPr>
            <a:t>Presumption of innocence</a:t>
          </a:r>
          <a:endParaRPr lang="en-US" dirty="0">
            <a:latin typeface="Book Antiqua" panose="02040602050305030304" pitchFamily="18" charset="0"/>
          </a:endParaRPr>
        </a:p>
      </dgm:t>
    </dgm:pt>
    <dgm:pt modelId="{C93580EF-FC75-4BE6-8411-6D463FE22D4A}" type="parTrans" cxnId="{B663535F-7847-4D17-A1D6-7DFE53FA397D}">
      <dgm:prSet/>
      <dgm:spPr/>
      <dgm:t>
        <a:bodyPr/>
        <a:lstStyle/>
        <a:p>
          <a:endParaRPr lang="en-US">
            <a:latin typeface="Book Antiqua" panose="02040602050305030304" pitchFamily="18" charset="0"/>
          </a:endParaRPr>
        </a:p>
      </dgm:t>
    </dgm:pt>
    <dgm:pt modelId="{F7E63A04-746D-44D2-945D-8836AA84A9EB}" type="sibTrans" cxnId="{B663535F-7847-4D17-A1D6-7DFE53FA397D}">
      <dgm:prSet/>
      <dgm:spPr/>
      <dgm:t>
        <a:bodyPr/>
        <a:lstStyle/>
        <a:p>
          <a:endParaRPr lang="en-US">
            <a:latin typeface="Book Antiqua" panose="02040602050305030304" pitchFamily="18" charset="0"/>
          </a:endParaRPr>
        </a:p>
      </dgm:t>
    </dgm:pt>
    <dgm:pt modelId="{EA3D6A6F-A66A-4B96-94C8-F770B15BDA2C}" type="pres">
      <dgm:prSet presAssocID="{5D61C38E-788C-4CF9-909F-6B477262A897}" presName="Name0" presStyleCnt="0">
        <dgm:presLayoutVars>
          <dgm:dir/>
          <dgm:animLvl val="lvl"/>
          <dgm:resizeHandles val="exact"/>
        </dgm:presLayoutVars>
      </dgm:prSet>
      <dgm:spPr/>
    </dgm:pt>
    <dgm:pt modelId="{3631799A-CCCE-49A9-AB90-9A28E41C9130}" type="pres">
      <dgm:prSet presAssocID="{6B9C97C0-5A6E-4DD9-AC40-FB4E372053B8}" presName="composite" presStyleCnt="0"/>
      <dgm:spPr/>
    </dgm:pt>
    <dgm:pt modelId="{64B708D3-5810-40C3-A561-9413F90CE036}" type="pres">
      <dgm:prSet presAssocID="{6B9C97C0-5A6E-4DD9-AC40-FB4E372053B8}" presName="parTx" presStyleLbl="alignNode1" presStyleIdx="0" presStyleCnt="2">
        <dgm:presLayoutVars>
          <dgm:chMax val="0"/>
          <dgm:chPref val="0"/>
          <dgm:bulletEnabled val="1"/>
        </dgm:presLayoutVars>
      </dgm:prSet>
      <dgm:spPr/>
    </dgm:pt>
    <dgm:pt modelId="{C8D3D741-3B89-47E1-92B0-B6780E9C3994}" type="pres">
      <dgm:prSet presAssocID="{6B9C97C0-5A6E-4DD9-AC40-FB4E372053B8}" presName="desTx" presStyleLbl="alignAccFollowNode1" presStyleIdx="0" presStyleCnt="2">
        <dgm:presLayoutVars>
          <dgm:bulletEnabled val="1"/>
        </dgm:presLayoutVars>
      </dgm:prSet>
      <dgm:spPr/>
    </dgm:pt>
    <dgm:pt modelId="{CB64F2EC-89B8-4828-B9DE-0E99C5575838}" type="pres">
      <dgm:prSet presAssocID="{F05285B2-0420-4ECA-80C7-3B803F1BA15C}" presName="space" presStyleCnt="0"/>
      <dgm:spPr/>
    </dgm:pt>
    <dgm:pt modelId="{20F2439F-A43E-4175-8722-7F2D9CA487F2}" type="pres">
      <dgm:prSet presAssocID="{5F077771-CF9E-4DF3-A738-3AB04F729336}" presName="composite" presStyleCnt="0"/>
      <dgm:spPr/>
    </dgm:pt>
    <dgm:pt modelId="{27C1D3B0-2E3E-491E-956E-4A0C61026F14}" type="pres">
      <dgm:prSet presAssocID="{5F077771-CF9E-4DF3-A738-3AB04F729336}" presName="parTx" presStyleLbl="alignNode1" presStyleIdx="1" presStyleCnt="2">
        <dgm:presLayoutVars>
          <dgm:chMax val="0"/>
          <dgm:chPref val="0"/>
          <dgm:bulletEnabled val="1"/>
        </dgm:presLayoutVars>
      </dgm:prSet>
      <dgm:spPr/>
    </dgm:pt>
    <dgm:pt modelId="{69454451-146A-4A6C-8153-73BC364BE300}" type="pres">
      <dgm:prSet presAssocID="{5F077771-CF9E-4DF3-A738-3AB04F729336}" presName="desTx" presStyleLbl="alignAccFollowNode1" presStyleIdx="1" presStyleCnt="2">
        <dgm:presLayoutVars>
          <dgm:bulletEnabled val="1"/>
        </dgm:presLayoutVars>
      </dgm:prSet>
      <dgm:spPr/>
    </dgm:pt>
  </dgm:ptLst>
  <dgm:cxnLst>
    <dgm:cxn modelId="{1EFC2512-3E5A-4065-9F12-C3BEB56CB21F}" srcId="{5D61C38E-788C-4CF9-909F-6B477262A897}" destId="{6B9C97C0-5A6E-4DD9-AC40-FB4E372053B8}" srcOrd="0" destOrd="0" parTransId="{B0F388BB-2C66-488B-A32A-F9FB1C53169A}" sibTransId="{F05285B2-0420-4ECA-80C7-3B803F1BA15C}"/>
    <dgm:cxn modelId="{6FB4B530-41C2-4FB4-B6A5-B5763991CCF2}" type="presOf" srcId="{5D61C38E-788C-4CF9-909F-6B477262A897}" destId="{EA3D6A6F-A66A-4B96-94C8-F770B15BDA2C}" srcOrd="0" destOrd="0" presId="urn:microsoft.com/office/officeart/2005/8/layout/hList1"/>
    <dgm:cxn modelId="{B663535F-7847-4D17-A1D6-7DFE53FA397D}" srcId="{5F077771-CF9E-4DF3-A738-3AB04F729336}" destId="{310D472C-69C4-463F-A381-A9FF57DCE68C}" srcOrd="2" destOrd="0" parTransId="{C93580EF-FC75-4BE6-8411-6D463FE22D4A}" sibTransId="{F7E63A04-746D-44D2-945D-8836AA84A9EB}"/>
    <dgm:cxn modelId="{67F02756-84DF-4EF5-8A42-BD847FFBDAA2}" type="presOf" srcId="{5EE42291-39AA-44B4-9C09-698950C1DB56}" destId="{C8D3D741-3B89-47E1-92B0-B6780E9C3994}" srcOrd="0" destOrd="1" presId="urn:microsoft.com/office/officeart/2005/8/layout/hList1"/>
    <dgm:cxn modelId="{36FADE56-B497-4D26-8BA4-077A5755A298}" type="presOf" srcId="{65051BBC-3690-4108-B7CC-B6FAA1041CBF}" destId="{C8D3D741-3B89-47E1-92B0-B6780E9C3994}" srcOrd="0" destOrd="0" presId="urn:microsoft.com/office/officeart/2005/8/layout/hList1"/>
    <dgm:cxn modelId="{B3D4BF7C-AA9C-4F49-9E1E-15F319ABFD32}" srcId="{5F077771-CF9E-4DF3-A738-3AB04F729336}" destId="{5DDE8713-943B-4EA3-8581-E7976E7D217C}" srcOrd="0" destOrd="0" parTransId="{486BD6D5-558E-4440-B13E-BA8B867F1EB6}" sibTransId="{FE58725B-0275-4784-9762-4E8922046465}"/>
    <dgm:cxn modelId="{1AF1AF89-21F0-437E-AC2B-140E31ECFF64}" srcId="{6B9C97C0-5A6E-4DD9-AC40-FB4E372053B8}" destId="{5EE42291-39AA-44B4-9C09-698950C1DB56}" srcOrd="1" destOrd="0" parTransId="{69FBA13A-22BA-43BE-A1B8-C53E0455BC16}" sibTransId="{F28B5D9F-75B0-4197-B1C2-60B8BF6ACB31}"/>
    <dgm:cxn modelId="{072EAF97-E22C-4373-A5CC-A95AE4A19DAA}" type="presOf" srcId="{5DDE8713-943B-4EA3-8581-E7976E7D217C}" destId="{69454451-146A-4A6C-8153-73BC364BE300}" srcOrd="0" destOrd="0" presId="urn:microsoft.com/office/officeart/2005/8/layout/hList1"/>
    <dgm:cxn modelId="{B642AB99-56D2-48E0-A024-550A9A64DC04}" type="presOf" srcId="{0E19E0A7-CB58-4486-B847-1D2D1096791B}" destId="{69454451-146A-4A6C-8153-73BC364BE300}" srcOrd="0" destOrd="1" presId="urn:microsoft.com/office/officeart/2005/8/layout/hList1"/>
    <dgm:cxn modelId="{B79396A6-A006-4549-BFA1-B2BB871CC129}" srcId="{5F077771-CF9E-4DF3-A738-3AB04F729336}" destId="{0E19E0A7-CB58-4486-B847-1D2D1096791B}" srcOrd="1" destOrd="0" parTransId="{DB5B2BA0-6268-469A-B6CC-F18A76A4E34B}" sibTransId="{26F1DC2F-20AD-4C5E-AA61-9A6737A150D7}"/>
    <dgm:cxn modelId="{55CD66C7-9495-4C99-BC95-66B8F6E04DB7}" srcId="{6B9C97C0-5A6E-4DD9-AC40-FB4E372053B8}" destId="{65051BBC-3690-4108-B7CC-B6FAA1041CBF}" srcOrd="0" destOrd="0" parTransId="{F427B0E2-1977-4152-A12E-4BCE39D113CC}" sibTransId="{B5EAD624-A065-4BCA-8B82-5E1CA1D7D05F}"/>
    <dgm:cxn modelId="{6A6D66E8-9B11-40F5-A65E-2F345FB2580B}" type="presOf" srcId="{6B9C97C0-5A6E-4DD9-AC40-FB4E372053B8}" destId="{64B708D3-5810-40C3-A561-9413F90CE036}" srcOrd="0" destOrd="0" presId="urn:microsoft.com/office/officeart/2005/8/layout/hList1"/>
    <dgm:cxn modelId="{E840CAEE-D815-4929-B299-D53EB14E150E}" type="presOf" srcId="{310D472C-69C4-463F-A381-A9FF57DCE68C}" destId="{69454451-146A-4A6C-8153-73BC364BE300}" srcOrd="0" destOrd="2" presId="urn:microsoft.com/office/officeart/2005/8/layout/hList1"/>
    <dgm:cxn modelId="{FD90C8F3-2C7B-4DD3-BCE5-450C9239CE17}" srcId="{5D61C38E-788C-4CF9-909F-6B477262A897}" destId="{5F077771-CF9E-4DF3-A738-3AB04F729336}" srcOrd="1" destOrd="0" parTransId="{65601D5F-645E-4168-92EC-25C62921D4D2}" sibTransId="{E2A3434A-A1D7-42FB-A51D-86D569F03F75}"/>
    <dgm:cxn modelId="{5A3BCFF4-8444-452F-8EE6-E095A4AE1584}" type="presOf" srcId="{5F077771-CF9E-4DF3-A738-3AB04F729336}" destId="{27C1D3B0-2E3E-491E-956E-4A0C61026F14}" srcOrd="0" destOrd="0" presId="urn:microsoft.com/office/officeart/2005/8/layout/hList1"/>
    <dgm:cxn modelId="{8A83F36D-0977-4D08-9919-A69DC18C6D10}" type="presParOf" srcId="{EA3D6A6F-A66A-4B96-94C8-F770B15BDA2C}" destId="{3631799A-CCCE-49A9-AB90-9A28E41C9130}" srcOrd="0" destOrd="0" presId="urn:microsoft.com/office/officeart/2005/8/layout/hList1"/>
    <dgm:cxn modelId="{6AC00FBD-89D6-4A21-B98A-CD4F0F529F3D}" type="presParOf" srcId="{3631799A-CCCE-49A9-AB90-9A28E41C9130}" destId="{64B708D3-5810-40C3-A561-9413F90CE036}" srcOrd="0" destOrd="0" presId="urn:microsoft.com/office/officeart/2005/8/layout/hList1"/>
    <dgm:cxn modelId="{E4ED297A-F5FB-4A24-8BD8-76925903D99C}" type="presParOf" srcId="{3631799A-CCCE-49A9-AB90-9A28E41C9130}" destId="{C8D3D741-3B89-47E1-92B0-B6780E9C3994}" srcOrd="1" destOrd="0" presId="urn:microsoft.com/office/officeart/2005/8/layout/hList1"/>
    <dgm:cxn modelId="{96C7F0E4-1229-4808-9994-F95EF4AB0D3B}" type="presParOf" srcId="{EA3D6A6F-A66A-4B96-94C8-F770B15BDA2C}" destId="{CB64F2EC-89B8-4828-B9DE-0E99C5575838}" srcOrd="1" destOrd="0" presId="urn:microsoft.com/office/officeart/2005/8/layout/hList1"/>
    <dgm:cxn modelId="{4880F6C1-8E5A-470A-AEB6-4848F755B244}" type="presParOf" srcId="{EA3D6A6F-A66A-4B96-94C8-F770B15BDA2C}" destId="{20F2439F-A43E-4175-8722-7F2D9CA487F2}" srcOrd="2" destOrd="0" presId="urn:microsoft.com/office/officeart/2005/8/layout/hList1"/>
    <dgm:cxn modelId="{7DBACF93-7271-43B1-A66E-42FCC213960B}" type="presParOf" srcId="{20F2439F-A43E-4175-8722-7F2D9CA487F2}" destId="{27C1D3B0-2E3E-491E-956E-4A0C61026F14}" srcOrd="0" destOrd="0" presId="urn:microsoft.com/office/officeart/2005/8/layout/hList1"/>
    <dgm:cxn modelId="{07225E2E-E451-425F-890D-2B43A0FC1DD0}" type="presParOf" srcId="{20F2439F-A43E-4175-8722-7F2D9CA487F2}" destId="{69454451-146A-4A6C-8153-73BC364BE3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D61C38E-788C-4CF9-909F-6B477262A897}" type="doc">
      <dgm:prSet loTypeId="urn:microsoft.com/office/officeart/2005/8/layout/hList1" loCatId="list" qsTypeId="urn:microsoft.com/office/officeart/2005/8/quickstyle/simple1#13" qsCatId="simple" csTypeId="urn:microsoft.com/office/officeart/2005/8/colors/colorful5#2" csCatId="colorful" phldr="1"/>
      <dgm:spPr/>
      <dgm:t>
        <a:bodyPr/>
        <a:lstStyle/>
        <a:p>
          <a:endParaRPr lang="en-US"/>
        </a:p>
      </dgm:t>
    </dgm:pt>
    <dgm:pt modelId="{6B9C97C0-5A6E-4DD9-AC40-FB4E372053B8}">
      <dgm:prSet phldrT="[Text]"/>
      <dgm:spPr/>
      <dgm:t>
        <a:bodyPr/>
        <a:lstStyle/>
        <a:p>
          <a:r>
            <a:rPr lang="en-US" dirty="0">
              <a:latin typeface="Book Antiqua" panose="02040602050305030304" pitchFamily="18" charset="0"/>
            </a:rPr>
            <a:t>Evaluation of Evidence</a:t>
          </a:r>
        </a:p>
      </dgm:t>
    </dgm:pt>
    <dgm:pt modelId="{B0F388BB-2C66-488B-A32A-F9FB1C53169A}" type="parTrans" cxnId="{1EFC2512-3E5A-4065-9F12-C3BEB56CB21F}">
      <dgm:prSet/>
      <dgm:spPr/>
      <dgm:t>
        <a:bodyPr/>
        <a:lstStyle/>
        <a:p>
          <a:endParaRPr lang="en-US">
            <a:latin typeface="Book Antiqua" panose="02040602050305030304" pitchFamily="18" charset="0"/>
          </a:endParaRPr>
        </a:p>
      </dgm:t>
    </dgm:pt>
    <dgm:pt modelId="{F05285B2-0420-4ECA-80C7-3B803F1BA15C}" type="sibTrans" cxnId="{1EFC2512-3E5A-4065-9F12-C3BEB56CB21F}">
      <dgm:prSet/>
      <dgm:spPr/>
      <dgm:t>
        <a:bodyPr/>
        <a:lstStyle/>
        <a:p>
          <a:endParaRPr lang="en-US">
            <a:latin typeface="Book Antiqua" panose="02040602050305030304" pitchFamily="18" charset="0"/>
          </a:endParaRPr>
        </a:p>
      </dgm:t>
    </dgm:pt>
    <dgm:pt modelId="{030DEB1C-2AE6-41EB-91F6-1A505391E752}">
      <dgm:prSet phldrT="[Text]"/>
      <dgm:spPr/>
      <dgm:t>
        <a:bodyPr/>
        <a:lstStyle/>
        <a:p>
          <a:r>
            <a:rPr lang="en-US" dirty="0">
              <a:solidFill>
                <a:schemeClr val="bg2">
                  <a:lumMod val="10000"/>
                </a:schemeClr>
              </a:solidFill>
              <a:latin typeface="Book Antiqua" panose="02040602050305030304" pitchFamily="18" charset="0"/>
            </a:rPr>
            <a:t>The grievance process requires an evaluation of all relevant evidence – including both </a:t>
          </a:r>
          <a:r>
            <a:rPr lang="en-US" dirty="0" err="1">
              <a:solidFill>
                <a:schemeClr val="bg2">
                  <a:lumMod val="10000"/>
                </a:schemeClr>
              </a:solidFill>
              <a:latin typeface="Book Antiqua" panose="02040602050305030304" pitchFamily="18" charset="0"/>
            </a:rPr>
            <a:t>inculpatory</a:t>
          </a:r>
          <a:r>
            <a:rPr lang="en-US" dirty="0">
              <a:solidFill>
                <a:schemeClr val="bg2">
                  <a:lumMod val="10000"/>
                </a:schemeClr>
              </a:solidFill>
              <a:latin typeface="Book Antiqua" panose="02040602050305030304" pitchFamily="18" charset="0"/>
            </a:rPr>
            <a:t> and exculpatory evidence. </a:t>
          </a:r>
        </a:p>
      </dgm:t>
    </dgm:pt>
    <dgm:pt modelId="{91C5AA9B-3AC2-4C21-82E0-731DC664D8B9}" type="parTrans" cxnId="{BE4D6069-8CCF-4950-A6DE-A5429DB66427}">
      <dgm:prSet/>
      <dgm:spPr/>
      <dgm:t>
        <a:bodyPr/>
        <a:lstStyle/>
        <a:p>
          <a:endParaRPr lang="en-US">
            <a:latin typeface="Book Antiqua" panose="02040602050305030304" pitchFamily="18" charset="0"/>
          </a:endParaRPr>
        </a:p>
      </dgm:t>
    </dgm:pt>
    <dgm:pt modelId="{D32D32FB-08A3-46F0-9E7C-E0D5401FB4FA}" type="sibTrans" cxnId="{BE4D6069-8CCF-4950-A6DE-A5429DB66427}">
      <dgm:prSet/>
      <dgm:spPr/>
      <dgm:t>
        <a:bodyPr/>
        <a:lstStyle/>
        <a:p>
          <a:endParaRPr lang="en-US">
            <a:latin typeface="Book Antiqua" panose="02040602050305030304" pitchFamily="18" charset="0"/>
          </a:endParaRPr>
        </a:p>
      </dgm:t>
    </dgm:pt>
    <dgm:pt modelId="{D7C4C552-3F20-44C9-BB9B-94C6D91234A3}">
      <dgm:prSet phldrT="[Text]"/>
      <dgm:spPr/>
      <dgm:t>
        <a:bodyPr/>
        <a:lstStyle/>
        <a:p>
          <a:r>
            <a:rPr lang="en-US" dirty="0">
              <a:solidFill>
                <a:schemeClr val="bg2">
                  <a:lumMod val="10000"/>
                </a:schemeClr>
              </a:solidFill>
              <a:latin typeface="Book Antiqua" panose="02040602050305030304" pitchFamily="18" charset="0"/>
            </a:rPr>
            <a:t>Credibility determinations may not be based on a person’s status as a complainant, respondent, or witness.</a:t>
          </a:r>
        </a:p>
      </dgm:t>
    </dgm:pt>
    <dgm:pt modelId="{1DDBBF9D-E447-425F-B892-549965049EDF}" type="parTrans" cxnId="{61A6A5A1-7BC5-4DB2-A5B0-D0DAD8994262}">
      <dgm:prSet/>
      <dgm:spPr/>
      <dgm:t>
        <a:bodyPr/>
        <a:lstStyle/>
        <a:p>
          <a:endParaRPr lang="en-US">
            <a:latin typeface="Book Antiqua" panose="02040602050305030304" pitchFamily="18" charset="0"/>
          </a:endParaRPr>
        </a:p>
      </dgm:t>
    </dgm:pt>
    <dgm:pt modelId="{0CC4F25D-E52D-4496-948E-01B2DE06D625}" type="sibTrans" cxnId="{61A6A5A1-7BC5-4DB2-A5B0-D0DAD8994262}">
      <dgm:prSet/>
      <dgm:spPr/>
      <dgm:t>
        <a:bodyPr/>
        <a:lstStyle/>
        <a:p>
          <a:endParaRPr lang="en-US">
            <a:latin typeface="Book Antiqua" panose="02040602050305030304" pitchFamily="18" charset="0"/>
          </a:endParaRPr>
        </a:p>
      </dgm:t>
    </dgm:pt>
    <dgm:pt modelId="{01BBE22D-7AB3-4C97-B4FC-8C982CDACD90}">
      <dgm:prSet phldrT="[Text]"/>
      <dgm:spPr>
        <a:solidFill>
          <a:srgbClr val="000066"/>
        </a:solidFill>
      </dgm:spPr>
      <dgm:t>
        <a:bodyPr/>
        <a:lstStyle/>
        <a:p>
          <a:r>
            <a:rPr lang="en-US" dirty="0">
              <a:latin typeface="Book Antiqua" panose="02040602050305030304" pitchFamily="18" charset="0"/>
            </a:rPr>
            <a:t>Without Bias or </a:t>
          </a:r>
          <a:br>
            <a:rPr lang="en-US" dirty="0">
              <a:latin typeface="Book Antiqua" panose="02040602050305030304" pitchFamily="18" charset="0"/>
            </a:rPr>
          </a:br>
          <a:r>
            <a:rPr lang="en-US" dirty="0">
              <a:latin typeface="Book Antiqua" panose="02040602050305030304" pitchFamily="18" charset="0"/>
            </a:rPr>
            <a:t>Conflict of Interest</a:t>
          </a:r>
        </a:p>
      </dgm:t>
    </dgm:pt>
    <dgm:pt modelId="{2312B439-C100-409D-A342-F1580FCC15B5}" type="parTrans" cxnId="{424998C3-5837-4805-8997-C1C16CEFF156}">
      <dgm:prSet/>
      <dgm:spPr/>
      <dgm:t>
        <a:bodyPr/>
        <a:lstStyle/>
        <a:p>
          <a:endParaRPr lang="en-US">
            <a:latin typeface="Book Antiqua" panose="02040602050305030304" pitchFamily="18" charset="0"/>
          </a:endParaRPr>
        </a:p>
      </dgm:t>
    </dgm:pt>
    <dgm:pt modelId="{913E1ACA-0EE8-429E-9946-10B0C21E9571}" type="sibTrans" cxnId="{424998C3-5837-4805-8997-C1C16CEFF156}">
      <dgm:prSet/>
      <dgm:spPr/>
      <dgm:t>
        <a:bodyPr/>
        <a:lstStyle/>
        <a:p>
          <a:endParaRPr lang="en-US">
            <a:latin typeface="Book Antiqua" panose="02040602050305030304" pitchFamily="18" charset="0"/>
          </a:endParaRPr>
        </a:p>
      </dgm:t>
    </dgm:pt>
    <dgm:pt modelId="{6A7EE4D4-0BC0-4C26-A957-5A617A425646}">
      <dgm:prSet phldrT="[Text]"/>
      <dgm:spPr/>
      <dgm:t>
        <a:bodyPr/>
        <a:lstStyle/>
        <a:p>
          <a:r>
            <a:rPr lang="en-US" dirty="0">
              <a:solidFill>
                <a:schemeClr val="bg2">
                  <a:lumMod val="10000"/>
                </a:schemeClr>
              </a:solidFill>
              <a:latin typeface="Book Antiqua" panose="02040602050305030304" pitchFamily="18" charset="0"/>
            </a:rPr>
            <a:t>The designated Title IX Coordinator, investigators, decision-makers, and informal resolution facilitators must not have a </a:t>
          </a:r>
          <a:r>
            <a:rPr lang="en-US" b="1" dirty="0">
              <a:solidFill>
                <a:schemeClr val="bg2">
                  <a:lumMod val="10000"/>
                </a:schemeClr>
              </a:solidFill>
              <a:latin typeface="Book Antiqua" panose="02040602050305030304" pitchFamily="18" charset="0"/>
            </a:rPr>
            <a:t>conflict of interest </a:t>
          </a:r>
          <a:r>
            <a:rPr lang="en-US" dirty="0">
              <a:solidFill>
                <a:schemeClr val="bg2">
                  <a:lumMod val="10000"/>
                </a:schemeClr>
              </a:solidFill>
              <a:latin typeface="Book Antiqua" panose="02040602050305030304" pitchFamily="18" charset="0"/>
            </a:rPr>
            <a:t>or </a:t>
          </a:r>
          <a:r>
            <a:rPr lang="en-US" b="1" dirty="0">
              <a:solidFill>
                <a:schemeClr val="bg2">
                  <a:lumMod val="10000"/>
                </a:schemeClr>
              </a:solidFill>
              <a:latin typeface="Book Antiqua" panose="02040602050305030304" pitchFamily="18" charset="0"/>
            </a:rPr>
            <a:t>bias </a:t>
          </a:r>
          <a:r>
            <a:rPr lang="en-US" dirty="0">
              <a:solidFill>
                <a:schemeClr val="bg2">
                  <a:lumMod val="10000"/>
                </a:schemeClr>
              </a:solidFill>
              <a:latin typeface="Book Antiqua" panose="02040602050305030304" pitchFamily="18" charset="0"/>
            </a:rPr>
            <a:t>against complainants or respondents generally, or an individual complainant or respondent</a:t>
          </a:r>
        </a:p>
      </dgm:t>
    </dgm:pt>
    <dgm:pt modelId="{41C5055C-E7C4-4BA8-98D9-53A53BEF55B5}" type="parTrans" cxnId="{CCAE9094-8DB1-431D-9927-2A95AE9AFA56}">
      <dgm:prSet/>
      <dgm:spPr/>
      <dgm:t>
        <a:bodyPr/>
        <a:lstStyle/>
        <a:p>
          <a:endParaRPr lang="en-US">
            <a:latin typeface="Book Antiqua" panose="02040602050305030304" pitchFamily="18" charset="0"/>
          </a:endParaRPr>
        </a:p>
      </dgm:t>
    </dgm:pt>
    <dgm:pt modelId="{AA1BD251-5837-415D-BED6-8CB0E49EDED6}" type="sibTrans" cxnId="{CCAE9094-8DB1-431D-9927-2A95AE9AFA56}">
      <dgm:prSet/>
      <dgm:spPr/>
      <dgm:t>
        <a:bodyPr/>
        <a:lstStyle/>
        <a:p>
          <a:endParaRPr lang="en-US">
            <a:latin typeface="Book Antiqua" panose="02040602050305030304" pitchFamily="18" charset="0"/>
          </a:endParaRPr>
        </a:p>
      </dgm:t>
    </dgm:pt>
    <dgm:pt modelId="{EA3D6A6F-A66A-4B96-94C8-F770B15BDA2C}" type="pres">
      <dgm:prSet presAssocID="{5D61C38E-788C-4CF9-909F-6B477262A897}" presName="Name0" presStyleCnt="0">
        <dgm:presLayoutVars>
          <dgm:dir/>
          <dgm:animLvl val="lvl"/>
          <dgm:resizeHandles val="exact"/>
        </dgm:presLayoutVars>
      </dgm:prSet>
      <dgm:spPr/>
    </dgm:pt>
    <dgm:pt modelId="{3631799A-CCCE-49A9-AB90-9A28E41C9130}" type="pres">
      <dgm:prSet presAssocID="{6B9C97C0-5A6E-4DD9-AC40-FB4E372053B8}" presName="composite" presStyleCnt="0"/>
      <dgm:spPr/>
    </dgm:pt>
    <dgm:pt modelId="{64B708D3-5810-40C3-A561-9413F90CE036}" type="pres">
      <dgm:prSet presAssocID="{6B9C97C0-5A6E-4DD9-AC40-FB4E372053B8}" presName="parTx" presStyleLbl="alignNode1" presStyleIdx="0" presStyleCnt="2">
        <dgm:presLayoutVars>
          <dgm:chMax val="0"/>
          <dgm:chPref val="0"/>
          <dgm:bulletEnabled val="1"/>
        </dgm:presLayoutVars>
      </dgm:prSet>
      <dgm:spPr/>
    </dgm:pt>
    <dgm:pt modelId="{C8D3D741-3B89-47E1-92B0-B6780E9C3994}" type="pres">
      <dgm:prSet presAssocID="{6B9C97C0-5A6E-4DD9-AC40-FB4E372053B8}" presName="desTx" presStyleLbl="alignAccFollowNode1" presStyleIdx="0" presStyleCnt="2">
        <dgm:presLayoutVars>
          <dgm:bulletEnabled val="1"/>
        </dgm:presLayoutVars>
      </dgm:prSet>
      <dgm:spPr/>
    </dgm:pt>
    <dgm:pt modelId="{CB64F2EC-89B8-4828-B9DE-0E99C5575838}" type="pres">
      <dgm:prSet presAssocID="{F05285B2-0420-4ECA-80C7-3B803F1BA15C}" presName="space" presStyleCnt="0"/>
      <dgm:spPr/>
    </dgm:pt>
    <dgm:pt modelId="{E270F25C-3232-4927-8FAE-09FC6BB35A98}" type="pres">
      <dgm:prSet presAssocID="{01BBE22D-7AB3-4C97-B4FC-8C982CDACD90}" presName="composite" presStyleCnt="0"/>
      <dgm:spPr/>
    </dgm:pt>
    <dgm:pt modelId="{8FB56642-A780-4394-B8DC-4A9FD08A6094}" type="pres">
      <dgm:prSet presAssocID="{01BBE22D-7AB3-4C97-B4FC-8C982CDACD90}" presName="parTx" presStyleLbl="alignNode1" presStyleIdx="1" presStyleCnt="2">
        <dgm:presLayoutVars>
          <dgm:chMax val="0"/>
          <dgm:chPref val="0"/>
          <dgm:bulletEnabled val="1"/>
        </dgm:presLayoutVars>
      </dgm:prSet>
      <dgm:spPr/>
    </dgm:pt>
    <dgm:pt modelId="{BDB75EA5-AF96-46D1-8545-6ECC3B3F5F87}" type="pres">
      <dgm:prSet presAssocID="{01BBE22D-7AB3-4C97-B4FC-8C982CDACD90}" presName="desTx" presStyleLbl="alignAccFollowNode1" presStyleIdx="1" presStyleCnt="2">
        <dgm:presLayoutVars>
          <dgm:bulletEnabled val="1"/>
        </dgm:presLayoutVars>
      </dgm:prSet>
      <dgm:spPr/>
    </dgm:pt>
  </dgm:ptLst>
  <dgm:cxnLst>
    <dgm:cxn modelId="{1EFC2512-3E5A-4065-9F12-C3BEB56CB21F}" srcId="{5D61C38E-788C-4CF9-909F-6B477262A897}" destId="{6B9C97C0-5A6E-4DD9-AC40-FB4E372053B8}" srcOrd="0" destOrd="0" parTransId="{B0F388BB-2C66-488B-A32A-F9FB1C53169A}" sibTransId="{F05285B2-0420-4ECA-80C7-3B803F1BA15C}"/>
    <dgm:cxn modelId="{A73D5A28-9853-4253-87E3-9E2A9471E333}" type="presOf" srcId="{D7C4C552-3F20-44C9-BB9B-94C6D91234A3}" destId="{C8D3D741-3B89-47E1-92B0-B6780E9C3994}" srcOrd="0" destOrd="1" presId="urn:microsoft.com/office/officeart/2005/8/layout/hList1"/>
    <dgm:cxn modelId="{6FB4B530-41C2-4FB4-B6A5-B5763991CCF2}" type="presOf" srcId="{5D61C38E-788C-4CF9-909F-6B477262A897}" destId="{EA3D6A6F-A66A-4B96-94C8-F770B15BDA2C}" srcOrd="0" destOrd="0" presId="urn:microsoft.com/office/officeart/2005/8/layout/hList1"/>
    <dgm:cxn modelId="{BE4D6069-8CCF-4950-A6DE-A5429DB66427}" srcId="{6B9C97C0-5A6E-4DD9-AC40-FB4E372053B8}" destId="{030DEB1C-2AE6-41EB-91F6-1A505391E752}" srcOrd="0" destOrd="0" parTransId="{91C5AA9B-3AC2-4C21-82E0-731DC664D8B9}" sibTransId="{D32D32FB-08A3-46F0-9E7C-E0D5401FB4FA}"/>
    <dgm:cxn modelId="{5EEE8C85-D036-4B5D-AA94-EADF72055A4B}" type="presOf" srcId="{030DEB1C-2AE6-41EB-91F6-1A505391E752}" destId="{C8D3D741-3B89-47E1-92B0-B6780E9C3994}" srcOrd="0" destOrd="0" presId="urn:microsoft.com/office/officeart/2005/8/layout/hList1"/>
    <dgm:cxn modelId="{8B584687-D662-426D-A5A2-E3B055150323}" type="presOf" srcId="{6A7EE4D4-0BC0-4C26-A957-5A617A425646}" destId="{BDB75EA5-AF96-46D1-8545-6ECC3B3F5F87}" srcOrd="0" destOrd="0" presId="urn:microsoft.com/office/officeart/2005/8/layout/hList1"/>
    <dgm:cxn modelId="{CCAE9094-8DB1-431D-9927-2A95AE9AFA56}" srcId="{01BBE22D-7AB3-4C97-B4FC-8C982CDACD90}" destId="{6A7EE4D4-0BC0-4C26-A957-5A617A425646}" srcOrd="0" destOrd="0" parTransId="{41C5055C-E7C4-4BA8-98D9-53A53BEF55B5}" sibTransId="{AA1BD251-5837-415D-BED6-8CB0E49EDED6}"/>
    <dgm:cxn modelId="{61A6A5A1-7BC5-4DB2-A5B0-D0DAD8994262}" srcId="{6B9C97C0-5A6E-4DD9-AC40-FB4E372053B8}" destId="{D7C4C552-3F20-44C9-BB9B-94C6D91234A3}" srcOrd="1" destOrd="0" parTransId="{1DDBBF9D-E447-425F-B892-549965049EDF}" sibTransId="{0CC4F25D-E52D-4496-948E-01B2DE06D625}"/>
    <dgm:cxn modelId="{424998C3-5837-4805-8997-C1C16CEFF156}" srcId="{5D61C38E-788C-4CF9-909F-6B477262A897}" destId="{01BBE22D-7AB3-4C97-B4FC-8C982CDACD90}" srcOrd="1" destOrd="0" parTransId="{2312B439-C100-409D-A342-F1580FCC15B5}" sibTransId="{913E1ACA-0EE8-429E-9946-10B0C21E9571}"/>
    <dgm:cxn modelId="{E23EBAC5-E67E-4780-808B-C23E477EEB95}" type="presOf" srcId="{01BBE22D-7AB3-4C97-B4FC-8C982CDACD90}" destId="{8FB56642-A780-4394-B8DC-4A9FD08A6094}" srcOrd="0" destOrd="0" presId="urn:microsoft.com/office/officeart/2005/8/layout/hList1"/>
    <dgm:cxn modelId="{6A6D66E8-9B11-40F5-A65E-2F345FB2580B}" type="presOf" srcId="{6B9C97C0-5A6E-4DD9-AC40-FB4E372053B8}" destId="{64B708D3-5810-40C3-A561-9413F90CE036}" srcOrd="0" destOrd="0" presId="urn:microsoft.com/office/officeart/2005/8/layout/hList1"/>
    <dgm:cxn modelId="{8A83F36D-0977-4D08-9919-A69DC18C6D10}" type="presParOf" srcId="{EA3D6A6F-A66A-4B96-94C8-F770B15BDA2C}" destId="{3631799A-CCCE-49A9-AB90-9A28E41C9130}" srcOrd="0" destOrd="0" presId="urn:microsoft.com/office/officeart/2005/8/layout/hList1"/>
    <dgm:cxn modelId="{6AC00FBD-89D6-4A21-B98A-CD4F0F529F3D}" type="presParOf" srcId="{3631799A-CCCE-49A9-AB90-9A28E41C9130}" destId="{64B708D3-5810-40C3-A561-9413F90CE036}" srcOrd="0" destOrd="0" presId="urn:microsoft.com/office/officeart/2005/8/layout/hList1"/>
    <dgm:cxn modelId="{E4ED297A-F5FB-4A24-8BD8-76925903D99C}" type="presParOf" srcId="{3631799A-CCCE-49A9-AB90-9A28E41C9130}" destId="{C8D3D741-3B89-47E1-92B0-B6780E9C3994}" srcOrd="1" destOrd="0" presId="urn:microsoft.com/office/officeart/2005/8/layout/hList1"/>
    <dgm:cxn modelId="{96C7F0E4-1229-4808-9994-F95EF4AB0D3B}" type="presParOf" srcId="{EA3D6A6F-A66A-4B96-94C8-F770B15BDA2C}" destId="{CB64F2EC-89B8-4828-B9DE-0E99C5575838}" srcOrd="1" destOrd="0" presId="urn:microsoft.com/office/officeart/2005/8/layout/hList1"/>
    <dgm:cxn modelId="{7B9FDD6D-81EF-4588-8F27-918A2138DCA4}" type="presParOf" srcId="{EA3D6A6F-A66A-4B96-94C8-F770B15BDA2C}" destId="{E270F25C-3232-4927-8FAE-09FC6BB35A98}" srcOrd="2" destOrd="0" presId="urn:microsoft.com/office/officeart/2005/8/layout/hList1"/>
    <dgm:cxn modelId="{02EEE5B8-66C6-4096-ADD8-F9680A094B78}" type="presParOf" srcId="{E270F25C-3232-4927-8FAE-09FC6BB35A98}" destId="{8FB56642-A780-4394-B8DC-4A9FD08A6094}" srcOrd="0" destOrd="0" presId="urn:microsoft.com/office/officeart/2005/8/layout/hList1"/>
    <dgm:cxn modelId="{D0EDF611-F6FA-4804-9AE2-F0DE219554F3}" type="presParOf" srcId="{E270F25C-3232-4927-8FAE-09FC6BB35A98}" destId="{BDB75EA5-AF96-46D1-8545-6ECC3B3F5F8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9793FC5-F1A4-45C1-8DD7-F5C8A7D16A29}" type="doc">
      <dgm:prSet loTypeId="urn:microsoft.com/office/officeart/2005/8/layout/balance1" loCatId="relationship" qsTypeId="urn:microsoft.com/office/officeart/2005/8/quickstyle/simple1#14" qsCatId="simple" csTypeId="urn:microsoft.com/office/officeart/2005/8/colors/colorful1#10" csCatId="colorful" phldr="1"/>
      <dgm:spPr/>
      <dgm:t>
        <a:bodyPr/>
        <a:lstStyle/>
        <a:p>
          <a:endParaRPr lang="en-US"/>
        </a:p>
      </dgm:t>
    </dgm:pt>
    <dgm:pt modelId="{F6D37DF5-23A0-42D1-B7FD-2890F61C7871}">
      <dgm:prSet phldrT="[Text]"/>
      <dgm:spPr/>
      <dgm:t>
        <a:bodyPr/>
        <a:lstStyle/>
        <a:p>
          <a:r>
            <a:rPr lang="en-US" b="1">
              <a:latin typeface="Book Antiqua" panose="02040602050305030304" pitchFamily="18" charset="0"/>
            </a:rPr>
            <a:t>Preponderance</a:t>
          </a:r>
          <a:endParaRPr lang="en-US" b="1" dirty="0">
            <a:latin typeface="Book Antiqua" panose="02040602050305030304" pitchFamily="18" charset="0"/>
          </a:endParaRPr>
        </a:p>
      </dgm:t>
    </dgm:pt>
    <dgm:pt modelId="{6A09710F-52E7-4887-9E6F-8AC4F2AF4AFE}" type="parTrans" cxnId="{4F33F38C-3F6B-4461-B44B-F65A5B3F97EC}">
      <dgm:prSet/>
      <dgm:spPr/>
      <dgm:t>
        <a:bodyPr/>
        <a:lstStyle/>
        <a:p>
          <a:endParaRPr lang="en-US" b="1">
            <a:latin typeface="Book Antiqua" panose="02040602050305030304" pitchFamily="18" charset="0"/>
          </a:endParaRPr>
        </a:p>
      </dgm:t>
    </dgm:pt>
    <dgm:pt modelId="{A3F6C46F-9E70-4E96-A3DB-FF0C770D2775}" type="sibTrans" cxnId="{4F33F38C-3F6B-4461-B44B-F65A5B3F97EC}">
      <dgm:prSet/>
      <dgm:spPr/>
      <dgm:t>
        <a:bodyPr/>
        <a:lstStyle/>
        <a:p>
          <a:endParaRPr lang="en-US" b="1">
            <a:latin typeface="Book Antiqua" panose="02040602050305030304" pitchFamily="18" charset="0"/>
          </a:endParaRPr>
        </a:p>
      </dgm:t>
    </dgm:pt>
    <dgm:pt modelId="{AB7426D6-D82F-4633-AD62-C401B0ED682B}">
      <dgm:prSet phldrT="[Text]"/>
      <dgm:spPr/>
      <dgm:t>
        <a:bodyPr/>
        <a:lstStyle/>
        <a:p>
          <a:r>
            <a:rPr lang="en-US" b="1" dirty="0">
              <a:latin typeface="Book Antiqua" panose="02040602050305030304" pitchFamily="18" charset="0"/>
            </a:rPr>
            <a:t>More likely </a:t>
          </a:r>
          <a:br>
            <a:rPr lang="en-US" b="1" dirty="0">
              <a:latin typeface="Book Antiqua" panose="02040602050305030304" pitchFamily="18" charset="0"/>
            </a:rPr>
          </a:br>
          <a:r>
            <a:rPr lang="en-US" b="1" dirty="0">
              <a:latin typeface="Book Antiqua" panose="02040602050305030304" pitchFamily="18" charset="0"/>
            </a:rPr>
            <a:t>than not</a:t>
          </a:r>
        </a:p>
      </dgm:t>
    </dgm:pt>
    <dgm:pt modelId="{EFC5B4B8-C480-4E77-A029-CE6338620122}" type="parTrans" cxnId="{DAEDA16C-49AB-4116-85BA-387363B9E847}">
      <dgm:prSet/>
      <dgm:spPr/>
      <dgm:t>
        <a:bodyPr/>
        <a:lstStyle/>
        <a:p>
          <a:endParaRPr lang="en-US" b="1">
            <a:latin typeface="Book Antiqua" panose="02040602050305030304" pitchFamily="18" charset="0"/>
          </a:endParaRPr>
        </a:p>
      </dgm:t>
    </dgm:pt>
    <dgm:pt modelId="{D5FE968D-541D-4F7F-A9CF-9EAB13496A16}" type="sibTrans" cxnId="{DAEDA16C-49AB-4116-85BA-387363B9E847}">
      <dgm:prSet/>
      <dgm:spPr/>
      <dgm:t>
        <a:bodyPr/>
        <a:lstStyle/>
        <a:p>
          <a:endParaRPr lang="en-US" b="1">
            <a:latin typeface="Book Antiqua" panose="02040602050305030304" pitchFamily="18" charset="0"/>
          </a:endParaRPr>
        </a:p>
      </dgm:t>
    </dgm:pt>
    <dgm:pt modelId="{0C013525-8FF2-4739-B596-FC12A4180D99}">
      <dgm:prSet phldrT="[Text]"/>
      <dgm:spPr/>
      <dgm:t>
        <a:bodyPr/>
        <a:lstStyle/>
        <a:p>
          <a:r>
            <a:rPr lang="en-US" b="1" dirty="0">
              <a:latin typeface="Book Antiqua" panose="02040602050305030304" pitchFamily="18" charset="0"/>
            </a:rPr>
            <a:t>Preponderance of the evidence standard</a:t>
          </a:r>
        </a:p>
      </dgm:t>
    </dgm:pt>
    <dgm:pt modelId="{632C5534-51FA-4ED1-A4DB-87E18B25ADC3}" type="parTrans" cxnId="{A752E13A-21A6-4E20-9B2C-E8EC81228527}">
      <dgm:prSet/>
      <dgm:spPr/>
      <dgm:t>
        <a:bodyPr/>
        <a:lstStyle/>
        <a:p>
          <a:endParaRPr lang="en-US" b="1">
            <a:latin typeface="Book Antiqua" panose="02040602050305030304" pitchFamily="18" charset="0"/>
          </a:endParaRPr>
        </a:p>
      </dgm:t>
    </dgm:pt>
    <dgm:pt modelId="{2175D81F-3C4A-49DC-B029-EC7DBC1D8AAF}" type="sibTrans" cxnId="{A752E13A-21A6-4E20-9B2C-E8EC81228527}">
      <dgm:prSet/>
      <dgm:spPr/>
      <dgm:t>
        <a:bodyPr/>
        <a:lstStyle/>
        <a:p>
          <a:endParaRPr lang="en-US" b="1">
            <a:latin typeface="Book Antiqua" panose="02040602050305030304" pitchFamily="18" charset="0"/>
          </a:endParaRPr>
        </a:p>
      </dgm:t>
    </dgm:pt>
    <dgm:pt modelId="{42478F3E-281A-48A4-8A76-44C9F73CC766}">
      <dgm:prSet phldrT="[Text]"/>
      <dgm:spPr/>
      <dgm:t>
        <a:bodyPr/>
        <a:lstStyle/>
        <a:p>
          <a:r>
            <a:rPr lang="en-US" b="1">
              <a:latin typeface="Book Antiqua" panose="02040602050305030304" pitchFamily="18" charset="0"/>
            </a:rPr>
            <a:t>Clear and Convincing</a:t>
          </a:r>
          <a:endParaRPr lang="en-US" b="1" dirty="0">
            <a:latin typeface="Book Antiqua" panose="02040602050305030304" pitchFamily="18" charset="0"/>
          </a:endParaRPr>
        </a:p>
      </dgm:t>
    </dgm:pt>
    <dgm:pt modelId="{B5914447-1F37-440A-85F3-CA777F29B00E}" type="parTrans" cxnId="{0033B100-D4A0-4BF3-B3F9-13B3045784B9}">
      <dgm:prSet/>
      <dgm:spPr/>
      <dgm:t>
        <a:bodyPr/>
        <a:lstStyle/>
        <a:p>
          <a:endParaRPr lang="en-US" b="1">
            <a:latin typeface="Book Antiqua" panose="02040602050305030304" pitchFamily="18" charset="0"/>
          </a:endParaRPr>
        </a:p>
      </dgm:t>
    </dgm:pt>
    <dgm:pt modelId="{7EC95283-4EFC-4EAC-8FF7-4A382437CFB4}" type="sibTrans" cxnId="{0033B100-D4A0-4BF3-B3F9-13B3045784B9}">
      <dgm:prSet/>
      <dgm:spPr/>
      <dgm:t>
        <a:bodyPr/>
        <a:lstStyle/>
        <a:p>
          <a:endParaRPr lang="en-US" b="1">
            <a:latin typeface="Book Antiqua" panose="02040602050305030304" pitchFamily="18" charset="0"/>
          </a:endParaRPr>
        </a:p>
      </dgm:t>
    </dgm:pt>
    <dgm:pt modelId="{9FD5084A-241B-4EA8-90CC-F9E8A117D8B2}">
      <dgm:prSet phldrT="[Text]"/>
      <dgm:spPr/>
      <dgm:t>
        <a:bodyPr/>
        <a:lstStyle/>
        <a:p>
          <a:r>
            <a:rPr lang="en-US" b="1" dirty="0">
              <a:latin typeface="Book Antiqua" panose="02040602050305030304" pitchFamily="18" charset="0"/>
            </a:rPr>
            <a:t>More highly probable to be true than not</a:t>
          </a:r>
        </a:p>
      </dgm:t>
    </dgm:pt>
    <dgm:pt modelId="{E3A85B6A-86FA-4C7D-8702-545AE69256A2}" type="parTrans" cxnId="{77D94446-2444-4EFB-94F9-618EBF04F142}">
      <dgm:prSet/>
      <dgm:spPr/>
      <dgm:t>
        <a:bodyPr/>
        <a:lstStyle/>
        <a:p>
          <a:endParaRPr lang="en-US" b="1">
            <a:latin typeface="Book Antiqua" panose="02040602050305030304" pitchFamily="18" charset="0"/>
          </a:endParaRPr>
        </a:p>
      </dgm:t>
    </dgm:pt>
    <dgm:pt modelId="{ACBD17B7-742A-4F0C-AF23-B78FC14DE075}" type="sibTrans" cxnId="{77D94446-2444-4EFB-94F9-618EBF04F142}">
      <dgm:prSet/>
      <dgm:spPr/>
      <dgm:t>
        <a:bodyPr/>
        <a:lstStyle/>
        <a:p>
          <a:endParaRPr lang="en-US" b="1">
            <a:latin typeface="Book Antiqua" panose="02040602050305030304" pitchFamily="18" charset="0"/>
          </a:endParaRPr>
        </a:p>
      </dgm:t>
    </dgm:pt>
    <dgm:pt modelId="{E1F91AA2-9148-4DFC-9F2C-3D2A2DAE9A94}">
      <dgm:prSet phldrT="[Text]"/>
      <dgm:spPr/>
      <dgm:t>
        <a:bodyPr/>
        <a:lstStyle/>
        <a:p>
          <a:r>
            <a:rPr lang="en-US" b="1" dirty="0">
              <a:latin typeface="Book Antiqua" panose="02040602050305030304" pitchFamily="18" charset="0"/>
            </a:rPr>
            <a:t>Higher standard</a:t>
          </a:r>
        </a:p>
      </dgm:t>
    </dgm:pt>
    <dgm:pt modelId="{A800EB63-ED76-413B-9FDE-B61814771588}" type="parTrans" cxnId="{B35A6B5D-DC57-4FDD-A388-957273D4CF5B}">
      <dgm:prSet/>
      <dgm:spPr/>
      <dgm:t>
        <a:bodyPr/>
        <a:lstStyle/>
        <a:p>
          <a:endParaRPr lang="en-US" b="1">
            <a:latin typeface="Book Antiqua" panose="02040602050305030304" pitchFamily="18" charset="0"/>
          </a:endParaRPr>
        </a:p>
      </dgm:t>
    </dgm:pt>
    <dgm:pt modelId="{A0F50F1A-71CB-40C1-8AF2-BBE94B284767}" type="sibTrans" cxnId="{B35A6B5D-DC57-4FDD-A388-957273D4CF5B}">
      <dgm:prSet/>
      <dgm:spPr/>
      <dgm:t>
        <a:bodyPr/>
        <a:lstStyle/>
        <a:p>
          <a:endParaRPr lang="en-US" b="1">
            <a:latin typeface="Book Antiqua" panose="02040602050305030304" pitchFamily="18" charset="0"/>
          </a:endParaRPr>
        </a:p>
      </dgm:t>
    </dgm:pt>
    <dgm:pt modelId="{A2EA0876-1E77-446E-8414-549B85A4E025}">
      <dgm:prSet phldrT="[Text]"/>
      <dgm:spPr/>
      <dgm:t>
        <a:bodyPr/>
        <a:lstStyle/>
        <a:p>
          <a:r>
            <a:rPr lang="en-US" b="1" dirty="0">
              <a:latin typeface="Book Antiqua" panose="02040602050305030304" pitchFamily="18" charset="0"/>
            </a:rPr>
            <a:t>Clear and convincing evidence</a:t>
          </a:r>
        </a:p>
      </dgm:t>
    </dgm:pt>
    <dgm:pt modelId="{F22BC121-6FF4-413C-9BE4-FD3F8D77E44B}" type="parTrans" cxnId="{1BF04793-2E22-451B-94A6-E911ECF363C8}">
      <dgm:prSet/>
      <dgm:spPr/>
      <dgm:t>
        <a:bodyPr/>
        <a:lstStyle/>
        <a:p>
          <a:endParaRPr lang="en-US" b="1">
            <a:latin typeface="Book Antiqua" panose="02040602050305030304" pitchFamily="18" charset="0"/>
          </a:endParaRPr>
        </a:p>
      </dgm:t>
    </dgm:pt>
    <dgm:pt modelId="{72D085F3-D432-4D7D-9BE0-5FBF307FB12A}" type="sibTrans" cxnId="{1BF04793-2E22-451B-94A6-E911ECF363C8}">
      <dgm:prSet/>
      <dgm:spPr/>
      <dgm:t>
        <a:bodyPr/>
        <a:lstStyle/>
        <a:p>
          <a:endParaRPr lang="en-US" b="1">
            <a:latin typeface="Book Antiqua" panose="02040602050305030304" pitchFamily="18" charset="0"/>
          </a:endParaRPr>
        </a:p>
      </dgm:t>
    </dgm:pt>
    <dgm:pt modelId="{0E9DAA83-CAAC-4A03-B05B-7DE750B71B53}" type="pres">
      <dgm:prSet presAssocID="{39793FC5-F1A4-45C1-8DD7-F5C8A7D16A29}" presName="outerComposite" presStyleCnt="0">
        <dgm:presLayoutVars>
          <dgm:chMax val="2"/>
          <dgm:animLvl val="lvl"/>
          <dgm:resizeHandles val="exact"/>
        </dgm:presLayoutVars>
      </dgm:prSet>
      <dgm:spPr/>
    </dgm:pt>
    <dgm:pt modelId="{9431483B-217D-4AE2-BE9A-8464017E2E11}" type="pres">
      <dgm:prSet presAssocID="{39793FC5-F1A4-45C1-8DD7-F5C8A7D16A29}" presName="dummyMaxCanvas" presStyleCnt="0"/>
      <dgm:spPr/>
    </dgm:pt>
    <dgm:pt modelId="{C6FED9A8-BBD2-4CA7-AAC3-F9049CFF0B5D}" type="pres">
      <dgm:prSet presAssocID="{39793FC5-F1A4-45C1-8DD7-F5C8A7D16A29}" presName="parentComposite" presStyleCnt="0"/>
      <dgm:spPr/>
    </dgm:pt>
    <dgm:pt modelId="{03BAC0C7-0B2B-47A4-8698-D19401DBC795}" type="pres">
      <dgm:prSet presAssocID="{39793FC5-F1A4-45C1-8DD7-F5C8A7D16A29}" presName="parent1" presStyleLbl="alignAccFollowNode1" presStyleIdx="0" presStyleCnt="4" custScaleX="144771">
        <dgm:presLayoutVars>
          <dgm:chMax val="4"/>
        </dgm:presLayoutVars>
      </dgm:prSet>
      <dgm:spPr/>
    </dgm:pt>
    <dgm:pt modelId="{CB4595C6-2355-422B-80C2-7995D314E0D9}" type="pres">
      <dgm:prSet presAssocID="{39793FC5-F1A4-45C1-8DD7-F5C8A7D16A29}" presName="parent2" presStyleLbl="alignAccFollowNode1" presStyleIdx="1" presStyleCnt="4" custScaleX="122386">
        <dgm:presLayoutVars>
          <dgm:chMax val="4"/>
        </dgm:presLayoutVars>
      </dgm:prSet>
      <dgm:spPr/>
    </dgm:pt>
    <dgm:pt modelId="{DCA36D3A-65BC-422E-A257-2CB127367635}" type="pres">
      <dgm:prSet presAssocID="{39793FC5-F1A4-45C1-8DD7-F5C8A7D16A29}" presName="childrenComposite" presStyleCnt="0"/>
      <dgm:spPr/>
    </dgm:pt>
    <dgm:pt modelId="{861F3EB8-22BA-40EE-B1DC-8E74CF1A4C8B}" type="pres">
      <dgm:prSet presAssocID="{39793FC5-F1A4-45C1-8DD7-F5C8A7D16A29}" presName="dummyMaxCanvas_ChildArea" presStyleCnt="0"/>
      <dgm:spPr/>
    </dgm:pt>
    <dgm:pt modelId="{C9C98718-2AF3-45DB-A0BA-FFAF274EC2F4}" type="pres">
      <dgm:prSet presAssocID="{39793FC5-F1A4-45C1-8DD7-F5C8A7D16A29}" presName="fulcrum" presStyleLbl="alignAccFollowNode1" presStyleIdx="2" presStyleCnt="4"/>
      <dgm:spPr/>
    </dgm:pt>
    <dgm:pt modelId="{0E50F77C-7280-4A03-92F7-D4580151B7DD}" type="pres">
      <dgm:prSet presAssocID="{39793FC5-F1A4-45C1-8DD7-F5C8A7D16A29}" presName="balance_23" presStyleLbl="alignAccFollowNode1" presStyleIdx="3" presStyleCnt="4" custScaleX="168324">
        <dgm:presLayoutVars>
          <dgm:bulletEnabled val="1"/>
        </dgm:presLayoutVars>
      </dgm:prSet>
      <dgm:spPr/>
    </dgm:pt>
    <dgm:pt modelId="{87C140CA-801C-4B32-8636-FC491B0E0832}" type="pres">
      <dgm:prSet presAssocID="{39793FC5-F1A4-45C1-8DD7-F5C8A7D16A29}" presName="right_23_1" presStyleLbl="node1" presStyleIdx="0" presStyleCnt="5">
        <dgm:presLayoutVars>
          <dgm:bulletEnabled val="1"/>
        </dgm:presLayoutVars>
      </dgm:prSet>
      <dgm:spPr/>
    </dgm:pt>
    <dgm:pt modelId="{05E5A1EE-B150-43F0-8A36-7E382A6AC043}" type="pres">
      <dgm:prSet presAssocID="{39793FC5-F1A4-45C1-8DD7-F5C8A7D16A29}" presName="right_23_2" presStyleLbl="node1" presStyleIdx="1" presStyleCnt="5">
        <dgm:presLayoutVars>
          <dgm:bulletEnabled val="1"/>
        </dgm:presLayoutVars>
      </dgm:prSet>
      <dgm:spPr/>
    </dgm:pt>
    <dgm:pt modelId="{6C15C469-6FB8-48D4-80FF-6308FF147605}" type="pres">
      <dgm:prSet presAssocID="{39793FC5-F1A4-45C1-8DD7-F5C8A7D16A29}" presName="right_23_3" presStyleLbl="node1" presStyleIdx="2" presStyleCnt="5">
        <dgm:presLayoutVars>
          <dgm:bulletEnabled val="1"/>
        </dgm:presLayoutVars>
      </dgm:prSet>
      <dgm:spPr/>
    </dgm:pt>
    <dgm:pt modelId="{5EF1629D-5235-4E29-8D05-AC51A3F15794}" type="pres">
      <dgm:prSet presAssocID="{39793FC5-F1A4-45C1-8DD7-F5C8A7D16A29}" presName="left_23_1" presStyleLbl="node1" presStyleIdx="3" presStyleCnt="5">
        <dgm:presLayoutVars>
          <dgm:bulletEnabled val="1"/>
        </dgm:presLayoutVars>
      </dgm:prSet>
      <dgm:spPr/>
    </dgm:pt>
    <dgm:pt modelId="{2D4280C0-A00F-43B7-BEBE-CCEB4CF05770}" type="pres">
      <dgm:prSet presAssocID="{39793FC5-F1A4-45C1-8DD7-F5C8A7D16A29}" presName="left_23_2" presStyleLbl="node1" presStyleIdx="4" presStyleCnt="5">
        <dgm:presLayoutVars>
          <dgm:bulletEnabled val="1"/>
        </dgm:presLayoutVars>
      </dgm:prSet>
      <dgm:spPr/>
    </dgm:pt>
  </dgm:ptLst>
  <dgm:cxnLst>
    <dgm:cxn modelId="{0033B100-D4A0-4BF3-B3F9-13B3045784B9}" srcId="{39793FC5-F1A4-45C1-8DD7-F5C8A7D16A29}" destId="{42478F3E-281A-48A4-8A76-44C9F73CC766}" srcOrd="1" destOrd="0" parTransId="{B5914447-1F37-440A-85F3-CA777F29B00E}" sibTransId="{7EC95283-4EFC-4EAC-8FF7-4A382437CFB4}"/>
    <dgm:cxn modelId="{8A5CC411-27BD-4CAF-B554-CA794D80E497}" type="presOf" srcId="{AB7426D6-D82F-4633-AD62-C401B0ED682B}" destId="{5EF1629D-5235-4E29-8D05-AC51A3F15794}" srcOrd="0" destOrd="0" presId="urn:microsoft.com/office/officeart/2005/8/layout/balance1"/>
    <dgm:cxn modelId="{A752E13A-21A6-4E20-9B2C-E8EC81228527}" srcId="{F6D37DF5-23A0-42D1-B7FD-2890F61C7871}" destId="{0C013525-8FF2-4739-B596-FC12A4180D99}" srcOrd="1" destOrd="0" parTransId="{632C5534-51FA-4ED1-A4DB-87E18B25ADC3}" sibTransId="{2175D81F-3C4A-49DC-B029-EC7DBC1D8AAF}"/>
    <dgm:cxn modelId="{B35A6B5D-DC57-4FDD-A388-957273D4CF5B}" srcId="{42478F3E-281A-48A4-8A76-44C9F73CC766}" destId="{E1F91AA2-9148-4DFC-9F2C-3D2A2DAE9A94}" srcOrd="1" destOrd="0" parTransId="{A800EB63-ED76-413B-9FDE-B61814771588}" sibTransId="{A0F50F1A-71CB-40C1-8AF2-BBE94B284767}"/>
    <dgm:cxn modelId="{3EEF0045-B83D-46EC-8A48-BDD12163FA72}" type="presOf" srcId="{39793FC5-F1A4-45C1-8DD7-F5C8A7D16A29}" destId="{0E9DAA83-CAAC-4A03-B05B-7DE750B71B53}" srcOrd="0" destOrd="0" presId="urn:microsoft.com/office/officeart/2005/8/layout/balance1"/>
    <dgm:cxn modelId="{77D94446-2444-4EFB-94F9-618EBF04F142}" srcId="{42478F3E-281A-48A4-8A76-44C9F73CC766}" destId="{9FD5084A-241B-4EA8-90CC-F9E8A117D8B2}" srcOrd="0" destOrd="0" parTransId="{E3A85B6A-86FA-4C7D-8702-545AE69256A2}" sibTransId="{ACBD17B7-742A-4F0C-AF23-B78FC14DE075}"/>
    <dgm:cxn modelId="{DAEDA16C-49AB-4116-85BA-387363B9E847}" srcId="{F6D37DF5-23A0-42D1-B7FD-2890F61C7871}" destId="{AB7426D6-D82F-4633-AD62-C401B0ED682B}" srcOrd="0" destOrd="0" parTransId="{EFC5B4B8-C480-4E77-A029-CE6338620122}" sibTransId="{D5FE968D-541D-4F7F-A9CF-9EAB13496A16}"/>
    <dgm:cxn modelId="{ED426053-ABC9-4DA8-96A5-3CC188076073}" type="presOf" srcId="{42478F3E-281A-48A4-8A76-44C9F73CC766}" destId="{CB4595C6-2355-422B-80C2-7995D314E0D9}" srcOrd="0" destOrd="0" presId="urn:microsoft.com/office/officeart/2005/8/layout/balance1"/>
    <dgm:cxn modelId="{4F33F38C-3F6B-4461-B44B-F65A5B3F97EC}" srcId="{39793FC5-F1A4-45C1-8DD7-F5C8A7D16A29}" destId="{F6D37DF5-23A0-42D1-B7FD-2890F61C7871}" srcOrd="0" destOrd="0" parTransId="{6A09710F-52E7-4887-9E6F-8AC4F2AF4AFE}" sibTransId="{A3F6C46F-9E70-4E96-A3DB-FF0C770D2775}"/>
    <dgm:cxn modelId="{1BF04793-2E22-451B-94A6-E911ECF363C8}" srcId="{42478F3E-281A-48A4-8A76-44C9F73CC766}" destId="{A2EA0876-1E77-446E-8414-549B85A4E025}" srcOrd="2" destOrd="0" parTransId="{F22BC121-6FF4-413C-9BE4-FD3F8D77E44B}" sibTransId="{72D085F3-D432-4D7D-9BE0-5FBF307FB12A}"/>
    <dgm:cxn modelId="{DF6B0A97-3F25-463E-950A-05D0220F0A67}" type="presOf" srcId="{A2EA0876-1E77-446E-8414-549B85A4E025}" destId="{6C15C469-6FB8-48D4-80FF-6308FF147605}" srcOrd="0" destOrd="0" presId="urn:microsoft.com/office/officeart/2005/8/layout/balance1"/>
    <dgm:cxn modelId="{844F33C4-CE46-46E6-8EE1-5927E8C76B9F}" type="presOf" srcId="{E1F91AA2-9148-4DFC-9F2C-3D2A2DAE9A94}" destId="{05E5A1EE-B150-43F0-8A36-7E382A6AC043}" srcOrd="0" destOrd="0" presId="urn:microsoft.com/office/officeart/2005/8/layout/balance1"/>
    <dgm:cxn modelId="{CDC425C9-2EA6-4844-A9C1-90D5CD510515}" type="presOf" srcId="{0C013525-8FF2-4739-B596-FC12A4180D99}" destId="{2D4280C0-A00F-43B7-BEBE-CCEB4CF05770}" srcOrd="0" destOrd="0" presId="urn:microsoft.com/office/officeart/2005/8/layout/balance1"/>
    <dgm:cxn modelId="{A2964EF2-5444-45D6-83CF-52D95FE17024}" type="presOf" srcId="{9FD5084A-241B-4EA8-90CC-F9E8A117D8B2}" destId="{87C140CA-801C-4B32-8636-FC491B0E0832}" srcOrd="0" destOrd="0" presId="urn:microsoft.com/office/officeart/2005/8/layout/balance1"/>
    <dgm:cxn modelId="{C5C77FF2-11A9-49E6-97F0-3594DAC0E4B4}" type="presOf" srcId="{F6D37DF5-23A0-42D1-B7FD-2890F61C7871}" destId="{03BAC0C7-0B2B-47A4-8698-D19401DBC795}" srcOrd="0" destOrd="0" presId="urn:microsoft.com/office/officeart/2005/8/layout/balance1"/>
    <dgm:cxn modelId="{E6862F47-FEDA-465E-AE31-3EFB3288F14C}" type="presParOf" srcId="{0E9DAA83-CAAC-4A03-B05B-7DE750B71B53}" destId="{9431483B-217D-4AE2-BE9A-8464017E2E11}" srcOrd="0" destOrd="0" presId="urn:microsoft.com/office/officeart/2005/8/layout/balance1"/>
    <dgm:cxn modelId="{7F4E1FCA-1E2C-4893-9F02-DADE6B3A51C3}" type="presParOf" srcId="{0E9DAA83-CAAC-4A03-B05B-7DE750B71B53}" destId="{C6FED9A8-BBD2-4CA7-AAC3-F9049CFF0B5D}" srcOrd="1" destOrd="0" presId="urn:microsoft.com/office/officeart/2005/8/layout/balance1"/>
    <dgm:cxn modelId="{70472E6D-3853-4AEA-98CC-4DCC7310593B}" type="presParOf" srcId="{C6FED9A8-BBD2-4CA7-AAC3-F9049CFF0B5D}" destId="{03BAC0C7-0B2B-47A4-8698-D19401DBC795}" srcOrd="0" destOrd="0" presId="urn:microsoft.com/office/officeart/2005/8/layout/balance1"/>
    <dgm:cxn modelId="{E78013F7-3DFE-46F9-BAA5-DAA792681629}" type="presParOf" srcId="{C6FED9A8-BBD2-4CA7-AAC3-F9049CFF0B5D}" destId="{CB4595C6-2355-422B-80C2-7995D314E0D9}" srcOrd="1" destOrd="0" presId="urn:microsoft.com/office/officeart/2005/8/layout/balance1"/>
    <dgm:cxn modelId="{010C6E8B-AC6C-47EA-8997-EC896EEFA050}" type="presParOf" srcId="{0E9DAA83-CAAC-4A03-B05B-7DE750B71B53}" destId="{DCA36D3A-65BC-422E-A257-2CB127367635}" srcOrd="2" destOrd="0" presId="urn:microsoft.com/office/officeart/2005/8/layout/balance1"/>
    <dgm:cxn modelId="{C8006135-F27C-48CA-AE1F-3C2DA73DDD16}" type="presParOf" srcId="{DCA36D3A-65BC-422E-A257-2CB127367635}" destId="{861F3EB8-22BA-40EE-B1DC-8E74CF1A4C8B}" srcOrd="0" destOrd="0" presId="urn:microsoft.com/office/officeart/2005/8/layout/balance1"/>
    <dgm:cxn modelId="{A8DE2E69-1DCB-46FB-956A-23E567795982}" type="presParOf" srcId="{DCA36D3A-65BC-422E-A257-2CB127367635}" destId="{C9C98718-2AF3-45DB-A0BA-FFAF274EC2F4}" srcOrd="1" destOrd="0" presId="urn:microsoft.com/office/officeart/2005/8/layout/balance1"/>
    <dgm:cxn modelId="{7A54529E-25FA-45DA-8A13-0B7953CF9A1D}" type="presParOf" srcId="{DCA36D3A-65BC-422E-A257-2CB127367635}" destId="{0E50F77C-7280-4A03-92F7-D4580151B7DD}" srcOrd="2" destOrd="0" presId="urn:microsoft.com/office/officeart/2005/8/layout/balance1"/>
    <dgm:cxn modelId="{2B348445-3E3A-45C9-9C53-6ECABDF32C51}" type="presParOf" srcId="{DCA36D3A-65BC-422E-A257-2CB127367635}" destId="{87C140CA-801C-4B32-8636-FC491B0E0832}" srcOrd="3" destOrd="0" presId="urn:microsoft.com/office/officeart/2005/8/layout/balance1"/>
    <dgm:cxn modelId="{864E706C-8FBF-4C9B-82AB-534964BF6085}" type="presParOf" srcId="{DCA36D3A-65BC-422E-A257-2CB127367635}" destId="{05E5A1EE-B150-43F0-8A36-7E382A6AC043}" srcOrd="4" destOrd="0" presId="urn:microsoft.com/office/officeart/2005/8/layout/balance1"/>
    <dgm:cxn modelId="{678AC85E-9794-43AD-983A-A7B75036C94E}" type="presParOf" srcId="{DCA36D3A-65BC-422E-A257-2CB127367635}" destId="{6C15C469-6FB8-48D4-80FF-6308FF147605}" srcOrd="5" destOrd="0" presId="urn:microsoft.com/office/officeart/2005/8/layout/balance1"/>
    <dgm:cxn modelId="{32ACE83B-B2DE-4D52-9533-5E804E2CB01A}" type="presParOf" srcId="{DCA36D3A-65BC-422E-A257-2CB127367635}" destId="{5EF1629D-5235-4E29-8D05-AC51A3F15794}" srcOrd="6" destOrd="0" presId="urn:microsoft.com/office/officeart/2005/8/layout/balance1"/>
    <dgm:cxn modelId="{CB34F745-40F6-4A7D-9617-139C92BDFA28}" type="presParOf" srcId="{DCA36D3A-65BC-422E-A257-2CB127367635}" destId="{2D4280C0-A00F-43B7-BEBE-CCEB4CF05770}"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15" qsCatId="simple" csTypeId="urn:microsoft.com/office/officeart/2005/8/colors/colorful1#11" csCatId="colorful" phldr="1"/>
      <dgm:spPr/>
    </dgm:pt>
    <dgm:pt modelId="{1FB273E3-DF58-4CC3-947F-735A491AC9E4}">
      <dgm:prSet phldrT="[Text]"/>
      <dgm:spPr/>
      <dgm:t>
        <a:bodyPr/>
        <a:lstStyle/>
        <a:p>
          <a:r>
            <a:rPr lang="en-US" b="1" dirty="0">
              <a:latin typeface="Book Antiqua" panose="02040602050305030304" pitchFamily="18" charset="0"/>
            </a:rPr>
            <a:t>Burden of </a:t>
          </a:r>
          <a:br>
            <a:rPr lang="en-US" b="1" dirty="0">
              <a:latin typeface="Book Antiqua" panose="02040602050305030304" pitchFamily="18" charset="0"/>
            </a:rPr>
          </a:br>
          <a:r>
            <a:rPr lang="en-US" b="1" dirty="0">
              <a:latin typeface="Book Antiqua" panose="02040602050305030304" pitchFamily="18" charset="0"/>
            </a:rPr>
            <a:t>Proof</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Equal Opportunities for parties</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No restrictions on either party</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F9529B8-0608-4B99-9369-A0C6CB6F22BC}" type="doc">
      <dgm:prSet loTypeId="urn:microsoft.com/office/officeart/2005/8/layout/vList2" loCatId="list" qsTypeId="urn:microsoft.com/office/officeart/2005/8/quickstyle/simple1#16" qsCatId="simple" csTypeId="urn:microsoft.com/office/officeart/2005/8/colors/colorful1#12" csCatId="colorful" phldr="1"/>
      <dgm:spPr/>
      <dgm:t>
        <a:bodyPr/>
        <a:lstStyle/>
        <a:p>
          <a:endParaRPr lang="en-US"/>
        </a:p>
      </dgm:t>
    </dgm:pt>
    <dgm:pt modelId="{5346B044-DE98-41E5-A8AD-B8C5DBD12BC4}">
      <dgm:prSet phldrT="[Text]" custT="1"/>
      <dgm:spPr/>
      <dgm:t>
        <a:bodyPr/>
        <a:lstStyle/>
        <a:p>
          <a:r>
            <a:rPr lang="en-US" sz="2400" dirty="0">
              <a:latin typeface="Book Antiqua" panose="02040602050305030304" pitchFamily="18" charset="0"/>
            </a:rPr>
            <a:t>Student Respondents</a:t>
          </a:r>
        </a:p>
      </dgm:t>
    </dgm:pt>
    <dgm:pt modelId="{20EC10F4-1449-4C0E-A969-6C27DBF8C71E}" type="parTrans" cxnId="{2A0466CD-9A20-4E9F-9D51-B1C17D629356}">
      <dgm:prSet/>
      <dgm:spPr/>
      <dgm:t>
        <a:bodyPr/>
        <a:lstStyle/>
        <a:p>
          <a:endParaRPr lang="en-US" sz="2000">
            <a:latin typeface="Book Antiqua" panose="02040602050305030304" pitchFamily="18" charset="0"/>
          </a:endParaRPr>
        </a:p>
      </dgm:t>
    </dgm:pt>
    <dgm:pt modelId="{F0EDDC2E-3A0A-492D-9FE9-DE802A0DA554}" type="sibTrans" cxnId="{2A0466CD-9A20-4E9F-9D51-B1C17D629356}">
      <dgm:prSet/>
      <dgm:spPr/>
      <dgm:t>
        <a:bodyPr/>
        <a:lstStyle/>
        <a:p>
          <a:endParaRPr lang="en-US" sz="2000">
            <a:latin typeface="Book Antiqua" panose="02040602050305030304" pitchFamily="18" charset="0"/>
          </a:endParaRPr>
        </a:p>
      </dgm:t>
    </dgm:pt>
    <dgm:pt modelId="{3657DD2C-F932-4BD4-8513-1E020CAD1C8B}">
      <dgm:prSet phldrT="[Text]" custT="1"/>
      <dgm:spPr/>
      <dgm:t>
        <a:bodyPr/>
        <a:lstStyle/>
        <a:p>
          <a:r>
            <a:rPr lang="en-US" sz="1800" dirty="0">
              <a:solidFill>
                <a:schemeClr val="bg2">
                  <a:lumMod val="10000"/>
                </a:schemeClr>
              </a:solidFill>
              <a:latin typeface="Book Antiqua" panose="02040602050305030304" pitchFamily="18" charset="0"/>
            </a:rPr>
            <a:t>Student respondents found responsible may be subject to discipline up to and including expulsion. </a:t>
          </a:r>
        </a:p>
      </dgm:t>
    </dgm:pt>
    <dgm:pt modelId="{ED2852EA-2927-4DAB-B487-16FD0F28C549}" type="parTrans" cxnId="{4D986376-46A4-48DF-9956-27E7ECAB568F}">
      <dgm:prSet/>
      <dgm:spPr/>
      <dgm:t>
        <a:bodyPr/>
        <a:lstStyle/>
        <a:p>
          <a:endParaRPr lang="en-US" sz="2000">
            <a:latin typeface="Book Antiqua" panose="02040602050305030304" pitchFamily="18" charset="0"/>
          </a:endParaRPr>
        </a:p>
      </dgm:t>
    </dgm:pt>
    <dgm:pt modelId="{13DDBFFC-9522-40E7-8A34-55F1CF35098B}" type="sibTrans" cxnId="{4D986376-46A4-48DF-9956-27E7ECAB568F}">
      <dgm:prSet/>
      <dgm:spPr/>
      <dgm:t>
        <a:bodyPr/>
        <a:lstStyle/>
        <a:p>
          <a:endParaRPr lang="en-US" sz="2000">
            <a:latin typeface="Book Antiqua" panose="02040602050305030304" pitchFamily="18" charset="0"/>
          </a:endParaRPr>
        </a:p>
      </dgm:t>
    </dgm:pt>
    <dgm:pt modelId="{17ABA782-61A8-43C1-B8AA-84FEC2C79EE7}">
      <dgm:prSet phldrT="[Text]" custT="1"/>
      <dgm:spPr/>
      <dgm:t>
        <a:bodyPr/>
        <a:lstStyle/>
        <a:p>
          <a:r>
            <a:rPr lang="en-US" sz="2400" dirty="0">
              <a:latin typeface="Book Antiqua" panose="02040602050305030304" pitchFamily="18" charset="0"/>
            </a:rPr>
            <a:t>Employee Respondents </a:t>
          </a:r>
        </a:p>
      </dgm:t>
    </dgm:pt>
    <dgm:pt modelId="{066BB2C6-DA9F-496B-8969-B8DDA6BCC4D1}" type="parTrans" cxnId="{72BA551E-FC2C-4F62-A129-8BF53BA855ED}">
      <dgm:prSet/>
      <dgm:spPr/>
      <dgm:t>
        <a:bodyPr/>
        <a:lstStyle/>
        <a:p>
          <a:endParaRPr lang="en-US" sz="2000">
            <a:latin typeface="Book Antiqua" panose="02040602050305030304" pitchFamily="18" charset="0"/>
          </a:endParaRPr>
        </a:p>
      </dgm:t>
    </dgm:pt>
    <dgm:pt modelId="{DD9F5376-BF9B-453F-A6AF-101301AF03F1}" type="sibTrans" cxnId="{72BA551E-FC2C-4F62-A129-8BF53BA855ED}">
      <dgm:prSet/>
      <dgm:spPr/>
      <dgm:t>
        <a:bodyPr/>
        <a:lstStyle/>
        <a:p>
          <a:endParaRPr lang="en-US" sz="2000">
            <a:latin typeface="Book Antiqua" panose="02040602050305030304" pitchFamily="18" charset="0"/>
          </a:endParaRPr>
        </a:p>
      </dgm:t>
    </dgm:pt>
    <dgm:pt modelId="{DDD80B40-FC06-4ADA-8C87-1913D1AE551D}">
      <dgm:prSet phldrT="[Text]" custT="1"/>
      <dgm:spPr/>
      <dgm:t>
        <a:bodyPr/>
        <a:lstStyle/>
        <a:p>
          <a:r>
            <a:rPr lang="en-US" sz="1800" dirty="0">
              <a:solidFill>
                <a:schemeClr val="bg2">
                  <a:lumMod val="10000"/>
                </a:schemeClr>
              </a:solidFill>
              <a:latin typeface="Book Antiqua" panose="02040602050305030304" pitchFamily="18" charset="0"/>
            </a:rPr>
            <a:t>Employee respondents found responsible may be subject to discipline up to and including termination of employment. </a:t>
          </a:r>
        </a:p>
      </dgm:t>
    </dgm:pt>
    <dgm:pt modelId="{8E6907CE-6300-415E-8C4F-C4B8B2ACF41F}" type="parTrans" cxnId="{D71DB8F9-CB69-4F6E-A3B1-5BA3B81C1C28}">
      <dgm:prSet/>
      <dgm:spPr/>
      <dgm:t>
        <a:bodyPr/>
        <a:lstStyle/>
        <a:p>
          <a:endParaRPr lang="en-US" sz="2000">
            <a:latin typeface="Book Antiqua" panose="02040602050305030304" pitchFamily="18" charset="0"/>
          </a:endParaRPr>
        </a:p>
      </dgm:t>
    </dgm:pt>
    <dgm:pt modelId="{0EE01695-9043-483F-8C2D-2259BE590495}" type="sibTrans" cxnId="{D71DB8F9-CB69-4F6E-A3B1-5BA3B81C1C28}">
      <dgm:prSet/>
      <dgm:spPr/>
      <dgm:t>
        <a:bodyPr/>
        <a:lstStyle/>
        <a:p>
          <a:endParaRPr lang="en-US" sz="2000">
            <a:latin typeface="Book Antiqua" panose="02040602050305030304" pitchFamily="18" charset="0"/>
          </a:endParaRPr>
        </a:p>
      </dgm:t>
    </dgm:pt>
    <dgm:pt modelId="{ED2F1EAB-DFC9-4DDF-B7C0-749333942E1B}">
      <dgm:prSet phldrT="[Text]" custT="1"/>
      <dgm:spPr/>
      <dgm:t>
        <a:bodyPr/>
        <a:lstStyle/>
        <a:p>
          <a:r>
            <a:rPr lang="en-US" sz="2400" dirty="0">
              <a:latin typeface="Book Antiqua" panose="02040602050305030304" pitchFamily="18" charset="0"/>
            </a:rPr>
            <a:t>Other Respondents </a:t>
          </a:r>
        </a:p>
      </dgm:t>
    </dgm:pt>
    <dgm:pt modelId="{2E6716CD-25BD-4C0B-BAC3-0E5FB3C5E64B}" type="parTrans" cxnId="{4780D3B3-F43C-4CCE-891C-0C2ADCFBEB20}">
      <dgm:prSet/>
      <dgm:spPr/>
      <dgm:t>
        <a:bodyPr/>
        <a:lstStyle/>
        <a:p>
          <a:endParaRPr lang="en-US" sz="2000">
            <a:latin typeface="Book Antiqua" panose="02040602050305030304" pitchFamily="18" charset="0"/>
          </a:endParaRPr>
        </a:p>
      </dgm:t>
    </dgm:pt>
    <dgm:pt modelId="{050984DF-BEB2-4199-BF28-F40602703398}" type="sibTrans" cxnId="{4780D3B3-F43C-4CCE-891C-0C2ADCFBEB20}">
      <dgm:prSet/>
      <dgm:spPr/>
      <dgm:t>
        <a:bodyPr/>
        <a:lstStyle/>
        <a:p>
          <a:endParaRPr lang="en-US" sz="2000">
            <a:latin typeface="Book Antiqua" panose="02040602050305030304" pitchFamily="18" charset="0"/>
          </a:endParaRPr>
        </a:p>
      </dgm:t>
    </dgm:pt>
    <dgm:pt modelId="{2A89F108-8FAB-4165-8164-701315970054}">
      <dgm:prSet phldrT="[Text]" custT="1"/>
      <dgm:spPr/>
      <dgm:t>
        <a:bodyPr/>
        <a:lstStyle/>
        <a:p>
          <a:r>
            <a:rPr lang="en-US" sz="1800" dirty="0">
              <a:solidFill>
                <a:schemeClr val="bg2">
                  <a:lumMod val="10000"/>
                </a:schemeClr>
              </a:solidFill>
              <a:latin typeface="Book Antiqua" panose="02040602050305030304" pitchFamily="18" charset="0"/>
            </a:rPr>
            <a:t>Other respondents may be subject to exclusion from the District’s programs, activities and/or property. </a:t>
          </a:r>
        </a:p>
      </dgm:t>
    </dgm:pt>
    <dgm:pt modelId="{F6C36F63-AC94-4C4F-8CD7-104822A443D0}" type="parTrans" cxnId="{C6E51DCD-100C-41D6-892F-8826E0FFE451}">
      <dgm:prSet/>
      <dgm:spPr/>
      <dgm:t>
        <a:bodyPr/>
        <a:lstStyle/>
        <a:p>
          <a:endParaRPr lang="en-US" sz="2000">
            <a:latin typeface="Book Antiqua" panose="02040602050305030304" pitchFamily="18" charset="0"/>
          </a:endParaRPr>
        </a:p>
      </dgm:t>
    </dgm:pt>
    <dgm:pt modelId="{9BF3A830-28CE-40FB-9D6E-5F7FE9956AB7}" type="sibTrans" cxnId="{C6E51DCD-100C-41D6-892F-8826E0FFE451}">
      <dgm:prSet/>
      <dgm:spPr/>
      <dgm:t>
        <a:bodyPr/>
        <a:lstStyle/>
        <a:p>
          <a:endParaRPr lang="en-US" sz="2000">
            <a:latin typeface="Book Antiqua" panose="02040602050305030304" pitchFamily="18" charset="0"/>
          </a:endParaRPr>
        </a:p>
      </dgm:t>
    </dgm:pt>
    <dgm:pt modelId="{E2E46E6D-19FA-4D89-97F2-26D3A16F930E}">
      <dgm:prSet phldrT="[Text]" custT="1"/>
      <dgm:spPr/>
      <dgm:t>
        <a:bodyPr/>
        <a:lstStyle/>
        <a:p>
          <a:r>
            <a:rPr lang="en-US" sz="2400" dirty="0">
              <a:latin typeface="Book Antiqua" panose="02040602050305030304" pitchFamily="18" charset="0"/>
            </a:rPr>
            <a:t>Criminal Referrals</a:t>
          </a:r>
        </a:p>
      </dgm:t>
    </dgm:pt>
    <dgm:pt modelId="{279EEE9C-5030-4058-ABBD-5A03A426FA8F}" type="parTrans" cxnId="{89EA45ED-39FE-4529-BE62-007A2BCBEFC1}">
      <dgm:prSet/>
      <dgm:spPr/>
      <dgm:t>
        <a:bodyPr/>
        <a:lstStyle/>
        <a:p>
          <a:endParaRPr lang="en-US" sz="2000">
            <a:latin typeface="Book Antiqua" panose="02040602050305030304" pitchFamily="18" charset="0"/>
          </a:endParaRPr>
        </a:p>
      </dgm:t>
    </dgm:pt>
    <dgm:pt modelId="{0A4B52FB-8511-4FF5-9F80-0A5A56EDE1A9}" type="sibTrans" cxnId="{89EA45ED-39FE-4529-BE62-007A2BCBEFC1}">
      <dgm:prSet/>
      <dgm:spPr/>
      <dgm:t>
        <a:bodyPr/>
        <a:lstStyle/>
        <a:p>
          <a:endParaRPr lang="en-US" sz="2000">
            <a:latin typeface="Book Antiqua" panose="02040602050305030304" pitchFamily="18" charset="0"/>
          </a:endParaRPr>
        </a:p>
      </dgm:t>
    </dgm:pt>
    <dgm:pt modelId="{73276625-AD87-4C22-8DE6-CCAF97D3567C}">
      <dgm:prSet phldrT="[Text]" custT="1"/>
      <dgm:spPr/>
      <dgm:t>
        <a:bodyPr/>
        <a:lstStyle/>
        <a:p>
          <a:r>
            <a:rPr lang="en-US" sz="1800" dirty="0">
              <a:solidFill>
                <a:schemeClr val="bg2">
                  <a:lumMod val="10000"/>
                </a:schemeClr>
              </a:solidFill>
              <a:latin typeface="Book Antiqua" panose="02040602050305030304" pitchFamily="18" charset="0"/>
            </a:rPr>
            <a:t>In appropriate circumstances, the District may make a criminal referral.</a:t>
          </a:r>
        </a:p>
      </dgm:t>
    </dgm:pt>
    <dgm:pt modelId="{E68DE739-DF1B-436D-9065-4DA2AA5C9A8A}" type="parTrans" cxnId="{74201B97-D0CA-432C-BA07-FA4BF03C5B7C}">
      <dgm:prSet/>
      <dgm:spPr/>
      <dgm:t>
        <a:bodyPr/>
        <a:lstStyle/>
        <a:p>
          <a:endParaRPr lang="en-US" sz="2000">
            <a:latin typeface="Book Antiqua" panose="02040602050305030304" pitchFamily="18" charset="0"/>
          </a:endParaRPr>
        </a:p>
      </dgm:t>
    </dgm:pt>
    <dgm:pt modelId="{1F132D74-86A5-4D02-B431-1D6361258CA9}" type="sibTrans" cxnId="{74201B97-D0CA-432C-BA07-FA4BF03C5B7C}">
      <dgm:prSet/>
      <dgm:spPr/>
      <dgm:t>
        <a:bodyPr/>
        <a:lstStyle/>
        <a:p>
          <a:endParaRPr lang="en-US" sz="2000">
            <a:latin typeface="Book Antiqua" panose="02040602050305030304" pitchFamily="18" charset="0"/>
          </a:endParaRPr>
        </a:p>
      </dgm:t>
    </dgm:pt>
    <dgm:pt modelId="{63353B83-8975-4727-A0BB-C7A11742D0F4}">
      <dgm:prSet phldrT="[Text]" custT="1"/>
      <dgm:spPr/>
      <dgm:t>
        <a:bodyPr/>
        <a:lstStyle/>
        <a:p>
          <a:r>
            <a:rPr lang="en-US" sz="2400" dirty="0">
              <a:latin typeface="Book Antiqua" panose="02040602050305030304" pitchFamily="18" charset="0"/>
            </a:rPr>
            <a:t> Remedies</a:t>
          </a:r>
        </a:p>
      </dgm:t>
    </dgm:pt>
    <dgm:pt modelId="{904D6501-F62E-4B6F-A665-7EEC504C7DEB}" type="parTrans" cxnId="{C54A7228-5638-4946-B3A1-23319D8AF496}">
      <dgm:prSet/>
      <dgm:spPr/>
      <dgm:t>
        <a:bodyPr/>
        <a:lstStyle/>
        <a:p>
          <a:endParaRPr lang="en-US" sz="2000">
            <a:latin typeface="Book Antiqua" panose="02040602050305030304" pitchFamily="18" charset="0"/>
          </a:endParaRPr>
        </a:p>
      </dgm:t>
    </dgm:pt>
    <dgm:pt modelId="{D5D670EB-1FB3-460B-93FD-2C5DCCB980C5}" type="sibTrans" cxnId="{C54A7228-5638-4946-B3A1-23319D8AF496}">
      <dgm:prSet/>
      <dgm:spPr/>
      <dgm:t>
        <a:bodyPr/>
        <a:lstStyle/>
        <a:p>
          <a:endParaRPr lang="en-US" sz="2000">
            <a:latin typeface="Book Antiqua" panose="02040602050305030304" pitchFamily="18" charset="0"/>
          </a:endParaRPr>
        </a:p>
      </dgm:t>
    </dgm:pt>
    <dgm:pt modelId="{0EB16731-594E-4E28-9E88-577E7EF4BF9C}">
      <dgm:prSet phldrT="[Text]" custT="1"/>
      <dgm:spPr/>
      <dgm:t>
        <a:bodyPr/>
        <a:lstStyle/>
        <a:p>
          <a:r>
            <a:rPr lang="en-US" sz="1800" dirty="0">
              <a:solidFill>
                <a:schemeClr val="bg2">
                  <a:lumMod val="10000"/>
                </a:schemeClr>
              </a:solidFill>
              <a:latin typeface="Book Antiqua" panose="02040602050305030304" pitchFamily="18" charset="0"/>
            </a:rPr>
            <a:t>Remedies must be designed to restore or preserve equal access to the District’s education programs or activities.</a:t>
          </a:r>
        </a:p>
      </dgm:t>
    </dgm:pt>
    <dgm:pt modelId="{04FC4576-9CB9-49ED-A922-B9B602D47FA6}" type="parTrans" cxnId="{D93A4C1F-C3BB-4160-AA7E-0F134AFD862D}">
      <dgm:prSet/>
      <dgm:spPr/>
      <dgm:t>
        <a:bodyPr/>
        <a:lstStyle/>
        <a:p>
          <a:endParaRPr lang="en-US" sz="2000">
            <a:latin typeface="Book Antiqua" panose="02040602050305030304" pitchFamily="18" charset="0"/>
          </a:endParaRPr>
        </a:p>
      </dgm:t>
    </dgm:pt>
    <dgm:pt modelId="{CE71C7DC-098C-413C-B0DF-B3A112B41947}" type="sibTrans" cxnId="{D93A4C1F-C3BB-4160-AA7E-0F134AFD862D}">
      <dgm:prSet/>
      <dgm:spPr/>
      <dgm:t>
        <a:bodyPr/>
        <a:lstStyle/>
        <a:p>
          <a:endParaRPr lang="en-US" sz="2000">
            <a:latin typeface="Book Antiqua" panose="02040602050305030304" pitchFamily="18" charset="0"/>
          </a:endParaRPr>
        </a:p>
      </dgm:t>
    </dgm:pt>
    <dgm:pt modelId="{519933F2-3128-401B-A22D-7681D3EA5BFC}" type="pres">
      <dgm:prSet presAssocID="{5F9529B8-0608-4B99-9369-A0C6CB6F22BC}" presName="linear" presStyleCnt="0">
        <dgm:presLayoutVars>
          <dgm:animLvl val="lvl"/>
          <dgm:resizeHandles val="exact"/>
        </dgm:presLayoutVars>
      </dgm:prSet>
      <dgm:spPr/>
    </dgm:pt>
    <dgm:pt modelId="{EEA954FD-0C1C-4F05-93E5-BACE34FFD8EB}" type="pres">
      <dgm:prSet presAssocID="{5346B044-DE98-41E5-A8AD-B8C5DBD12BC4}" presName="parentText" presStyleLbl="node1" presStyleIdx="0" presStyleCnt="5">
        <dgm:presLayoutVars>
          <dgm:chMax val="0"/>
          <dgm:bulletEnabled val="1"/>
        </dgm:presLayoutVars>
      </dgm:prSet>
      <dgm:spPr/>
    </dgm:pt>
    <dgm:pt modelId="{18853260-2321-4959-8743-ABD6D6835A9F}" type="pres">
      <dgm:prSet presAssocID="{5346B044-DE98-41E5-A8AD-B8C5DBD12BC4}" presName="childText" presStyleLbl="revTx" presStyleIdx="0" presStyleCnt="5">
        <dgm:presLayoutVars>
          <dgm:bulletEnabled val="1"/>
        </dgm:presLayoutVars>
      </dgm:prSet>
      <dgm:spPr/>
    </dgm:pt>
    <dgm:pt modelId="{96E10EB1-C68A-44EA-9FF5-87EE00DD0963}" type="pres">
      <dgm:prSet presAssocID="{17ABA782-61A8-43C1-B8AA-84FEC2C79EE7}" presName="parentText" presStyleLbl="node1" presStyleIdx="1" presStyleCnt="5">
        <dgm:presLayoutVars>
          <dgm:chMax val="0"/>
          <dgm:bulletEnabled val="1"/>
        </dgm:presLayoutVars>
      </dgm:prSet>
      <dgm:spPr/>
    </dgm:pt>
    <dgm:pt modelId="{6C8EFEEF-BF02-43A1-B42A-C859025B85CA}" type="pres">
      <dgm:prSet presAssocID="{17ABA782-61A8-43C1-B8AA-84FEC2C79EE7}" presName="childText" presStyleLbl="revTx" presStyleIdx="1" presStyleCnt="5">
        <dgm:presLayoutVars>
          <dgm:bulletEnabled val="1"/>
        </dgm:presLayoutVars>
      </dgm:prSet>
      <dgm:spPr/>
    </dgm:pt>
    <dgm:pt modelId="{54195FEC-6CE0-468E-BD84-D02B851E645D}" type="pres">
      <dgm:prSet presAssocID="{ED2F1EAB-DFC9-4DDF-B7C0-749333942E1B}" presName="parentText" presStyleLbl="node1" presStyleIdx="2" presStyleCnt="5">
        <dgm:presLayoutVars>
          <dgm:chMax val="0"/>
          <dgm:bulletEnabled val="1"/>
        </dgm:presLayoutVars>
      </dgm:prSet>
      <dgm:spPr/>
    </dgm:pt>
    <dgm:pt modelId="{D721875B-B004-4FDA-8EB4-432F183750D4}" type="pres">
      <dgm:prSet presAssocID="{ED2F1EAB-DFC9-4DDF-B7C0-749333942E1B}" presName="childText" presStyleLbl="revTx" presStyleIdx="2" presStyleCnt="5">
        <dgm:presLayoutVars>
          <dgm:bulletEnabled val="1"/>
        </dgm:presLayoutVars>
      </dgm:prSet>
      <dgm:spPr/>
    </dgm:pt>
    <dgm:pt modelId="{CEEC7033-641E-4E2E-A9D8-70836A897D8A}" type="pres">
      <dgm:prSet presAssocID="{E2E46E6D-19FA-4D89-97F2-26D3A16F930E}" presName="parentText" presStyleLbl="node1" presStyleIdx="3" presStyleCnt="5">
        <dgm:presLayoutVars>
          <dgm:chMax val="0"/>
          <dgm:bulletEnabled val="1"/>
        </dgm:presLayoutVars>
      </dgm:prSet>
      <dgm:spPr/>
    </dgm:pt>
    <dgm:pt modelId="{9A6395D7-A20F-48A7-9317-FB2E66F5F5DC}" type="pres">
      <dgm:prSet presAssocID="{E2E46E6D-19FA-4D89-97F2-26D3A16F930E}" presName="childText" presStyleLbl="revTx" presStyleIdx="3" presStyleCnt="5">
        <dgm:presLayoutVars>
          <dgm:bulletEnabled val="1"/>
        </dgm:presLayoutVars>
      </dgm:prSet>
      <dgm:spPr/>
    </dgm:pt>
    <dgm:pt modelId="{8F506BE5-189F-475C-82E8-9DD6A0BC0D18}" type="pres">
      <dgm:prSet presAssocID="{63353B83-8975-4727-A0BB-C7A11742D0F4}" presName="parentText" presStyleLbl="node1" presStyleIdx="4" presStyleCnt="5">
        <dgm:presLayoutVars>
          <dgm:chMax val="0"/>
          <dgm:bulletEnabled val="1"/>
        </dgm:presLayoutVars>
      </dgm:prSet>
      <dgm:spPr/>
    </dgm:pt>
    <dgm:pt modelId="{D6C37A82-663B-4DF2-B59B-B87F459C035F}" type="pres">
      <dgm:prSet presAssocID="{63353B83-8975-4727-A0BB-C7A11742D0F4}" presName="childText" presStyleLbl="revTx" presStyleIdx="4" presStyleCnt="5">
        <dgm:presLayoutVars>
          <dgm:bulletEnabled val="1"/>
        </dgm:presLayoutVars>
      </dgm:prSet>
      <dgm:spPr/>
    </dgm:pt>
  </dgm:ptLst>
  <dgm:cxnLst>
    <dgm:cxn modelId="{2F906D08-D3A6-4DF7-9B31-6D66A0770C38}" type="presOf" srcId="{3657DD2C-F932-4BD4-8513-1E020CAD1C8B}" destId="{18853260-2321-4959-8743-ABD6D6835A9F}" srcOrd="0" destOrd="0" presId="urn:microsoft.com/office/officeart/2005/8/layout/vList2"/>
    <dgm:cxn modelId="{F8A20B0A-CE17-47E4-BC3F-6AC714D6F622}" type="presOf" srcId="{63353B83-8975-4727-A0BB-C7A11742D0F4}" destId="{8F506BE5-189F-475C-82E8-9DD6A0BC0D18}" srcOrd="0" destOrd="0" presId="urn:microsoft.com/office/officeart/2005/8/layout/vList2"/>
    <dgm:cxn modelId="{72BA551E-FC2C-4F62-A129-8BF53BA855ED}" srcId="{5F9529B8-0608-4B99-9369-A0C6CB6F22BC}" destId="{17ABA782-61A8-43C1-B8AA-84FEC2C79EE7}" srcOrd="1" destOrd="0" parTransId="{066BB2C6-DA9F-496B-8969-B8DDA6BCC4D1}" sibTransId="{DD9F5376-BF9B-453F-A6AF-101301AF03F1}"/>
    <dgm:cxn modelId="{D93A4C1F-C3BB-4160-AA7E-0F134AFD862D}" srcId="{63353B83-8975-4727-A0BB-C7A11742D0F4}" destId="{0EB16731-594E-4E28-9E88-577E7EF4BF9C}" srcOrd="0" destOrd="0" parTransId="{04FC4576-9CB9-49ED-A922-B9B602D47FA6}" sibTransId="{CE71C7DC-098C-413C-B0DF-B3A112B41947}"/>
    <dgm:cxn modelId="{C54A7228-5638-4946-B3A1-23319D8AF496}" srcId="{5F9529B8-0608-4B99-9369-A0C6CB6F22BC}" destId="{63353B83-8975-4727-A0BB-C7A11742D0F4}" srcOrd="4" destOrd="0" parTransId="{904D6501-F62E-4B6F-A665-7EEC504C7DEB}" sibTransId="{D5D670EB-1FB3-460B-93FD-2C5DCCB980C5}"/>
    <dgm:cxn modelId="{39748128-B0AB-4387-A97B-827504CBC65B}" type="presOf" srcId="{17ABA782-61A8-43C1-B8AA-84FEC2C79EE7}" destId="{96E10EB1-C68A-44EA-9FF5-87EE00DD0963}" srcOrd="0" destOrd="0" presId="urn:microsoft.com/office/officeart/2005/8/layout/vList2"/>
    <dgm:cxn modelId="{4D986376-46A4-48DF-9956-27E7ECAB568F}" srcId="{5346B044-DE98-41E5-A8AD-B8C5DBD12BC4}" destId="{3657DD2C-F932-4BD4-8513-1E020CAD1C8B}" srcOrd="0" destOrd="0" parTransId="{ED2852EA-2927-4DAB-B487-16FD0F28C549}" sibTransId="{13DDBFFC-9522-40E7-8A34-55F1CF35098B}"/>
    <dgm:cxn modelId="{AB5FAB58-9857-4152-97A5-F20FB9780478}" type="presOf" srcId="{ED2F1EAB-DFC9-4DDF-B7C0-749333942E1B}" destId="{54195FEC-6CE0-468E-BD84-D02B851E645D}" srcOrd="0" destOrd="0" presId="urn:microsoft.com/office/officeart/2005/8/layout/vList2"/>
    <dgm:cxn modelId="{57CCDB7C-34E4-4711-9A46-C756768FD850}" type="presOf" srcId="{0EB16731-594E-4E28-9E88-577E7EF4BF9C}" destId="{D6C37A82-663B-4DF2-B59B-B87F459C035F}" srcOrd="0" destOrd="0" presId="urn:microsoft.com/office/officeart/2005/8/layout/vList2"/>
    <dgm:cxn modelId="{324AD785-65F9-4A36-9738-BC367C219558}" type="presOf" srcId="{73276625-AD87-4C22-8DE6-CCAF97D3567C}" destId="{9A6395D7-A20F-48A7-9317-FB2E66F5F5DC}" srcOrd="0" destOrd="0" presId="urn:microsoft.com/office/officeart/2005/8/layout/vList2"/>
    <dgm:cxn modelId="{74201B97-D0CA-432C-BA07-FA4BF03C5B7C}" srcId="{E2E46E6D-19FA-4D89-97F2-26D3A16F930E}" destId="{73276625-AD87-4C22-8DE6-CCAF97D3567C}" srcOrd="0" destOrd="0" parTransId="{E68DE739-DF1B-436D-9065-4DA2AA5C9A8A}" sibTransId="{1F132D74-86A5-4D02-B431-1D6361258CA9}"/>
    <dgm:cxn modelId="{9F3EA5A4-2992-4A3F-AFBB-BE82E2A7F056}" type="presOf" srcId="{2A89F108-8FAB-4165-8164-701315970054}" destId="{D721875B-B004-4FDA-8EB4-432F183750D4}" srcOrd="0" destOrd="0" presId="urn:microsoft.com/office/officeart/2005/8/layout/vList2"/>
    <dgm:cxn modelId="{4780D3B3-F43C-4CCE-891C-0C2ADCFBEB20}" srcId="{5F9529B8-0608-4B99-9369-A0C6CB6F22BC}" destId="{ED2F1EAB-DFC9-4DDF-B7C0-749333942E1B}" srcOrd="2" destOrd="0" parTransId="{2E6716CD-25BD-4C0B-BAC3-0E5FB3C5E64B}" sibTransId="{050984DF-BEB2-4199-BF28-F40602703398}"/>
    <dgm:cxn modelId="{D31CE4B7-7D91-4231-8A1A-201DCD9319C4}" type="presOf" srcId="{5F9529B8-0608-4B99-9369-A0C6CB6F22BC}" destId="{519933F2-3128-401B-A22D-7681D3EA5BFC}" srcOrd="0" destOrd="0" presId="urn:microsoft.com/office/officeart/2005/8/layout/vList2"/>
    <dgm:cxn modelId="{8CB53EC8-3E30-4F8D-B94F-BDFB39DEAED4}" type="presOf" srcId="{E2E46E6D-19FA-4D89-97F2-26D3A16F930E}" destId="{CEEC7033-641E-4E2E-A9D8-70836A897D8A}" srcOrd="0" destOrd="0" presId="urn:microsoft.com/office/officeart/2005/8/layout/vList2"/>
    <dgm:cxn modelId="{C6E51DCD-100C-41D6-892F-8826E0FFE451}" srcId="{ED2F1EAB-DFC9-4DDF-B7C0-749333942E1B}" destId="{2A89F108-8FAB-4165-8164-701315970054}" srcOrd="0" destOrd="0" parTransId="{F6C36F63-AC94-4C4F-8CD7-104822A443D0}" sibTransId="{9BF3A830-28CE-40FB-9D6E-5F7FE9956AB7}"/>
    <dgm:cxn modelId="{2A0466CD-9A20-4E9F-9D51-B1C17D629356}" srcId="{5F9529B8-0608-4B99-9369-A0C6CB6F22BC}" destId="{5346B044-DE98-41E5-A8AD-B8C5DBD12BC4}" srcOrd="0" destOrd="0" parTransId="{20EC10F4-1449-4C0E-A969-6C27DBF8C71E}" sibTransId="{F0EDDC2E-3A0A-492D-9FE9-DE802A0DA554}"/>
    <dgm:cxn modelId="{3DFAF4DC-C0F3-4866-995D-1159498F79DA}" type="presOf" srcId="{DDD80B40-FC06-4ADA-8C87-1913D1AE551D}" destId="{6C8EFEEF-BF02-43A1-B42A-C859025B85CA}" srcOrd="0" destOrd="0" presId="urn:microsoft.com/office/officeart/2005/8/layout/vList2"/>
    <dgm:cxn modelId="{89EA45ED-39FE-4529-BE62-007A2BCBEFC1}" srcId="{5F9529B8-0608-4B99-9369-A0C6CB6F22BC}" destId="{E2E46E6D-19FA-4D89-97F2-26D3A16F930E}" srcOrd="3" destOrd="0" parTransId="{279EEE9C-5030-4058-ABBD-5A03A426FA8F}" sibTransId="{0A4B52FB-8511-4FF5-9F80-0A5A56EDE1A9}"/>
    <dgm:cxn modelId="{D71DB8F9-CB69-4F6E-A3B1-5BA3B81C1C28}" srcId="{17ABA782-61A8-43C1-B8AA-84FEC2C79EE7}" destId="{DDD80B40-FC06-4ADA-8C87-1913D1AE551D}" srcOrd="0" destOrd="0" parTransId="{8E6907CE-6300-415E-8C4F-C4B8B2ACF41F}" sibTransId="{0EE01695-9043-483F-8C2D-2259BE590495}"/>
    <dgm:cxn modelId="{BCC528FE-F3D1-4BE9-B396-445A6D0A860D}" type="presOf" srcId="{5346B044-DE98-41E5-A8AD-B8C5DBD12BC4}" destId="{EEA954FD-0C1C-4F05-93E5-BACE34FFD8EB}" srcOrd="0" destOrd="0" presId="urn:microsoft.com/office/officeart/2005/8/layout/vList2"/>
    <dgm:cxn modelId="{ED1AD22B-8AFA-4651-8A9A-4C85CE43CE60}" type="presParOf" srcId="{519933F2-3128-401B-A22D-7681D3EA5BFC}" destId="{EEA954FD-0C1C-4F05-93E5-BACE34FFD8EB}" srcOrd="0" destOrd="0" presId="urn:microsoft.com/office/officeart/2005/8/layout/vList2"/>
    <dgm:cxn modelId="{53E57BE3-8C63-4533-B441-B0C22F6F7E31}" type="presParOf" srcId="{519933F2-3128-401B-A22D-7681D3EA5BFC}" destId="{18853260-2321-4959-8743-ABD6D6835A9F}" srcOrd="1" destOrd="0" presId="urn:microsoft.com/office/officeart/2005/8/layout/vList2"/>
    <dgm:cxn modelId="{03B290DA-C3C2-4F45-9B32-4298E0564DF1}" type="presParOf" srcId="{519933F2-3128-401B-A22D-7681D3EA5BFC}" destId="{96E10EB1-C68A-44EA-9FF5-87EE00DD0963}" srcOrd="2" destOrd="0" presId="urn:microsoft.com/office/officeart/2005/8/layout/vList2"/>
    <dgm:cxn modelId="{8906DB33-E317-40FF-8514-E3A4F5B7D41C}" type="presParOf" srcId="{519933F2-3128-401B-A22D-7681D3EA5BFC}" destId="{6C8EFEEF-BF02-43A1-B42A-C859025B85CA}" srcOrd="3" destOrd="0" presId="urn:microsoft.com/office/officeart/2005/8/layout/vList2"/>
    <dgm:cxn modelId="{9F48D806-AB23-4016-A907-BBCEE9D0253A}" type="presParOf" srcId="{519933F2-3128-401B-A22D-7681D3EA5BFC}" destId="{54195FEC-6CE0-468E-BD84-D02B851E645D}" srcOrd="4" destOrd="0" presId="urn:microsoft.com/office/officeart/2005/8/layout/vList2"/>
    <dgm:cxn modelId="{12A3736B-823D-43EA-BC9C-3C6A9AF1BDA0}" type="presParOf" srcId="{519933F2-3128-401B-A22D-7681D3EA5BFC}" destId="{D721875B-B004-4FDA-8EB4-432F183750D4}" srcOrd="5" destOrd="0" presId="urn:microsoft.com/office/officeart/2005/8/layout/vList2"/>
    <dgm:cxn modelId="{12310FC3-AB99-49A3-9702-C6FB99521ED7}" type="presParOf" srcId="{519933F2-3128-401B-A22D-7681D3EA5BFC}" destId="{CEEC7033-641E-4E2E-A9D8-70836A897D8A}" srcOrd="6" destOrd="0" presId="urn:microsoft.com/office/officeart/2005/8/layout/vList2"/>
    <dgm:cxn modelId="{DAB17BD3-7F2A-461D-B72F-6E01BAB826E1}" type="presParOf" srcId="{519933F2-3128-401B-A22D-7681D3EA5BFC}" destId="{9A6395D7-A20F-48A7-9317-FB2E66F5F5DC}" srcOrd="7" destOrd="0" presId="urn:microsoft.com/office/officeart/2005/8/layout/vList2"/>
    <dgm:cxn modelId="{00AF2B44-EED4-478B-B9AA-2F663F744CE6}" type="presParOf" srcId="{519933F2-3128-401B-A22D-7681D3EA5BFC}" destId="{8F506BE5-189F-475C-82E8-9DD6A0BC0D18}" srcOrd="8" destOrd="0" presId="urn:microsoft.com/office/officeart/2005/8/layout/vList2"/>
    <dgm:cxn modelId="{9BCCB26C-C263-4727-877A-696A915F2097}" type="presParOf" srcId="{519933F2-3128-401B-A22D-7681D3EA5BFC}" destId="{D6C37A82-663B-4DF2-B59B-B87F459C035F}"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17" qsCatId="simple" csTypeId="urn:microsoft.com/office/officeart/2005/8/colors/colorful1#13" csCatId="colorful" phldr="1"/>
      <dgm:spPr/>
    </dgm:pt>
    <dgm:pt modelId="{319BAEDD-D045-426A-9B7A-03E07540857D}">
      <dgm:prSet phldrT="[Text]" custT="1"/>
      <dgm:spPr/>
      <dgm:t>
        <a:bodyPr/>
        <a:lstStyle/>
        <a:p>
          <a:r>
            <a:rPr lang="en-US" sz="2800" dirty="0">
              <a:latin typeface="Book Antiqua" panose="02040602050305030304" pitchFamily="18" charset="0"/>
            </a:rPr>
            <a:t>Provide parties written notice disclosing allegations</a:t>
          </a:r>
        </a:p>
      </dgm:t>
    </dgm:pt>
    <dgm:pt modelId="{A8953E72-D11A-496D-BEAC-4F62FDBE3AF0}" type="parTrans" cxnId="{6D4BEA0F-CF46-483B-8266-21B486289C0B}">
      <dgm:prSet/>
      <dgm:spPr/>
      <dgm:t>
        <a:bodyPr/>
        <a:lstStyle/>
        <a:p>
          <a:endParaRPr lang="en-US" sz="1400">
            <a:latin typeface="Book Antiqua" panose="02040602050305030304" pitchFamily="18" charset="0"/>
          </a:endParaRPr>
        </a:p>
      </dgm:t>
    </dgm:pt>
    <dgm:pt modelId="{C1A6E1F2-6B29-4A45-82AE-873D3623B936}" type="sibTrans" cxnId="{6D4BEA0F-CF46-483B-8266-21B486289C0B}">
      <dgm:prSet/>
      <dgm:spPr/>
      <dgm:t>
        <a:bodyPr/>
        <a:lstStyle/>
        <a:p>
          <a:endParaRPr lang="en-US" sz="1400">
            <a:latin typeface="Book Antiqua" panose="02040602050305030304" pitchFamily="18" charset="0"/>
          </a:endParaRPr>
        </a:p>
      </dgm:t>
    </dgm:pt>
    <dgm:pt modelId="{F91971E6-049B-4CA6-AD7D-5918BD9D6C80}">
      <dgm:prSet phldrT="[Text]" custT="1"/>
      <dgm:spPr/>
      <dgm:t>
        <a:bodyPr/>
        <a:lstStyle/>
        <a:p>
          <a:r>
            <a:rPr lang="en-US" sz="2800" dirty="0">
              <a:latin typeface="Book Antiqua" panose="02040602050305030304" pitchFamily="18" charset="0"/>
            </a:rPr>
            <a:t>Note requirements of informal resolution process</a:t>
          </a:r>
        </a:p>
      </dgm:t>
    </dgm:pt>
    <dgm:pt modelId="{F259741D-3ACF-45BA-912A-32369377E375}" type="parTrans" cxnId="{AB3FD0FD-25D4-4FDB-BB99-72C97A1055F9}">
      <dgm:prSet/>
      <dgm:spPr/>
      <dgm:t>
        <a:bodyPr/>
        <a:lstStyle/>
        <a:p>
          <a:endParaRPr lang="en-US" sz="1400">
            <a:latin typeface="Book Antiqua" panose="02040602050305030304" pitchFamily="18" charset="0"/>
          </a:endParaRPr>
        </a:p>
      </dgm:t>
    </dgm:pt>
    <dgm:pt modelId="{941F7449-414A-41C0-A1FC-CB1A3036F97F}" type="sibTrans" cxnId="{AB3FD0FD-25D4-4FDB-BB99-72C97A1055F9}">
      <dgm:prSet/>
      <dgm:spPr/>
      <dgm:t>
        <a:bodyPr/>
        <a:lstStyle/>
        <a:p>
          <a:endParaRPr lang="en-US" sz="1400">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18" qsCatId="simple" csTypeId="urn:microsoft.com/office/officeart/2005/8/colors/colorful4#1" csCatId="colorful" phldr="1"/>
      <dgm:spPr/>
    </dgm:pt>
    <dgm:pt modelId="{319BAEDD-D045-426A-9B7A-03E07540857D}">
      <dgm:prSet phldrT="[Text]"/>
      <dgm:spPr/>
      <dgm:t>
        <a:bodyPr/>
        <a:lstStyle/>
        <a:p>
          <a:r>
            <a:rPr lang="en-US" dirty="0">
              <a:latin typeface="Book Antiqua" panose="02040602050305030304" pitchFamily="18" charset="0"/>
            </a:rPr>
            <a:t>Note any consequences from participating in the informal resolution process</a:t>
          </a:r>
        </a:p>
      </dgm:t>
    </dgm:pt>
    <dgm:pt modelId="{A8953E72-D11A-496D-BEAC-4F62FDBE3AF0}" type="parTrans" cxnId="{6D4BEA0F-CF46-483B-8266-21B486289C0B}">
      <dgm:prSet/>
      <dgm:spPr/>
      <dgm:t>
        <a:bodyPr/>
        <a:lstStyle/>
        <a:p>
          <a:endParaRPr lang="en-US">
            <a:latin typeface="Book Antiqua" panose="02040602050305030304" pitchFamily="18" charset="0"/>
          </a:endParaRPr>
        </a:p>
      </dgm:t>
    </dgm:pt>
    <dgm:pt modelId="{C1A6E1F2-6B29-4A45-82AE-873D3623B936}" type="sibTrans" cxnId="{6D4BEA0F-CF46-483B-8266-21B486289C0B}">
      <dgm:prSet/>
      <dgm:spPr/>
      <dgm:t>
        <a:bodyPr/>
        <a:lstStyle/>
        <a:p>
          <a:endParaRPr lang="en-US">
            <a:latin typeface="Book Antiqua" panose="02040602050305030304" pitchFamily="18" charset="0"/>
          </a:endParaRPr>
        </a:p>
      </dgm:t>
    </dgm:pt>
    <dgm:pt modelId="{F91971E6-049B-4CA6-AD7D-5918BD9D6C80}">
      <dgm:prSet phldrT="[Text]"/>
      <dgm:spPr/>
      <dgm:t>
        <a:bodyPr/>
        <a:lstStyle/>
        <a:p>
          <a:r>
            <a:rPr lang="en-US" dirty="0">
              <a:latin typeface="Book Antiqua" panose="02040602050305030304" pitchFamily="18" charset="0"/>
            </a:rPr>
            <a:t>Obtain voluntary, written consent from both parties to engage in informal resolution</a:t>
          </a:r>
        </a:p>
      </dgm:t>
    </dgm:pt>
    <dgm:pt modelId="{F259741D-3ACF-45BA-912A-32369377E375}" type="parTrans" cxnId="{AB3FD0FD-25D4-4FDB-BB99-72C97A1055F9}">
      <dgm:prSet/>
      <dgm:spPr/>
      <dgm:t>
        <a:bodyPr/>
        <a:lstStyle/>
        <a:p>
          <a:endParaRPr lang="en-US">
            <a:latin typeface="Book Antiqua" panose="02040602050305030304" pitchFamily="18" charset="0"/>
          </a:endParaRPr>
        </a:p>
      </dgm:t>
    </dgm:pt>
    <dgm:pt modelId="{941F7449-414A-41C0-A1FC-CB1A3036F97F}" type="sibTrans" cxnId="{AB3FD0FD-25D4-4FDB-BB99-72C97A1055F9}">
      <dgm:prSet/>
      <dgm:spPr/>
      <dgm:t>
        <a:bodyPr/>
        <a:lstStyle/>
        <a:p>
          <a:endParaRPr lang="en-US">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52B89-4DC3-2946-B634-A0F49B92EA78}">
      <dsp:nvSpPr>
        <dsp:cNvPr id="0" name=""/>
        <dsp:cNvSpPr/>
      </dsp:nvSpPr>
      <dsp:spPr>
        <a:xfrm>
          <a:off x="834463" y="0"/>
          <a:ext cx="9457255" cy="348343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78F0BF-FAB2-0D44-B264-9CC5FB97FD6F}">
      <dsp:nvSpPr>
        <dsp:cNvPr id="0" name=""/>
        <dsp:cNvSpPr/>
      </dsp:nvSpPr>
      <dsp:spPr>
        <a:xfrm>
          <a:off x="764" y="1045028"/>
          <a:ext cx="2666872" cy="13933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Before 2020</a:t>
          </a:r>
        </a:p>
      </dsp:txBody>
      <dsp:txXfrm>
        <a:off x="68783" y="1113047"/>
        <a:ext cx="2530834" cy="1257334"/>
      </dsp:txXfrm>
    </dsp:sp>
    <dsp:sp modelId="{EE3FBDCB-4360-9546-89ED-E1D8863A8C61}">
      <dsp:nvSpPr>
        <dsp:cNvPr id="0" name=""/>
        <dsp:cNvSpPr/>
      </dsp:nvSpPr>
      <dsp:spPr>
        <a:xfrm>
          <a:off x="2820024" y="1045028"/>
          <a:ext cx="2666872" cy="139337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2020 Regulations</a:t>
          </a:r>
        </a:p>
      </dsp:txBody>
      <dsp:txXfrm>
        <a:off x="2888043" y="1113047"/>
        <a:ext cx="2530834" cy="1257334"/>
      </dsp:txXfrm>
    </dsp:sp>
    <dsp:sp modelId="{0B110EF8-ECE1-E746-9CC7-09350F117146}">
      <dsp:nvSpPr>
        <dsp:cNvPr id="0" name=""/>
        <dsp:cNvSpPr/>
      </dsp:nvSpPr>
      <dsp:spPr>
        <a:xfrm>
          <a:off x="5639285" y="1045028"/>
          <a:ext cx="2666872" cy="139337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2024 Regulations</a:t>
          </a:r>
        </a:p>
      </dsp:txBody>
      <dsp:txXfrm>
        <a:off x="5707304" y="1113047"/>
        <a:ext cx="2530834" cy="1257334"/>
      </dsp:txXfrm>
    </dsp:sp>
    <dsp:sp modelId="{A56D758D-8709-42E5-82EA-5662902303F9}">
      <dsp:nvSpPr>
        <dsp:cNvPr id="0" name=""/>
        <dsp:cNvSpPr/>
      </dsp:nvSpPr>
      <dsp:spPr>
        <a:xfrm>
          <a:off x="8458545" y="1045028"/>
          <a:ext cx="2666872" cy="139337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2020 Regulations Reinstated</a:t>
          </a:r>
        </a:p>
      </dsp:txBody>
      <dsp:txXfrm>
        <a:off x="8526564" y="1113047"/>
        <a:ext cx="2530834" cy="1257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94DF5-24B0-4FB2-9BF5-A4105CA0692E}">
      <dsp:nvSpPr>
        <dsp:cNvPr id="0" name=""/>
        <dsp:cNvSpPr/>
      </dsp:nvSpPr>
      <dsp:spPr>
        <a:xfrm>
          <a:off x="53" y="26031"/>
          <a:ext cx="5078940" cy="90914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Connecticut Law</a:t>
          </a:r>
        </a:p>
      </dsp:txBody>
      <dsp:txXfrm>
        <a:off x="53" y="26031"/>
        <a:ext cx="5078940" cy="909147"/>
      </dsp:txXfrm>
    </dsp:sp>
    <dsp:sp modelId="{5CA75180-76D5-4956-AE0D-49847C81DF5D}">
      <dsp:nvSpPr>
        <dsp:cNvPr id="0" name=""/>
        <dsp:cNvSpPr/>
      </dsp:nvSpPr>
      <dsp:spPr>
        <a:xfrm>
          <a:off x="53" y="935179"/>
          <a:ext cx="5078940" cy="385398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solidFill>
                <a:schemeClr val="bg2">
                  <a:lumMod val="10000"/>
                </a:schemeClr>
              </a:solidFill>
              <a:latin typeface="Book Antiqua" panose="02040602050305030304" pitchFamily="18" charset="0"/>
            </a:rPr>
            <a:t>CT law protects students and employees against discrimination on the basis of sex</a:t>
          </a:r>
          <a:endParaRPr lang="en-US" sz="2600" kern="1200" dirty="0">
            <a:latin typeface="Book Antiqua" panose="02040602050305030304" pitchFamily="18" charset="0"/>
          </a:endParaRPr>
        </a:p>
        <a:p>
          <a:pPr marL="228600" lvl="1" indent="-228600" algn="l" defTabSz="1155700">
            <a:lnSpc>
              <a:spcPct val="90000"/>
            </a:lnSpc>
            <a:spcBef>
              <a:spcPct val="0"/>
            </a:spcBef>
            <a:spcAft>
              <a:spcPct val="15000"/>
            </a:spcAft>
            <a:buChar char="•"/>
          </a:pPr>
          <a:r>
            <a:rPr lang="en-US" sz="2600" kern="1200" dirty="0">
              <a:solidFill>
                <a:schemeClr val="bg2">
                  <a:lumMod val="10000"/>
                </a:schemeClr>
              </a:solidFill>
              <a:latin typeface="Book Antiqua" panose="02040602050305030304" pitchFamily="18" charset="0"/>
            </a:rPr>
            <a:t>This includes protection on the basis of sexual orientation and gender identity and expression</a:t>
          </a:r>
        </a:p>
        <a:p>
          <a:pPr marL="228600" lvl="1" indent="-228600" algn="l" defTabSz="1155700">
            <a:lnSpc>
              <a:spcPct val="90000"/>
            </a:lnSpc>
            <a:spcBef>
              <a:spcPct val="0"/>
            </a:spcBef>
            <a:spcAft>
              <a:spcPct val="15000"/>
            </a:spcAft>
            <a:buChar char="•"/>
          </a:pPr>
          <a:r>
            <a:rPr lang="en-US" sz="2600" kern="1200" dirty="0">
              <a:solidFill>
                <a:schemeClr val="bg2">
                  <a:lumMod val="10000"/>
                </a:schemeClr>
              </a:solidFill>
              <a:latin typeface="Book Antiqua" panose="02040602050305030304" pitchFamily="18" charset="0"/>
            </a:rPr>
            <a:t>CT School Climate laws</a:t>
          </a:r>
        </a:p>
      </dsp:txBody>
      <dsp:txXfrm>
        <a:off x="53" y="935179"/>
        <a:ext cx="5078940" cy="3853980"/>
      </dsp:txXfrm>
    </dsp:sp>
    <dsp:sp modelId="{A18675B4-63E6-4C61-A006-84384F99BEA1}">
      <dsp:nvSpPr>
        <dsp:cNvPr id="0" name=""/>
        <dsp:cNvSpPr/>
      </dsp:nvSpPr>
      <dsp:spPr>
        <a:xfrm>
          <a:off x="5790044" y="26031"/>
          <a:ext cx="5078940" cy="90914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Title VII</a:t>
          </a:r>
        </a:p>
      </dsp:txBody>
      <dsp:txXfrm>
        <a:off x="5790044" y="26031"/>
        <a:ext cx="5078940" cy="909147"/>
      </dsp:txXfrm>
    </dsp:sp>
    <dsp:sp modelId="{821E2E90-F725-4A06-A165-14B507EAB0B7}">
      <dsp:nvSpPr>
        <dsp:cNvPr id="0" name=""/>
        <dsp:cNvSpPr/>
      </dsp:nvSpPr>
      <dsp:spPr>
        <a:xfrm>
          <a:off x="5790044" y="935179"/>
          <a:ext cx="5078940" cy="38539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solidFill>
                <a:schemeClr val="bg2">
                  <a:lumMod val="10000"/>
                </a:schemeClr>
              </a:solidFill>
              <a:latin typeface="Book Antiqua" panose="02040602050305030304" pitchFamily="18" charset="0"/>
            </a:rPr>
            <a:t>Protects employees against discrimination on the basis of sex</a:t>
          </a:r>
          <a:endParaRPr lang="en-US" sz="2600" kern="1200" dirty="0">
            <a:latin typeface="Book Antiqua" panose="02040602050305030304" pitchFamily="18" charset="0"/>
          </a:endParaRPr>
        </a:p>
        <a:p>
          <a:pPr marL="228600" lvl="1" indent="-228600" algn="l" defTabSz="1155700">
            <a:lnSpc>
              <a:spcPct val="90000"/>
            </a:lnSpc>
            <a:spcBef>
              <a:spcPct val="0"/>
            </a:spcBef>
            <a:spcAft>
              <a:spcPct val="15000"/>
            </a:spcAft>
            <a:buChar char="•"/>
          </a:pPr>
          <a:r>
            <a:rPr lang="en-US" sz="2600" kern="1200" dirty="0">
              <a:solidFill>
                <a:schemeClr val="bg2">
                  <a:lumMod val="10000"/>
                </a:schemeClr>
              </a:solidFill>
              <a:latin typeface="Book Antiqua" panose="02040602050305030304" pitchFamily="18" charset="0"/>
            </a:rPr>
            <a:t>SCOTUS has determined that this includes protection on the basis of sexual orientation and gender identity and expression</a:t>
          </a:r>
        </a:p>
      </dsp:txBody>
      <dsp:txXfrm>
        <a:off x="5790044" y="935179"/>
        <a:ext cx="5078940" cy="38539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94DF5-24B0-4FB2-9BF5-A4105CA0692E}">
      <dsp:nvSpPr>
        <dsp:cNvPr id="0" name=""/>
        <dsp:cNvSpPr/>
      </dsp:nvSpPr>
      <dsp:spPr>
        <a:xfrm>
          <a:off x="53" y="211458"/>
          <a:ext cx="5078940" cy="90063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OCR</a:t>
          </a:r>
        </a:p>
      </dsp:txBody>
      <dsp:txXfrm>
        <a:off x="53" y="211458"/>
        <a:ext cx="5078940" cy="900633"/>
      </dsp:txXfrm>
    </dsp:sp>
    <dsp:sp modelId="{5CA75180-76D5-4956-AE0D-49847C81DF5D}">
      <dsp:nvSpPr>
        <dsp:cNvPr id="0" name=""/>
        <dsp:cNvSpPr/>
      </dsp:nvSpPr>
      <dsp:spPr>
        <a:xfrm>
          <a:off x="53" y="1112092"/>
          <a:ext cx="5078940" cy="34916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lumMod val="10000"/>
                </a:schemeClr>
              </a:solidFill>
              <a:latin typeface="Book Antiqua" panose="02040602050305030304" pitchFamily="18" charset="0"/>
            </a:rPr>
            <a:t>Federal DOE agency responsible for ensuring equal access to education and promoting educational excellence through enforcement of civil rights</a:t>
          </a:r>
          <a:endParaRPr lang="en-US" sz="2400" kern="1200" dirty="0">
            <a:latin typeface="Book Antiqua" panose="02040602050305030304" pitchFamily="18" charset="0"/>
          </a:endParaRPr>
        </a:p>
        <a:p>
          <a:pPr marL="228600" lvl="1" indent="-228600" algn="l" defTabSz="1066800">
            <a:lnSpc>
              <a:spcPct val="90000"/>
            </a:lnSpc>
            <a:spcBef>
              <a:spcPct val="0"/>
            </a:spcBef>
            <a:spcAft>
              <a:spcPct val="15000"/>
            </a:spcAft>
            <a:buChar char="•"/>
          </a:pPr>
          <a:r>
            <a:rPr lang="en-US" sz="2400" kern="1200" dirty="0">
              <a:solidFill>
                <a:schemeClr val="bg2">
                  <a:lumMod val="10000"/>
                </a:schemeClr>
              </a:solidFill>
              <a:latin typeface="Book Antiqua" panose="02040602050305030304" pitchFamily="18" charset="0"/>
            </a:rPr>
            <a:t>Investigates allegations of discrimination and obtains remedies for complainants to address discrimination</a:t>
          </a:r>
        </a:p>
      </dsp:txBody>
      <dsp:txXfrm>
        <a:off x="53" y="1112092"/>
        <a:ext cx="5078940" cy="3491640"/>
      </dsp:txXfrm>
    </dsp:sp>
    <dsp:sp modelId="{A18675B4-63E6-4C61-A006-84384F99BEA1}">
      <dsp:nvSpPr>
        <dsp:cNvPr id="0" name=""/>
        <dsp:cNvSpPr/>
      </dsp:nvSpPr>
      <dsp:spPr>
        <a:xfrm>
          <a:off x="5790044" y="211458"/>
          <a:ext cx="5078940" cy="90063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Courts</a:t>
          </a:r>
        </a:p>
      </dsp:txBody>
      <dsp:txXfrm>
        <a:off x="5790044" y="211458"/>
        <a:ext cx="5078940" cy="900633"/>
      </dsp:txXfrm>
    </dsp:sp>
    <dsp:sp modelId="{821E2E90-F725-4A06-A165-14B507EAB0B7}">
      <dsp:nvSpPr>
        <dsp:cNvPr id="0" name=""/>
        <dsp:cNvSpPr/>
      </dsp:nvSpPr>
      <dsp:spPr>
        <a:xfrm>
          <a:off x="5790095" y="1100814"/>
          <a:ext cx="5078940" cy="34916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solidFill>
                <a:schemeClr val="bg2">
                  <a:lumMod val="10000"/>
                </a:schemeClr>
              </a:solidFill>
              <a:latin typeface="Book Antiqua" panose="02040602050305030304" pitchFamily="18" charset="0"/>
            </a:rPr>
            <a:t>Federal government (DOJ)</a:t>
          </a:r>
          <a:endParaRPr lang="en-US" sz="2400" kern="1200" dirty="0">
            <a:latin typeface="Book Antiqua" panose="02040602050305030304" pitchFamily="18" charset="0"/>
          </a:endParaRPr>
        </a:p>
        <a:p>
          <a:pPr marL="228600" lvl="1" indent="-228600" algn="l" defTabSz="1066800">
            <a:lnSpc>
              <a:spcPct val="90000"/>
            </a:lnSpc>
            <a:spcBef>
              <a:spcPct val="0"/>
            </a:spcBef>
            <a:spcAft>
              <a:spcPct val="15000"/>
            </a:spcAft>
            <a:buChar char="•"/>
          </a:pPr>
          <a:r>
            <a:rPr lang="en-US" sz="2400" kern="1200" dirty="0">
              <a:solidFill>
                <a:schemeClr val="bg2">
                  <a:lumMod val="10000"/>
                </a:schemeClr>
              </a:solidFill>
              <a:latin typeface="Book Antiqua" panose="02040602050305030304" pitchFamily="18" charset="0"/>
            </a:rPr>
            <a:t>Individual legal claims</a:t>
          </a:r>
        </a:p>
        <a:p>
          <a:pPr marL="228600" lvl="1" indent="-228600" algn="l" defTabSz="1066800">
            <a:lnSpc>
              <a:spcPct val="90000"/>
            </a:lnSpc>
            <a:spcBef>
              <a:spcPct val="0"/>
            </a:spcBef>
            <a:spcAft>
              <a:spcPct val="15000"/>
            </a:spcAft>
            <a:buChar char="•"/>
          </a:pPr>
          <a:r>
            <a:rPr lang="en-US" sz="2400" kern="1200" dirty="0">
              <a:solidFill>
                <a:schemeClr val="bg2">
                  <a:lumMod val="10000"/>
                </a:schemeClr>
              </a:solidFill>
              <a:latin typeface="Book Antiqua" panose="02040602050305030304" pitchFamily="18" charset="0"/>
            </a:rPr>
            <a:t>Class claims</a:t>
          </a:r>
        </a:p>
      </dsp:txBody>
      <dsp:txXfrm>
        <a:off x="5790095" y="1100814"/>
        <a:ext cx="5078940" cy="34916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5F8D6-21BD-4723-8F05-2DD0C0795320}">
      <dsp:nvSpPr>
        <dsp:cNvPr id="0" name=""/>
        <dsp:cNvSpPr/>
      </dsp:nvSpPr>
      <dsp:spPr>
        <a:xfrm>
          <a:off x="2276609" y="613500"/>
          <a:ext cx="4191946" cy="4191946"/>
        </a:xfrm>
        <a:prstGeom prst="blockArc">
          <a:avLst>
            <a:gd name="adj1" fmla="val 12600000"/>
            <a:gd name="adj2" fmla="val 16200000"/>
            <a:gd name="adj3" fmla="val 4528"/>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175E27-D59D-48E6-875F-1AABA1374ED9}">
      <dsp:nvSpPr>
        <dsp:cNvPr id="0" name=""/>
        <dsp:cNvSpPr/>
      </dsp:nvSpPr>
      <dsp:spPr>
        <a:xfrm>
          <a:off x="2276609" y="613500"/>
          <a:ext cx="4191946" cy="4191946"/>
        </a:xfrm>
        <a:prstGeom prst="blockArc">
          <a:avLst>
            <a:gd name="adj1" fmla="val 9000000"/>
            <a:gd name="adj2" fmla="val 12600000"/>
            <a:gd name="adj3" fmla="val 4528"/>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EB67D-8BCE-4BB8-98F9-2A724DBD9D26}">
      <dsp:nvSpPr>
        <dsp:cNvPr id="0" name=""/>
        <dsp:cNvSpPr/>
      </dsp:nvSpPr>
      <dsp:spPr>
        <a:xfrm>
          <a:off x="2276609" y="613500"/>
          <a:ext cx="4191946" cy="4191946"/>
        </a:xfrm>
        <a:prstGeom prst="blockArc">
          <a:avLst>
            <a:gd name="adj1" fmla="val 5400000"/>
            <a:gd name="adj2" fmla="val 9000000"/>
            <a:gd name="adj3" fmla="val 4528"/>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8E8869-3C20-45D1-9800-81F849860FD8}">
      <dsp:nvSpPr>
        <dsp:cNvPr id="0" name=""/>
        <dsp:cNvSpPr/>
      </dsp:nvSpPr>
      <dsp:spPr>
        <a:xfrm>
          <a:off x="2276609" y="613500"/>
          <a:ext cx="4191946" cy="4191946"/>
        </a:xfrm>
        <a:prstGeom prst="blockArc">
          <a:avLst>
            <a:gd name="adj1" fmla="val 1800000"/>
            <a:gd name="adj2" fmla="val 5400000"/>
            <a:gd name="adj3" fmla="val 4528"/>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59B529-03DC-4252-81EA-645B19EB9E87}">
      <dsp:nvSpPr>
        <dsp:cNvPr id="0" name=""/>
        <dsp:cNvSpPr/>
      </dsp:nvSpPr>
      <dsp:spPr>
        <a:xfrm>
          <a:off x="2276609" y="613500"/>
          <a:ext cx="4191946" cy="4191946"/>
        </a:xfrm>
        <a:prstGeom prst="blockArc">
          <a:avLst>
            <a:gd name="adj1" fmla="val 19800000"/>
            <a:gd name="adj2" fmla="val 1800000"/>
            <a:gd name="adj3" fmla="val 4528"/>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3CC5B2-2912-45E1-B280-05394E0150B6}">
      <dsp:nvSpPr>
        <dsp:cNvPr id="0" name=""/>
        <dsp:cNvSpPr/>
      </dsp:nvSpPr>
      <dsp:spPr>
        <a:xfrm>
          <a:off x="2276609" y="613500"/>
          <a:ext cx="4191946" cy="4191946"/>
        </a:xfrm>
        <a:prstGeom prst="blockArc">
          <a:avLst>
            <a:gd name="adj1" fmla="val 16200000"/>
            <a:gd name="adj2" fmla="val 19800000"/>
            <a:gd name="adj3" fmla="val 4528"/>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BF4080-FEB8-401D-84BC-33FB25542925}">
      <dsp:nvSpPr>
        <dsp:cNvPr id="0" name=""/>
        <dsp:cNvSpPr/>
      </dsp:nvSpPr>
      <dsp:spPr>
        <a:xfrm>
          <a:off x="3431025" y="1767916"/>
          <a:ext cx="1883114" cy="18831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Book Antiqua" panose="02040602050305030304" pitchFamily="18" charset="0"/>
            </a:rPr>
            <a:t>Key Personnel</a:t>
          </a:r>
        </a:p>
      </dsp:txBody>
      <dsp:txXfrm>
        <a:off x="3706801" y="2043692"/>
        <a:ext cx="1331562" cy="1331562"/>
      </dsp:txXfrm>
    </dsp:sp>
    <dsp:sp modelId="{459A9F7D-D556-4C1E-BD48-2DB837D5721C}">
      <dsp:nvSpPr>
        <dsp:cNvPr id="0" name=""/>
        <dsp:cNvSpPr/>
      </dsp:nvSpPr>
      <dsp:spPr>
        <a:xfrm>
          <a:off x="3713492" y="1864"/>
          <a:ext cx="1318180" cy="131818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Title IX Coordinators</a:t>
          </a:r>
        </a:p>
      </dsp:txBody>
      <dsp:txXfrm>
        <a:off x="3906535" y="194907"/>
        <a:ext cx="932094" cy="932094"/>
      </dsp:txXfrm>
    </dsp:sp>
    <dsp:sp modelId="{120CD989-40AC-4727-8740-DC43864056D4}">
      <dsp:nvSpPr>
        <dsp:cNvPr id="0" name=""/>
        <dsp:cNvSpPr/>
      </dsp:nvSpPr>
      <dsp:spPr>
        <a:xfrm>
          <a:off x="5487562" y="1026124"/>
          <a:ext cx="1318180" cy="131818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Investigators</a:t>
          </a:r>
        </a:p>
      </dsp:txBody>
      <dsp:txXfrm>
        <a:off x="5680605" y="1219167"/>
        <a:ext cx="932094" cy="932094"/>
      </dsp:txXfrm>
    </dsp:sp>
    <dsp:sp modelId="{71B48E84-B564-4FB4-8773-BFEF1230B30A}">
      <dsp:nvSpPr>
        <dsp:cNvPr id="0" name=""/>
        <dsp:cNvSpPr/>
      </dsp:nvSpPr>
      <dsp:spPr>
        <a:xfrm>
          <a:off x="5487562" y="3074642"/>
          <a:ext cx="1318180" cy="131818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Decision-makers</a:t>
          </a:r>
        </a:p>
      </dsp:txBody>
      <dsp:txXfrm>
        <a:off x="5680605" y="3267685"/>
        <a:ext cx="932094" cy="932094"/>
      </dsp:txXfrm>
    </dsp:sp>
    <dsp:sp modelId="{80F33B8B-BCEF-428A-9A5A-77CC4DDBE547}">
      <dsp:nvSpPr>
        <dsp:cNvPr id="0" name=""/>
        <dsp:cNvSpPr/>
      </dsp:nvSpPr>
      <dsp:spPr>
        <a:xfrm>
          <a:off x="3713492" y="4098902"/>
          <a:ext cx="1318180" cy="131818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Advisors</a:t>
          </a:r>
        </a:p>
      </dsp:txBody>
      <dsp:txXfrm>
        <a:off x="3906535" y="4291945"/>
        <a:ext cx="932094" cy="932094"/>
      </dsp:txXfrm>
    </dsp:sp>
    <dsp:sp modelId="{E7C5CC6C-D764-47E0-B674-237053A153E5}">
      <dsp:nvSpPr>
        <dsp:cNvPr id="0" name=""/>
        <dsp:cNvSpPr/>
      </dsp:nvSpPr>
      <dsp:spPr>
        <a:xfrm>
          <a:off x="1939423" y="3074642"/>
          <a:ext cx="1318180" cy="1318180"/>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Informal Resolution Facilitators</a:t>
          </a:r>
        </a:p>
      </dsp:txBody>
      <dsp:txXfrm>
        <a:off x="2132466" y="3267685"/>
        <a:ext cx="932094" cy="932094"/>
      </dsp:txXfrm>
    </dsp:sp>
    <dsp:sp modelId="{9BED1A7C-6847-4C6A-8D93-9FEBB806F49E}">
      <dsp:nvSpPr>
        <dsp:cNvPr id="0" name=""/>
        <dsp:cNvSpPr/>
      </dsp:nvSpPr>
      <dsp:spPr>
        <a:xfrm>
          <a:off x="1939423" y="1026124"/>
          <a:ext cx="1318180" cy="131818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Book Antiqua" panose="02040602050305030304" pitchFamily="18" charset="0"/>
            </a:rPr>
            <a:t>Appeal Decision-Makers</a:t>
          </a:r>
        </a:p>
      </dsp:txBody>
      <dsp:txXfrm>
        <a:off x="2132466" y="1219167"/>
        <a:ext cx="932094" cy="9320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18636-1D6C-49CD-8C30-5BD588CE499F}">
      <dsp:nvSpPr>
        <dsp:cNvPr id="0" name=""/>
        <dsp:cNvSpPr/>
      </dsp:nvSpPr>
      <dsp:spPr>
        <a:xfrm>
          <a:off x="2122311" y="0"/>
          <a:ext cx="7732887" cy="3093155"/>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0EDB1B-A1BA-46F8-8FE3-2CE95F4C5FF7}">
      <dsp:nvSpPr>
        <dsp:cNvPr id="0" name=""/>
        <dsp:cNvSpPr/>
      </dsp:nvSpPr>
      <dsp:spPr>
        <a:xfrm>
          <a:off x="3050258" y="541302"/>
          <a:ext cx="2551852" cy="15156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Book Antiqua" panose="02040602050305030304" pitchFamily="18" charset="0"/>
            </a:rPr>
            <a:t>Submission to such conduct may either be made </a:t>
          </a:r>
          <a:br>
            <a:rPr lang="en-US" sz="2000" b="1" kern="1200" dirty="0">
              <a:solidFill>
                <a:schemeClr val="bg1"/>
              </a:solidFill>
              <a:latin typeface="Book Antiqua" panose="02040602050305030304" pitchFamily="18" charset="0"/>
            </a:rPr>
          </a:br>
          <a:r>
            <a:rPr lang="en-US" sz="2000" b="1" kern="1200" dirty="0">
              <a:solidFill>
                <a:schemeClr val="bg1"/>
              </a:solidFill>
              <a:latin typeface="Book Antiqua" panose="02040602050305030304" pitchFamily="18" charset="0"/>
            </a:rPr>
            <a:t>explicitly or implicitly.</a:t>
          </a:r>
        </a:p>
      </dsp:txBody>
      <dsp:txXfrm>
        <a:off x="3050258" y="541302"/>
        <a:ext cx="2551852" cy="1515645"/>
      </dsp:txXfrm>
    </dsp:sp>
    <dsp:sp modelId="{AF59E659-78DD-4092-81FD-06E2C022252E}">
      <dsp:nvSpPr>
        <dsp:cNvPr id="0" name=""/>
        <dsp:cNvSpPr/>
      </dsp:nvSpPr>
      <dsp:spPr>
        <a:xfrm>
          <a:off x="5804186" y="1036206"/>
          <a:ext cx="3384963" cy="151564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latin typeface="Book Antiqua" panose="02040602050305030304" pitchFamily="18" charset="0"/>
            </a:rPr>
            <a:t>If this occurs, it does not matter whether the student </a:t>
          </a:r>
          <a:br>
            <a:rPr lang="en-US" sz="1800" b="1" kern="1200" dirty="0">
              <a:solidFill>
                <a:schemeClr val="bg1"/>
              </a:solidFill>
              <a:latin typeface="Book Antiqua" panose="02040602050305030304" pitchFamily="18" charset="0"/>
            </a:rPr>
          </a:br>
          <a:r>
            <a:rPr lang="en-US" sz="1800" b="1" kern="1200" dirty="0">
              <a:solidFill>
                <a:schemeClr val="bg1"/>
              </a:solidFill>
              <a:latin typeface="Book Antiqua" panose="02040602050305030304" pitchFamily="18" charset="0"/>
            </a:rPr>
            <a:t>resists and suffers the threatened harm or submits to and avoids the threatened harm.</a:t>
          </a:r>
        </a:p>
      </dsp:txBody>
      <dsp:txXfrm>
        <a:off x="5804186" y="1036206"/>
        <a:ext cx="3384963" cy="15156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0013E-6709-436E-9ED7-E690DE73A12C}">
      <dsp:nvSpPr>
        <dsp:cNvPr id="0" name=""/>
        <dsp:cNvSpPr/>
      </dsp:nvSpPr>
      <dsp:spPr>
        <a:xfrm>
          <a:off x="-6851618" y="-1047574"/>
          <a:ext cx="8154305" cy="8154305"/>
        </a:xfrm>
        <a:prstGeom prst="blockArc">
          <a:avLst>
            <a:gd name="adj1" fmla="val 18900000"/>
            <a:gd name="adj2" fmla="val 2700000"/>
            <a:gd name="adj3" fmla="val 265"/>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6C17C7-6A1F-4FE2-B900-D1131760D0EE}">
      <dsp:nvSpPr>
        <dsp:cNvPr id="0" name=""/>
        <dsp:cNvSpPr/>
      </dsp:nvSpPr>
      <dsp:spPr>
        <a:xfrm>
          <a:off x="681603" y="465827"/>
          <a:ext cx="8946815" cy="9321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Book Antiqua" panose="02040602050305030304" pitchFamily="18" charset="0"/>
            </a:rPr>
            <a:t>The complainant must be a current student or employee or attempting to enroll in the District’s programs</a:t>
          </a:r>
        </a:p>
      </dsp:txBody>
      <dsp:txXfrm>
        <a:off x="681603" y="465827"/>
        <a:ext cx="8946815" cy="932140"/>
      </dsp:txXfrm>
    </dsp:sp>
    <dsp:sp modelId="{E1034E92-4970-41A4-88B0-E40A9A308568}">
      <dsp:nvSpPr>
        <dsp:cNvPr id="0" name=""/>
        <dsp:cNvSpPr/>
      </dsp:nvSpPr>
      <dsp:spPr>
        <a:xfrm>
          <a:off x="99015" y="349310"/>
          <a:ext cx="1165175" cy="1165175"/>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ED57F6-8DA5-4E53-85B8-95A4615E7DEC}">
      <dsp:nvSpPr>
        <dsp:cNvPr id="0" name=""/>
        <dsp:cNvSpPr/>
      </dsp:nvSpPr>
      <dsp:spPr>
        <a:xfrm>
          <a:off x="1216020" y="1864281"/>
          <a:ext cx="8412397" cy="9321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Covers sexual harassment that happens in a school’s </a:t>
          </a:r>
          <a:r>
            <a:rPr lang="en-US" sz="2500" b="1" kern="1200">
              <a:latin typeface="Book Antiqua" panose="02040602050305030304" pitchFamily="18" charset="0"/>
            </a:rPr>
            <a:t>“education program or activity”</a:t>
          </a:r>
          <a:endParaRPr lang="en-US" sz="2500" kern="1200" dirty="0">
            <a:latin typeface="Book Antiqua" panose="02040602050305030304" pitchFamily="18" charset="0"/>
          </a:endParaRPr>
        </a:p>
      </dsp:txBody>
      <dsp:txXfrm>
        <a:off x="1216020" y="1864281"/>
        <a:ext cx="8412397" cy="932140"/>
      </dsp:txXfrm>
    </dsp:sp>
    <dsp:sp modelId="{6C961824-6A5C-435A-A63B-1CD283157BF6}">
      <dsp:nvSpPr>
        <dsp:cNvPr id="0" name=""/>
        <dsp:cNvSpPr/>
      </dsp:nvSpPr>
      <dsp:spPr>
        <a:xfrm>
          <a:off x="633432" y="1747763"/>
          <a:ext cx="1165175" cy="116517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A9261-F923-41DA-B693-701B847D793D}">
      <dsp:nvSpPr>
        <dsp:cNvPr id="0" name=""/>
        <dsp:cNvSpPr/>
      </dsp:nvSpPr>
      <dsp:spPr>
        <a:xfrm>
          <a:off x="1216020" y="3262734"/>
          <a:ext cx="8412397" cy="9321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Must occur in the United States </a:t>
          </a:r>
          <a:endParaRPr lang="en-US" sz="2500" kern="1200" dirty="0">
            <a:latin typeface="Book Antiqua" panose="02040602050305030304" pitchFamily="18" charset="0"/>
          </a:endParaRPr>
        </a:p>
      </dsp:txBody>
      <dsp:txXfrm>
        <a:off x="1216020" y="3262734"/>
        <a:ext cx="8412397" cy="932140"/>
      </dsp:txXfrm>
    </dsp:sp>
    <dsp:sp modelId="{CABA1ECB-959C-47A9-9A3B-180FAEACC0D1}">
      <dsp:nvSpPr>
        <dsp:cNvPr id="0" name=""/>
        <dsp:cNvSpPr/>
      </dsp:nvSpPr>
      <dsp:spPr>
        <a:xfrm>
          <a:off x="633432" y="3146216"/>
          <a:ext cx="1165175" cy="1165175"/>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A1FD68-C7DF-45E0-9CD7-47E6E424D56B}">
      <dsp:nvSpPr>
        <dsp:cNvPr id="0" name=""/>
        <dsp:cNvSpPr/>
      </dsp:nvSpPr>
      <dsp:spPr>
        <a:xfrm>
          <a:off x="681603" y="4661187"/>
          <a:ext cx="8946815" cy="9321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Includes sexual harassment by or against students or employees</a:t>
          </a:r>
          <a:endParaRPr lang="en-US" sz="2500" kern="1200" dirty="0">
            <a:latin typeface="Book Antiqua" panose="02040602050305030304" pitchFamily="18" charset="0"/>
          </a:endParaRPr>
        </a:p>
      </dsp:txBody>
      <dsp:txXfrm>
        <a:off x="681603" y="4661187"/>
        <a:ext cx="8946815" cy="932140"/>
      </dsp:txXfrm>
    </dsp:sp>
    <dsp:sp modelId="{8C6909F6-A39E-4B82-BC11-5B29B5BFC54E}">
      <dsp:nvSpPr>
        <dsp:cNvPr id="0" name=""/>
        <dsp:cNvSpPr/>
      </dsp:nvSpPr>
      <dsp:spPr>
        <a:xfrm>
          <a:off x="99015" y="4544669"/>
          <a:ext cx="1165175" cy="116517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60BA3-43F0-4A39-84F1-C765290294B7}">
      <dsp:nvSpPr>
        <dsp:cNvPr id="0" name=""/>
        <dsp:cNvSpPr/>
      </dsp:nvSpPr>
      <dsp:spPr>
        <a:xfrm>
          <a:off x="0" y="0"/>
          <a:ext cx="11125346" cy="1786094"/>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E1E7A3-D40E-4F89-AA72-84A401705BA0}">
      <dsp:nvSpPr>
        <dsp:cNvPr id="0" name=""/>
        <dsp:cNvSpPr/>
      </dsp:nvSpPr>
      <dsp:spPr>
        <a:xfrm>
          <a:off x="333760" y="238145"/>
          <a:ext cx="3268070" cy="1309802"/>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82CD38-4586-4BFE-A4A7-E4662205F628}">
      <dsp:nvSpPr>
        <dsp:cNvPr id="0" name=""/>
        <dsp:cNvSpPr/>
      </dsp:nvSpPr>
      <dsp:spPr>
        <a:xfrm rot="10800000">
          <a:off x="333760" y="1786094"/>
          <a:ext cx="3268070" cy="2183004"/>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School buildings/</a:t>
          </a:r>
          <a:br>
            <a:rPr lang="en-US" sz="2000" kern="1200" dirty="0">
              <a:latin typeface="Book Antiqua" panose="02040602050305030304" pitchFamily="18" charset="0"/>
            </a:rPr>
          </a:br>
          <a:r>
            <a:rPr lang="en-US" sz="2000" kern="1200" dirty="0">
              <a:latin typeface="Book Antiqua" panose="02040602050305030304" pitchFamily="18" charset="0"/>
            </a:rPr>
            <a:t>on campus</a:t>
          </a:r>
        </a:p>
      </dsp:txBody>
      <dsp:txXfrm rot="10800000">
        <a:off x="400895" y="1786094"/>
        <a:ext cx="3133800" cy="2115869"/>
      </dsp:txXfrm>
    </dsp:sp>
    <dsp:sp modelId="{1F7B1A56-E24E-4D2B-AAE8-0CF08974A5BE}">
      <dsp:nvSpPr>
        <dsp:cNvPr id="0" name=""/>
        <dsp:cNvSpPr/>
      </dsp:nvSpPr>
      <dsp:spPr>
        <a:xfrm>
          <a:off x="3928637" y="238145"/>
          <a:ext cx="3268070" cy="1309802"/>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CBAB07-F953-499A-8C13-A4EFD4C91F50}">
      <dsp:nvSpPr>
        <dsp:cNvPr id="0" name=""/>
        <dsp:cNvSpPr/>
      </dsp:nvSpPr>
      <dsp:spPr>
        <a:xfrm rot="10800000">
          <a:off x="3928637" y="1786094"/>
          <a:ext cx="3268070" cy="2183004"/>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At school, on school bus, on field trips, at school-sponsored activities (including athletics), academic conferences, etc.</a:t>
          </a:r>
        </a:p>
      </dsp:txBody>
      <dsp:txXfrm rot="10800000">
        <a:off x="3995772" y="1786094"/>
        <a:ext cx="3133800" cy="2115869"/>
      </dsp:txXfrm>
    </dsp:sp>
    <dsp:sp modelId="{A9D15437-29AB-4D9D-91D0-A7E15B9F8DDC}">
      <dsp:nvSpPr>
        <dsp:cNvPr id="0" name=""/>
        <dsp:cNvSpPr/>
      </dsp:nvSpPr>
      <dsp:spPr>
        <a:xfrm>
          <a:off x="7523515" y="238145"/>
          <a:ext cx="3268070" cy="1309802"/>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4B1A80-B666-45C8-BB7B-3ACF8D5C6411}">
      <dsp:nvSpPr>
        <dsp:cNvPr id="0" name=""/>
        <dsp:cNvSpPr/>
      </dsp:nvSpPr>
      <dsp:spPr>
        <a:xfrm rot="10800000">
          <a:off x="7523515" y="1786094"/>
          <a:ext cx="3268070" cy="2183004"/>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Distance learning</a:t>
          </a:r>
        </a:p>
      </dsp:txBody>
      <dsp:txXfrm rot="10800000">
        <a:off x="7590650" y="1786094"/>
        <a:ext cx="3133800" cy="21158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5F6E4-DC61-4952-96BB-A9A694B80901}">
      <dsp:nvSpPr>
        <dsp:cNvPr id="0" name=""/>
        <dsp:cNvSpPr/>
      </dsp:nvSpPr>
      <dsp:spPr>
        <a:xfrm>
          <a:off x="4118034" y="0"/>
          <a:ext cx="7462775" cy="150975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The District must designate and authorize at least one employee to coordinate its efforts to comply with its responsibilities under Title IX.  This is the “Title IX Coordinator.” </a:t>
          </a:r>
          <a:endParaRPr lang="en-US" sz="180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This specific title must be used to identify this individual.</a:t>
          </a:r>
          <a:endParaRPr lang="en-US" sz="1800" kern="1200" dirty="0">
            <a:latin typeface="Book Antiqua" panose="02040602050305030304" pitchFamily="18" charset="0"/>
          </a:endParaRPr>
        </a:p>
      </dsp:txBody>
      <dsp:txXfrm>
        <a:off x="4118034" y="188720"/>
        <a:ext cx="6896615" cy="1132319"/>
      </dsp:txXfrm>
    </dsp:sp>
    <dsp:sp modelId="{F5D3228C-D452-48B9-8187-2769ADA43207}">
      <dsp:nvSpPr>
        <dsp:cNvPr id="0" name=""/>
        <dsp:cNvSpPr/>
      </dsp:nvSpPr>
      <dsp:spPr>
        <a:xfrm>
          <a:off x="857149" y="0"/>
          <a:ext cx="3260884" cy="150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Title</a:t>
          </a:r>
        </a:p>
      </dsp:txBody>
      <dsp:txXfrm>
        <a:off x="930849" y="73700"/>
        <a:ext cx="3113484" cy="1362359"/>
      </dsp:txXfrm>
    </dsp:sp>
    <dsp:sp modelId="{CF2B15BB-FF83-4386-B06A-EA6D6AD36989}">
      <dsp:nvSpPr>
        <dsp:cNvPr id="0" name=""/>
        <dsp:cNvSpPr/>
      </dsp:nvSpPr>
      <dsp:spPr>
        <a:xfrm>
          <a:off x="4118034" y="1660734"/>
          <a:ext cx="7462775" cy="150975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Must be trained on Title IX policies and procedures.</a:t>
          </a:r>
          <a:endParaRPr lang="en-US" sz="180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US" sz="1800" kern="1200" dirty="0">
              <a:latin typeface="Book Antiqua" panose="02040602050305030304" pitchFamily="18" charset="0"/>
            </a:rPr>
            <a:t>All training materials must be posted on the District’s website.</a:t>
          </a:r>
        </a:p>
      </dsp:txBody>
      <dsp:txXfrm>
        <a:off x="4118034" y="1849454"/>
        <a:ext cx="6896615" cy="1132319"/>
      </dsp:txXfrm>
    </dsp:sp>
    <dsp:sp modelId="{53D7984F-A86E-410E-B13A-03FB345C6B3C}">
      <dsp:nvSpPr>
        <dsp:cNvPr id="0" name=""/>
        <dsp:cNvSpPr/>
      </dsp:nvSpPr>
      <dsp:spPr>
        <a:xfrm>
          <a:off x="857149" y="1660734"/>
          <a:ext cx="3260884" cy="15097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Training</a:t>
          </a:r>
        </a:p>
      </dsp:txBody>
      <dsp:txXfrm>
        <a:off x="930849" y="1734434"/>
        <a:ext cx="3113484" cy="1362359"/>
      </dsp:txXfrm>
    </dsp:sp>
    <dsp:sp modelId="{2B61B7BE-1BD2-49A6-965E-9803A54001D9}">
      <dsp:nvSpPr>
        <dsp:cNvPr id="0" name=""/>
        <dsp:cNvSpPr/>
      </dsp:nvSpPr>
      <dsp:spPr>
        <a:xfrm>
          <a:off x="4118034" y="3321469"/>
          <a:ext cx="7462775" cy="150975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Monitor the District’s compliance with Title IX.</a:t>
          </a:r>
          <a:endParaRPr lang="en-US" sz="180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Ensure appropriate education and training is provided.</a:t>
          </a:r>
          <a:endParaRPr lang="en-US" sz="1800" kern="1200" dirty="0">
            <a:latin typeface="Book Antiqua" panose="02040602050305030304" pitchFamily="18" charset="0"/>
          </a:endParaRPr>
        </a:p>
        <a:p>
          <a:pPr marL="171450" lvl="1" indent="-171450" algn="l" defTabSz="800100">
            <a:lnSpc>
              <a:spcPct val="90000"/>
            </a:lnSpc>
            <a:spcBef>
              <a:spcPct val="0"/>
            </a:spcBef>
            <a:spcAft>
              <a:spcPct val="15000"/>
            </a:spcAft>
            <a:buChar char="•"/>
          </a:pPr>
          <a:r>
            <a:rPr lang="en-US" sz="1800" kern="1200">
              <a:latin typeface="Book Antiqua" panose="02040602050305030304" pitchFamily="18" charset="0"/>
            </a:rPr>
            <a:t>Coordinate the response to all reports of sex discrimination and sexual harassment.</a:t>
          </a:r>
          <a:endParaRPr lang="en-US" sz="1800" kern="1200" dirty="0">
            <a:latin typeface="Book Antiqua" panose="02040602050305030304" pitchFamily="18" charset="0"/>
          </a:endParaRPr>
        </a:p>
      </dsp:txBody>
      <dsp:txXfrm>
        <a:off x="4118034" y="3510189"/>
        <a:ext cx="6896615" cy="1132319"/>
      </dsp:txXfrm>
    </dsp:sp>
    <dsp:sp modelId="{6C4CB6F0-8BC1-449F-ABE3-9F7987D7114E}">
      <dsp:nvSpPr>
        <dsp:cNvPr id="0" name=""/>
        <dsp:cNvSpPr/>
      </dsp:nvSpPr>
      <dsp:spPr>
        <a:xfrm>
          <a:off x="857149" y="3321469"/>
          <a:ext cx="3260884" cy="150975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Obligations</a:t>
          </a:r>
        </a:p>
      </dsp:txBody>
      <dsp:txXfrm>
        <a:off x="930849" y="3395169"/>
        <a:ext cx="3113484" cy="13623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AEA6E-1BE6-4D73-A114-2631103B0E5D}">
      <dsp:nvSpPr>
        <dsp:cNvPr id="0" name=""/>
        <dsp:cNvSpPr/>
      </dsp:nvSpPr>
      <dsp:spPr>
        <a:xfrm>
          <a:off x="1266250" y="0"/>
          <a:ext cx="4729637" cy="358727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F62A4-C9BC-42E2-90D8-DB76F222CB6E}">
      <dsp:nvSpPr>
        <dsp:cNvPr id="0" name=""/>
        <dsp:cNvSpPr/>
      </dsp:nvSpPr>
      <dsp:spPr>
        <a:xfrm>
          <a:off x="3722586" y="359077"/>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2">
                  <a:lumMod val="10000"/>
                </a:schemeClr>
              </a:solidFill>
              <a:latin typeface="Book Antiqua" panose="02040602050305030304" pitchFamily="18" charset="0"/>
            </a:rPr>
            <a:t>Non-disciplinary</a:t>
          </a:r>
          <a:endParaRPr lang="en-US" sz="1800" kern="1200" dirty="0">
            <a:latin typeface="Book Antiqua" panose="02040602050305030304" pitchFamily="18" charset="0"/>
          </a:endParaRPr>
        </a:p>
      </dsp:txBody>
      <dsp:txXfrm>
        <a:off x="3747485" y="383976"/>
        <a:ext cx="4296096" cy="460267"/>
      </dsp:txXfrm>
    </dsp:sp>
    <dsp:sp modelId="{ECFBA4F7-F42A-4B7E-88FC-3EB8A7C5A302}">
      <dsp:nvSpPr>
        <dsp:cNvPr id="0" name=""/>
        <dsp:cNvSpPr/>
      </dsp:nvSpPr>
      <dsp:spPr>
        <a:xfrm>
          <a:off x="3693312" y="932900"/>
          <a:ext cx="440444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Non-Punitive</a:t>
          </a:r>
        </a:p>
      </dsp:txBody>
      <dsp:txXfrm>
        <a:off x="3718211" y="957799"/>
        <a:ext cx="4354646" cy="460267"/>
      </dsp:txXfrm>
    </dsp:sp>
    <dsp:sp modelId="{5AA49DA3-EFE1-41D6-9A6B-EFE920CAD35C}">
      <dsp:nvSpPr>
        <dsp:cNvPr id="0" name=""/>
        <dsp:cNvSpPr/>
      </dsp:nvSpPr>
      <dsp:spPr>
        <a:xfrm>
          <a:off x="3683390" y="1506723"/>
          <a:ext cx="4424287"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Individualized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(as appropriate and reasonably available)</a:t>
          </a:r>
        </a:p>
      </dsp:txBody>
      <dsp:txXfrm>
        <a:off x="3708289" y="1531622"/>
        <a:ext cx="4374489" cy="460267"/>
      </dsp:txXfrm>
    </dsp:sp>
    <dsp:sp modelId="{6193609F-F9E8-4C0D-A0A4-B1CA17F8658B}">
      <dsp:nvSpPr>
        <dsp:cNvPr id="0" name=""/>
        <dsp:cNvSpPr/>
      </dsp:nvSpPr>
      <dsp:spPr>
        <a:xfrm>
          <a:off x="3722586" y="2080547"/>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Without fee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(to complainant or respondent)</a:t>
          </a:r>
        </a:p>
      </dsp:txBody>
      <dsp:txXfrm>
        <a:off x="3747485" y="2105446"/>
        <a:ext cx="4296096" cy="460267"/>
      </dsp:txXfrm>
    </dsp:sp>
    <dsp:sp modelId="{492F1367-F7EE-498E-971E-94DB2A949645}">
      <dsp:nvSpPr>
        <dsp:cNvPr id="0" name=""/>
        <dsp:cNvSpPr/>
      </dsp:nvSpPr>
      <dsp:spPr>
        <a:xfrm>
          <a:off x="3722586" y="2654370"/>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Before or after filing of formal complaint or where no formal complaint is filed</a:t>
          </a:r>
        </a:p>
      </dsp:txBody>
      <dsp:txXfrm>
        <a:off x="3747485" y="2679269"/>
        <a:ext cx="4296096" cy="4602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9694A-45C6-43D8-A28C-3ED7403C9548}">
      <dsp:nvSpPr>
        <dsp:cNvPr id="0" name=""/>
        <dsp:cNvSpPr/>
      </dsp:nvSpPr>
      <dsp:spPr>
        <a:xfrm>
          <a:off x="1160835" y="609907"/>
          <a:ext cx="4841129" cy="4841129"/>
        </a:xfrm>
        <a:prstGeom prst="blockArc">
          <a:avLst>
            <a:gd name="adj1" fmla="val 13114286"/>
            <a:gd name="adj2" fmla="val 16200000"/>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9EE76B-FEAF-438C-9047-A6B6C1989470}">
      <dsp:nvSpPr>
        <dsp:cNvPr id="0" name=""/>
        <dsp:cNvSpPr/>
      </dsp:nvSpPr>
      <dsp:spPr>
        <a:xfrm>
          <a:off x="1160835" y="609907"/>
          <a:ext cx="4841129" cy="4841129"/>
        </a:xfrm>
        <a:prstGeom prst="blockArc">
          <a:avLst>
            <a:gd name="adj1" fmla="val 10028571"/>
            <a:gd name="adj2" fmla="val 13114286"/>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5E40CD-AF9F-40E7-B074-342C1B55517F}">
      <dsp:nvSpPr>
        <dsp:cNvPr id="0" name=""/>
        <dsp:cNvSpPr/>
      </dsp:nvSpPr>
      <dsp:spPr>
        <a:xfrm>
          <a:off x="1160835" y="609907"/>
          <a:ext cx="4841129" cy="4841129"/>
        </a:xfrm>
        <a:prstGeom prst="blockArc">
          <a:avLst>
            <a:gd name="adj1" fmla="val 6942857"/>
            <a:gd name="adj2" fmla="val 10028571"/>
            <a:gd name="adj3" fmla="val 390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76DFC3-CB35-417E-BF84-891ED601E49E}">
      <dsp:nvSpPr>
        <dsp:cNvPr id="0" name=""/>
        <dsp:cNvSpPr/>
      </dsp:nvSpPr>
      <dsp:spPr>
        <a:xfrm>
          <a:off x="1160835" y="609907"/>
          <a:ext cx="4841129" cy="4841129"/>
        </a:xfrm>
        <a:prstGeom prst="blockArc">
          <a:avLst>
            <a:gd name="adj1" fmla="val 3857143"/>
            <a:gd name="adj2" fmla="val 6942857"/>
            <a:gd name="adj3" fmla="val 390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3E80BE-00C7-419A-97E8-25956F1EFEAA}">
      <dsp:nvSpPr>
        <dsp:cNvPr id="0" name=""/>
        <dsp:cNvSpPr/>
      </dsp:nvSpPr>
      <dsp:spPr>
        <a:xfrm>
          <a:off x="1160835" y="609907"/>
          <a:ext cx="4841129" cy="4841129"/>
        </a:xfrm>
        <a:prstGeom prst="blockArc">
          <a:avLst>
            <a:gd name="adj1" fmla="val 771429"/>
            <a:gd name="adj2" fmla="val 3857143"/>
            <a:gd name="adj3" fmla="val 390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41685-159A-4B23-9334-882448308976}">
      <dsp:nvSpPr>
        <dsp:cNvPr id="0" name=""/>
        <dsp:cNvSpPr/>
      </dsp:nvSpPr>
      <dsp:spPr>
        <a:xfrm>
          <a:off x="1160835" y="609907"/>
          <a:ext cx="4841129" cy="4841129"/>
        </a:xfrm>
        <a:prstGeom prst="blockArc">
          <a:avLst>
            <a:gd name="adj1" fmla="val 19285714"/>
            <a:gd name="adj2" fmla="val 771429"/>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8FC7D0-CC0E-47F8-B3FE-A69D70E4FBAB}">
      <dsp:nvSpPr>
        <dsp:cNvPr id="0" name=""/>
        <dsp:cNvSpPr/>
      </dsp:nvSpPr>
      <dsp:spPr>
        <a:xfrm>
          <a:off x="1160835" y="609907"/>
          <a:ext cx="4841129" cy="4841129"/>
        </a:xfrm>
        <a:prstGeom prst="blockArc">
          <a:avLst>
            <a:gd name="adj1" fmla="val 16200000"/>
            <a:gd name="adj2" fmla="val 19285714"/>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85D8F9-3F02-4DCF-82B0-4336736162AC}">
      <dsp:nvSpPr>
        <dsp:cNvPr id="0" name=""/>
        <dsp:cNvSpPr/>
      </dsp:nvSpPr>
      <dsp:spPr>
        <a:xfrm>
          <a:off x="2644080" y="2093152"/>
          <a:ext cx="1874639" cy="18746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Book Antiqua" panose="02040602050305030304" pitchFamily="18" charset="0"/>
            </a:rPr>
            <a:t>Supportive Measures </a:t>
          </a:r>
          <a:r>
            <a:rPr lang="en-US" sz="1200" b="0" kern="1200" dirty="0">
              <a:latin typeface="Book Antiqua" panose="02040602050305030304" pitchFamily="18" charset="0"/>
            </a:rPr>
            <a:t>may include</a:t>
          </a:r>
        </a:p>
      </dsp:txBody>
      <dsp:txXfrm>
        <a:off x="2918615" y="2367687"/>
        <a:ext cx="1325569" cy="1325569"/>
      </dsp:txXfrm>
    </dsp:sp>
    <dsp:sp modelId="{A4DFDB49-BE76-40FE-B10F-6BA5799631A6}">
      <dsp:nvSpPr>
        <dsp:cNvPr id="0" name=""/>
        <dsp:cNvSpPr/>
      </dsp:nvSpPr>
      <dsp:spPr>
        <a:xfrm>
          <a:off x="2925276" y="1025"/>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dirty="0">
              <a:latin typeface="Book Antiqua" panose="02040602050305030304" pitchFamily="18" charset="0"/>
            </a:rPr>
            <a:t>Counseling</a:t>
          </a:r>
        </a:p>
      </dsp:txBody>
      <dsp:txXfrm>
        <a:off x="3117450" y="193199"/>
        <a:ext cx="927899" cy="927899"/>
      </dsp:txXfrm>
    </dsp:sp>
    <dsp:sp modelId="{9C7C9F6C-7B63-4DC7-96D9-8F23C14A2671}">
      <dsp:nvSpPr>
        <dsp:cNvPr id="0" name=""/>
        <dsp:cNvSpPr/>
      </dsp:nvSpPr>
      <dsp:spPr>
        <a:xfrm>
          <a:off x="4780815"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Deadline extensions</a:t>
          </a:r>
        </a:p>
      </dsp:txBody>
      <dsp:txXfrm>
        <a:off x="4972989" y="1086779"/>
        <a:ext cx="927899" cy="927899"/>
      </dsp:txXfrm>
    </dsp:sp>
    <dsp:sp modelId="{2D503B1B-388A-4B97-BC8A-BA2FACB4C63F}">
      <dsp:nvSpPr>
        <dsp:cNvPr id="0" name=""/>
        <dsp:cNvSpPr/>
      </dsp:nvSpPr>
      <dsp:spPr>
        <a:xfrm>
          <a:off x="5239095" y="2902463"/>
          <a:ext cx="1312247" cy="131224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Course-related adjustments</a:t>
          </a:r>
        </a:p>
      </dsp:txBody>
      <dsp:txXfrm>
        <a:off x="5431269" y="3094637"/>
        <a:ext cx="927899" cy="927899"/>
      </dsp:txXfrm>
    </dsp:sp>
    <dsp:sp modelId="{5C32DBAD-6F71-4AD4-90EB-9448AC6EAD5B}">
      <dsp:nvSpPr>
        <dsp:cNvPr id="0" name=""/>
        <dsp:cNvSpPr/>
      </dsp:nvSpPr>
      <dsp:spPr>
        <a:xfrm>
          <a:off x="3955022" y="4512639"/>
          <a:ext cx="1312247" cy="131224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0" kern="1200" dirty="0">
              <a:latin typeface="Book Antiqua" panose="02040602050305030304" pitchFamily="18" charset="0"/>
            </a:rPr>
            <a:t>Schedule Modifications (work or class</a:t>
          </a:r>
          <a:r>
            <a:rPr lang="en-US" sz="1050" b="0" kern="1200" dirty="0">
              <a:latin typeface="Book Antiqua" panose="02040602050305030304" pitchFamily="18" charset="0"/>
            </a:rPr>
            <a:t>)</a:t>
          </a:r>
        </a:p>
      </dsp:txBody>
      <dsp:txXfrm>
        <a:off x="4147196" y="4704813"/>
        <a:ext cx="927899" cy="927899"/>
      </dsp:txXfrm>
    </dsp:sp>
    <dsp:sp modelId="{54D3E521-CE62-4DB7-ACDE-E1B6F73BB6D6}">
      <dsp:nvSpPr>
        <dsp:cNvPr id="0" name=""/>
        <dsp:cNvSpPr/>
      </dsp:nvSpPr>
      <dsp:spPr>
        <a:xfrm>
          <a:off x="1895529" y="4512639"/>
          <a:ext cx="1312247" cy="131224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Mutual restrictions on contact </a:t>
          </a:r>
          <a:r>
            <a:rPr lang="en-US" sz="1050" b="0" kern="1200" dirty="0">
              <a:latin typeface="Book Antiqua" panose="02040602050305030304" pitchFamily="18" charset="0"/>
            </a:rPr>
            <a:t>between parties</a:t>
          </a:r>
        </a:p>
      </dsp:txBody>
      <dsp:txXfrm>
        <a:off x="2087703" y="4704813"/>
        <a:ext cx="927899" cy="927899"/>
      </dsp:txXfrm>
    </dsp:sp>
    <dsp:sp modelId="{DCC7497E-A41B-4812-8C3E-F59227ACB47D}">
      <dsp:nvSpPr>
        <dsp:cNvPr id="0" name=""/>
        <dsp:cNvSpPr/>
      </dsp:nvSpPr>
      <dsp:spPr>
        <a:xfrm>
          <a:off x="611456" y="2902463"/>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security</a:t>
          </a:r>
        </a:p>
      </dsp:txBody>
      <dsp:txXfrm>
        <a:off x="803630" y="3094637"/>
        <a:ext cx="927899" cy="927899"/>
      </dsp:txXfrm>
    </dsp:sp>
    <dsp:sp modelId="{8659565F-1AF0-4126-8BE0-44E572372B71}">
      <dsp:nvSpPr>
        <dsp:cNvPr id="0" name=""/>
        <dsp:cNvSpPr/>
      </dsp:nvSpPr>
      <dsp:spPr>
        <a:xfrm>
          <a:off x="1069737"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monitoring</a:t>
          </a:r>
        </a:p>
      </dsp:txBody>
      <dsp:txXfrm>
        <a:off x="1261911" y="1086779"/>
        <a:ext cx="927899" cy="9278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3260" y="1364610"/>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Inform Complainant</a:t>
          </a:r>
        </a:p>
      </dsp:txBody>
      <dsp:txXfrm>
        <a:off x="797650" y="1364610"/>
        <a:ext cx="2383170" cy="1588779"/>
      </dsp:txXfrm>
    </dsp:sp>
    <dsp:sp modelId="{F4C8B337-3B46-4F98-9FF2-4D94205BE29B}">
      <dsp:nvSpPr>
        <dsp:cNvPr id="0" name=""/>
        <dsp:cNvSpPr/>
      </dsp:nvSpPr>
      <dsp:spPr>
        <a:xfrm>
          <a:off x="3578015" y="1364610"/>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Ensure Jurisdiction under Title IX</a:t>
          </a:r>
        </a:p>
      </dsp:txBody>
      <dsp:txXfrm>
        <a:off x="4372405" y="1364610"/>
        <a:ext cx="2383170" cy="1588779"/>
      </dsp:txXfrm>
    </dsp:sp>
    <dsp:sp modelId="{EE0352F6-C22D-4DEE-9422-03B581E326CA}">
      <dsp:nvSpPr>
        <dsp:cNvPr id="0" name=""/>
        <dsp:cNvSpPr/>
      </dsp:nvSpPr>
      <dsp:spPr>
        <a:xfrm>
          <a:off x="7152769" y="1364610"/>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Signing of Formal Complaint</a:t>
          </a:r>
        </a:p>
      </dsp:txBody>
      <dsp:txXfrm>
        <a:off x="7947159" y="1364610"/>
        <a:ext cx="2383170" cy="15887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708D3-5810-40C3-A561-9413F90CE036}">
      <dsp:nvSpPr>
        <dsp:cNvPr id="0" name=""/>
        <dsp:cNvSpPr/>
      </dsp:nvSpPr>
      <dsp:spPr>
        <a:xfrm>
          <a:off x="52" y="199255"/>
          <a:ext cx="5039182" cy="102589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Providing Remedies to </a:t>
          </a:r>
          <a:br>
            <a:rPr lang="en-US" sz="2000" kern="1200" dirty="0">
              <a:latin typeface="Book Antiqua" panose="02040602050305030304" pitchFamily="18" charset="0"/>
            </a:rPr>
          </a:br>
          <a:r>
            <a:rPr lang="en-US" sz="2000" kern="1200" dirty="0">
              <a:latin typeface="Book Antiqua" panose="02040602050305030304" pitchFamily="18" charset="0"/>
            </a:rPr>
            <a:t>Complainant if/when </a:t>
          </a:r>
          <a:br>
            <a:rPr lang="en-US" sz="2000" kern="1200" dirty="0">
              <a:latin typeface="Book Antiqua" panose="02040602050305030304" pitchFamily="18" charset="0"/>
            </a:rPr>
          </a:br>
          <a:r>
            <a:rPr lang="en-US" sz="2000" kern="1200" dirty="0">
              <a:latin typeface="Book Antiqua" panose="02040602050305030304" pitchFamily="18" charset="0"/>
            </a:rPr>
            <a:t>Respondent is Found Responsible</a:t>
          </a:r>
        </a:p>
      </dsp:txBody>
      <dsp:txXfrm>
        <a:off x="52" y="199255"/>
        <a:ext cx="5039182" cy="1025897"/>
      </dsp:txXfrm>
    </dsp:sp>
    <dsp:sp modelId="{C8D3D741-3B89-47E1-92B0-B6780E9C3994}">
      <dsp:nvSpPr>
        <dsp:cNvPr id="0" name=""/>
        <dsp:cNvSpPr/>
      </dsp:nvSpPr>
      <dsp:spPr>
        <a:xfrm>
          <a:off x="52" y="1225153"/>
          <a:ext cx="5039182" cy="26351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Remedies must be designed to restore or preserve equal access to the District’s education program or activity</a:t>
          </a:r>
          <a:endParaRPr lang="en-US"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Remedies may include supportive measures; however, remedies need not be non-disciplinary or non-punitive and need not avoid burdening the respondent</a:t>
          </a:r>
          <a:endParaRPr lang="en-US" sz="2000" kern="1200" dirty="0">
            <a:latin typeface="Book Antiqua" panose="02040602050305030304" pitchFamily="18" charset="0"/>
          </a:endParaRPr>
        </a:p>
      </dsp:txBody>
      <dsp:txXfrm>
        <a:off x="52" y="1225153"/>
        <a:ext cx="5039182" cy="2635199"/>
      </dsp:txXfrm>
    </dsp:sp>
    <dsp:sp modelId="{27C1D3B0-2E3E-491E-956E-4A0C61026F14}">
      <dsp:nvSpPr>
        <dsp:cNvPr id="0" name=""/>
        <dsp:cNvSpPr/>
      </dsp:nvSpPr>
      <dsp:spPr>
        <a:xfrm>
          <a:off x="5744720" y="199255"/>
          <a:ext cx="5039182" cy="1025897"/>
        </a:xfrm>
        <a:prstGeom prst="rect">
          <a:avLst/>
        </a:prstGeom>
        <a:solidFill>
          <a:schemeClr val="accent5">
            <a:hueOff val="2356783"/>
            <a:satOff val="-11270"/>
            <a:lumOff val="12353"/>
            <a:alphaOff val="0"/>
          </a:schemeClr>
        </a:solidFill>
        <a:ln w="12700" cap="flat" cmpd="sng" algn="ctr">
          <a:solidFill>
            <a:schemeClr val="accent5">
              <a:hueOff val="2356783"/>
              <a:satOff val="-1127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Disciplinary Sanctions ONLY</a:t>
          </a:r>
          <a:br>
            <a:rPr lang="en-US" sz="2000" kern="1200" dirty="0">
              <a:latin typeface="Book Antiqua" panose="02040602050305030304" pitchFamily="18" charset="0"/>
            </a:rPr>
          </a:br>
          <a:r>
            <a:rPr lang="en-US" sz="2000" kern="1200" dirty="0">
              <a:latin typeface="Book Antiqua" panose="02040602050305030304" pitchFamily="18" charset="0"/>
            </a:rPr>
            <a:t>Following Grievance Process</a:t>
          </a:r>
        </a:p>
      </dsp:txBody>
      <dsp:txXfrm>
        <a:off x="5744720" y="199255"/>
        <a:ext cx="5039182" cy="1025897"/>
      </dsp:txXfrm>
    </dsp:sp>
    <dsp:sp modelId="{69454451-146A-4A6C-8153-73BC364BE300}">
      <dsp:nvSpPr>
        <dsp:cNvPr id="0" name=""/>
        <dsp:cNvSpPr/>
      </dsp:nvSpPr>
      <dsp:spPr>
        <a:xfrm>
          <a:off x="5744720" y="1225153"/>
          <a:ext cx="5039182" cy="2635199"/>
        </a:xfrm>
        <a:prstGeom prst="rect">
          <a:avLst/>
        </a:prstGeom>
        <a:solidFill>
          <a:schemeClr val="accent5">
            <a:tint val="40000"/>
            <a:alpha val="90000"/>
            <a:hueOff val="2605351"/>
            <a:satOff val="4796"/>
            <a:lumOff val="2125"/>
            <a:alphaOff val="0"/>
          </a:schemeClr>
        </a:solidFill>
        <a:ln w="12700" cap="flat" cmpd="sng" algn="ctr">
          <a:solidFill>
            <a:schemeClr val="accent5">
              <a:tint val="40000"/>
              <a:alpha val="90000"/>
              <a:hueOff val="2605351"/>
              <a:satOff val="4796"/>
              <a:lumOff val="21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Grievance process must be followed before any imposition of any disciplinary sanctions or other actions that are not supportive measures against a respondent</a:t>
          </a:r>
          <a:endParaRPr lang="en-US"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Grievance process must be </a:t>
          </a:r>
          <a:r>
            <a:rPr lang="en-US" sz="2000" b="1" kern="1200">
              <a:latin typeface="Book Antiqua" panose="02040602050305030304" pitchFamily="18" charset="0"/>
            </a:rPr>
            <a:t>reasonably prompt</a:t>
          </a:r>
          <a:endParaRPr lang="en-US"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Presumption of innocence</a:t>
          </a:r>
          <a:endParaRPr lang="en-US" sz="2000" kern="1200" dirty="0">
            <a:latin typeface="Book Antiqua" panose="02040602050305030304" pitchFamily="18" charset="0"/>
          </a:endParaRPr>
        </a:p>
      </dsp:txBody>
      <dsp:txXfrm>
        <a:off x="5744720" y="1225153"/>
        <a:ext cx="5039182" cy="26351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708D3-5810-40C3-A561-9413F90CE036}">
      <dsp:nvSpPr>
        <dsp:cNvPr id="0" name=""/>
        <dsp:cNvSpPr/>
      </dsp:nvSpPr>
      <dsp:spPr>
        <a:xfrm>
          <a:off x="52" y="269600"/>
          <a:ext cx="5039182" cy="92244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Book Antiqua" panose="02040602050305030304" pitchFamily="18" charset="0"/>
            </a:rPr>
            <a:t>Evaluation of Evidence</a:t>
          </a:r>
        </a:p>
      </dsp:txBody>
      <dsp:txXfrm>
        <a:off x="52" y="269600"/>
        <a:ext cx="5039182" cy="922448"/>
      </dsp:txXfrm>
    </dsp:sp>
    <dsp:sp modelId="{C8D3D741-3B89-47E1-92B0-B6780E9C3994}">
      <dsp:nvSpPr>
        <dsp:cNvPr id="0" name=""/>
        <dsp:cNvSpPr/>
      </dsp:nvSpPr>
      <dsp:spPr>
        <a:xfrm>
          <a:off x="52" y="1192048"/>
          <a:ext cx="5039182" cy="363712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The grievance process requires an evaluation of all relevant evidence – including both </a:t>
          </a:r>
          <a:r>
            <a:rPr lang="en-US" sz="2500" kern="1200" dirty="0" err="1">
              <a:solidFill>
                <a:schemeClr val="bg2">
                  <a:lumMod val="10000"/>
                </a:schemeClr>
              </a:solidFill>
              <a:latin typeface="Book Antiqua" panose="02040602050305030304" pitchFamily="18" charset="0"/>
            </a:rPr>
            <a:t>inculpatory</a:t>
          </a:r>
          <a:r>
            <a:rPr lang="en-US" sz="2500" kern="1200" dirty="0">
              <a:solidFill>
                <a:schemeClr val="bg2">
                  <a:lumMod val="10000"/>
                </a:schemeClr>
              </a:solidFill>
              <a:latin typeface="Book Antiqua" panose="02040602050305030304" pitchFamily="18" charset="0"/>
            </a:rPr>
            <a:t> and exculpatory evidence. </a:t>
          </a:r>
        </a:p>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Credibility determinations may not be based on a person’s status as a complainant, respondent, or witness.</a:t>
          </a:r>
        </a:p>
      </dsp:txBody>
      <dsp:txXfrm>
        <a:off x="52" y="1192048"/>
        <a:ext cx="5039182" cy="3637125"/>
      </dsp:txXfrm>
    </dsp:sp>
    <dsp:sp modelId="{8FB56642-A780-4394-B8DC-4A9FD08A6094}">
      <dsp:nvSpPr>
        <dsp:cNvPr id="0" name=""/>
        <dsp:cNvSpPr/>
      </dsp:nvSpPr>
      <dsp:spPr>
        <a:xfrm>
          <a:off x="5744720" y="269600"/>
          <a:ext cx="5039182" cy="922448"/>
        </a:xfrm>
        <a:prstGeom prst="rect">
          <a:avLst/>
        </a:prstGeom>
        <a:solidFill>
          <a:srgbClr val="000066"/>
        </a:solidFill>
        <a:ln w="12700" cap="flat" cmpd="sng" algn="ctr">
          <a:solidFill>
            <a:schemeClr val="accent5">
              <a:hueOff val="2356783"/>
              <a:satOff val="-1127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Book Antiqua" panose="02040602050305030304" pitchFamily="18" charset="0"/>
            </a:rPr>
            <a:t>Without Bias or </a:t>
          </a:r>
          <a:br>
            <a:rPr lang="en-US" sz="2500" kern="1200" dirty="0">
              <a:latin typeface="Book Antiqua" panose="02040602050305030304" pitchFamily="18" charset="0"/>
            </a:rPr>
          </a:br>
          <a:r>
            <a:rPr lang="en-US" sz="2500" kern="1200" dirty="0">
              <a:latin typeface="Book Antiqua" panose="02040602050305030304" pitchFamily="18" charset="0"/>
            </a:rPr>
            <a:t>Conflict of Interest</a:t>
          </a:r>
        </a:p>
      </dsp:txBody>
      <dsp:txXfrm>
        <a:off x="5744720" y="269600"/>
        <a:ext cx="5039182" cy="922448"/>
      </dsp:txXfrm>
    </dsp:sp>
    <dsp:sp modelId="{BDB75EA5-AF96-46D1-8545-6ECC3B3F5F87}">
      <dsp:nvSpPr>
        <dsp:cNvPr id="0" name=""/>
        <dsp:cNvSpPr/>
      </dsp:nvSpPr>
      <dsp:spPr>
        <a:xfrm>
          <a:off x="5744720" y="1192048"/>
          <a:ext cx="5039182" cy="3637125"/>
        </a:xfrm>
        <a:prstGeom prst="rect">
          <a:avLst/>
        </a:prstGeom>
        <a:solidFill>
          <a:schemeClr val="accent5">
            <a:tint val="40000"/>
            <a:alpha val="90000"/>
            <a:hueOff val="2605351"/>
            <a:satOff val="4796"/>
            <a:lumOff val="2125"/>
            <a:alphaOff val="0"/>
          </a:schemeClr>
        </a:solidFill>
        <a:ln w="12700" cap="flat" cmpd="sng" algn="ctr">
          <a:solidFill>
            <a:schemeClr val="accent5">
              <a:tint val="40000"/>
              <a:alpha val="90000"/>
              <a:hueOff val="2605351"/>
              <a:satOff val="4796"/>
              <a:lumOff val="21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The designated Title IX Coordinator, investigators, decision-makers, and informal resolution facilitators must not have a </a:t>
          </a:r>
          <a:r>
            <a:rPr lang="en-US" sz="2500" b="1" kern="1200" dirty="0">
              <a:solidFill>
                <a:schemeClr val="bg2">
                  <a:lumMod val="10000"/>
                </a:schemeClr>
              </a:solidFill>
              <a:latin typeface="Book Antiqua" panose="02040602050305030304" pitchFamily="18" charset="0"/>
            </a:rPr>
            <a:t>conflict of interest </a:t>
          </a:r>
          <a:r>
            <a:rPr lang="en-US" sz="2500" kern="1200" dirty="0">
              <a:solidFill>
                <a:schemeClr val="bg2">
                  <a:lumMod val="10000"/>
                </a:schemeClr>
              </a:solidFill>
              <a:latin typeface="Book Antiqua" panose="02040602050305030304" pitchFamily="18" charset="0"/>
            </a:rPr>
            <a:t>or </a:t>
          </a:r>
          <a:r>
            <a:rPr lang="en-US" sz="2500" b="1" kern="1200" dirty="0">
              <a:solidFill>
                <a:schemeClr val="bg2">
                  <a:lumMod val="10000"/>
                </a:schemeClr>
              </a:solidFill>
              <a:latin typeface="Book Antiqua" panose="02040602050305030304" pitchFamily="18" charset="0"/>
            </a:rPr>
            <a:t>bias </a:t>
          </a:r>
          <a:r>
            <a:rPr lang="en-US" sz="2500" kern="1200" dirty="0">
              <a:solidFill>
                <a:schemeClr val="bg2">
                  <a:lumMod val="10000"/>
                </a:schemeClr>
              </a:solidFill>
              <a:latin typeface="Book Antiqua" panose="02040602050305030304" pitchFamily="18" charset="0"/>
            </a:rPr>
            <a:t>against complainants or respondents generally, or an individual complainant or respondent</a:t>
          </a:r>
        </a:p>
      </dsp:txBody>
      <dsp:txXfrm>
        <a:off x="5744720" y="1192048"/>
        <a:ext cx="5039182" cy="36371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AC0C7-0B2B-47A4-8698-D19401DBC795}">
      <dsp:nvSpPr>
        <dsp:cNvPr id="0" name=""/>
        <dsp:cNvSpPr/>
      </dsp:nvSpPr>
      <dsp:spPr>
        <a:xfrm>
          <a:off x="3485605" y="0"/>
          <a:ext cx="2403534" cy="922351"/>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a:latin typeface="Book Antiqua" panose="02040602050305030304" pitchFamily="18" charset="0"/>
            </a:rPr>
            <a:t>Preponderance</a:t>
          </a:r>
          <a:endParaRPr lang="en-US" sz="2300" b="1" kern="1200" dirty="0">
            <a:latin typeface="Book Antiqua" panose="02040602050305030304" pitchFamily="18" charset="0"/>
          </a:endParaRPr>
        </a:p>
      </dsp:txBody>
      <dsp:txXfrm>
        <a:off x="3512620" y="27015"/>
        <a:ext cx="2349504" cy="868321"/>
      </dsp:txXfrm>
    </dsp:sp>
    <dsp:sp modelId="{CB4595C6-2355-422B-80C2-7995D314E0D9}">
      <dsp:nvSpPr>
        <dsp:cNvPr id="0" name=""/>
        <dsp:cNvSpPr/>
      </dsp:nvSpPr>
      <dsp:spPr>
        <a:xfrm>
          <a:off x="6069540" y="0"/>
          <a:ext cx="2031891" cy="922351"/>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latin typeface="Book Antiqua" panose="02040602050305030304" pitchFamily="18" charset="0"/>
            </a:rPr>
            <a:t>Clear and Convincing</a:t>
          </a:r>
          <a:endParaRPr lang="en-US" sz="2200" b="1" kern="1200" dirty="0">
            <a:latin typeface="Book Antiqua" panose="02040602050305030304" pitchFamily="18" charset="0"/>
          </a:endParaRPr>
        </a:p>
      </dsp:txBody>
      <dsp:txXfrm>
        <a:off x="6096555" y="27015"/>
        <a:ext cx="1977861" cy="868321"/>
      </dsp:txXfrm>
    </dsp:sp>
    <dsp:sp modelId="{C9C98718-2AF3-45DB-A0BA-FFAF274EC2F4}">
      <dsp:nvSpPr>
        <dsp:cNvPr id="0" name=""/>
        <dsp:cNvSpPr/>
      </dsp:nvSpPr>
      <dsp:spPr>
        <a:xfrm>
          <a:off x="5447637" y="3919992"/>
          <a:ext cx="691763" cy="691763"/>
        </a:xfrm>
        <a:prstGeom prst="triangle">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50F77C-7280-4A03-92F7-D4580151B7DD}">
      <dsp:nvSpPr>
        <dsp:cNvPr id="0" name=""/>
        <dsp:cNvSpPr/>
      </dsp:nvSpPr>
      <dsp:spPr>
        <a:xfrm rot="240000">
          <a:off x="3717594" y="3623564"/>
          <a:ext cx="4151848" cy="29032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C140CA-801C-4B32-8636-FC491B0E0832}">
      <dsp:nvSpPr>
        <dsp:cNvPr id="0" name=""/>
        <dsp:cNvSpPr/>
      </dsp:nvSpPr>
      <dsp:spPr>
        <a:xfrm rot="240000">
          <a:off x="6210419" y="2897679"/>
          <a:ext cx="1656548" cy="77178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Book Antiqua" panose="02040602050305030304" pitchFamily="18" charset="0"/>
            </a:rPr>
            <a:t>More highly probable to be true than not</a:t>
          </a:r>
        </a:p>
      </dsp:txBody>
      <dsp:txXfrm>
        <a:off x="6248094" y="2935354"/>
        <a:ext cx="1581198" cy="696432"/>
      </dsp:txXfrm>
    </dsp:sp>
    <dsp:sp modelId="{05E5A1EE-B150-43F0-8A36-7E382A6AC043}">
      <dsp:nvSpPr>
        <dsp:cNvPr id="0" name=""/>
        <dsp:cNvSpPr/>
      </dsp:nvSpPr>
      <dsp:spPr>
        <a:xfrm rot="240000">
          <a:off x="6270371" y="2067563"/>
          <a:ext cx="1656548" cy="77178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Book Antiqua" panose="02040602050305030304" pitchFamily="18" charset="0"/>
            </a:rPr>
            <a:t>Higher standard</a:t>
          </a:r>
        </a:p>
      </dsp:txBody>
      <dsp:txXfrm>
        <a:off x="6308046" y="2105238"/>
        <a:ext cx="1581198" cy="696432"/>
      </dsp:txXfrm>
    </dsp:sp>
    <dsp:sp modelId="{6C15C469-6FB8-48D4-80FF-6308FF147605}">
      <dsp:nvSpPr>
        <dsp:cNvPr id="0" name=""/>
        <dsp:cNvSpPr/>
      </dsp:nvSpPr>
      <dsp:spPr>
        <a:xfrm rot="240000">
          <a:off x="6330324" y="1255894"/>
          <a:ext cx="1656548" cy="77178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Book Antiqua" panose="02040602050305030304" pitchFamily="18" charset="0"/>
            </a:rPr>
            <a:t>Clear and convincing evidence</a:t>
          </a:r>
        </a:p>
      </dsp:txBody>
      <dsp:txXfrm>
        <a:off x="6367999" y="1293569"/>
        <a:ext cx="1581198" cy="696432"/>
      </dsp:txXfrm>
    </dsp:sp>
    <dsp:sp modelId="{5EF1629D-5235-4E29-8D05-AC51A3F15794}">
      <dsp:nvSpPr>
        <dsp:cNvPr id="0" name=""/>
        <dsp:cNvSpPr/>
      </dsp:nvSpPr>
      <dsp:spPr>
        <a:xfrm rot="240000">
          <a:off x="3835364" y="2731655"/>
          <a:ext cx="1656548" cy="77178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Book Antiqua" panose="02040602050305030304" pitchFamily="18" charset="0"/>
            </a:rPr>
            <a:t>More likely </a:t>
          </a:r>
          <a:br>
            <a:rPr lang="en-US" sz="1400" b="1" kern="1200" dirty="0">
              <a:latin typeface="Book Antiqua" panose="02040602050305030304" pitchFamily="18" charset="0"/>
            </a:rPr>
          </a:br>
          <a:r>
            <a:rPr lang="en-US" sz="1400" b="1" kern="1200" dirty="0">
              <a:latin typeface="Book Antiqua" panose="02040602050305030304" pitchFamily="18" charset="0"/>
            </a:rPr>
            <a:t>than not</a:t>
          </a:r>
        </a:p>
      </dsp:txBody>
      <dsp:txXfrm>
        <a:off x="3873039" y="2769330"/>
        <a:ext cx="1581198" cy="696432"/>
      </dsp:txXfrm>
    </dsp:sp>
    <dsp:sp modelId="{2D4280C0-A00F-43B7-BEBE-CCEB4CF05770}">
      <dsp:nvSpPr>
        <dsp:cNvPr id="0" name=""/>
        <dsp:cNvSpPr/>
      </dsp:nvSpPr>
      <dsp:spPr>
        <a:xfrm rot="240000">
          <a:off x="3895317" y="1901539"/>
          <a:ext cx="1656548" cy="77178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Book Antiqua" panose="02040602050305030304" pitchFamily="18" charset="0"/>
            </a:rPr>
            <a:t>Preponderance of the evidence standard</a:t>
          </a:r>
        </a:p>
      </dsp:txBody>
      <dsp:txXfrm>
        <a:off x="3932992" y="1939214"/>
        <a:ext cx="1581198" cy="69643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3260" y="1364610"/>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Burden of </a:t>
          </a:r>
          <a:br>
            <a:rPr lang="en-US" sz="2700" b="1" kern="1200" dirty="0">
              <a:latin typeface="Book Antiqua" panose="02040602050305030304" pitchFamily="18" charset="0"/>
            </a:rPr>
          </a:br>
          <a:r>
            <a:rPr lang="en-US" sz="2700" b="1" kern="1200" dirty="0">
              <a:latin typeface="Book Antiqua" panose="02040602050305030304" pitchFamily="18" charset="0"/>
            </a:rPr>
            <a:t>Proof</a:t>
          </a:r>
        </a:p>
      </dsp:txBody>
      <dsp:txXfrm>
        <a:off x="797650" y="1364610"/>
        <a:ext cx="2383170" cy="1588779"/>
      </dsp:txXfrm>
    </dsp:sp>
    <dsp:sp modelId="{F4C8B337-3B46-4F98-9FF2-4D94205BE29B}">
      <dsp:nvSpPr>
        <dsp:cNvPr id="0" name=""/>
        <dsp:cNvSpPr/>
      </dsp:nvSpPr>
      <dsp:spPr>
        <a:xfrm>
          <a:off x="3578015" y="1364610"/>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Equal Opportunities for parties</a:t>
          </a:r>
        </a:p>
      </dsp:txBody>
      <dsp:txXfrm>
        <a:off x="4372405" y="1364610"/>
        <a:ext cx="2383170" cy="1588779"/>
      </dsp:txXfrm>
    </dsp:sp>
    <dsp:sp modelId="{EE0352F6-C22D-4DEE-9422-03B581E326CA}">
      <dsp:nvSpPr>
        <dsp:cNvPr id="0" name=""/>
        <dsp:cNvSpPr/>
      </dsp:nvSpPr>
      <dsp:spPr>
        <a:xfrm>
          <a:off x="7152769" y="1364610"/>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No restrictions on either party</a:t>
          </a:r>
        </a:p>
      </dsp:txBody>
      <dsp:txXfrm>
        <a:off x="7947159" y="1364610"/>
        <a:ext cx="2383170" cy="158877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954FD-0C1C-4F05-93E5-BACE34FFD8EB}">
      <dsp:nvSpPr>
        <dsp:cNvPr id="0" name=""/>
        <dsp:cNvSpPr/>
      </dsp:nvSpPr>
      <dsp:spPr>
        <a:xfrm>
          <a:off x="0" y="2517"/>
          <a:ext cx="10886660" cy="5724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Book Antiqua" panose="02040602050305030304" pitchFamily="18" charset="0"/>
            </a:rPr>
            <a:t>Student Respondents</a:t>
          </a:r>
        </a:p>
      </dsp:txBody>
      <dsp:txXfrm>
        <a:off x="27944" y="30461"/>
        <a:ext cx="10830772" cy="516543"/>
      </dsp:txXfrm>
    </dsp:sp>
    <dsp:sp modelId="{18853260-2321-4959-8743-ABD6D6835A9F}">
      <dsp:nvSpPr>
        <dsp:cNvPr id="0" name=""/>
        <dsp:cNvSpPr/>
      </dsp:nvSpPr>
      <dsp:spPr>
        <a:xfrm>
          <a:off x="0" y="574948"/>
          <a:ext cx="10886660" cy="29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2">
                  <a:lumMod val="10000"/>
                </a:schemeClr>
              </a:solidFill>
              <a:latin typeface="Book Antiqua" panose="02040602050305030304" pitchFamily="18" charset="0"/>
            </a:rPr>
            <a:t>Student respondents found responsible may be subject to discipline up to and including expulsion. </a:t>
          </a:r>
        </a:p>
      </dsp:txBody>
      <dsp:txXfrm>
        <a:off x="0" y="574948"/>
        <a:ext cx="10886660" cy="298765"/>
      </dsp:txXfrm>
    </dsp:sp>
    <dsp:sp modelId="{96E10EB1-C68A-44EA-9FF5-87EE00DD0963}">
      <dsp:nvSpPr>
        <dsp:cNvPr id="0" name=""/>
        <dsp:cNvSpPr/>
      </dsp:nvSpPr>
      <dsp:spPr>
        <a:xfrm>
          <a:off x="0" y="873713"/>
          <a:ext cx="10886660" cy="57243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Book Antiqua" panose="02040602050305030304" pitchFamily="18" charset="0"/>
            </a:rPr>
            <a:t>Employee Respondents </a:t>
          </a:r>
        </a:p>
      </dsp:txBody>
      <dsp:txXfrm>
        <a:off x="27944" y="901657"/>
        <a:ext cx="10830772" cy="516543"/>
      </dsp:txXfrm>
    </dsp:sp>
    <dsp:sp modelId="{6C8EFEEF-BF02-43A1-B42A-C859025B85CA}">
      <dsp:nvSpPr>
        <dsp:cNvPr id="0" name=""/>
        <dsp:cNvSpPr/>
      </dsp:nvSpPr>
      <dsp:spPr>
        <a:xfrm>
          <a:off x="0" y="1446145"/>
          <a:ext cx="10886660" cy="546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2">
                  <a:lumMod val="10000"/>
                </a:schemeClr>
              </a:solidFill>
              <a:latin typeface="Book Antiqua" panose="02040602050305030304" pitchFamily="18" charset="0"/>
            </a:rPr>
            <a:t>Employee respondents found responsible may be subject to discipline up to and including termination of employment. </a:t>
          </a:r>
        </a:p>
      </dsp:txBody>
      <dsp:txXfrm>
        <a:off x="0" y="1446145"/>
        <a:ext cx="10886660" cy="546892"/>
      </dsp:txXfrm>
    </dsp:sp>
    <dsp:sp modelId="{54195FEC-6CE0-468E-BD84-D02B851E645D}">
      <dsp:nvSpPr>
        <dsp:cNvPr id="0" name=""/>
        <dsp:cNvSpPr/>
      </dsp:nvSpPr>
      <dsp:spPr>
        <a:xfrm>
          <a:off x="0" y="1993037"/>
          <a:ext cx="10886660" cy="57243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Book Antiqua" panose="02040602050305030304" pitchFamily="18" charset="0"/>
            </a:rPr>
            <a:t>Other Respondents </a:t>
          </a:r>
        </a:p>
      </dsp:txBody>
      <dsp:txXfrm>
        <a:off x="27944" y="2020981"/>
        <a:ext cx="10830772" cy="516543"/>
      </dsp:txXfrm>
    </dsp:sp>
    <dsp:sp modelId="{D721875B-B004-4FDA-8EB4-432F183750D4}">
      <dsp:nvSpPr>
        <dsp:cNvPr id="0" name=""/>
        <dsp:cNvSpPr/>
      </dsp:nvSpPr>
      <dsp:spPr>
        <a:xfrm>
          <a:off x="0" y="2565469"/>
          <a:ext cx="10886660" cy="546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2">
                  <a:lumMod val="10000"/>
                </a:schemeClr>
              </a:solidFill>
              <a:latin typeface="Book Antiqua" panose="02040602050305030304" pitchFamily="18" charset="0"/>
            </a:rPr>
            <a:t>Other respondents may be subject to exclusion from the District’s programs, activities and/or property. </a:t>
          </a:r>
        </a:p>
      </dsp:txBody>
      <dsp:txXfrm>
        <a:off x="0" y="2565469"/>
        <a:ext cx="10886660" cy="546892"/>
      </dsp:txXfrm>
    </dsp:sp>
    <dsp:sp modelId="{CEEC7033-641E-4E2E-A9D8-70836A897D8A}">
      <dsp:nvSpPr>
        <dsp:cNvPr id="0" name=""/>
        <dsp:cNvSpPr/>
      </dsp:nvSpPr>
      <dsp:spPr>
        <a:xfrm>
          <a:off x="0" y="3112362"/>
          <a:ext cx="10886660" cy="57243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Book Antiqua" panose="02040602050305030304" pitchFamily="18" charset="0"/>
            </a:rPr>
            <a:t>Criminal Referrals</a:t>
          </a:r>
        </a:p>
      </dsp:txBody>
      <dsp:txXfrm>
        <a:off x="27944" y="3140306"/>
        <a:ext cx="10830772" cy="516543"/>
      </dsp:txXfrm>
    </dsp:sp>
    <dsp:sp modelId="{9A6395D7-A20F-48A7-9317-FB2E66F5F5DC}">
      <dsp:nvSpPr>
        <dsp:cNvPr id="0" name=""/>
        <dsp:cNvSpPr/>
      </dsp:nvSpPr>
      <dsp:spPr>
        <a:xfrm>
          <a:off x="0" y="3684793"/>
          <a:ext cx="10886660" cy="29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2">
                  <a:lumMod val="10000"/>
                </a:schemeClr>
              </a:solidFill>
              <a:latin typeface="Book Antiqua" panose="02040602050305030304" pitchFamily="18" charset="0"/>
            </a:rPr>
            <a:t>In appropriate circumstances, the District may make a criminal referral.</a:t>
          </a:r>
        </a:p>
      </dsp:txBody>
      <dsp:txXfrm>
        <a:off x="0" y="3684793"/>
        <a:ext cx="10886660" cy="298765"/>
      </dsp:txXfrm>
    </dsp:sp>
    <dsp:sp modelId="{8F506BE5-189F-475C-82E8-9DD6A0BC0D18}">
      <dsp:nvSpPr>
        <dsp:cNvPr id="0" name=""/>
        <dsp:cNvSpPr/>
      </dsp:nvSpPr>
      <dsp:spPr>
        <a:xfrm>
          <a:off x="0" y="3983558"/>
          <a:ext cx="10886660" cy="57243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Book Antiqua" panose="02040602050305030304" pitchFamily="18" charset="0"/>
            </a:rPr>
            <a:t> Remedies</a:t>
          </a:r>
        </a:p>
      </dsp:txBody>
      <dsp:txXfrm>
        <a:off x="27944" y="4011502"/>
        <a:ext cx="10830772" cy="516543"/>
      </dsp:txXfrm>
    </dsp:sp>
    <dsp:sp modelId="{D6C37A82-663B-4DF2-B59B-B87F459C035F}">
      <dsp:nvSpPr>
        <dsp:cNvPr id="0" name=""/>
        <dsp:cNvSpPr/>
      </dsp:nvSpPr>
      <dsp:spPr>
        <a:xfrm>
          <a:off x="0" y="4555990"/>
          <a:ext cx="10886660" cy="546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2">
                  <a:lumMod val="10000"/>
                </a:schemeClr>
              </a:solidFill>
              <a:latin typeface="Book Antiqua" panose="02040602050305030304" pitchFamily="18" charset="0"/>
            </a:rPr>
            <a:t>Remedies must be designed to restore or preserve equal access to the District’s education programs or activities.</a:t>
          </a:r>
        </a:p>
      </dsp:txBody>
      <dsp:txXfrm>
        <a:off x="0" y="4555990"/>
        <a:ext cx="10886660" cy="5468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ook Antiqua" panose="02040602050305030304" pitchFamily="18" charset="0"/>
            </a:rPr>
            <a:t>Provide parties written notice disclosing allegations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ook Antiqua" panose="02040602050305030304" pitchFamily="18" charset="0"/>
            </a:rPr>
            <a:t>Note requirements of informal resolution process</a:t>
          </a:r>
        </a:p>
      </dsp:txBody>
      <dsp:txXfrm>
        <a:off x="5939195" y="0"/>
        <a:ext cx="4159652" cy="156138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Note any consequences from participating in the informal resolution process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4">
            <a:hueOff val="-1528355"/>
            <a:satOff val="-10245"/>
            <a:lumOff val="-10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Obtain voluntary, written consent from both parties to engage in informal resolution</a:t>
          </a:r>
        </a:p>
      </dsp:txBody>
      <dsp:txXfrm>
        <a:off x="5939195" y="0"/>
        <a:ext cx="4159652" cy="156138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976D7-A61D-50E4-9C8F-EF6E22A1ECA0}"/>
              </a:ext>
            </a:extLst>
          </p:cNvPr>
          <p:cNvSpPr>
            <a:spLocks noGrp="1"/>
          </p:cNvSpPr>
          <p:nvPr>
            <p:ph type="hdr" sz="quarter"/>
          </p:nvPr>
        </p:nvSpPr>
        <p:spPr>
          <a:xfrm>
            <a:off x="0" y="0"/>
            <a:ext cx="3043649" cy="466379"/>
          </a:xfrm>
          <a:prstGeom prst="rect">
            <a:avLst/>
          </a:prstGeom>
        </p:spPr>
        <p:txBody>
          <a:bodyPr vert="horz" lIns="88276" tIns="44138" rIns="88276" bIns="44138" rtlCol="0"/>
          <a:lstStyle>
            <a:lvl1pPr algn="l">
              <a:defRPr sz="1200"/>
            </a:lvl1pPr>
          </a:lstStyle>
          <a:p>
            <a:endParaRPr lang="en-US"/>
          </a:p>
        </p:txBody>
      </p:sp>
      <p:sp>
        <p:nvSpPr>
          <p:cNvPr id="3" name="Date Placeholder 2">
            <a:extLst>
              <a:ext uri="{FF2B5EF4-FFF2-40B4-BE49-F238E27FC236}">
                <a16:creationId xmlns:a16="http://schemas.microsoft.com/office/drawing/2014/main" id="{3B786E2A-4EC9-AB34-D795-274233A6C14B}"/>
              </a:ext>
            </a:extLst>
          </p:cNvPr>
          <p:cNvSpPr>
            <a:spLocks noGrp="1"/>
          </p:cNvSpPr>
          <p:nvPr>
            <p:ph type="dt" sz="quarter" idx="1"/>
          </p:nvPr>
        </p:nvSpPr>
        <p:spPr>
          <a:xfrm>
            <a:off x="3977928" y="0"/>
            <a:ext cx="3043649" cy="466379"/>
          </a:xfrm>
          <a:prstGeom prst="rect">
            <a:avLst/>
          </a:prstGeom>
        </p:spPr>
        <p:txBody>
          <a:bodyPr vert="horz" lIns="88276" tIns="44138" rIns="88276" bIns="44138" rtlCol="0"/>
          <a:lstStyle>
            <a:lvl1pPr algn="r">
              <a:defRPr sz="1200"/>
            </a:lvl1pPr>
          </a:lstStyle>
          <a:p>
            <a:r>
              <a:rPr lang="en-US"/>
              <a:t>9/22/2026</a:t>
            </a:r>
            <a:endParaRPr lang="en-US" dirty="0"/>
          </a:p>
        </p:txBody>
      </p:sp>
      <p:sp>
        <p:nvSpPr>
          <p:cNvPr id="4" name="Footer Placeholder 3">
            <a:extLst>
              <a:ext uri="{FF2B5EF4-FFF2-40B4-BE49-F238E27FC236}">
                <a16:creationId xmlns:a16="http://schemas.microsoft.com/office/drawing/2014/main" id="{843321FA-F339-9598-AADA-81978196A41C}"/>
              </a:ext>
            </a:extLst>
          </p:cNvPr>
          <p:cNvSpPr>
            <a:spLocks noGrp="1"/>
          </p:cNvSpPr>
          <p:nvPr>
            <p:ph type="ftr" sz="quarter" idx="2"/>
          </p:nvPr>
        </p:nvSpPr>
        <p:spPr>
          <a:xfrm>
            <a:off x="0" y="8842722"/>
            <a:ext cx="3043649" cy="466378"/>
          </a:xfrm>
          <a:prstGeom prst="rect">
            <a:avLst/>
          </a:prstGeom>
        </p:spPr>
        <p:txBody>
          <a:bodyPr vert="horz" lIns="88276" tIns="44138" rIns="88276" bIns="4413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11BF62F-F8EF-E017-A49D-E40E478E69C5}"/>
              </a:ext>
            </a:extLst>
          </p:cNvPr>
          <p:cNvSpPr>
            <a:spLocks noGrp="1"/>
          </p:cNvSpPr>
          <p:nvPr>
            <p:ph type="sldNum" sz="quarter" idx="3"/>
          </p:nvPr>
        </p:nvSpPr>
        <p:spPr>
          <a:xfrm>
            <a:off x="3977928" y="8842722"/>
            <a:ext cx="3043649" cy="466378"/>
          </a:xfrm>
          <a:prstGeom prst="rect">
            <a:avLst/>
          </a:prstGeom>
        </p:spPr>
        <p:txBody>
          <a:bodyPr vert="horz" lIns="88276" tIns="44138" rIns="88276" bIns="44138" rtlCol="0" anchor="b"/>
          <a:lstStyle>
            <a:lvl1pPr algn="r">
              <a:defRPr sz="1200"/>
            </a:lvl1pPr>
          </a:lstStyle>
          <a:p>
            <a:fld id="{3CF82EF8-7533-4BF6-B56A-D93286DF900C}" type="slidenum">
              <a:rPr lang="en-US" smtClean="0"/>
              <a:t>‹#›</a:t>
            </a:fld>
            <a:endParaRPr lang="en-US"/>
          </a:p>
        </p:txBody>
      </p:sp>
    </p:spTree>
    <p:extLst>
      <p:ext uri="{BB962C8B-B14F-4D97-AF65-F5344CB8AC3E}">
        <p14:creationId xmlns:p14="http://schemas.microsoft.com/office/powerpoint/2010/main" val="262576996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93317" tIns="46659" rIns="93317" bIns="46659" rtlCol="0"/>
          <a:lstStyle>
            <a:lvl1pPr algn="l">
              <a:defRPr sz="1300"/>
            </a:lvl1pPr>
          </a:lstStyle>
          <a:p>
            <a:endParaRPr lang="en-US"/>
          </a:p>
        </p:txBody>
      </p:sp>
      <p:sp>
        <p:nvSpPr>
          <p:cNvPr id="3" name="Date Placeholder 2"/>
          <p:cNvSpPr>
            <a:spLocks noGrp="1"/>
          </p:cNvSpPr>
          <p:nvPr>
            <p:ph type="dt" idx="1"/>
          </p:nvPr>
        </p:nvSpPr>
        <p:spPr>
          <a:xfrm>
            <a:off x="3978131" y="1"/>
            <a:ext cx="3043343" cy="467071"/>
          </a:xfrm>
          <a:prstGeom prst="rect">
            <a:avLst/>
          </a:prstGeom>
        </p:spPr>
        <p:txBody>
          <a:bodyPr vert="horz" lIns="93317" tIns="46659" rIns="93317" bIns="46659" rtlCol="0"/>
          <a:lstStyle>
            <a:lvl1pPr algn="r">
              <a:defRPr sz="1300"/>
            </a:lvl1pPr>
          </a:lstStyle>
          <a:p>
            <a:r>
              <a:rPr lang="en-US"/>
              <a:t>9/22/2026</a:t>
            </a:r>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300"/>
            </a:lvl1pPr>
          </a:lstStyle>
          <a:p>
            <a:endParaRPr lang="en-US"/>
          </a:p>
        </p:txBody>
      </p:sp>
      <p:sp>
        <p:nvSpPr>
          <p:cNvPr id="7" name="Slide Number Placeholder 6"/>
          <p:cNvSpPr>
            <a:spLocks noGrp="1"/>
          </p:cNvSpPr>
          <p:nvPr>
            <p:ph type="sldNum" sz="quarter" idx="5"/>
          </p:nvPr>
        </p:nvSpPr>
        <p:spPr>
          <a:xfrm>
            <a:off x="3978131" y="8842030"/>
            <a:ext cx="3043343" cy="467070"/>
          </a:xfrm>
          <a:prstGeom prst="rect">
            <a:avLst/>
          </a:prstGeom>
        </p:spPr>
        <p:txBody>
          <a:bodyPr vert="horz" lIns="93317" tIns="46659" rIns="93317" bIns="46659" rtlCol="0" anchor="b"/>
          <a:lstStyle>
            <a:lvl1pPr algn="r">
              <a:defRPr sz="1300"/>
            </a:lvl1pPr>
          </a:lstStyle>
          <a:p>
            <a:fld id="{8CCB280F-5396-104D-9FF4-4554383418DC}" type="slidenum">
              <a:rPr lang="en-US" smtClean="0"/>
              <a:t>‹#›</a:t>
            </a:fld>
            <a:endParaRPr lang="en-US"/>
          </a:p>
        </p:txBody>
      </p:sp>
    </p:spTree>
    <p:extLst>
      <p:ext uri="{BB962C8B-B14F-4D97-AF65-F5344CB8AC3E}">
        <p14:creationId xmlns:p14="http://schemas.microsoft.com/office/powerpoint/2010/main" val="156357009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a:t>
            </a:fld>
            <a:endParaRPr lang="en-US" dirty="0"/>
          </a:p>
        </p:txBody>
      </p:sp>
      <p:sp>
        <p:nvSpPr>
          <p:cNvPr id="5" name="Date Placeholder 4">
            <a:extLst>
              <a:ext uri="{FF2B5EF4-FFF2-40B4-BE49-F238E27FC236}">
                <a16:creationId xmlns:a16="http://schemas.microsoft.com/office/drawing/2014/main" id="{3D3A5A7F-2C54-392D-3405-3CBBB0DCB643}"/>
              </a:ext>
            </a:extLst>
          </p:cNvPr>
          <p:cNvSpPr>
            <a:spLocks noGrp="1"/>
          </p:cNvSpPr>
          <p:nvPr>
            <p:ph type="dt" idx="1"/>
          </p:nvPr>
        </p:nvSpPr>
        <p:spPr/>
        <p:txBody>
          <a:bodyPr/>
          <a:lstStyle/>
          <a:p>
            <a:r>
              <a:rPr lang="en-US"/>
              <a:t>9/22/2026</a:t>
            </a:r>
            <a:endParaRPr lang="en-US" dirty="0"/>
          </a:p>
        </p:txBody>
      </p:sp>
    </p:spTree>
    <p:extLst>
      <p:ext uri="{BB962C8B-B14F-4D97-AF65-F5344CB8AC3E}">
        <p14:creationId xmlns:p14="http://schemas.microsoft.com/office/powerpoint/2010/main" val="68247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a:t>
            </a:fld>
            <a:endParaRPr lang="en-US"/>
          </a:p>
        </p:txBody>
      </p:sp>
    </p:spTree>
    <p:extLst>
      <p:ext uri="{BB962C8B-B14F-4D97-AF65-F5344CB8AC3E}">
        <p14:creationId xmlns:p14="http://schemas.microsoft.com/office/powerpoint/2010/main" val="2770926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518" indent="-165518">
              <a:buFont typeface="Arial" panose="020B0604020202020204" pitchFamily="34" charset="0"/>
              <a:buChar char="•"/>
            </a:pPr>
            <a:r>
              <a:rPr lang="en-US" dirty="0"/>
              <a:t>Most colleges and universities receive federal funding</a:t>
            </a:r>
          </a:p>
          <a:p>
            <a:pPr marL="165518" indent="-165518">
              <a:buFont typeface="Arial" panose="020B0604020202020204" pitchFamily="34" charset="0"/>
              <a:buChar char="•"/>
            </a:pPr>
            <a:r>
              <a:rPr lang="en-US" dirty="0"/>
              <a:t>CT has specific protections</a:t>
            </a:r>
          </a:p>
          <a:p>
            <a:endParaRPr lang="en-US" dirty="0"/>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a:t>
            </a:fld>
            <a:endParaRPr lang="en-US"/>
          </a:p>
        </p:txBody>
      </p:sp>
    </p:spTree>
    <p:extLst>
      <p:ext uri="{BB962C8B-B14F-4D97-AF65-F5344CB8AC3E}">
        <p14:creationId xmlns:p14="http://schemas.microsoft.com/office/powerpoint/2010/main" val="99389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a:t>
            </a:fld>
            <a:endParaRPr lang="en-US"/>
          </a:p>
        </p:txBody>
      </p:sp>
    </p:spTree>
    <p:extLst>
      <p:ext uri="{BB962C8B-B14F-4D97-AF65-F5344CB8AC3E}">
        <p14:creationId xmlns:p14="http://schemas.microsoft.com/office/powerpoint/2010/main" val="937687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a:t>
            </a:fld>
            <a:endParaRPr lang="en-US"/>
          </a:p>
        </p:txBody>
      </p:sp>
    </p:spTree>
    <p:extLst>
      <p:ext uri="{BB962C8B-B14F-4D97-AF65-F5344CB8AC3E}">
        <p14:creationId xmlns:p14="http://schemas.microsoft.com/office/powerpoint/2010/main" val="1905065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a:t>
            </a:fld>
            <a:endParaRPr lang="en-US"/>
          </a:p>
        </p:txBody>
      </p:sp>
    </p:spTree>
    <p:extLst>
      <p:ext uri="{BB962C8B-B14F-4D97-AF65-F5344CB8AC3E}">
        <p14:creationId xmlns:p14="http://schemas.microsoft.com/office/powerpoint/2010/main" val="3807049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a:t>
            </a:fld>
            <a:endParaRPr lang="en-US"/>
          </a:p>
        </p:txBody>
      </p:sp>
    </p:spTree>
    <p:extLst>
      <p:ext uri="{BB962C8B-B14F-4D97-AF65-F5344CB8AC3E}">
        <p14:creationId xmlns:p14="http://schemas.microsoft.com/office/powerpoint/2010/main" val="4170585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8</a:t>
            </a:fld>
            <a:endParaRPr lang="en-US"/>
          </a:p>
        </p:txBody>
      </p:sp>
    </p:spTree>
    <p:extLst>
      <p:ext uri="{BB962C8B-B14F-4D97-AF65-F5344CB8AC3E}">
        <p14:creationId xmlns:p14="http://schemas.microsoft.com/office/powerpoint/2010/main" val="3587533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9</a:t>
            </a:fld>
            <a:endParaRPr lang="en-US"/>
          </a:p>
        </p:txBody>
      </p:sp>
    </p:spTree>
    <p:extLst>
      <p:ext uri="{BB962C8B-B14F-4D97-AF65-F5344CB8AC3E}">
        <p14:creationId xmlns:p14="http://schemas.microsoft.com/office/powerpoint/2010/main" val="3023931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10</a:t>
            </a:fld>
            <a:endParaRPr lang="en-US"/>
          </a:p>
        </p:txBody>
      </p:sp>
    </p:spTree>
    <p:extLst>
      <p:ext uri="{BB962C8B-B14F-4D97-AF65-F5344CB8AC3E}">
        <p14:creationId xmlns:p14="http://schemas.microsoft.com/office/powerpoint/2010/main" val="1838568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11</a:t>
            </a:fld>
            <a:endParaRPr lang="en-US"/>
          </a:p>
        </p:txBody>
      </p:sp>
    </p:spTree>
    <p:extLst>
      <p:ext uri="{BB962C8B-B14F-4D97-AF65-F5344CB8AC3E}">
        <p14:creationId xmlns:p14="http://schemas.microsoft.com/office/powerpoint/2010/main" val="192820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12</a:t>
            </a:fld>
            <a:endParaRPr lang="en-US"/>
          </a:p>
        </p:txBody>
      </p:sp>
    </p:spTree>
    <p:extLst>
      <p:ext uri="{BB962C8B-B14F-4D97-AF65-F5344CB8AC3E}">
        <p14:creationId xmlns:p14="http://schemas.microsoft.com/office/powerpoint/2010/main" val="2570318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13</a:t>
            </a:fld>
            <a:endParaRPr lang="en-US"/>
          </a:p>
        </p:txBody>
      </p:sp>
    </p:spTree>
    <p:extLst>
      <p:ext uri="{BB962C8B-B14F-4D97-AF65-F5344CB8AC3E}">
        <p14:creationId xmlns:p14="http://schemas.microsoft.com/office/powerpoint/2010/main" val="644328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Essentially means to follow the regulations</a:t>
            </a:r>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14</a:t>
            </a:fld>
            <a:endParaRPr lang="en-US"/>
          </a:p>
        </p:txBody>
      </p:sp>
    </p:spTree>
    <p:extLst>
      <p:ext uri="{BB962C8B-B14F-4D97-AF65-F5344CB8AC3E}">
        <p14:creationId xmlns:p14="http://schemas.microsoft.com/office/powerpoint/2010/main" val="3530853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15</a:t>
            </a:fld>
            <a:endParaRPr lang="en-US"/>
          </a:p>
        </p:txBody>
      </p:sp>
    </p:spTree>
    <p:extLst>
      <p:ext uri="{BB962C8B-B14F-4D97-AF65-F5344CB8AC3E}">
        <p14:creationId xmlns:p14="http://schemas.microsoft.com/office/powerpoint/2010/main" val="611394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16</a:t>
            </a:fld>
            <a:endParaRPr lang="en-US"/>
          </a:p>
        </p:txBody>
      </p:sp>
    </p:spTree>
    <p:extLst>
      <p:ext uri="{BB962C8B-B14F-4D97-AF65-F5344CB8AC3E}">
        <p14:creationId xmlns:p14="http://schemas.microsoft.com/office/powerpoint/2010/main" val="2505029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17</a:t>
            </a:fld>
            <a:endParaRPr lang="en-US"/>
          </a:p>
        </p:txBody>
      </p:sp>
    </p:spTree>
    <p:extLst>
      <p:ext uri="{BB962C8B-B14F-4D97-AF65-F5344CB8AC3E}">
        <p14:creationId xmlns:p14="http://schemas.microsoft.com/office/powerpoint/2010/main" val="1181652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18</a:t>
            </a:fld>
            <a:endParaRPr lang="en-US"/>
          </a:p>
        </p:txBody>
      </p:sp>
    </p:spTree>
    <p:extLst>
      <p:ext uri="{BB962C8B-B14F-4D97-AF65-F5344CB8AC3E}">
        <p14:creationId xmlns:p14="http://schemas.microsoft.com/office/powerpoint/2010/main" val="663695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19</a:t>
            </a:fld>
            <a:endParaRPr lang="en-US"/>
          </a:p>
        </p:txBody>
      </p:sp>
    </p:spTree>
    <p:extLst>
      <p:ext uri="{BB962C8B-B14F-4D97-AF65-F5344CB8AC3E}">
        <p14:creationId xmlns:p14="http://schemas.microsoft.com/office/powerpoint/2010/main" val="2811801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20</a:t>
            </a:fld>
            <a:endParaRPr lang="en-US"/>
          </a:p>
        </p:txBody>
      </p:sp>
    </p:spTree>
    <p:extLst>
      <p:ext uri="{BB962C8B-B14F-4D97-AF65-F5344CB8AC3E}">
        <p14:creationId xmlns:p14="http://schemas.microsoft.com/office/powerpoint/2010/main" val="2020435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21</a:t>
            </a:fld>
            <a:endParaRPr lang="en-US"/>
          </a:p>
        </p:txBody>
      </p:sp>
    </p:spTree>
    <p:extLst>
      <p:ext uri="{BB962C8B-B14F-4D97-AF65-F5344CB8AC3E}">
        <p14:creationId xmlns:p14="http://schemas.microsoft.com/office/powerpoint/2010/main" val="624668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22</a:t>
            </a:fld>
            <a:endParaRPr lang="en-US"/>
          </a:p>
        </p:txBody>
      </p:sp>
    </p:spTree>
    <p:extLst>
      <p:ext uri="{BB962C8B-B14F-4D97-AF65-F5344CB8AC3E}">
        <p14:creationId xmlns:p14="http://schemas.microsoft.com/office/powerpoint/2010/main" val="978376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23</a:t>
            </a:fld>
            <a:endParaRPr lang="en-US"/>
          </a:p>
        </p:txBody>
      </p:sp>
    </p:spTree>
    <p:extLst>
      <p:ext uri="{BB962C8B-B14F-4D97-AF65-F5344CB8AC3E}">
        <p14:creationId xmlns:p14="http://schemas.microsoft.com/office/powerpoint/2010/main" val="4147734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24</a:t>
            </a:fld>
            <a:endParaRPr lang="en-US"/>
          </a:p>
        </p:txBody>
      </p:sp>
    </p:spTree>
    <p:extLst>
      <p:ext uri="{BB962C8B-B14F-4D97-AF65-F5344CB8AC3E}">
        <p14:creationId xmlns:p14="http://schemas.microsoft.com/office/powerpoint/2010/main" val="2032292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25</a:t>
            </a:fld>
            <a:endParaRPr lang="en-US"/>
          </a:p>
        </p:txBody>
      </p:sp>
    </p:spTree>
    <p:extLst>
      <p:ext uri="{BB962C8B-B14F-4D97-AF65-F5344CB8AC3E}">
        <p14:creationId xmlns:p14="http://schemas.microsoft.com/office/powerpoint/2010/main" val="2934717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26</a:t>
            </a:fld>
            <a:endParaRPr lang="en-US"/>
          </a:p>
        </p:txBody>
      </p:sp>
    </p:spTree>
    <p:extLst>
      <p:ext uri="{BB962C8B-B14F-4D97-AF65-F5344CB8AC3E}">
        <p14:creationId xmlns:p14="http://schemas.microsoft.com/office/powerpoint/2010/main" val="3546797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27</a:t>
            </a:fld>
            <a:endParaRPr lang="en-US"/>
          </a:p>
        </p:txBody>
      </p:sp>
    </p:spTree>
    <p:extLst>
      <p:ext uri="{BB962C8B-B14F-4D97-AF65-F5344CB8AC3E}">
        <p14:creationId xmlns:p14="http://schemas.microsoft.com/office/powerpoint/2010/main" val="1885821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28</a:t>
            </a:fld>
            <a:endParaRPr lang="en-US"/>
          </a:p>
        </p:txBody>
      </p:sp>
    </p:spTree>
    <p:extLst>
      <p:ext uri="{BB962C8B-B14F-4D97-AF65-F5344CB8AC3E}">
        <p14:creationId xmlns:p14="http://schemas.microsoft.com/office/powerpoint/2010/main" val="34442761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29</a:t>
            </a:fld>
            <a:endParaRPr lang="en-US"/>
          </a:p>
        </p:txBody>
      </p:sp>
    </p:spTree>
    <p:extLst>
      <p:ext uri="{BB962C8B-B14F-4D97-AF65-F5344CB8AC3E}">
        <p14:creationId xmlns:p14="http://schemas.microsoft.com/office/powerpoint/2010/main" val="2512761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30</a:t>
            </a:fld>
            <a:endParaRPr lang="en-US"/>
          </a:p>
        </p:txBody>
      </p:sp>
    </p:spTree>
    <p:extLst>
      <p:ext uri="{BB962C8B-B14F-4D97-AF65-F5344CB8AC3E}">
        <p14:creationId xmlns:p14="http://schemas.microsoft.com/office/powerpoint/2010/main" val="1182439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31</a:t>
            </a:fld>
            <a:endParaRPr lang="en-US"/>
          </a:p>
        </p:txBody>
      </p:sp>
    </p:spTree>
    <p:extLst>
      <p:ext uri="{BB962C8B-B14F-4D97-AF65-F5344CB8AC3E}">
        <p14:creationId xmlns:p14="http://schemas.microsoft.com/office/powerpoint/2010/main" val="661704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32</a:t>
            </a:fld>
            <a:endParaRPr lang="en-US"/>
          </a:p>
        </p:txBody>
      </p:sp>
      <p:sp>
        <p:nvSpPr>
          <p:cNvPr id="5" name="Date Placeholder 4">
            <a:extLst>
              <a:ext uri="{FF2B5EF4-FFF2-40B4-BE49-F238E27FC236}">
                <a16:creationId xmlns:a16="http://schemas.microsoft.com/office/drawing/2014/main" id="{ABC9747E-D9A3-1109-D850-E104FB54406C}"/>
              </a:ext>
            </a:extLst>
          </p:cNvPr>
          <p:cNvSpPr>
            <a:spLocks noGrp="1"/>
          </p:cNvSpPr>
          <p:nvPr>
            <p:ph type="dt" idx="1"/>
          </p:nvPr>
        </p:nvSpPr>
        <p:spPr/>
        <p:txBody>
          <a:bodyPr/>
          <a:lstStyle/>
          <a:p>
            <a:r>
              <a:rPr lang="en-US"/>
              <a:t>9/22/2026</a:t>
            </a:r>
            <a:endParaRPr lang="en-US" dirty="0"/>
          </a:p>
        </p:txBody>
      </p:sp>
    </p:spTree>
    <p:extLst>
      <p:ext uri="{BB962C8B-B14F-4D97-AF65-F5344CB8AC3E}">
        <p14:creationId xmlns:p14="http://schemas.microsoft.com/office/powerpoint/2010/main" val="3523915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33</a:t>
            </a:fld>
            <a:endParaRPr lang="en-US"/>
          </a:p>
        </p:txBody>
      </p:sp>
    </p:spTree>
    <p:extLst>
      <p:ext uri="{BB962C8B-B14F-4D97-AF65-F5344CB8AC3E}">
        <p14:creationId xmlns:p14="http://schemas.microsoft.com/office/powerpoint/2010/main" val="39967291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34</a:t>
            </a:fld>
            <a:endParaRPr lang="en-US"/>
          </a:p>
        </p:txBody>
      </p:sp>
    </p:spTree>
    <p:extLst>
      <p:ext uri="{BB962C8B-B14F-4D97-AF65-F5344CB8AC3E}">
        <p14:creationId xmlns:p14="http://schemas.microsoft.com/office/powerpoint/2010/main" val="36652466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35</a:t>
            </a:fld>
            <a:endParaRPr lang="en-US"/>
          </a:p>
        </p:txBody>
      </p:sp>
    </p:spTree>
    <p:extLst>
      <p:ext uri="{BB962C8B-B14F-4D97-AF65-F5344CB8AC3E}">
        <p14:creationId xmlns:p14="http://schemas.microsoft.com/office/powerpoint/2010/main" val="1787444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36</a:t>
            </a:fld>
            <a:endParaRPr lang="en-US"/>
          </a:p>
        </p:txBody>
      </p:sp>
    </p:spTree>
    <p:extLst>
      <p:ext uri="{BB962C8B-B14F-4D97-AF65-F5344CB8AC3E}">
        <p14:creationId xmlns:p14="http://schemas.microsoft.com/office/powerpoint/2010/main" val="2835591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37</a:t>
            </a:fld>
            <a:endParaRPr lang="en-US"/>
          </a:p>
        </p:txBody>
      </p:sp>
    </p:spTree>
    <p:extLst>
      <p:ext uri="{BB962C8B-B14F-4D97-AF65-F5344CB8AC3E}">
        <p14:creationId xmlns:p14="http://schemas.microsoft.com/office/powerpoint/2010/main" val="2280618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38</a:t>
            </a:fld>
            <a:endParaRPr lang="en-US"/>
          </a:p>
        </p:txBody>
      </p:sp>
    </p:spTree>
    <p:extLst>
      <p:ext uri="{BB962C8B-B14F-4D97-AF65-F5344CB8AC3E}">
        <p14:creationId xmlns:p14="http://schemas.microsoft.com/office/powerpoint/2010/main" val="18478601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39</a:t>
            </a:fld>
            <a:endParaRPr lang="en-US"/>
          </a:p>
        </p:txBody>
      </p:sp>
    </p:spTree>
    <p:extLst>
      <p:ext uri="{BB962C8B-B14F-4D97-AF65-F5344CB8AC3E}">
        <p14:creationId xmlns:p14="http://schemas.microsoft.com/office/powerpoint/2010/main" val="2045759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40</a:t>
            </a:fld>
            <a:endParaRPr lang="en-US"/>
          </a:p>
        </p:txBody>
      </p:sp>
    </p:spTree>
    <p:extLst>
      <p:ext uri="{BB962C8B-B14F-4D97-AF65-F5344CB8AC3E}">
        <p14:creationId xmlns:p14="http://schemas.microsoft.com/office/powerpoint/2010/main" val="3760860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41</a:t>
            </a:fld>
            <a:endParaRPr lang="en-US"/>
          </a:p>
        </p:txBody>
      </p:sp>
    </p:spTree>
    <p:extLst>
      <p:ext uri="{BB962C8B-B14F-4D97-AF65-F5344CB8AC3E}">
        <p14:creationId xmlns:p14="http://schemas.microsoft.com/office/powerpoint/2010/main" val="2257854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42</a:t>
            </a:fld>
            <a:endParaRPr lang="en-US"/>
          </a:p>
        </p:txBody>
      </p:sp>
    </p:spTree>
    <p:extLst>
      <p:ext uri="{BB962C8B-B14F-4D97-AF65-F5344CB8AC3E}">
        <p14:creationId xmlns:p14="http://schemas.microsoft.com/office/powerpoint/2010/main" val="1724868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43</a:t>
            </a:fld>
            <a:endParaRPr lang="en-US"/>
          </a:p>
        </p:txBody>
      </p:sp>
    </p:spTree>
    <p:extLst>
      <p:ext uri="{BB962C8B-B14F-4D97-AF65-F5344CB8AC3E}">
        <p14:creationId xmlns:p14="http://schemas.microsoft.com/office/powerpoint/2010/main" val="11175065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44</a:t>
            </a:fld>
            <a:endParaRPr lang="en-US"/>
          </a:p>
        </p:txBody>
      </p:sp>
    </p:spTree>
    <p:extLst>
      <p:ext uri="{BB962C8B-B14F-4D97-AF65-F5344CB8AC3E}">
        <p14:creationId xmlns:p14="http://schemas.microsoft.com/office/powerpoint/2010/main" val="2581705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45</a:t>
            </a:fld>
            <a:endParaRPr lang="en-US"/>
          </a:p>
        </p:txBody>
      </p:sp>
    </p:spTree>
    <p:extLst>
      <p:ext uri="{BB962C8B-B14F-4D97-AF65-F5344CB8AC3E}">
        <p14:creationId xmlns:p14="http://schemas.microsoft.com/office/powerpoint/2010/main" val="17821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46</a:t>
            </a:fld>
            <a:endParaRPr lang="en-US"/>
          </a:p>
        </p:txBody>
      </p:sp>
      <p:sp>
        <p:nvSpPr>
          <p:cNvPr id="5" name="Date Placeholder 4">
            <a:extLst>
              <a:ext uri="{FF2B5EF4-FFF2-40B4-BE49-F238E27FC236}">
                <a16:creationId xmlns:a16="http://schemas.microsoft.com/office/drawing/2014/main" id="{99B083BA-B070-3ED7-B7DF-8D87EA582EEE}"/>
              </a:ext>
            </a:extLst>
          </p:cNvPr>
          <p:cNvSpPr>
            <a:spLocks noGrp="1"/>
          </p:cNvSpPr>
          <p:nvPr>
            <p:ph type="dt" idx="1"/>
          </p:nvPr>
        </p:nvSpPr>
        <p:spPr/>
        <p:txBody>
          <a:bodyPr/>
          <a:lstStyle/>
          <a:p>
            <a:r>
              <a:rPr lang="en-US"/>
              <a:t>9/22/2026</a:t>
            </a:r>
            <a:endParaRPr lang="en-US" dirty="0"/>
          </a:p>
        </p:txBody>
      </p:sp>
    </p:spTree>
    <p:extLst>
      <p:ext uri="{BB962C8B-B14F-4D97-AF65-F5344CB8AC3E}">
        <p14:creationId xmlns:p14="http://schemas.microsoft.com/office/powerpoint/2010/main" val="1592064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47</a:t>
            </a:fld>
            <a:endParaRPr lang="en-US"/>
          </a:p>
        </p:txBody>
      </p:sp>
    </p:spTree>
    <p:extLst>
      <p:ext uri="{BB962C8B-B14F-4D97-AF65-F5344CB8AC3E}">
        <p14:creationId xmlns:p14="http://schemas.microsoft.com/office/powerpoint/2010/main" val="5606338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48</a:t>
            </a:fld>
            <a:endParaRPr lang="en-US"/>
          </a:p>
        </p:txBody>
      </p:sp>
    </p:spTree>
    <p:extLst>
      <p:ext uri="{BB962C8B-B14F-4D97-AF65-F5344CB8AC3E}">
        <p14:creationId xmlns:p14="http://schemas.microsoft.com/office/powerpoint/2010/main" val="1916752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49</a:t>
            </a:fld>
            <a:endParaRPr lang="en-US"/>
          </a:p>
        </p:txBody>
      </p:sp>
    </p:spTree>
    <p:extLst>
      <p:ext uri="{BB962C8B-B14F-4D97-AF65-F5344CB8AC3E}">
        <p14:creationId xmlns:p14="http://schemas.microsoft.com/office/powerpoint/2010/main" val="39832439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50</a:t>
            </a:fld>
            <a:endParaRPr lang="en-US"/>
          </a:p>
        </p:txBody>
      </p:sp>
    </p:spTree>
    <p:extLst>
      <p:ext uri="{BB962C8B-B14F-4D97-AF65-F5344CB8AC3E}">
        <p14:creationId xmlns:p14="http://schemas.microsoft.com/office/powerpoint/2010/main" val="386292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51</a:t>
            </a:fld>
            <a:endParaRPr lang="en-US"/>
          </a:p>
        </p:txBody>
      </p:sp>
    </p:spTree>
    <p:extLst>
      <p:ext uri="{BB962C8B-B14F-4D97-AF65-F5344CB8AC3E}">
        <p14:creationId xmlns:p14="http://schemas.microsoft.com/office/powerpoint/2010/main" val="1300589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52</a:t>
            </a:fld>
            <a:endParaRPr lang="en-US"/>
          </a:p>
        </p:txBody>
      </p:sp>
    </p:spTree>
    <p:extLst>
      <p:ext uri="{BB962C8B-B14F-4D97-AF65-F5344CB8AC3E}">
        <p14:creationId xmlns:p14="http://schemas.microsoft.com/office/powerpoint/2010/main" val="2946455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53</a:t>
            </a:fld>
            <a:endParaRPr lang="en-US"/>
          </a:p>
        </p:txBody>
      </p:sp>
    </p:spTree>
    <p:extLst>
      <p:ext uri="{BB962C8B-B14F-4D97-AF65-F5344CB8AC3E}">
        <p14:creationId xmlns:p14="http://schemas.microsoft.com/office/powerpoint/2010/main" val="6617136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54</a:t>
            </a:fld>
            <a:endParaRPr lang="en-US"/>
          </a:p>
        </p:txBody>
      </p:sp>
    </p:spTree>
    <p:extLst>
      <p:ext uri="{BB962C8B-B14F-4D97-AF65-F5344CB8AC3E}">
        <p14:creationId xmlns:p14="http://schemas.microsoft.com/office/powerpoint/2010/main" val="3787246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55</a:t>
            </a:fld>
            <a:endParaRPr lang="en-US"/>
          </a:p>
        </p:txBody>
      </p:sp>
    </p:spTree>
    <p:extLst>
      <p:ext uri="{BB962C8B-B14F-4D97-AF65-F5344CB8AC3E}">
        <p14:creationId xmlns:p14="http://schemas.microsoft.com/office/powerpoint/2010/main" val="2064051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56</a:t>
            </a:fld>
            <a:endParaRPr lang="en-US"/>
          </a:p>
        </p:txBody>
      </p:sp>
    </p:spTree>
    <p:extLst>
      <p:ext uri="{BB962C8B-B14F-4D97-AF65-F5344CB8AC3E}">
        <p14:creationId xmlns:p14="http://schemas.microsoft.com/office/powerpoint/2010/main" val="2175425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57</a:t>
            </a:fld>
            <a:endParaRPr lang="en-US"/>
          </a:p>
        </p:txBody>
      </p:sp>
    </p:spTree>
    <p:extLst>
      <p:ext uri="{BB962C8B-B14F-4D97-AF65-F5344CB8AC3E}">
        <p14:creationId xmlns:p14="http://schemas.microsoft.com/office/powerpoint/2010/main" val="30162692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58</a:t>
            </a:fld>
            <a:endParaRPr lang="en-US"/>
          </a:p>
        </p:txBody>
      </p:sp>
    </p:spTree>
    <p:extLst>
      <p:ext uri="{BB962C8B-B14F-4D97-AF65-F5344CB8AC3E}">
        <p14:creationId xmlns:p14="http://schemas.microsoft.com/office/powerpoint/2010/main" val="2300263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59</a:t>
            </a:fld>
            <a:endParaRPr lang="en-US"/>
          </a:p>
        </p:txBody>
      </p:sp>
    </p:spTree>
    <p:extLst>
      <p:ext uri="{BB962C8B-B14F-4D97-AF65-F5344CB8AC3E}">
        <p14:creationId xmlns:p14="http://schemas.microsoft.com/office/powerpoint/2010/main" val="26994235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60</a:t>
            </a:fld>
            <a:endParaRPr lang="en-US"/>
          </a:p>
        </p:txBody>
      </p:sp>
    </p:spTree>
    <p:extLst>
      <p:ext uri="{BB962C8B-B14F-4D97-AF65-F5344CB8AC3E}">
        <p14:creationId xmlns:p14="http://schemas.microsoft.com/office/powerpoint/2010/main" val="33572877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61</a:t>
            </a:fld>
            <a:endParaRPr lang="en-US"/>
          </a:p>
        </p:txBody>
      </p:sp>
    </p:spTree>
    <p:extLst>
      <p:ext uri="{BB962C8B-B14F-4D97-AF65-F5344CB8AC3E}">
        <p14:creationId xmlns:p14="http://schemas.microsoft.com/office/powerpoint/2010/main" val="16820506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62</a:t>
            </a:fld>
            <a:endParaRPr lang="en-US"/>
          </a:p>
        </p:txBody>
      </p:sp>
    </p:spTree>
    <p:extLst>
      <p:ext uri="{BB962C8B-B14F-4D97-AF65-F5344CB8AC3E}">
        <p14:creationId xmlns:p14="http://schemas.microsoft.com/office/powerpoint/2010/main" val="12974488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63</a:t>
            </a:fld>
            <a:endParaRPr lang="en-US"/>
          </a:p>
        </p:txBody>
      </p:sp>
    </p:spTree>
    <p:extLst>
      <p:ext uri="{BB962C8B-B14F-4D97-AF65-F5344CB8AC3E}">
        <p14:creationId xmlns:p14="http://schemas.microsoft.com/office/powerpoint/2010/main" val="9996062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64</a:t>
            </a:fld>
            <a:endParaRPr lang="en-US"/>
          </a:p>
        </p:txBody>
      </p:sp>
    </p:spTree>
    <p:extLst>
      <p:ext uri="{BB962C8B-B14F-4D97-AF65-F5344CB8AC3E}">
        <p14:creationId xmlns:p14="http://schemas.microsoft.com/office/powerpoint/2010/main" val="31893872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65</a:t>
            </a:fld>
            <a:endParaRPr lang="en-US"/>
          </a:p>
        </p:txBody>
      </p:sp>
    </p:spTree>
    <p:extLst>
      <p:ext uri="{BB962C8B-B14F-4D97-AF65-F5344CB8AC3E}">
        <p14:creationId xmlns:p14="http://schemas.microsoft.com/office/powerpoint/2010/main" val="9078369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66</a:t>
            </a:fld>
            <a:endParaRPr lang="en-US"/>
          </a:p>
        </p:txBody>
      </p:sp>
    </p:spTree>
    <p:extLst>
      <p:ext uri="{BB962C8B-B14F-4D97-AF65-F5344CB8AC3E}">
        <p14:creationId xmlns:p14="http://schemas.microsoft.com/office/powerpoint/2010/main" val="28204851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67</a:t>
            </a:fld>
            <a:endParaRPr lang="en-US"/>
          </a:p>
        </p:txBody>
      </p:sp>
    </p:spTree>
    <p:extLst>
      <p:ext uri="{BB962C8B-B14F-4D97-AF65-F5344CB8AC3E}">
        <p14:creationId xmlns:p14="http://schemas.microsoft.com/office/powerpoint/2010/main" val="21897631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68</a:t>
            </a:fld>
            <a:endParaRPr lang="en-US"/>
          </a:p>
        </p:txBody>
      </p:sp>
    </p:spTree>
    <p:extLst>
      <p:ext uri="{BB962C8B-B14F-4D97-AF65-F5344CB8AC3E}">
        <p14:creationId xmlns:p14="http://schemas.microsoft.com/office/powerpoint/2010/main" val="28211858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69</a:t>
            </a:fld>
            <a:endParaRPr lang="en-US"/>
          </a:p>
        </p:txBody>
      </p:sp>
    </p:spTree>
    <p:extLst>
      <p:ext uri="{BB962C8B-B14F-4D97-AF65-F5344CB8AC3E}">
        <p14:creationId xmlns:p14="http://schemas.microsoft.com/office/powerpoint/2010/main" val="13171853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70</a:t>
            </a:fld>
            <a:endParaRPr lang="en-US"/>
          </a:p>
        </p:txBody>
      </p:sp>
    </p:spTree>
    <p:extLst>
      <p:ext uri="{BB962C8B-B14F-4D97-AF65-F5344CB8AC3E}">
        <p14:creationId xmlns:p14="http://schemas.microsoft.com/office/powerpoint/2010/main" val="6019309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71</a:t>
            </a:fld>
            <a:endParaRPr lang="en-US"/>
          </a:p>
        </p:txBody>
      </p:sp>
    </p:spTree>
    <p:extLst>
      <p:ext uri="{BB962C8B-B14F-4D97-AF65-F5344CB8AC3E}">
        <p14:creationId xmlns:p14="http://schemas.microsoft.com/office/powerpoint/2010/main" val="23923613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72</a:t>
            </a:fld>
            <a:endParaRPr lang="en-US"/>
          </a:p>
        </p:txBody>
      </p:sp>
    </p:spTree>
    <p:extLst>
      <p:ext uri="{BB962C8B-B14F-4D97-AF65-F5344CB8AC3E}">
        <p14:creationId xmlns:p14="http://schemas.microsoft.com/office/powerpoint/2010/main" val="74429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73</a:t>
            </a:fld>
            <a:endParaRPr lang="en-US"/>
          </a:p>
        </p:txBody>
      </p:sp>
    </p:spTree>
    <p:extLst>
      <p:ext uri="{BB962C8B-B14F-4D97-AF65-F5344CB8AC3E}">
        <p14:creationId xmlns:p14="http://schemas.microsoft.com/office/powerpoint/2010/main" val="22557700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74</a:t>
            </a:fld>
            <a:endParaRPr lang="en-US"/>
          </a:p>
        </p:txBody>
      </p:sp>
    </p:spTree>
    <p:extLst>
      <p:ext uri="{BB962C8B-B14F-4D97-AF65-F5344CB8AC3E}">
        <p14:creationId xmlns:p14="http://schemas.microsoft.com/office/powerpoint/2010/main" val="35468162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r>
              <a:rPr lang="en-US"/>
              <a:t>9/22/2026</a:t>
            </a:r>
            <a:endParaRPr lang="en-US" dirty="0"/>
          </a:p>
        </p:txBody>
      </p:sp>
      <p:sp>
        <p:nvSpPr>
          <p:cNvPr id="5" name="Slide Number Placeholder 4"/>
          <p:cNvSpPr>
            <a:spLocks noGrp="1"/>
          </p:cNvSpPr>
          <p:nvPr>
            <p:ph type="sldNum" sz="quarter" idx="5"/>
          </p:nvPr>
        </p:nvSpPr>
        <p:spPr/>
        <p:txBody>
          <a:bodyPr/>
          <a:lstStyle/>
          <a:p>
            <a:fld id="{8CCB280F-5396-104D-9FF4-4554383418DC}" type="slidenum">
              <a:rPr lang="en-US" smtClean="0"/>
              <a:t>75</a:t>
            </a:fld>
            <a:endParaRPr lang="en-US"/>
          </a:p>
        </p:txBody>
      </p:sp>
    </p:spTree>
    <p:extLst>
      <p:ext uri="{BB962C8B-B14F-4D97-AF65-F5344CB8AC3E}">
        <p14:creationId xmlns:p14="http://schemas.microsoft.com/office/powerpoint/2010/main" val="2003044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6D1C3-533C-4E4D-9739-926C6824BD67}"/>
              </a:ext>
            </a:extLst>
          </p:cNvPr>
          <p:cNvSpPr/>
          <p:nvPr userDrawn="1"/>
        </p:nvSpPr>
        <p:spPr>
          <a:xfrm>
            <a:off x="9091534" y="6100997"/>
            <a:ext cx="2315981" cy="568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4AFAC04E-078F-1E4E-9902-CA92C564F051}"/>
              </a:ext>
            </a:extLst>
          </p:cNvPr>
          <p:cNvSpPr>
            <a:spLocks noGrp="1"/>
          </p:cNvSpPr>
          <p:nvPr>
            <p:ph type="subTitle" idx="1" hasCustomPrompt="1"/>
          </p:nvPr>
        </p:nvSpPr>
        <p:spPr>
          <a:xfrm>
            <a:off x="441703" y="5108848"/>
            <a:ext cx="11182025" cy="1655762"/>
          </a:xfrm>
        </p:spPr>
        <p:txBody>
          <a:bodyPr>
            <a:normAutofit/>
          </a:bodyPr>
          <a:lstStyle>
            <a:lvl1pPr marL="0" indent="0" algn="l">
              <a:buNone/>
              <a:defRPr sz="2000" b="0" i="0">
                <a:solidFill>
                  <a:schemeClr val="bg1"/>
                </a:solidFill>
                <a:latin typeface="Book Antiqua" panose="020406020503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  </a:t>
            </a:r>
            <a:r>
              <a:rPr lang="en-US" dirty="0" err="1"/>
              <a:t>xxxxxxxxxx</a:t>
            </a:r>
            <a:endParaRPr lang="en-US" dirty="0"/>
          </a:p>
        </p:txBody>
      </p:sp>
      <p:sp>
        <p:nvSpPr>
          <p:cNvPr id="2" name="Title 1">
            <a:extLst>
              <a:ext uri="{FF2B5EF4-FFF2-40B4-BE49-F238E27FC236}">
                <a16:creationId xmlns:a16="http://schemas.microsoft.com/office/drawing/2014/main" id="{7A6477DA-B081-294D-A0B2-E94C053D4D8A}"/>
              </a:ext>
            </a:extLst>
          </p:cNvPr>
          <p:cNvSpPr>
            <a:spLocks noGrp="1"/>
          </p:cNvSpPr>
          <p:nvPr>
            <p:ph type="ctrTitle" hasCustomPrompt="1"/>
          </p:nvPr>
        </p:nvSpPr>
        <p:spPr>
          <a:xfrm>
            <a:off x="441703" y="2693691"/>
            <a:ext cx="11182026" cy="2387600"/>
          </a:xfrm>
        </p:spPr>
        <p:txBody>
          <a:bodyPr anchor="b">
            <a:normAutofit/>
          </a:bodyPr>
          <a:lstStyle>
            <a:lvl1pPr algn="l">
              <a:defRPr sz="3600" b="1" i="0">
                <a:solidFill>
                  <a:schemeClr val="bg1"/>
                </a:solidFill>
                <a:latin typeface="Book Antiqua" panose="02040602050305030304" pitchFamily="18" charset="0"/>
              </a:defRPr>
            </a:lvl1pPr>
          </a:lstStyle>
          <a:p>
            <a:r>
              <a:rPr lang="en-US" dirty="0"/>
              <a:t>Part 1: Title Here</a:t>
            </a:r>
          </a:p>
        </p:txBody>
      </p:sp>
      <p:sp>
        <p:nvSpPr>
          <p:cNvPr id="6" name="Slide Number Placeholder 5">
            <a:extLst>
              <a:ext uri="{FF2B5EF4-FFF2-40B4-BE49-F238E27FC236}">
                <a16:creationId xmlns:a16="http://schemas.microsoft.com/office/drawing/2014/main" id="{8122E645-26EF-9446-A9F4-B8A42D9BCEA9}"/>
              </a:ext>
            </a:extLst>
          </p:cNvPr>
          <p:cNvSpPr>
            <a:spLocks noGrp="1"/>
          </p:cNvSpPr>
          <p:nvPr>
            <p:ph type="sldNum" sz="quarter" idx="12"/>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a:p>
        </p:txBody>
      </p:sp>
      <p:pic>
        <p:nvPicPr>
          <p:cNvPr id="7" name="Picture 6">
            <a:extLst>
              <a:ext uri="{FF2B5EF4-FFF2-40B4-BE49-F238E27FC236}">
                <a16:creationId xmlns:a16="http://schemas.microsoft.com/office/drawing/2014/main" id="{4F9DF4E5-B8DC-884E-8210-ED92AADCF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8" name="TextBox 7">
            <a:extLst>
              <a:ext uri="{FF2B5EF4-FFF2-40B4-BE49-F238E27FC236}">
                <a16:creationId xmlns:a16="http://schemas.microsoft.com/office/drawing/2014/main" id="{C7DE3051-845B-0848-9770-E5BE9649C25A}"/>
              </a:ext>
            </a:extLst>
          </p:cNvPr>
          <p:cNvSpPr txBox="1"/>
          <p:nvPr userDrawn="1"/>
        </p:nvSpPr>
        <p:spPr>
          <a:xfrm>
            <a:off x="6096000" y="6408106"/>
            <a:ext cx="4633992" cy="261610"/>
          </a:xfrm>
          <a:prstGeom prst="rect">
            <a:avLst/>
          </a:prstGeom>
          <a:noFill/>
        </p:spPr>
        <p:txBody>
          <a:bodyPr wrap="square" rtlCol="0">
            <a:spAutoFit/>
          </a:bodyPr>
          <a:lstStyle/>
          <a:p>
            <a:pPr algn="ctr"/>
            <a:r>
              <a:rPr lang="en-US" sz="1100" dirty="0">
                <a:solidFill>
                  <a:schemeClr val="bg1"/>
                </a:solidFill>
              </a:rPr>
              <a:t>Connecticut  |  New York  |  Washington, DC  |  </a:t>
            </a:r>
            <a:r>
              <a:rPr lang="en-US" sz="1100" dirty="0" err="1">
                <a:solidFill>
                  <a:schemeClr val="bg1"/>
                </a:solidFill>
              </a:rPr>
              <a:t>www.shipmangoodwin.com</a:t>
            </a:r>
            <a:endParaRPr lang="en-US" sz="1100" dirty="0">
              <a:solidFill>
                <a:schemeClr val="bg1"/>
              </a:solidFill>
            </a:endParaRPr>
          </a:p>
        </p:txBody>
      </p:sp>
      <p:sp>
        <p:nvSpPr>
          <p:cNvPr id="12" name="TextBox 11">
            <a:extLst>
              <a:ext uri="{FF2B5EF4-FFF2-40B4-BE49-F238E27FC236}">
                <a16:creationId xmlns:a16="http://schemas.microsoft.com/office/drawing/2014/main" id="{8536EAF3-6282-1940-B493-CAE5F5BED465}"/>
              </a:ext>
            </a:extLst>
          </p:cNvPr>
          <p:cNvSpPr txBox="1"/>
          <p:nvPr userDrawn="1"/>
        </p:nvSpPr>
        <p:spPr>
          <a:xfrm>
            <a:off x="441703" y="6431031"/>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2021. All rights reserved.</a:t>
            </a:r>
          </a:p>
          <a:p>
            <a:endParaRPr lang="en-US" sz="1100" dirty="0"/>
          </a:p>
        </p:txBody>
      </p:sp>
    </p:spTree>
    <p:extLst>
      <p:ext uri="{BB962C8B-B14F-4D97-AF65-F5344CB8AC3E}">
        <p14:creationId xmlns:p14="http://schemas.microsoft.com/office/powerpoint/2010/main" val="35208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6224-2BCC-6146-8488-E4B3F8263028}"/>
              </a:ext>
            </a:extLst>
          </p:cNvPr>
          <p:cNvSpPr>
            <a:spLocks noGrp="1"/>
          </p:cNvSpPr>
          <p:nvPr>
            <p:ph type="title"/>
          </p:nvPr>
        </p:nvSpPr>
        <p:spPr>
          <a:xfrm>
            <a:off x="441703" y="179145"/>
            <a:ext cx="11354057" cy="140778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4FD2F56-A1E1-384E-8F21-9D21F3844919}"/>
              </a:ext>
            </a:extLst>
          </p:cNvPr>
          <p:cNvSpPr>
            <a:spLocks noGrp="1"/>
          </p:cNvSpPr>
          <p:nvPr>
            <p:ph idx="1"/>
          </p:nvPr>
        </p:nvSpPr>
        <p:spPr>
          <a:xfrm>
            <a:off x="441703" y="1717737"/>
            <a:ext cx="11354057" cy="4459225"/>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4" name="Date Placeholder 3">
            <a:extLst>
              <a:ext uri="{FF2B5EF4-FFF2-40B4-BE49-F238E27FC236}">
                <a16:creationId xmlns:a16="http://schemas.microsoft.com/office/drawing/2014/main" id="{7600C6F2-F144-084B-8F9D-421839BC46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425688E-4750-9747-A8A0-02118A50F92C}"/>
              </a:ext>
            </a:extLst>
          </p:cNvPr>
          <p:cNvSpPr>
            <a:spLocks noGrp="1"/>
          </p:cNvSpPr>
          <p:nvPr>
            <p:ph type="ftr" sz="quarter" idx="11"/>
          </p:nvPr>
        </p:nvSpPr>
        <p:spPr>
          <a:xfrm>
            <a:off x="3840351" y="6225544"/>
            <a:ext cx="4114800" cy="365125"/>
          </a:xfrm>
          <a:prstGeom prst="rect">
            <a:avLst/>
          </a:prstGeom>
        </p:spPr>
        <p:txBody>
          <a:bodyPr/>
          <a:lstStyle/>
          <a:p>
            <a:r>
              <a:rPr lang="en-US" altLang="en-US" dirty="0"/>
              <a:t>© Shipman &amp; Goodwin LLP 2026. All rights reserved.</a:t>
            </a:r>
          </a:p>
        </p:txBody>
      </p:sp>
      <p:sp>
        <p:nvSpPr>
          <p:cNvPr id="6" name="Slide Number Placeholder 5">
            <a:extLst>
              <a:ext uri="{FF2B5EF4-FFF2-40B4-BE49-F238E27FC236}">
                <a16:creationId xmlns:a16="http://schemas.microsoft.com/office/drawing/2014/main" id="{0DFB3A46-1AB9-A749-9E2A-F71005CC7CA6}"/>
              </a:ext>
            </a:extLst>
          </p:cNvPr>
          <p:cNvSpPr>
            <a:spLocks noGrp="1"/>
          </p:cNvSpPr>
          <p:nvPr>
            <p:ph type="sldNum" sz="quarter" idx="12"/>
          </p:nvPr>
        </p:nvSpPr>
        <p:spPr>
          <a:xfrm>
            <a:off x="435864" y="6225544"/>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18336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897A-4417-EF4D-821B-3069E5A7E7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7C0EF5-700D-064B-94D8-54226778A5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B34CFF-0126-C842-B092-B3B1DD6A70B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6B454D-CC75-254C-AA37-BA34FFCA383E}"/>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6" name="Slide Number Placeholder 5">
            <a:extLst>
              <a:ext uri="{FF2B5EF4-FFF2-40B4-BE49-F238E27FC236}">
                <a16:creationId xmlns:a16="http://schemas.microsoft.com/office/drawing/2014/main" id="{AC89028A-0AB0-DD4D-88DD-DC1215D5F695}"/>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2393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8D2D-033F-5E4A-A40D-24B2A1DF69F9}"/>
              </a:ext>
            </a:extLst>
          </p:cNvPr>
          <p:cNvSpPr>
            <a:spLocks noGrp="1"/>
          </p:cNvSpPr>
          <p:nvPr>
            <p:ph type="title"/>
          </p:nvPr>
        </p:nvSpPr>
        <p:spPr>
          <a:xfrm>
            <a:off x="292101" y="1118945"/>
            <a:ext cx="11638280" cy="1325563"/>
          </a:xfrm>
        </p:spPr>
        <p:txBody>
          <a:bodyPr>
            <a:normAutofit/>
          </a:bodyPr>
          <a:lstStyle>
            <a:lvl1pPr algn="ctr">
              <a:defRPr sz="3600"/>
            </a:lvl1pPr>
          </a:lstStyle>
          <a:p>
            <a:r>
              <a:rPr lang="en-US" dirty="0"/>
              <a:t>Click to edit Master title style</a:t>
            </a:r>
          </a:p>
        </p:txBody>
      </p:sp>
      <p:sp>
        <p:nvSpPr>
          <p:cNvPr id="5" name="Date Placeholder 4">
            <a:extLst>
              <a:ext uri="{FF2B5EF4-FFF2-40B4-BE49-F238E27FC236}">
                <a16:creationId xmlns:a16="http://schemas.microsoft.com/office/drawing/2014/main" id="{B229843D-7172-2849-8600-E792E8C0583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2E99132-75F5-C44C-8420-42911D49DAED}"/>
              </a:ext>
            </a:extLst>
          </p:cNvPr>
          <p:cNvSpPr>
            <a:spLocks noGrp="1"/>
          </p:cNvSpPr>
          <p:nvPr>
            <p:ph type="ftr" sz="quarter" idx="11"/>
          </p:nvPr>
        </p:nvSpPr>
        <p:spPr>
          <a:xfrm>
            <a:off x="4038600" y="6225544"/>
            <a:ext cx="4114800" cy="365125"/>
          </a:xfrm>
          <a:prstGeom prst="rect">
            <a:avLst/>
          </a:prstGeom>
        </p:spPr>
        <p:txBody>
          <a:bodyPr/>
          <a:lstStyle>
            <a:lvl1pPr>
              <a:defRPr>
                <a:solidFill>
                  <a:schemeClr val="bg1"/>
                </a:solidFill>
              </a:defRPr>
            </a:lvl1pPr>
          </a:lstStyle>
          <a:p>
            <a:r>
              <a:rPr lang="en-US" dirty="0"/>
              <a:t>© Shipman &amp; Goodwin LLP 2026. All rights reserved.</a:t>
            </a:r>
          </a:p>
        </p:txBody>
      </p:sp>
      <p:sp>
        <p:nvSpPr>
          <p:cNvPr id="7" name="Slide Number Placeholder 6">
            <a:extLst>
              <a:ext uri="{FF2B5EF4-FFF2-40B4-BE49-F238E27FC236}">
                <a16:creationId xmlns:a16="http://schemas.microsoft.com/office/drawing/2014/main" id="{2C894D0C-50F9-4442-A656-C049782BDA87}"/>
              </a:ext>
            </a:extLst>
          </p:cNvPr>
          <p:cNvSpPr>
            <a:spLocks noGrp="1"/>
          </p:cNvSpPr>
          <p:nvPr>
            <p:ph type="sldNum" sz="quarter" idx="12"/>
          </p:nvPr>
        </p:nvSpPr>
        <p:spPr>
          <a:xfrm>
            <a:off x="838200" y="6356350"/>
            <a:ext cx="2743200" cy="365125"/>
          </a:xfrm>
          <a:prstGeom prst="rect">
            <a:avLst/>
          </a:prstGeom>
        </p:spPr>
        <p:txBody>
          <a:bodyPr/>
          <a:lstStyle>
            <a:lvl1pPr>
              <a:defRPr>
                <a:solidFill>
                  <a:schemeClr val="bg1"/>
                </a:solidFill>
              </a:defRPr>
            </a:lvl1pPr>
          </a:lstStyle>
          <a:p>
            <a:fld id="{E6C0C164-648A-654B-87AA-0915A2DD7517}" type="slidenum">
              <a:rPr lang="en-US" smtClean="0"/>
              <a:pPr/>
              <a:t>‹#›</a:t>
            </a:fld>
            <a:endParaRPr lang="en-US"/>
          </a:p>
        </p:txBody>
      </p:sp>
      <p:pic>
        <p:nvPicPr>
          <p:cNvPr id="9" name="Picture 8">
            <a:extLst>
              <a:ext uri="{FF2B5EF4-FFF2-40B4-BE49-F238E27FC236}">
                <a16:creationId xmlns:a16="http://schemas.microsoft.com/office/drawing/2014/main" id="{79E15A34-4E06-7646-B6CF-446E68BEA2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22423" y="241125"/>
            <a:ext cx="1177636" cy="1111600"/>
          </a:xfrm>
          <a:prstGeom prst="rect">
            <a:avLst/>
          </a:prstGeom>
        </p:spPr>
      </p:pic>
      <p:sp>
        <p:nvSpPr>
          <p:cNvPr id="11" name="Content Placeholder 2">
            <a:extLst>
              <a:ext uri="{FF2B5EF4-FFF2-40B4-BE49-F238E27FC236}">
                <a16:creationId xmlns:a16="http://schemas.microsoft.com/office/drawing/2014/main" id="{E12B87EE-421B-7047-BFEC-0BBA12EAAEB3}"/>
              </a:ext>
            </a:extLst>
          </p:cNvPr>
          <p:cNvSpPr>
            <a:spLocks noGrp="1"/>
          </p:cNvSpPr>
          <p:nvPr>
            <p:ph idx="1"/>
          </p:nvPr>
        </p:nvSpPr>
        <p:spPr>
          <a:xfrm>
            <a:off x="441703" y="2616200"/>
            <a:ext cx="11354057" cy="2857500"/>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Tree>
    <p:extLst>
      <p:ext uri="{BB962C8B-B14F-4D97-AF65-F5344CB8AC3E}">
        <p14:creationId xmlns:p14="http://schemas.microsoft.com/office/powerpoint/2010/main" val="85893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21B1-30B3-094B-A980-6813210ED5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559053-5C27-F443-B88F-A4CF76BF7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9427AC-1781-A946-94F9-3EBB79B9AF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D66642-26A6-BE4F-809D-2B76F8C35C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2F45194-162E-404D-9D9E-0D259E17AE5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5639F4-0BD9-BB49-9B56-1CDCA8C036C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A544E73C-1D1F-9F45-99CE-8B3C93518BE1}"/>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9" name="Slide Number Placeholder 8">
            <a:extLst>
              <a:ext uri="{FF2B5EF4-FFF2-40B4-BE49-F238E27FC236}">
                <a16:creationId xmlns:a16="http://schemas.microsoft.com/office/drawing/2014/main" id="{B4A65234-F890-3A4B-94BF-C1E99A73A62F}"/>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426210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ABB72B8-3DAD-D049-BBB6-25F0CC6D5C3B}"/>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6" name="TextBox 9">
            <a:extLst>
              <a:ext uri="{FF2B5EF4-FFF2-40B4-BE49-F238E27FC236}">
                <a16:creationId xmlns:a16="http://schemas.microsoft.com/office/drawing/2014/main" id="{709E7DCA-AD33-0043-BF01-A5655264B0E5}"/>
              </a:ext>
            </a:extLst>
          </p:cNvPr>
          <p:cNvSpPr txBox="1">
            <a:spLocks noChangeArrowheads="1"/>
          </p:cNvSpPr>
          <p:nvPr userDrawn="1"/>
        </p:nvSpPr>
        <p:spPr bwMode="auto">
          <a:xfrm>
            <a:off x="441703" y="4118043"/>
            <a:ext cx="11288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000" b="1" i="1" dirty="0">
                <a:solidFill>
                  <a:srgbClr val="006BA4"/>
                </a:solidFill>
                <a:latin typeface="Book Antiqua" panose="02040602050305030304" pitchFamily="18" charset="0"/>
                <a:cs typeface="Arial" panose="020B0604020202020204" pitchFamily="34" charset="0"/>
              </a:rPr>
              <a:t>Thank you for joining us!</a:t>
            </a:r>
            <a:endParaRPr lang="en-US" altLang="en-US" sz="4400" b="1" i="1" dirty="0">
              <a:solidFill>
                <a:srgbClr val="006BA4"/>
              </a:solidFill>
              <a:latin typeface="Book Antiqua" panose="02040602050305030304" pitchFamily="18" charset="0"/>
              <a:cs typeface="Arial" panose="020B0604020202020204" pitchFamily="34" charset="0"/>
            </a:endParaRPr>
          </a:p>
        </p:txBody>
      </p:sp>
      <p:sp>
        <p:nvSpPr>
          <p:cNvPr id="8" name="TextBox 11">
            <a:extLst>
              <a:ext uri="{FF2B5EF4-FFF2-40B4-BE49-F238E27FC236}">
                <a16:creationId xmlns:a16="http://schemas.microsoft.com/office/drawing/2014/main" id="{3EECE142-873B-2740-B531-352B6AC901FA}"/>
              </a:ext>
            </a:extLst>
          </p:cNvPr>
          <p:cNvSpPr txBox="1">
            <a:spLocks noChangeArrowheads="1"/>
          </p:cNvSpPr>
          <p:nvPr userDrawn="1"/>
        </p:nvSpPr>
        <p:spPr bwMode="auto">
          <a:xfrm>
            <a:off x="533400" y="5556641"/>
            <a:ext cx="110205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t>These materials have been prepared by Shipman &amp; Goodwin LLP for informational purposes only.  They are not intended as advertising and should not be considered legal advice. This information is not intended to create, and receipt of it does not create, a lawyer-client relationship. Viewers should not act upon this information without seeking professional counsel.</a:t>
            </a:r>
          </a:p>
        </p:txBody>
      </p:sp>
      <p:sp>
        <p:nvSpPr>
          <p:cNvPr id="5" name="TextBox 9">
            <a:extLst>
              <a:ext uri="{FF2B5EF4-FFF2-40B4-BE49-F238E27FC236}">
                <a16:creationId xmlns:a16="http://schemas.microsoft.com/office/drawing/2014/main" id="{BF88DD93-D2DC-FC46-8E3F-D0FD5A2B379E}"/>
              </a:ext>
            </a:extLst>
          </p:cNvPr>
          <p:cNvSpPr txBox="1">
            <a:spLocks noChangeArrowheads="1"/>
          </p:cNvSpPr>
          <p:nvPr userDrawn="1"/>
        </p:nvSpPr>
        <p:spPr bwMode="auto">
          <a:xfrm>
            <a:off x="451950" y="701743"/>
            <a:ext cx="112881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400" b="1" i="0" dirty="0">
                <a:solidFill>
                  <a:srgbClr val="006BA4"/>
                </a:solidFill>
                <a:latin typeface="Book Antiqua" panose="02040602050305030304" pitchFamily="18" charset="0"/>
                <a:cs typeface="Arial" panose="020B0604020202020204" pitchFamily="34" charset="0"/>
              </a:rPr>
              <a:t>Questions?</a:t>
            </a:r>
          </a:p>
        </p:txBody>
      </p:sp>
    </p:spTree>
    <p:extLst>
      <p:ext uri="{BB962C8B-B14F-4D97-AF65-F5344CB8AC3E}">
        <p14:creationId xmlns:p14="http://schemas.microsoft.com/office/powerpoint/2010/main" val="105898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B7A2B2-0646-6849-9A0E-2003A8588FAA}"/>
              </a:ext>
            </a:extLst>
          </p:cNvPr>
          <p:cNvSpPr/>
          <p:nvPr userDrawn="1"/>
        </p:nvSpPr>
        <p:spPr>
          <a:xfrm>
            <a:off x="0" y="0"/>
            <a:ext cx="12192000" cy="1752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EB7967A0-1273-2341-8C2C-42DC03D7681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843EF9CE-53D2-9947-A53F-14E1DD45314D}"/>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4" name="Slide Number Placeholder 3">
            <a:extLst>
              <a:ext uri="{FF2B5EF4-FFF2-40B4-BE49-F238E27FC236}">
                <a16:creationId xmlns:a16="http://schemas.microsoft.com/office/drawing/2014/main" id="{94224F44-0A5B-8B49-9A2B-394489A2162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pic>
        <p:nvPicPr>
          <p:cNvPr id="8" name="Picture 7">
            <a:extLst>
              <a:ext uri="{FF2B5EF4-FFF2-40B4-BE49-F238E27FC236}">
                <a16:creationId xmlns:a16="http://schemas.microsoft.com/office/drawing/2014/main" id="{6AADEB4D-D0A6-2049-8BCF-2EBFCC8B4E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586" y="0"/>
            <a:ext cx="1881691" cy="1879600"/>
          </a:xfrm>
          <a:prstGeom prst="rect">
            <a:avLst/>
          </a:prstGeom>
        </p:spPr>
      </p:pic>
    </p:spTree>
    <p:extLst>
      <p:ext uri="{BB962C8B-B14F-4D97-AF65-F5344CB8AC3E}">
        <p14:creationId xmlns:p14="http://schemas.microsoft.com/office/powerpoint/2010/main" val="5699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4EBC-0C1D-5145-A48B-018E781345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859C4D-DBF2-2748-A379-F9E1BD0C5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3C6BC6-3638-744A-A4D3-6D13C5B237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E24B07-FC24-5442-B404-FBE8A607B54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570C42A-1592-C245-8C11-1F98468768B5}"/>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7" name="Slide Number Placeholder 6">
            <a:extLst>
              <a:ext uri="{FF2B5EF4-FFF2-40B4-BE49-F238E27FC236}">
                <a16:creationId xmlns:a16="http://schemas.microsoft.com/office/drawing/2014/main" id="{331AB259-5A6A-0A4B-91C7-ECDD8B200E7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565465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432A-8818-AE4C-8E39-B857AD76E3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B8FB51-E6B6-2B44-91D2-CC6F3AE136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6F2426-CC03-0D49-8F03-80B30B8617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913F02-082B-1F4B-8225-3E937E2E69A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706CDDF-294E-9243-A52E-2A3C977132A6}"/>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7" name="Slide Number Placeholder 6">
            <a:extLst>
              <a:ext uri="{FF2B5EF4-FFF2-40B4-BE49-F238E27FC236}">
                <a16:creationId xmlns:a16="http://schemas.microsoft.com/office/drawing/2014/main" id="{2297E59A-061B-E542-9AAA-B9B72AFBC88D}"/>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89806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47D8-0375-9A46-A164-DCE28A94BA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BDFCD5-EF8F-344F-8F4D-671F6753D9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B8F79-05D5-8144-A71E-6B57763AB59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4A75E8A-73E3-3446-AB72-02365F025EB5}"/>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6" name="Slide Number Placeholder 5">
            <a:extLst>
              <a:ext uri="{FF2B5EF4-FFF2-40B4-BE49-F238E27FC236}">
                <a16:creationId xmlns:a16="http://schemas.microsoft.com/office/drawing/2014/main" id="{7C446E45-D4A3-6C46-BE2A-1115DF99795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84242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19DDFF-27BA-064E-822F-27C6B32F96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79E5B-3023-484D-BDE4-062ADE5E6B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1A832-B585-E443-9FBB-2D4BC6F5D82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18B0BAB-11A5-6546-A8AE-4EC825E8EDAA}"/>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2026. All rights reserved.</a:t>
            </a:r>
          </a:p>
        </p:txBody>
      </p:sp>
      <p:sp>
        <p:nvSpPr>
          <p:cNvPr id="6" name="Slide Number Placeholder 5">
            <a:extLst>
              <a:ext uri="{FF2B5EF4-FFF2-40B4-BE49-F238E27FC236}">
                <a16:creationId xmlns:a16="http://schemas.microsoft.com/office/drawing/2014/main" id="{EBDB9D36-224D-D742-BB2A-8E3F073BF03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3783063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6A226-8332-7B4D-A309-CBD58A51CDDE}"/>
              </a:ext>
            </a:extLst>
          </p:cNvPr>
          <p:cNvSpPr>
            <a:spLocks noGrp="1"/>
          </p:cNvSpPr>
          <p:nvPr>
            <p:ph type="title"/>
          </p:nvPr>
        </p:nvSpPr>
        <p:spPr>
          <a:xfrm>
            <a:off x="441703" y="179145"/>
            <a:ext cx="1139977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ABA7D44-34B4-F348-A4F9-7978306848FD}"/>
              </a:ext>
            </a:extLst>
          </p:cNvPr>
          <p:cNvSpPr>
            <a:spLocks noGrp="1"/>
          </p:cNvSpPr>
          <p:nvPr>
            <p:ph type="body" idx="1"/>
          </p:nvPr>
        </p:nvSpPr>
        <p:spPr>
          <a:xfrm>
            <a:off x="441703" y="1394847"/>
            <a:ext cx="11399777" cy="47821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2EF74022-B9ED-3946-A210-1F4BBFCF56FB}"/>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
        <p:nvSpPr>
          <p:cNvPr id="8" name="Slide Number Placeholder 5">
            <a:extLst>
              <a:ext uri="{FF2B5EF4-FFF2-40B4-BE49-F238E27FC236}">
                <a16:creationId xmlns:a16="http://schemas.microsoft.com/office/drawing/2014/main" id="{DBCC874A-0400-2B49-BB2E-B7A641A1D1A1}"/>
              </a:ext>
            </a:extLst>
          </p:cNvPr>
          <p:cNvSpPr>
            <a:spLocks noGrp="1"/>
          </p:cNvSpPr>
          <p:nvPr>
            <p:ph type="sldNum" sz="quarter" idx="4"/>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a:p>
        </p:txBody>
      </p:sp>
      <p:sp>
        <p:nvSpPr>
          <p:cNvPr id="9" name="Footer Placeholder 4">
            <a:extLst>
              <a:ext uri="{FF2B5EF4-FFF2-40B4-BE49-F238E27FC236}">
                <a16:creationId xmlns:a16="http://schemas.microsoft.com/office/drawing/2014/main" id="{53F072AE-6327-E74C-A158-37DFDB844ED3}"/>
              </a:ext>
            </a:extLst>
          </p:cNvPr>
          <p:cNvSpPr>
            <a:spLocks noGrp="1"/>
          </p:cNvSpPr>
          <p:nvPr>
            <p:ph type="ftr" sz="quarter" idx="3"/>
          </p:nvPr>
        </p:nvSpPr>
        <p:spPr>
          <a:xfrm>
            <a:off x="511935" y="6283269"/>
            <a:ext cx="4114800" cy="365125"/>
          </a:xfrm>
          <a:prstGeom prst="rect">
            <a:avLst/>
          </a:prstGeom>
        </p:spPr>
        <p:txBody>
          <a:bodyPr/>
          <a:lstStyle>
            <a:lvl1pPr algn="ctr">
              <a:defRPr sz="1200"/>
            </a:lvl1pPr>
          </a:lstStyle>
          <a:p>
            <a:r>
              <a:rPr lang="en-US" altLang="en-US" dirty="0"/>
              <a:t>© Shipman &amp; Goodwin LLP 2026. All rights reserved.</a:t>
            </a:r>
          </a:p>
        </p:txBody>
      </p:sp>
    </p:spTree>
    <p:extLst>
      <p:ext uri="{BB962C8B-B14F-4D97-AF65-F5344CB8AC3E}">
        <p14:creationId xmlns:p14="http://schemas.microsoft.com/office/powerpoint/2010/main" val="183036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b="1" i="0" kern="1200">
          <a:solidFill>
            <a:srgbClr val="006BA4"/>
          </a:solidFill>
          <a:latin typeface="Book Antiqua" panose="02040602050305030304" pitchFamily="18"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36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32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8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4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4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A52CE9-9CBE-4B4A-A8C9-70C2C8E542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eeform 6">
            <a:extLst>
              <a:ext uri="{FF2B5EF4-FFF2-40B4-BE49-F238E27FC236}">
                <a16:creationId xmlns:a16="http://schemas.microsoft.com/office/drawing/2014/main" id="{0A3E528B-F01C-EF4F-B5DD-D76E476ED674}"/>
              </a:ext>
            </a:extLst>
          </p:cNvPr>
          <p:cNvSpPr/>
          <p:nvPr/>
        </p:nvSpPr>
        <p:spPr>
          <a:xfrm>
            <a:off x="0" y="2648415"/>
            <a:ext cx="12216983" cy="4257207"/>
          </a:xfrm>
          <a:custGeom>
            <a:avLst/>
            <a:gdLst>
              <a:gd name="connsiteX0" fmla="*/ 0 w 12216983"/>
              <a:gd name="connsiteY0" fmla="*/ 764499 h 4257207"/>
              <a:gd name="connsiteX1" fmla="*/ 5194092 w 12216983"/>
              <a:gd name="connsiteY1" fmla="*/ 0 h 4257207"/>
              <a:gd name="connsiteX2" fmla="*/ 12216983 w 12216983"/>
              <a:gd name="connsiteY2" fmla="*/ 4257207 h 4257207"/>
              <a:gd name="connsiteX3" fmla="*/ 0 w 12216983"/>
              <a:gd name="connsiteY3" fmla="*/ 4257207 h 4257207"/>
              <a:gd name="connsiteX4" fmla="*/ 0 w 12216983"/>
              <a:gd name="connsiteY4" fmla="*/ 764499 h 4257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4257207">
                <a:moveTo>
                  <a:pt x="0" y="764499"/>
                </a:moveTo>
                <a:lnTo>
                  <a:pt x="5194092" y="0"/>
                </a:lnTo>
                <a:lnTo>
                  <a:pt x="12216983" y="4257207"/>
                </a:lnTo>
                <a:lnTo>
                  <a:pt x="0" y="4257207"/>
                </a:lnTo>
                <a:cubicBezTo>
                  <a:pt x="2498" y="3092971"/>
                  <a:pt x="4997" y="1928735"/>
                  <a:pt x="0" y="764499"/>
                </a:cubicBezTo>
                <a:close/>
              </a:path>
            </a:pathLst>
          </a:custGeom>
          <a:solidFill>
            <a:srgbClr val="006BA4">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690CCE-1186-0547-9FE5-DC1BBFAD1CF3}"/>
              </a:ext>
            </a:extLst>
          </p:cNvPr>
          <p:cNvSpPr>
            <a:spLocks noGrp="1"/>
          </p:cNvSpPr>
          <p:nvPr>
            <p:ph type="ctrTitle"/>
          </p:nvPr>
        </p:nvSpPr>
        <p:spPr>
          <a:xfrm>
            <a:off x="416720" y="3219152"/>
            <a:ext cx="11182026" cy="2387600"/>
          </a:xfrm>
        </p:spPr>
        <p:txBody>
          <a:bodyPr>
            <a:noAutofit/>
          </a:bodyPr>
          <a:lstStyle/>
          <a:p>
            <a:r>
              <a:rPr lang="en-US" sz="5400" dirty="0"/>
              <a:t>Title IX Regulations:</a:t>
            </a:r>
            <a:br>
              <a:rPr lang="en-US" sz="5400" dirty="0"/>
            </a:br>
            <a:r>
              <a:rPr lang="en-US" sz="2800" i="1" dirty="0"/>
              <a:t>Coordinator, Investigator, Decisionmaker </a:t>
            </a:r>
            <a:br>
              <a:rPr lang="en-US" sz="2800" i="1" dirty="0"/>
            </a:br>
            <a:r>
              <a:rPr lang="en-US" sz="2800" i="1" dirty="0"/>
              <a:t>and Informal Resolution Facilitator Training</a:t>
            </a:r>
            <a:endParaRPr lang="en-US" i="1" dirty="0"/>
          </a:p>
        </p:txBody>
      </p:sp>
      <p:sp>
        <p:nvSpPr>
          <p:cNvPr id="4" name="Subtitle 2">
            <a:extLst>
              <a:ext uri="{FF2B5EF4-FFF2-40B4-BE49-F238E27FC236}">
                <a16:creationId xmlns:a16="http://schemas.microsoft.com/office/drawing/2014/main" id="{9E941EB1-61F7-214B-A538-AA7CBF98461D}"/>
              </a:ext>
            </a:extLst>
          </p:cNvPr>
          <p:cNvSpPr txBox="1">
            <a:spLocks/>
          </p:cNvSpPr>
          <p:nvPr/>
        </p:nvSpPr>
        <p:spPr>
          <a:xfrm>
            <a:off x="6164393" y="5349323"/>
            <a:ext cx="5128586"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6BA4"/>
              </a:buClr>
              <a:buFont typeface="Arial" panose="020B0604020202020204" pitchFamily="34" charset="0"/>
              <a:buNone/>
              <a:defRPr sz="2000" b="0" i="0" kern="1200">
                <a:solidFill>
                  <a:schemeClr val="bg1"/>
                </a:solidFill>
                <a:latin typeface="Book Antiqua" panose="02040602050305030304" pitchFamily="18" charset="0"/>
                <a:ea typeface="+mn-ea"/>
                <a:cs typeface="+mn-cs"/>
              </a:defRPr>
            </a:lvl1pPr>
            <a:lvl2pPr marL="457200" indent="0" algn="ctr" defTabSz="914400" rtl="0" eaLnBrk="1" latinLnBrk="0" hangingPunct="1">
              <a:lnSpc>
                <a:spcPct val="90000"/>
              </a:lnSpc>
              <a:spcBef>
                <a:spcPts val="500"/>
              </a:spcBef>
              <a:buClr>
                <a:srgbClr val="006BA4"/>
              </a:buClr>
              <a:buSzPct val="80000"/>
              <a:buFont typeface="Wingdings" pitchFamily="2" charset="2"/>
              <a:buNone/>
              <a:defRPr sz="2000" b="0" i="0" kern="1200">
                <a:solidFill>
                  <a:schemeClr val="tx1"/>
                </a:solidFill>
                <a:latin typeface="Book Antiqua" panose="02040602050305030304" pitchFamily="18" charset="0"/>
                <a:ea typeface="+mn-ea"/>
                <a:cs typeface="+mn-cs"/>
              </a:defRPr>
            </a:lvl2pPr>
            <a:lvl3pPr marL="914400" indent="0" algn="ctr" defTabSz="914400" rtl="0" eaLnBrk="1" latinLnBrk="0" hangingPunct="1">
              <a:lnSpc>
                <a:spcPct val="90000"/>
              </a:lnSpc>
              <a:spcBef>
                <a:spcPts val="500"/>
              </a:spcBef>
              <a:buClr>
                <a:srgbClr val="006BA4"/>
              </a:buClr>
              <a:buSzPct val="70000"/>
              <a:buFont typeface="Courier New" panose="02070309020205020404" pitchFamily="49" charset="0"/>
              <a:buNone/>
              <a:defRPr sz="1800" b="0" i="0" kern="1200">
                <a:solidFill>
                  <a:schemeClr val="tx1"/>
                </a:solidFill>
                <a:latin typeface="Book Antiqua" panose="02040602050305030304" pitchFamily="18" charset="0"/>
                <a:ea typeface="+mn-ea"/>
                <a:cs typeface="+mn-cs"/>
              </a:defRPr>
            </a:lvl3pPr>
            <a:lvl4pPr marL="13716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4pPr>
            <a:lvl5pPr marL="18288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800" dirty="0"/>
          </a:p>
        </p:txBody>
      </p:sp>
      <p:pic>
        <p:nvPicPr>
          <p:cNvPr id="8" name="Picture 7">
            <a:extLst>
              <a:ext uri="{FF2B5EF4-FFF2-40B4-BE49-F238E27FC236}">
                <a16:creationId xmlns:a16="http://schemas.microsoft.com/office/drawing/2014/main" id="{EBFEA3F0-98FF-0D41-B9C6-792347CD6C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9" name="TextBox 8">
            <a:extLst>
              <a:ext uri="{FF2B5EF4-FFF2-40B4-BE49-F238E27FC236}">
                <a16:creationId xmlns:a16="http://schemas.microsoft.com/office/drawing/2014/main" id="{4193A3AD-D4C1-594A-BF7B-F9D068038390}"/>
              </a:ext>
            </a:extLst>
          </p:cNvPr>
          <p:cNvSpPr txBox="1"/>
          <p:nvPr/>
        </p:nvSpPr>
        <p:spPr>
          <a:xfrm>
            <a:off x="6096000" y="6502263"/>
            <a:ext cx="4633992" cy="261610"/>
          </a:xfrm>
          <a:prstGeom prst="rect">
            <a:avLst/>
          </a:prstGeom>
          <a:noFill/>
        </p:spPr>
        <p:txBody>
          <a:bodyPr wrap="square" rtlCol="0">
            <a:spAutoFit/>
          </a:bodyPr>
          <a:lstStyle/>
          <a:p>
            <a:pPr algn="ctr"/>
            <a:r>
              <a:rPr lang="en-US" sz="1100" dirty="0">
                <a:solidFill>
                  <a:schemeClr val="bg1"/>
                </a:solidFill>
              </a:rPr>
              <a:t>Connecticut  |  New York  | www.shipmangoodwin.com</a:t>
            </a:r>
          </a:p>
        </p:txBody>
      </p:sp>
      <p:sp>
        <p:nvSpPr>
          <p:cNvPr id="10" name="TextBox 9">
            <a:extLst>
              <a:ext uri="{FF2B5EF4-FFF2-40B4-BE49-F238E27FC236}">
                <a16:creationId xmlns:a16="http://schemas.microsoft.com/office/drawing/2014/main" id="{001931E1-CA7A-F042-85ED-CE2510792BBD}"/>
              </a:ext>
            </a:extLst>
          </p:cNvPr>
          <p:cNvSpPr txBox="1"/>
          <p:nvPr/>
        </p:nvSpPr>
        <p:spPr>
          <a:xfrm>
            <a:off x="416720" y="6502263"/>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2026. All rights reserved.</a:t>
            </a:r>
          </a:p>
          <a:p>
            <a:endParaRPr lang="en-US" sz="1100" dirty="0"/>
          </a:p>
        </p:txBody>
      </p:sp>
      <p:sp>
        <p:nvSpPr>
          <p:cNvPr id="6" name="Subtitle 5">
            <a:extLst>
              <a:ext uri="{FF2B5EF4-FFF2-40B4-BE49-F238E27FC236}">
                <a16:creationId xmlns:a16="http://schemas.microsoft.com/office/drawing/2014/main" id="{474F0292-22DA-BAEB-D854-9820330A9AEB}"/>
              </a:ext>
            </a:extLst>
          </p:cNvPr>
          <p:cNvSpPr>
            <a:spLocks noGrp="1"/>
          </p:cNvSpPr>
          <p:nvPr>
            <p:ph type="subTitle" idx="1"/>
          </p:nvPr>
        </p:nvSpPr>
        <p:spPr/>
        <p:txBody>
          <a:bodyPr/>
          <a:lstStyle/>
          <a:p>
            <a:endParaRPr lang="en-US" dirty="0"/>
          </a:p>
          <a:p>
            <a:endParaRPr lang="en-US" dirty="0"/>
          </a:p>
          <a:p>
            <a:r>
              <a:rPr lang="en-US" dirty="0"/>
              <a:t>Vernon Board of Education				October 15, 2026</a:t>
            </a:r>
          </a:p>
          <a:p>
            <a:endParaRPr lang="en-US" dirty="0"/>
          </a:p>
          <a:p>
            <a:endParaRPr lang="en-US" dirty="0"/>
          </a:p>
        </p:txBody>
      </p:sp>
    </p:spTree>
    <p:extLst>
      <p:ext uri="{BB962C8B-B14F-4D97-AF65-F5344CB8AC3E}">
        <p14:creationId xmlns:p14="http://schemas.microsoft.com/office/powerpoint/2010/main" val="429369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145" y="0"/>
            <a:ext cx="12222145" cy="6858000"/>
          </a:xfrm>
          <a:prstGeom prst="rect">
            <a:avLst/>
          </a:prstGeom>
        </p:spPr>
      </p:pic>
      <p:sp>
        <p:nvSpPr>
          <p:cNvPr id="2" name="Title 1"/>
          <p:cNvSpPr>
            <a:spLocks noGrp="1"/>
          </p:cNvSpPr>
          <p:nvPr>
            <p:ph type="title"/>
          </p:nvPr>
        </p:nvSpPr>
        <p:spPr>
          <a:xfrm>
            <a:off x="-1638072" y="179145"/>
            <a:ext cx="11354057" cy="1407786"/>
          </a:xfrm>
        </p:spPr>
        <p:txBody>
          <a:bodyPr/>
          <a:lstStyle/>
          <a:p>
            <a:pPr algn="ctr"/>
            <a:r>
              <a:rPr lang="en-US" dirty="0"/>
              <a:t>Title IX of the Education </a:t>
            </a:r>
            <a:br>
              <a:rPr lang="en-US" dirty="0"/>
            </a:br>
            <a:r>
              <a:rPr lang="en-US" dirty="0"/>
              <a:t>Amendments of 1972</a:t>
            </a:r>
          </a:p>
        </p:txBody>
      </p:sp>
      <p:sp>
        <p:nvSpPr>
          <p:cNvPr id="3" name="Content Placeholder 2"/>
          <p:cNvSpPr>
            <a:spLocks noGrp="1"/>
          </p:cNvSpPr>
          <p:nvPr>
            <p:ph idx="1"/>
          </p:nvPr>
        </p:nvSpPr>
        <p:spPr>
          <a:xfrm>
            <a:off x="694622" y="1586931"/>
            <a:ext cx="6688671" cy="4459225"/>
          </a:xfrm>
        </p:spPr>
        <p:txBody>
          <a:bodyPr>
            <a:noAutofit/>
          </a:bodyPr>
          <a:lstStyle/>
          <a:p>
            <a:pPr marL="0" indent="0" algn="ctr">
              <a:buNone/>
            </a:pPr>
            <a:r>
              <a:rPr lang="en-US" sz="3600" i="1" dirty="0">
                <a:solidFill>
                  <a:schemeClr val="bg2">
                    <a:lumMod val="10000"/>
                  </a:schemeClr>
                </a:solidFill>
              </a:rPr>
              <a:t>“No person in the United States shall, on the basis of sex, be excluded from participation in, be denied the benefits of, or be subjected to discrimination under any educational program or activity receiving Federal </a:t>
            </a:r>
            <a:br>
              <a:rPr lang="en-US" sz="3600" i="1" dirty="0">
                <a:solidFill>
                  <a:schemeClr val="bg2">
                    <a:lumMod val="10000"/>
                  </a:schemeClr>
                </a:solidFill>
              </a:rPr>
            </a:br>
            <a:r>
              <a:rPr lang="en-US" sz="3600" i="1" dirty="0">
                <a:solidFill>
                  <a:schemeClr val="bg2">
                    <a:lumMod val="10000"/>
                  </a:schemeClr>
                </a:solidFill>
              </a:rPr>
              <a:t>financial assistance.”</a:t>
            </a:r>
          </a:p>
          <a:p>
            <a:pPr marL="0" indent="0" algn="ctr">
              <a:buNone/>
            </a:pPr>
            <a:endParaRPr lang="en-US" sz="36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a:t>
            </a:fld>
            <a:endParaRPr lang="en-US" dirty="0"/>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318717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8351-0796-5843-B591-601B44931241}"/>
              </a:ext>
            </a:extLst>
          </p:cNvPr>
          <p:cNvSpPr>
            <a:spLocks noGrp="1"/>
          </p:cNvSpPr>
          <p:nvPr>
            <p:ph type="title"/>
          </p:nvPr>
        </p:nvSpPr>
        <p:spPr>
          <a:xfrm>
            <a:off x="241301" y="192414"/>
            <a:ext cx="11950699" cy="1407786"/>
          </a:xfrm>
        </p:spPr>
        <p:txBody>
          <a:bodyPr>
            <a:normAutofit/>
          </a:bodyPr>
          <a:lstStyle/>
          <a:p>
            <a:pPr algn="ctr"/>
            <a:r>
              <a:rPr lang="en-US" dirty="0"/>
              <a:t>Title IX: The Basics</a:t>
            </a:r>
            <a:endParaRPr lang="en-US" sz="3600" b="0" dirty="0">
              <a:solidFill>
                <a:schemeClr val="tx1"/>
              </a:solidFill>
            </a:endParaRPr>
          </a:p>
        </p:txBody>
      </p:sp>
      <p:sp>
        <p:nvSpPr>
          <p:cNvPr id="4" name="Footer Placeholder 3">
            <a:extLst>
              <a:ext uri="{FF2B5EF4-FFF2-40B4-BE49-F238E27FC236}">
                <a16:creationId xmlns:a16="http://schemas.microsoft.com/office/drawing/2014/main" id="{A64B3EE3-BABC-A24F-8E1C-F098AB9D4916}"/>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0867BCED-049B-144D-A010-BB9B633BE1D4}"/>
              </a:ext>
            </a:extLst>
          </p:cNvPr>
          <p:cNvSpPr>
            <a:spLocks noGrp="1"/>
          </p:cNvSpPr>
          <p:nvPr>
            <p:ph type="sldNum" sz="quarter" idx="12"/>
          </p:nvPr>
        </p:nvSpPr>
        <p:spPr/>
        <p:txBody>
          <a:bodyPr/>
          <a:lstStyle/>
          <a:p>
            <a:fld id="{E6C0C164-648A-654B-87AA-0915A2DD7517}" type="slidenum">
              <a:rPr lang="en-US" smtClean="0"/>
              <a:t>3</a:t>
            </a:fld>
            <a:endParaRPr lang="en-US" dirty="0"/>
          </a:p>
        </p:txBody>
      </p:sp>
      <p:sp>
        <p:nvSpPr>
          <p:cNvPr id="7" name="Rectangle 6">
            <a:extLst>
              <a:ext uri="{FF2B5EF4-FFF2-40B4-BE49-F238E27FC236}">
                <a16:creationId xmlns:a16="http://schemas.microsoft.com/office/drawing/2014/main" id="{0DD443EB-4477-2E4A-9921-2E1A00C37285}"/>
              </a:ext>
            </a:extLst>
          </p:cNvPr>
          <p:cNvSpPr/>
          <p:nvPr/>
        </p:nvSpPr>
        <p:spPr bwMode="auto">
          <a:xfrm>
            <a:off x="3517900" y="1534159"/>
            <a:ext cx="8674100" cy="3649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Content Placeholder 2">
            <a:extLst>
              <a:ext uri="{FF2B5EF4-FFF2-40B4-BE49-F238E27FC236}">
                <a16:creationId xmlns:a16="http://schemas.microsoft.com/office/drawing/2014/main" id="{C9BB1A0E-2352-FE4A-9DAA-6D6EDD0E010C}"/>
              </a:ext>
            </a:extLst>
          </p:cNvPr>
          <p:cNvSpPr txBox="1">
            <a:spLocks/>
          </p:cNvSpPr>
          <p:nvPr/>
        </p:nvSpPr>
        <p:spPr bwMode="auto">
          <a:xfrm>
            <a:off x="4009937" y="1564547"/>
            <a:ext cx="8070209" cy="346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457200" indent="-457200" eaLnBrk="1" hangingPunct="1">
              <a:spcBef>
                <a:spcPts val="600"/>
              </a:spcBef>
              <a:spcAft>
                <a:spcPts val="600"/>
              </a:spcAft>
              <a:buFont typeface="Arial" panose="020B0604020202020204" pitchFamily="34" charset="0"/>
              <a:buChar char="•"/>
            </a:pPr>
            <a:r>
              <a:rPr lang="en-US" sz="3000" dirty="0">
                <a:solidFill>
                  <a:schemeClr val="bg1"/>
                </a:solidFill>
                <a:latin typeface="Book Antiqua" panose="02040602050305030304" pitchFamily="18" charset="0"/>
              </a:rPr>
              <a:t>Applies to programs or activities operated by </a:t>
            </a:r>
            <a:r>
              <a:rPr lang="en-US" sz="3000" b="1" dirty="0">
                <a:solidFill>
                  <a:schemeClr val="accent4">
                    <a:lumMod val="20000"/>
                    <a:lumOff val="80000"/>
                  </a:schemeClr>
                </a:solidFill>
                <a:latin typeface="Book Antiqua" panose="02040602050305030304" pitchFamily="18" charset="0"/>
              </a:rPr>
              <a:t>schools that receive federal financial assistance</a:t>
            </a:r>
            <a:r>
              <a:rPr lang="en-US" sz="3000" dirty="0">
                <a:solidFill>
                  <a:schemeClr val="bg1"/>
                </a:solidFill>
                <a:latin typeface="Book Antiqua" panose="02040602050305030304" pitchFamily="18" charset="0"/>
              </a:rPr>
              <a:t>, including elementary and secondary schools, colleges, universities, whether public or private.</a:t>
            </a:r>
          </a:p>
          <a:p>
            <a:pPr marL="457200" indent="-457200" eaLnBrk="1" hangingPunct="1">
              <a:spcBef>
                <a:spcPts val="600"/>
              </a:spcBef>
              <a:spcAft>
                <a:spcPts val="600"/>
              </a:spcAft>
              <a:buFont typeface="Arial" panose="020B0604020202020204" pitchFamily="34" charset="0"/>
              <a:buChar char="•"/>
            </a:pPr>
            <a:r>
              <a:rPr lang="en-US" sz="3000" dirty="0">
                <a:solidFill>
                  <a:schemeClr val="bg1"/>
                </a:solidFill>
                <a:latin typeface="Book Antiqua" panose="02040602050305030304" pitchFamily="18" charset="0"/>
              </a:rPr>
              <a:t>Prohibits schools receiving federal funds from </a:t>
            </a:r>
            <a:r>
              <a:rPr lang="en-US" sz="3000" b="1" dirty="0">
                <a:solidFill>
                  <a:schemeClr val="accent4">
                    <a:lumMod val="20000"/>
                    <a:lumOff val="80000"/>
                  </a:schemeClr>
                </a:solidFill>
                <a:latin typeface="Book Antiqua" panose="02040602050305030304" pitchFamily="18" charset="0"/>
              </a:rPr>
              <a:t>discriminating on the basis of sex</a:t>
            </a:r>
            <a:r>
              <a:rPr lang="en-US" sz="3000" dirty="0">
                <a:solidFill>
                  <a:schemeClr val="bg1"/>
                </a:solidFill>
                <a:latin typeface="Book Antiqua" panose="02040602050305030304" pitchFamily="18" charset="0"/>
              </a:rPr>
              <a:t>. </a:t>
            </a:r>
          </a:p>
        </p:txBody>
      </p:sp>
      <p:sp>
        <p:nvSpPr>
          <p:cNvPr id="13" name="Content Placeholder 2">
            <a:extLst>
              <a:ext uri="{FF2B5EF4-FFF2-40B4-BE49-F238E27FC236}">
                <a16:creationId xmlns:a16="http://schemas.microsoft.com/office/drawing/2014/main" id="{822CBF5B-F68E-7F48-8BDB-7050D9F569BF}"/>
              </a:ext>
            </a:extLst>
          </p:cNvPr>
          <p:cNvSpPr txBox="1">
            <a:spLocks/>
          </p:cNvSpPr>
          <p:nvPr/>
        </p:nvSpPr>
        <p:spPr bwMode="auto">
          <a:xfrm>
            <a:off x="435864" y="5183781"/>
            <a:ext cx="11400536"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ts val="0"/>
              </a:spcBef>
              <a:buFont typeface="Arial" charset="0"/>
              <a:buNone/>
            </a:pPr>
            <a:endParaRPr lang="en-US" dirty="0">
              <a:solidFill>
                <a:schemeClr val="tx2"/>
              </a:solidFill>
              <a:latin typeface="Book Antiqua" panose="02040602050305030304" pitchFamily="18"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534158"/>
            <a:ext cx="3840351" cy="3649623"/>
          </a:xfrm>
          <a:prstGeom prst="rect">
            <a:avLst/>
          </a:prstGeom>
        </p:spPr>
      </p:pic>
    </p:spTree>
    <p:extLst>
      <p:ext uri="{BB962C8B-B14F-4D97-AF65-F5344CB8AC3E}">
        <p14:creationId xmlns:p14="http://schemas.microsoft.com/office/powerpoint/2010/main" val="320728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50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9E75-AC89-6FEB-E043-41C958702570}"/>
              </a:ext>
            </a:extLst>
          </p:cNvPr>
          <p:cNvSpPr>
            <a:spLocks noGrp="1"/>
          </p:cNvSpPr>
          <p:nvPr>
            <p:ph type="title"/>
          </p:nvPr>
        </p:nvSpPr>
        <p:spPr>
          <a:xfrm>
            <a:off x="441703" y="-10416"/>
            <a:ext cx="11354057" cy="1407786"/>
          </a:xfrm>
        </p:spPr>
        <p:txBody>
          <a:bodyPr/>
          <a:lstStyle/>
          <a:p>
            <a:pPr algn="ctr"/>
            <a:r>
              <a:rPr lang="en-US" dirty="0"/>
              <a:t>Title IX History </a:t>
            </a:r>
          </a:p>
        </p:txBody>
      </p:sp>
      <p:sp>
        <p:nvSpPr>
          <p:cNvPr id="4" name="Footer Placeholder 3">
            <a:extLst>
              <a:ext uri="{FF2B5EF4-FFF2-40B4-BE49-F238E27FC236}">
                <a16:creationId xmlns:a16="http://schemas.microsoft.com/office/drawing/2014/main" id="{B3281DF3-B1F6-A38E-9F18-6C3B17EA4F71}"/>
              </a:ext>
            </a:extLst>
          </p:cNvPr>
          <p:cNvSpPr>
            <a:spLocks noGrp="1"/>
          </p:cNvSpPr>
          <p:nvPr>
            <p:ph type="ftr" sz="quarter" idx="11"/>
          </p:nvPr>
        </p:nvSpPr>
        <p:spPr/>
        <p:txBody>
          <a:bodyPr/>
          <a:lstStyle/>
          <a:p>
            <a:r>
              <a:rPr lang="en-US" altLang="en-US" dirty="0"/>
              <a:t>© Shipman &amp; Goodwin LLP 2026. All rights reserved.</a:t>
            </a:r>
          </a:p>
        </p:txBody>
      </p:sp>
      <p:sp>
        <p:nvSpPr>
          <p:cNvPr id="5" name="Slide Number Placeholder 4">
            <a:extLst>
              <a:ext uri="{FF2B5EF4-FFF2-40B4-BE49-F238E27FC236}">
                <a16:creationId xmlns:a16="http://schemas.microsoft.com/office/drawing/2014/main" id="{44F17B80-9F79-6129-3D99-FC2AE853C303}"/>
              </a:ext>
            </a:extLst>
          </p:cNvPr>
          <p:cNvSpPr>
            <a:spLocks noGrp="1"/>
          </p:cNvSpPr>
          <p:nvPr>
            <p:ph type="sldNum" sz="quarter" idx="12"/>
          </p:nvPr>
        </p:nvSpPr>
        <p:spPr/>
        <p:txBody>
          <a:bodyPr/>
          <a:lstStyle/>
          <a:p>
            <a:fld id="{E6C0C164-648A-654B-87AA-0915A2DD7517}" type="slidenum">
              <a:rPr lang="en-US" smtClean="0"/>
              <a:t>4</a:t>
            </a:fld>
            <a:endParaRPr lang="en-US"/>
          </a:p>
        </p:txBody>
      </p:sp>
      <p:graphicFrame>
        <p:nvGraphicFramePr>
          <p:cNvPr id="8" name="Diagram 7">
            <a:extLst>
              <a:ext uri="{FF2B5EF4-FFF2-40B4-BE49-F238E27FC236}">
                <a16:creationId xmlns:a16="http://schemas.microsoft.com/office/drawing/2014/main" id="{02131235-DB36-26F4-44CA-C4C812B42A4F}"/>
              </a:ext>
            </a:extLst>
          </p:cNvPr>
          <p:cNvGraphicFramePr/>
          <p:nvPr>
            <p:extLst>
              <p:ext uri="{D42A27DB-BD31-4B8C-83A1-F6EECF244321}">
                <p14:modId xmlns:p14="http://schemas.microsoft.com/office/powerpoint/2010/main" val="222327399"/>
              </p:ext>
            </p:extLst>
          </p:nvPr>
        </p:nvGraphicFramePr>
        <p:xfrm>
          <a:off x="508002" y="333831"/>
          <a:ext cx="11126183" cy="3483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a:extLst>
              <a:ext uri="{FF2B5EF4-FFF2-40B4-BE49-F238E27FC236}">
                <a16:creationId xmlns:a16="http://schemas.microsoft.com/office/drawing/2014/main" id="{26AB93B3-3148-2E5B-5259-0CA3AFE414B2}"/>
              </a:ext>
            </a:extLst>
          </p:cNvPr>
          <p:cNvSpPr/>
          <p:nvPr/>
        </p:nvSpPr>
        <p:spPr>
          <a:xfrm>
            <a:off x="557815" y="3200613"/>
            <a:ext cx="2672041" cy="2952412"/>
          </a:xfrm>
          <a:prstGeom prst="roundRect">
            <a:avLst/>
          </a:prstGeom>
          <a:solidFill>
            <a:srgbClr val="2783C6">
              <a:alpha val="2278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No binding federal regulations related to sexual harassment under Title IX, only administrative guidance issued by the Department’s Office for Civil Rights (OCR), which enforces Title IX.</a:t>
            </a:r>
          </a:p>
        </p:txBody>
      </p:sp>
      <p:sp>
        <p:nvSpPr>
          <p:cNvPr id="15" name="Rounded Rectangle 14">
            <a:extLst>
              <a:ext uri="{FF2B5EF4-FFF2-40B4-BE49-F238E27FC236}">
                <a16:creationId xmlns:a16="http://schemas.microsoft.com/office/drawing/2014/main" id="{A45C94B9-AD81-6803-411D-8E73435A452C}"/>
              </a:ext>
            </a:extLst>
          </p:cNvPr>
          <p:cNvSpPr/>
          <p:nvPr/>
        </p:nvSpPr>
        <p:spPr>
          <a:xfrm>
            <a:off x="3403574" y="3142506"/>
            <a:ext cx="2672041" cy="2952412"/>
          </a:xfrm>
          <a:prstGeom prst="roundRect">
            <a:avLst/>
          </a:prstGeom>
          <a:solidFill>
            <a:srgbClr val="27CED8">
              <a:alpha val="2536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new definition</a:t>
            </a:r>
            <a:r>
              <a:rPr lang="en-US" sz="1400" dirty="0">
                <a:solidFill>
                  <a:srgbClr val="1D6295"/>
                </a:solidFill>
                <a:latin typeface="Book Antiqua" panose="02040602050305030304" pitchFamily="18" charset="0"/>
              </a:rPr>
              <a:t> </a:t>
            </a:r>
            <a:r>
              <a:rPr lang="en-US" sz="1400" dirty="0">
                <a:solidFill>
                  <a:schemeClr val="tx1"/>
                </a:solidFill>
                <a:latin typeface="Book Antiqua" panose="02040602050305030304" pitchFamily="18" charset="0"/>
              </a:rPr>
              <a:t>of sexual harassment</a:t>
            </a:r>
          </a:p>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detailed grievance process </a:t>
            </a:r>
            <a:r>
              <a:rPr lang="en-US" sz="1400" dirty="0">
                <a:solidFill>
                  <a:schemeClr val="tx1"/>
                </a:solidFill>
                <a:latin typeface="Book Antiqua" panose="02040602050305030304" pitchFamily="18" charset="0"/>
              </a:rPr>
              <a:t>for formal complaints of sexual harassment – </a:t>
            </a:r>
            <a:r>
              <a:rPr lang="en-US" sz="1400" b="1" dirty="0">
                <a:solidFill>
                  <a:srgbClr val="1D6295"/>
                </a:solidFill>
                <a:latin typeface="Book Antiqua" panose="02040602050305030304" pitchFamily="18" charset="0"/>
              </a:rPr>
              <a:t>specific roles </a:t>
            </a:r>
            <a:r>
              <a:rPr lang="en-US" sz="1400" dirty="0">
                <a:solidFill>
                  <a:schemeClr val="tx1"/>
                </a:solidFill>
                <a:latin typeface="Book Antiqua" panose="02040602050305030304" pitchFamily="18" charset="0"/>
              </a:rPr>
              <a:t>for administrators in grievance process</a:t>
            </a:r>
          </a:p>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duty</a:t>
            </a:r>
            <a:r>
              <a:rPr lang="en-US" sz="1400" dirty="0">
                <a:solidFill>
                  <a:schemeClr val="tx1"/>
                </a:solidFill>
                <a:latin typeface="Book Antiqua" panose="02040602050305030304" pitchFamily="18" charset="0"/>
              </a:rPr>
              <a:t> for schools to investigate complaints of </a:t>
            </a:r>
            <a:r>
              <a:rPr lang="en-US" sz="1400" b="1" dirty="0">
                <a:solidFill>
                  <a:srgbClr val="1D6295"/>
                </a:solidFill>
                <a:latin typeface="Book Antiqua" panose="02040602050305030304" pitchFamily="18" charset="0"/>
              </a:rPr>
              <a:t>conduct that occurred within their program or activity</a:t>
            </a:r>
          </a:p>
        </p:txBody>
      </p:sp>
      <p:sp>
        <p:nvSpPr>
          <p:cNvPr id="16" name="Rounded Rectangle 15">
            <a:extLst>
              <a:ext uri="{FF2B5EF4-FFF2-40B4-BE49-F238E27FC236}">
                <a16:creationId xmlns:a16="http://schemas.microsoft.com/office/drawing/2014/main" id="{4ADCE697-76D6-218C-CBF4-DA36D2A0AF15}"/>
              </a:ext>
            </a:extLst>
          </p:cNvPr>
          <p:cNvSpPr/>
          <p:nvPr/>
        </p:nvSpPr>
        <p:spPr>
          <a:xfrm>
            <a:off x="6165427" y="3142506"/>
            <a:ext cx="2672041" cy="2952411"/>
          </a:xfrm>
          <a:prstGeom prst="roundRect">
            <a:avLst/>
          </a:prstGeom>
          <a:solidFill>
            <a:srgbClr val="42BA98">
              <a:alpha val="2908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solidFill>
                  <a:schemeClr val="accent2">
                    <a:lumMod val="75000"/>
                  </a:schemeClr>
                </a:solidFill>
                <a:latin typeface="Book Antiqua" panose="02040602050305030304" pitchFamily="18" charset="0"/>
              </a:rPr>
              <a:t>Expands the definition</a:t>
            </a:r>
            <a:r>
              <a:rPr lang="en-US" sz="1400" dirty="0">
                <a:solidFill>
                  <a:prstClr val="black"/>
                </a:solidFill>
                <a:latin typeface="Book Antiqua" panose="02040602050305030304" pitchFamily="18" charset="0"/>
              </a:rPr>
              <a:t> of sex-based (formerly “sexual”) harassment</a:t>
            </a:r>
            <a:endPar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285750" lvl="0" indent="-285750">
              <a:buFont typeface="Arial" panose="020B0604020202020204" pitchFamily="34" charset="0"/>
              <a:buChar char="•"/>
              <a:defRPr/>
            </a:pPr>
            <a:r>
              <a:rPr lang="en-US" sz="1400" b="1" dirty="0">
                <a:solidFill>
                  <a:schemeClr val="accent2">
                    <a:lumMod val="75000"/>
                  </a:schemeClr>
                </a:solidFill>
                <a:latin typeface="Book Antiqua" panose="02040602050305030304" pitchFamily="18" charset="0"/>
              </a:rPr>
              <a:t>One grievance process </a:t>
            </a:r>
            <a:r>
              <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for K-12, including sex-based harassment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accent2">
                    <a:lumMod val="75000"/>
                  </a:schemeClr>
                </a:solidFill>
                <a:effectLst/>
                <a:uLnTx/>
                <a:uFillTx/>
                <a:latin typeface="Book Antiqua" panose="02040602050305030304" pitchFamily="18" charset="0"/>
                <a:ea typeface="+mn-ea"/>
                <a:cs typeface="+mn-cs"/>
              </a:rPr>
              <a:t>Fewer</a:t>
            </a:r>
            <a:r>
              <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r>
              <a:rPr lang="en-US" sz="1400" dirty="0">
                <a:solidFill>
                  <a:prstClr val="black"/>
                </a:solidFill>
                <a:latin typeface="Book Antiqua" panose="02040602050305030304" pitchFamily="18" charset="0"/>
              </a:rPr>
              <a:t>investigation requirements but </a:t>
            </a:r>
            <a:r>
              <a:rPr lang="en-US" sz="1400" b="1" dirty="0">
                <a:solidFill>
                  <a:schemeClr val="accent2">
                    <a:lumMod val="75000"/>
                  </a:schemeClr>
                </a:solidFill>
                <a:latin typeface="Book Antiqua" panose="02040602050305030304" pitchFamily="18" charset="0"/>
              </a:rPr>
              <a:t>broader</a:t>
            </a:r>
            <a:r>
              <a:rPr lang="en-US" sz="1400" dirty="0">
                <a:solidFill>
                  <a:prstClr val="black"/>
                </a:solidFill>
                <a:latin typeface="Book Antiqua" panose="02040602050305030304" pitchFamily="18" charset="0"/>
              </a:rPr>
              <a:t> jurisdiction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1D6295"/>
              </a:solidFill>
              <a:effectLst/>
              <a:uLnTx/>
              <a:uFillTx/>
              <a:latin typeface="Book Antiqua" panose="02040602050305030304" pitchFamily="18" charset="0"/>
              <a:ea typeface="+mn-ea"/>
              <a:cs typeface="+mn-cs"/>
            </a:endParaRPr>
          </a:p>
        </p:txBody>
      </p:sp>
      <p:sp>
        <p:nvSpPr>
          <p:cNvPr id="3" name="Rounded Rectangle 15">
            <a:extLst>
              <a:ext uri="{FF2B5EF4-FFF2-40B4-BE49-F238E27FC236}">
                <a16:creationId xmlns:a16="http://schemas.microsoft.com/office/drawing/2014/main" id="{F367CB8D-A6AA-3DD2-C972-59049F671B54}"/>
              </a:ext>
            </a:extLst>
          </p:cNvPr>
          <p:cNvSpPr/>
          <p:nvPr/>
        </p:nvSpPr>
        <p:spPr>
          <a:xfrm>
            <a:off x="9028443" y="3142505"/>
            <a:ext cx="2672041" cy="2952411"/>
          </a:xfrm>
          <a:prstGeom prst="roundRect">
            <a:avLst/>
          </a:prstGeom>
          <a:solidFill>
            <a:schemeClr val="accent5">
              <a:alpha val="2908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Book Antiqua" panose="02040602050305030304" pitchFamily="18" charset="0"/>
              </a:rPr>
              <a:t>The 2024 Regulations were vacated by a federal judge in January 2026 and Trump later clarified that </a:t>
            </a:r>
            <a:r>
              <a:rPr lang="en-US" sz="1500" dirty="0">
                <a:solidFill>
                  <a:schemeClr val="tx1"/>
                </a:solidFill>
                <a:latin typeface="Book Antiqua" panose="02040602050305030304" pitchFamily="18" charset="0"/>
              </a:rPr>
              <a:t>the 2020 Regulations are once again in effect. A new Federal regulation was issued on 9/29/26 codifying this</a:t>
            </a:r>
          </a:p>
        </p:txBody>
      </p:sp>
    </p:spTree>
    <p:extLst>
      <p:ext uri="{BB962C8B-B14F-4D97-AF65-F5344CB8AC3E}">
        <p14:creationId xmlns:p14="http://schemas.microsoft.com/office/powerpoint/2010/main" val="320804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73774"/>
            <a:ext cx="11354057" cy="1407786"/>
          </a:xfrm>
        </p:spPr>
        <p:txBody>
          <a:bodyPr/>
          <a:lstStyle/>
          <a:p>
            <a:pPr algn="ctr"/>
            <a:r>
              <a:rPr lang="en-US" dirty="0"/>
              <a:t>Additional Laws May Come Into Play</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a:t>
            </a:fld>
            <a:endParaRPr lang="en-US"/>
          </a:p>
        </p:txBody>
      </p:sp>
      <p:graphicFrame>
        <p:nvGraphicFramePr>
          <p:cNvPr id="6" name="Diagram 5"/>
          <p:cNvGraphicFramePr/>
          <p:nvPr>
            <p:extLst>
              <p:ext uri="{D42A27DB-BD31-4B8C-83A1-F6EECF244321}">
                <p14:modId xmlns:p14="http://schemas.microsoft.com/office/powerpoint/2010/main" val="407116607"/>
              </p:ext>
            </p:extLst>
          </p:nvPr>
        </p:nvGraphicFramePr>
        <p:xfrm>
          <a:off x="609600" y="1128409"/>
          <a:ext cx="10869038" cy="4815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2379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73774"/>
            <a:ext cx="11354057" cy="1407786"/>
          </a:xfrm>
        </p:spPr>
        <p:txBody>
          <a:bodyPr/>
          <a:lstStyle/>
          <a:p>
            <a:pPr algn="ctr"/>
            <a:r>
              <a:rPr lang="en-US" dirty="0"/>
              <a:t>Title IX Enforcement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a:t>
            </a:fld>
            <a:endParaRPr lang="en-US"/>
          </a:p>
        </p:txBody>
      </p:sp>
      <p:graphicFrame>
        <p:nvGraphicFramePr>
          <p:cNvPr id="6" name="Diagram 5"/>
          <p:cNvGraphicFramePr/>
          <p:nvPr>
            <p:extLst>
              <p:ext uri="{D42A27DB-BD31-4B8C-83A1-F6EECF244321}">
                <p14:modId xmlns:p14="http://schemas.microsoft.com/office/powerpoint/2010/main" val="2032803845"/>
              </p:ext>
            </p:extLst>
          </p:nvPr>
        </p:nvGraphicFramePr>
        <p:xfrm>
          <a:off x="609600" y="1128409"/>
          <a:ext cx="10869038" cy="4815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853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9AA33-93B4-E645-A8B4-EE7E1616CB39}"/>
              </a:ext>
            </a:extLst>
          </p:cNvPr>
          <p:cNvSpPr>
            <a:spLocks noGrp="1"/>
          </p:cNvSpPr>
          <p:nvPr>
            <p:ph type="title"/>
          </p:nvPr>
        </p:nvSpPr>
        <p:spPr>
          <a:xfrm>
            <a:off x="441703" y="-75755"/>
            <a:ext cx="11354057" cy="1407786"/>
          </a:xfrm>
        </p:spPr>
        <p:txBody>
          <a:bodyPr/>
          <a:lstStyle/>
          <a:p>
            <a:pPr algn="ctr"/>
            <a:r>
              <a:rPr lang="en-US" dirty="0"/>
              <a:t>2020 Regulations: Key Points</a:t>
            </a:r>
          </a:p>
        </p:txBody>
      </p:sp>
      <p:sp>
        <p:nvSpPr>
          <p:cNvPr id="4" name="Footer Placeholder 3">
            <a:extLst>
              <a:ext uri="{FF2B5EF4-FFF2-40B4-BE49-F238E27FC236}">
                <a16:creationId xmlns:a16="http://schemas.microsoft.com/office/drawing/2014/main" id="{2E2A2FD4-2EBF-D245-ACEF-80FFE2F1E94F}"/>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861DF6F0-D262-CD4D-95DB-B408659A0314}"/>
              </a:ext>
            </a:extLst>
          </p:cNvPr>
          <p:cNvSpPr>
            <a:spLocks noGrp="1"/>
          </p:cNvSpPr>
          <p:nvPr>
            <p:ph type="sldNum" sz="quarter" idx="12"/>
          </p:nvPr>
        </p:nvSpPr>
        <p:spPr/>
        <p:txBody>
          <a:bodyPr/>
          <a:lstStyle/>
          <a:p>
            <a:fld id="{E6C0C164-648A-654B-87AA-0915A2DD7517}" type="slidenum">
              <a:rPr lang="en-US" smtClean="0"/>
              <a:t>7</a:t>
            </a:fld>
            <a:endParaRPr lang="en-US"/>
          </a:p>
        </p:txBody>
      </p:sp>
      <p:pic>
        <p:nvPicPr>
          <p:cNvPr id="18" name="Picture 17"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028" y="1091698"/>
            <a:ext cx="812800" cy="810678"/>
          </a:xfrm>
          <a:prstGeom prst="rect">
            <a:avLst/>
          </a:prstGeom>
        </p:spPr>
      </p:pic>
      <p:pic>
        <p:nvPicPr>
          <p:cNvPr id="20" name="Picture 19" descr="checkbox.png">
            <a:extLst>
              <a:ext uri="{FF2B5EF4-FFF2-40B4-BE49-F238E27FC236}">
                <a16:creationId xmlns:a16="http://schemas.microsoft.com/office/drawing/2014/main" id="{6DF3040C-5CE2-0043-9643-B4C8818E93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9090" y="2848387"/>
            <a:ext cx="812800" cy="810678"/>
          </a:xfrm>
          <a:prstGeom prst="rect">
            <a:avLst/>
          </a:prstGeom>
        </p:spPr>
      </p:pic>
      <p:pic>
        <p:nvPicPr>
          <p:cNvPr id="21" name="Picture 20" descr="checkmark.png">
            <a:extLst>
              <a:ext uri="{FF2B5EF4-FFF2-40B4-BE49-F238E27FC236}">
                <a16:creationId xmlns:a16="http://schemas.microsoft.com/office/drawing/2014/main" id="{0D8286C3-731C-0F46-98D9-53285D89E1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346" y="2688501"/>
            <a:ext cx="861786" cy="859536"/>
          </a:xfrm>
          <a:prstGeom prst="rect">
            <a:avLst/>
          </a:prstGeom>
        </p:spPr>
      </p:pic>
      <p:sp>
        <p:nvSpPr>
          <p:cNvPr id="22" name="TextBox 21">
            <a:extLst>
              <a:ext uri="{FF2B5EF4-FFF2-40B4-BE49-F238E27FC236}">
                <a16:creationId xmlns:a16="http://schemas.microsoft.com/office/drawing/2014/main" id="{AA74B957-E434-CB48-9D50-F07DEBA5804B}"/>
              </a:ext>
            </a:extLst>
          </p:cNvPr>
          <p:cNvSpPr txBox="1"/>
          <p:nvPr/>
        </p:nvSpPr>
        <p:spPr>
          <a:xfrm>
            <a:off x="1531818" y="1252857"/>
            <a:ext cx="9694981" cy="830997"/>
          </a:xfrm>
          <a:prstGeom prst="rect">
            <a:avLst/>
          </a:prstGeom>
          <a:noFill/>
        </p:spPr>
        <p:txBody>
          <a:bodyPr wrap="square" rtlCol="0">
            <a:spAutoFit/>
          </a:bodyPr>
          <a:lstStyle/>
          <a:p>
            <a:pPr fontAlgn="base">
              <a:spcBef>
                <a:spcPct val="0"/>
              </a:spcBef>
              <a:spcAft>
                <a:spcPct val="0"/>
              </a:spcAft>
            </a:pPr>
            <a:r>
              <a:rPr lang="en-US" altLang="en-US" sz="2400" dirty="0">
                <a:latin typeface="Book Antiqua" panose="02040602050305030304" pitchFamily="18" charset="0"/>
                <a:ea typeface="ＭＳ Ｐゴシック" charset="0"/>
              </a:rPr>
              <a:t>A </a:t>
            </a:r>
            <a:r>
              <a:rPr lang="en-US" altLang="en-US" sz="2400" b="1" dirty="0">
                <a:solidFill>
                  <a:srgbClr val="006BA4"/>
                </a:solidFill>
                <a:latin typeface="Book Antiqua" panose="02040602050305030304" pitchFamily="18" charset="0"/>
                <a:ea typeface="ＭＳ Ｐゴシック" charset="0"/>
              </a:rPr>
              <a:t>definition</a:t>
            </a:r>
            <a:r>
              <a:rPr lang="en-US" altLang="en-US" sz="2400" dirty="0">
                <a:latin typeface="Book Antiqua" panose="02040602050305030304" pitchFamily="18" charset="0"/>
                <a:ea typeface="ＭＳ Ｐゴシック" charset="0"/>
              </a:rPr>
              <a:t> of sexual harassment</a:t>
            </a:r>
          </a:p>
          <a:p>
            <a:pPr fontAlgn="base">
              <a:spcBef>
                <a:spcPct val="0"/>
              </a:spcBef>
              <a:spcAft>
                <a:spcPct val="0"/>
              </a:spcAft>
            </a:pPr>
            <a:endParaRPr lang="en-US" altLang="en-US" sz="2400" dirty="0">
              <a:latin typeface="Book Antiqua" panose="02040602050305030304" pitchFamily="18" charset="0"/>
              <a:ea typeface="ＭＳ Ｐゴシック" charset="0"/>
            </a:endParaRPr>
          </a:p>
        </p:txBody>
      </p:sp>
      <p:sp>
        <p:nvSpPr>
          <p:cNvPr id="23" name="TextBox 22">
            <a:extLst>
              <a:ext uri="{FF2B5EF4-FFF2-40B4-BE49-F238E27FC236}">
                <a16:creationId xmlns:a16="http://schemas.microsoft.com/office/drawing/2014/main" id="{B18B00D1-6F13-AD4F-84FE-776D736F83F7}"/>
              </a:ext>
            </a:extLst>
          </p:cNvPr>
          <p:cNvSpPr txBox="1"/>
          <p:nvPr/>
        </p:nvSpPr>
        <p:spPr>
          <a:xfrm>
            <a:off x="1049239" y="2882775"/>
            <a:ext cx="10199831" cy="830997"/>
          </a:xfrm>
          <a:prstGeom prst="rect">
            <a:avLst/>
          </a:prstGeom>
          <a:noFill/>
        </p:spPr>
        <p:txBody>
          <a:bodyPr wrap="square" rtlCol="0">
            <a:spAutoFit/>
          </a:bodyPr>
          <a:lstStyle/>
          <a:p>
            <a:pPr lvl="1" fontAlgn="base">
              <a:spcBef>
                <a:spcPct val="0"/>
              </a:spcBef>
              <a:spcAft>
                <a:spcPct val="0"/>
              </a:spcAft>
            </a:pPr>
            <a:r>
              <a:rPr lang="en-US" altLang="en-US" sz="2400" dirty="0">
                <a:latin typeface="Book Antiqua" panose="02040602050305030304" pitchFamily="18" charset="0"/>
                <a:ea typeface="ＭＳ Ｐゴシック" charset="0"/>
              </a:rPr>
              <a:t>Adoption of an </a:t>
            </a:r>
            <a:r>
              <a:rPr lang="en-US" altLang="en-US" sz="2400" b="1" dirty="0">
                <a:solidFill>
                  <a:srgbClr val="006BA4"/>
                </a:solidFill>
                <a:latin typeface="Book Antiqua" panose="02040602050305030304" pitchFamily="18" charset="0"/>
                <a:ea typeface="ＭＳ Ｐゴシック" charset="0"/>
              </a:rPr>
              <a:t>“actual knowledge” and “deliberate indifference”</a:t>
            </a:r>
            <a:r>
              <a:rPr lang="en-US" altLang="en-US" sz="2400" dirty="0">
                <a:latin typeface="Book Antiqua" panose="02040602050305030304" pitchFamily="18" charset="0"/>
                <a:ea typeface="ＭＳ Ｐゴシック" charset="0"/>
              </a:rPr>
              <a:t> standard</a:t>
            </a:r>
          </a:p>
        </p:txBody>
      </p:sp>
      <p:sp>
        <p:nvSpPr>
          <p:cNvPr id="24" name="TextBox 23">
            <a:extLst>
              <a:ext uri="{FF2B5EF4-FFF2-40B4-BE49-F238E27FC236}">
                <a16:creationId xmlns:a16="http://schemas.microsoft.com/office/drawing/2014/main" id="{038B1CC0-7031-0A40-8705-4FF8BFB7626C}"/>
              </a:ext>
            </a:extLst>
          </p:cNvPr>
          <p:cNvSpPr txBox="1"/>
          <p:nvPr/>
        </p:nvSpPr>
        <p:spPr>
          <a:xfrm>
            <a:off x="1482833" y="1999825"/>
            <a:ext cx="9845567" cy="830997"/>
          </a:xfrm>
          <a:prstGeom prst="rect">
            <a:avLst/>
          </a:prstGeom>
          <a:noFill/>
        </p:spPr>
        <p:txBody>
          <a:bodyPr wrap="square" rtlCol="0">
            <a:spAutoFit/>
          </a:bodyPr>
          <a:lstStyle/>
          <a:p>
            <a:pPr fontAlgn="base">
              <a:spcBef>
                <a:spcPct val="0"/>
              </a:spcBef>
              <a:spcAft>
                <a:spcPct val="0"/>
              </a:spcAft>
            </a:pPr>
            <a:r>
              <a:rPr lang="en-US" altLang="en-US" sz="2400" dirty="0">
                <a:latin typeface="Book Antiqua" panose="02040602050305030304" pitchFamily="18" charset="0"/>
                <a:ea typeface="ＭＳ Ｐゴシック" charset="0"/>
              </a:rPr>
              <a:t>A </a:t>
            </a:r>
            <a:r>
              <a:rPr lang="en-US" altLang="en-US" sz="2400" b="1" dirty="0">
                <a:solidFill>
                  <a:srgbClr val="006BA4"/>
                </a:solidFill>
                <a:latin typeface="Book Antiqua" panose="02040602050305030304" pitchFamily="18" charset="0"/>
                <a:ea typeface="ＭＳ Ｐゴシック" charset="0"/>
              </a:rPr>
              <a:t>duty</a:t>
            </a:r>
            <a:r>
              <a:rPr lang="en-US" altLang="en-US" sz="2400" dirty="0">
                <a:latin typeface="Book Antiqua" panose="02040602050305030304" pitchFamily="18" charset="0"/>
                <a:ea typeface="ＭＳ Ｐゴシック" charset="0"/>
              </a:rPr>
              <a:t> for schools to engage in the Title IX process for </a:t>
            </a:r>
            <a:r>
              <a:rPr lang="en-US" altLang="en-US" sz="2400" b="1" dirty="0">
                <a:solidFill>
                  <a:srgbClr val="006BA4"/>
                </a:solidFill>
                <a:latin typeface="Book Antiqua" panose="02040602050305030304" pitchFamily="18" charset="0"/>
                <a:ea typeface="ＭＳ Ｐゴシック" charset="0"/>
              </a:rPr>
              <a:t>conduct that occurred within the school’s educational program or activity</a:t>
            </a:r>
          </a:p>
        </p:txBody>
      </p:sp>
      <p:pic>
        <p:nvPicPr>
          <p:cNvPr id="25" name="Picture 24" descr="checkbox.png">
            <a:extLst>
              <a:ext uri="{FF2B5EF4-FFF2-40B4-BE49-F238E27FC236}">
                <a16:creationId xmlns:a16="http://schemas.microsoft.com/office/drawing/2014/main" id="{38E9EFCC-1492-2548-8047-76B009ECA7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2345" y="2012380"/>
            <a:ext cx="812800" cy="810678"/>
          </a:xfrm>
          <a:prstGeom prst="rect">
            <a:avLst/>
          </a:prstGeom>
        </p:spPr>
      </p:pic>
      <p:sp>
        <p:nvSpPr>
          <p:cNvPr id="26" name="TextBox 25">
            <a:extLst>
              <a:ext uri="{FF2B5EF4-FFF2-40B4-BE49-F238E27FC236}">
                <a16:creationId xmlns:a16="http://schemas.microsoft.com/office/drawing/2014/main" id="{847BB2F1-4633-F84B-ADEA-B590E31631E1}"/>
              </a:ext>
            </a:extLst>
          </p:cNvPr>
          <p:cNvSpPr txBox="1"/>
          <p:nvPr/>
        </p:nvSpPr>
        <p:spPr>
          <a:xfrm>
            <a:off x="1482833" y="5135536"/>
            <a:ext cx="9743966" cy="830997"/>
          </a:xfrm>
          <a:prstGeom prst="rect">
            <a:avLst/>
          </a:prstGeom>
          <a:noFill/>
        </p:spPr>
        <p:txBody>
          <a:bodyPr wrap="square" rtlCol="0">
            <a:spAutoFit/>
          </a:bodyPr>
          <a:lstStyle/>
          <a:p>
            <a:pPr fontAlgn="base">
              <a:spcBef>
                <a:spcPct val="0"/>
              </a:spcBef>
              <a:spcAft>
                <a:spcPct val="0"/>
              </a:spcAft>
            </a:pPr>
            <a:r>
              <a:rPr lang="en-US" altLang="en-US" sz="2400" dirty="0">
                <a:latin typeface="Book Antiqua" panose="02040602050305030304" pitchFamily="18" charset="0"/>
                <a:ea typeface="ＭＳ Ｐゴシック" charset="0"/>
              </a:rPr>
              <a:t>A </a:t>
            </a:r>
            <a:r>
              <a:rPr lang="en-US" altLang="en-US" sz="2400" b="1" dirty="0">
                <a:solidFill>
                  <a:srgbClr val="006BA4"/>
                </a:solidFill>
                <a:latin typeface="Book Antiqua" panose="02040602050305030304" pitchFamily="18" charset="0"/>
                <a:ea typeface="ＭＳ Ｐゴシック" charset="0"/>
              </a:rPr>
              <a:t>detailed grievance process </a:t>
            </a:r>
            <a:r>
              <a:rPr lang="en-US" altLang="en-US" sz="2400" dirty="0">
                <a:latin typeface="Book Antiqua" panose="02040602050305030304" pitchFamily="18" charset="0"/>
                <a:ea typeface="ＭＳ Ｐゴシック" charset="0"/>
              </a:rPr>
              <a:t>for formal complaints of sexual harassment – </a:t>
            </a:r>
            <a:r>
              <a:rPr lang="en-US" altLang="en-US" sz="2400" b="1" dirty="0">
                <a:solidFill>
                  <a:srgbClr val="006BA4"/>
                </a:solidFill>
                <a:latin typeface="Book Antiqua" panose="02040602050305030304" pitchFamily="18" charset="0"/>
                <a:ea typeface="ＭＳ Ｐゴシック" charset="0"/>
              </a:rPr>
              <a:t>specific roles </a:t>
            </a:r>
            <a:r>
              <a:rPr lang="en-US" altLang="en-US" sz="2400" dirty="0">
                <a:latin typeface="Book Antiqua" panose="02040602050305030304" pitchFamily="18" charset="0"/>
                <a:ea typeface="ＭＳ Ｐゴシック" charset="0"/>
              </a:rPr>
              <a:t>for administrators in grievance process</a:t>
            </a:r>
          </a:p>
        </p:txBody>
      </p:sp>
      <p:pic>
        <p:nvPicPr>
          <p:cNvPr id="27" name="Picture 26" descr="checkbox.png">
            <a:extLst>
              <a:ext uri="{FF2B5EF4-FFF2-40B4-BE49-F238E27FC236}">
                <a16:creationId xmlns:a16="http://schemas.microsoft.com/office/drawing/2014/main" id="{CE47875E-82D4-8E4C-84DA-E63412F431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9090" y="5132036"/>
            <a:ext cx="812800" cy="810678"/>
          </a:xfrm>
          <a:prstGeom prst="rect">
            <a:avLst/>
          </a:prstGeom>
        </p:spPr>
      </p:pic>
      <p:pic>
        <p:nvPicPr>
          <p:cNvPr id="28" name="Picture 27"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400" y="941456"/>
            <a:ext cx="861786" cy="859536"/>
          </a:xfrm>
          <a:prstGeom prst="rect">
            <a:avLst/>
          </a:prstGeom>
        </p:spPr>
      </p:pic>
      <p:pic>
        <p:nvPicPr>
          <p:cNvPr id="29" name="Picture 28" descr="checkmark.png">
            <a:extLst>
              <a:ext uri="{FF2B5EF4-FFF2-40B4-BE49-F238E27FC236}">
                <a16:creationId xmlns:a16="http://schemas.microsoft.com/office/drawing/2014/main" id="{365AF262-4D1D-7B40-9A65-181FD287B3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705" y="4927156"/>
            <a:ext cx="861786" cy="859536"/>
          </a:xfrm>
          <a:prstGeom prst="rect">
            <a:avLst/>
          </a:prstGeom>
        </p:spPr>
      </p:pic>
      <p:pic>
        <p:nvPicPr>
          <p:cNvPr id="19" name="Picture 18" descr="checkmark.png">
            <a:extLst>
              <a:ext uri="{FF2B5EF4-FFF2-40B4-BE49-F238E27FC236}">
                <a16:creationId xmlns:a16="http://schemas.microsoft.com/office/drawing/2014/main" id="{CBE36DDA-6E43-E049-AABF-7543D67734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521" y="1849716"/>
            <a:ext cx="861786" cy="859536"/>
          </a:xfrm>
          <a:prstGeom prst="rect">
            <a:avLst/>
          </a:prstGeom>
        </p:spPr>
      </p:pic>
      <p:sp>
        <p:nvSpPr>
          <p:cNvPr id="17" name="Rectangle 16"/>
          <p:cNvSpPr/>
          <p:nvPr/>
        </p:nvSpPr>
        <p:spPr>
          <a:xfrm>
            <a:off x="1554089" y="3748160"/>
            <a:ext cx="9774311" cy="1163204"/>
          </a:xfrm>
          <a:prstGeom prst="rect">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latin typeface="Book Antiqua" panose="02040602050305030304" pitchFamily="18" charset="0"/>
              </a:rPr>
              <a:t>Under the Final Regulations, if a school district has </a:t>
            </a:r>
            <a:r>
              <a:rPr lang="en-US" sz="2000" b="1" dirty="0">
                <a:latin typeface="Book Antiqua" panose="02040602050305030304" pitchFamily="18" charset="0"/>
              </a:rPr>
              <a:t>actual knowledge</a:t>
            </a:r>
            <a:r>
              <a:rPr lang="en-US" sz="2000" dirty="0">
                <a:latin typeface="Book Antiqua" panose="02040602050305030304" pitchFamily="18" charset="0"/>
              </a:rPr>
              <a:t> of sexual harassment in a district education program or activity, the district must respond </a:t>
            </a:r>
            <a:r>
              <a:rPr lang="en-US" sz="2000" b="1" dirty="0">
                <a:latin typeface="Book Antiqua" panose="02040602050305030304" pitchFamily="18" charset="0"/>
              </a:rPr>
              <a:t>promptly</a:t>
            </a:r>
            <a:r>
              <a:rPr lang="en-US" sz="2000" dirty="0">
                <a:latin typeface="Book Antiqua" panose="02040602050305030304" pitchFamily="18" charset="0"/>
              </a:rPr>
              <a:t> in a manner that is not </a:t>
            </a:r>
            <a:r>
              <a:rPr lang="en-US" sz="2000" b="1" dirty="0">
                <a:latin typeface="Book Antiqua" panose="02040602050305030304" pitchFamily="18" charset="0"/>
              </a:rPr>
              <a:t>deliberately indifferent</a:t>
            </a:r>
            <a:r>
              <a:rPr lang="en-US" sz="2000" dirty="0">
                <a:latin typeface="Book Antiqua" panose="02040602050305030304" pitchFamily="18" charset="0"/>
              </a:rPr>
              <a:t>.</a:t>
            </a:r>
          </a:p>
        </p:txBody>
      </p:sp>
    </p:spTree>
    <p:extLst>
      <p:ext uri="{BB962C8B-B14F-4D97-AF65-F5344CB8AC3E}">
        <p14:creationId xmlns:p14="http://schemas.microsoft.com/office/powerpoint/2010/main" val="241481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12255"/>
            <a:ext cx="11354057" cy="1407786"/>
          </a:xfrm>
        </p:spPr>
        <p:txBody>
          <a:bodyPr/>
          <a:lstStyle/>
          <a:p>
            <a:pPr algn="ctr"/>
            <a:r>
              <a:rPr lang="en-US" dirty="0"/>
              <a:t>Key Personnel</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8</a:t>
            </a:fld>
            <a:endParaRPr lang="en-US"/>
          </a:p>
        </p:txBody>
      </p:sp>
      <p:graphicFrame>
        <p:nvGraphicFramePr>
          <p:cNvPr id="6" name="Diagram 5"/>
          <p:cNvGraphicFramePr/>
          <p:nvPr>
            <p:extLst>
              <p:ext uri="{D42A27DB-BD31-4B8C-83A1-F6EECF244321}">
                <p14:modId xmlns:p14="http://schemas.microsoft.com/office/powerpoint/2010/main" val="1276819340"/>
              </p:ext>
            </p:extLst>
          </p:nvPr>
        </p:nvGraphicFramePr>
        <p:xfrm>
          <a:off x="1468877" y="894303"/>
          <a:ext cx="8745166" cy="5418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03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Grievance Process v. Procedure</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9</a:t>
            </a:fld>
            <a:endParaRPr lang="en-US"/>
          </a:p>
        </p:txBody>
      </p:sp>
      <p:sp>
        <p:nvSpPr>
          <p:cNvPr id="6" name="Rectangle 5"/>
          <p:cNvSpPr/>
          <p:nvPr/>
        </p:nvSpPr>
        <p:spPr>
          <a:xfrm>
            <a:off x="390525" y="1289750"/>
            <a:ext cx="5630896" cy="16607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Book Antiqua" panose="02040602050305030304" pitchFamily="18" charset="0"/>
              </a:rPr>
              <a:t>Complaints of sex discrimination involving allegations of </a:t>
            </a:r>
            <a:br>
              <a:rPr lang="en-US" sz="2400" dirty="0">
                <a:latin typeface="Book Antiqua" panose="02040602050305030304" pitchFamily="18" charset="0"/>
              </a:rPr>
            </a:br>
            <a:r>
              <a:rPr lang="en-US" sz="2400" dirty="0">
                <a:latin typeface="Book Antiqua" panose="02040602050305030304" pitchFamily="18" charset="0"/>
              </a:rPr>
              <a:t>sexual harassment, as defined by Title IX </a:t>
            </a:r>
          </a:p>
        </p:txBody>
      </p:sp>
      <p:sp>
        <p:nvSpPr>
          <p:cNvPr id="7" name="Rectangle 6"/>
          <p:cNvSpPr/>
          <p:nvPr/>
        </p:nvSpPr>
        <p:spPr>
          <a:xfrm>
            <a:off x="6325111" y="1289750"/>
            <a:ext cx="5309170" cy="16607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Book Antiqua" panose="02040602050305030304" pitchFamily="18" charset="0"/>
              </a:rPr>
              <a:t>Complaints of sex discrimination that </a:t>
            </a:r>
            <a:br>
              <a:rPr lang="en-US" sz="2400" dirty="0">
                <a:latin typeface="Book Antiqua" panose="02040602050305030304" pitchFamily="18" charset="0"/>
              </a:rPr>
            </a:br>
            <a:r>
              <a:rPr lang="en-US" sz="2400" dirty="0">
                <a:latin typeface="Book Antiqua" panose="02040602050305030304" pitchFamily="18" charset="0"/>
              </a:rPr>
              <a:t>DO NOT involve </a:t>
            </a:r>
            <a:br>
              <a:rPr lang="en-US" sz="2400" dirty="0">
                <a:latin typeface="Book Antiqua" panose="02040602050305030304" pitchFamily="18" charset="0"/>
              </a:rPr>
            </a:br>
            <a:r>
              <a:rPr lang="en-US" sz="2400" dirty="0">
                <a:latin typeface="Book Antiqua" panose="02040602050305030304" pitchFamily="18" charset="0"/>
              </a:rPr>
              <a:t>sexual harassment, as defined by Title IX </a:t>
            </a:r>
          </a:p>
        </p:txBody>
      </p:sp>
      <p:sp>
        <p:nvSpPr>
          <p:cNvPr id="8" name="Down Arrow 7"/>
          <p:cNvSpPr/>
          <p:nvPr/>
        </p:nvSpPr>
        <p:spPr>
          <a:xfrm>
            <a:off x="2819971" y="3136943"/>
            <a:ext cx="718185" cy="93878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Down Arrow 8"/>
          <p:cNvSpPr/>
          <p:nvPr/>
        </p:nvSpPr>
        <p:spPr>
          <a:xfrm>
            <a:off x="8720520" y="3137868"/>
            <a:ext cx="718185" cy="93878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8061580" y="4042545"/>
            <a:ext cx="2036064" cy="861774"/>
          </a:xfrm>
          <a:prstGeom prst="rect">
            <a:avLst/>
          </a:prstGeom>
          <a:noFill/>
        </p:spPr>
        <p:txBody>
          <a:bodyPr wrap="square" rtlCol="0">
            <a:spAutoFit/>
          </a:bodyPr>
          <a:lstStyle/>
          <a:p>
            <a:pPr algn="ctr"/>
            <a:r>
              <a:rPr lang="en-US" sz="2500" dirty="0">
                <a:solidFill>
                  <a:schemeClr val="bg2">
                    <a:lumMod val="10000"/>
                  </a:schemeClr>
                </a:solidFill>
                <a:latin typeface="Book Antiqua" panose="02040602050305030304" pitchFamily="18" charset="0"/>
              </a:rPr>
              <a:t>Grievance Procedure</a:t>
            </a:r>
          </a:p>
        </p:txBody>
      </p:sp>
      <p:sp>
        <p:nvSpPr>
          <p:cNvPr id="11" name="TextBox 10"/>
          <p:cNvSpPr txBox="1"/>
          <p:nvPr/>
        </p:nvSpPr>
        <p:spPr>
          <a:xfrm>
            <a:off x="2161031" y="4061320"/>
            <a:ext cx="2036064" cy="861774"/>
          </a:xfrm>
          <a:prstGeom prst="rect">
            <a:avLst/>
          </a:prstGeom>
          <a:noFill/>
        </p:spPr>
        <p:txBody>
          <a:bodyPr wrap="square" rtlCol="0">
            <a:spAutoFit/>
          </a:bodyPr>
          <a:lstStyle/>
          <a:p>
            <a:pPr algn="ctr"/>
            <a:r>
              <a:rPr lang="en-US" sz="2500" dirty="0">
                <a:solidFill>
                  <a:schemeClr val="bg2">
                    <a:lumMod val="10000"/>
                  </a:schemeClr>
                </a:solidFill>
                <a:latin typeface="Book Antiqua" panose="02040602050305030304" pitchFamily="18" charset="0"/>
              </a:rPr>
              <a:t>Grievance Process</a:t>
            </a:r>
          </a:p>
        </p:txBody>
      </p:sp>
      <p:sp>
        <p:nvSpPr>
          <p:cNvPr id="12" name="TextBox 11"/>
          <p:cNvSpPr txBox="1"/>
          <p:nvPr/>
        </p:nvSpPr>
        <p:spPr>
          <a:xfrm>
            <a:off x="1048764" y="4929124"/>
            <a:ext cx="4181475" cy="923330"/>
          </a:xfrm>
          <a:prstGeom prst="rect">
            <a:avLst/>
          </a:prstGeom>
          <a:noFill/>
        </p:spPr>
        <p:txBody>
          <a:bodyPr wrap="square" rtlCol="0">
            <a:spAutoFit/>
          </a:bodyPr>
          <a:lstStyle/>
          <a:p>
            <a:pPr algn="ctr"/>
            <a:r>
              <a:rPr lang="en-US" i="1" dirty="0">
                <a:solidFill>
                  <a:schemeClr val="bg2">
                    <a:lumMod val="10000"/>
                  </a:schemeClr>
                </a:solidFill>
                <a:latin typeface="Book Antiqua" panose="02040602050305030304" pitchFamily="18" charset="0"/>
              </a:rPr>
              <a:t>This process is outlined in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great detail in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the 2020 Regulations</a:t>
            </a:r>
          </a:p>
        </p:txBody>
      </p:sp>
      <p:sp>
        <p:nvSpPr>
          <p:cNvPr id="13" name="TextBox 12"/>
          <p:cNvSpPr txBox="1"/>
          <p:nvPr/>
        </p:nvSpPr>
        <p:spPr>
          <a:xfrm>
            <a:off x="6988874" y="4981329"/>
            <a:ext cx="4181475" cy="923330"/>
          </a:xfrm>
          <a:prstGeom prst="rect">
            <a:avLst/>
          </a:prstGeom>
          <a:noFill/>
        </p:spPr>
        <p:txBody>
          <a:bodyPr wrap="square" rtlCol="0">
            <a:spAutoFit/>
          </a:bodyPr>
          <a:lstStyle/>
          <a:p>
            <a:pPr algn="ctr"/>
            <a:r>
              <a:rPr lang="en-US" i="1" dirty="0">
                <a:solidFill>
                  <a:schemeClr val="bg2">
                    <a:lumMod val="10000"/>
                  </a:schemeClr>
                </a:solidFill>
                <a:latin typeface="Book Antiqua" panose="02040602050305030304" pitchFamily="18" charset="0"/>
              </a:rPr>
              <a:t>Districts have more flexibility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in the details of the grievance procedure,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so long as it is prompt and equitable</a:t>
            </a:r>
          </a:p>
        </p:txBody>
      </p:sp>
    </p:spTree>
    <p:extLst>
      <p:ext uri="{BB962C8B-B14F-4D97-AF65-F5344CB8AC3E}">
        <p14:creationId xmlns:p14="http://schemas.microsoft.com/office/powerpoint/2010/main" val="179179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 Discrimination”</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10</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838200" y="2007731"/>
            <a:ext cx="10470266" cy="2554545"/>
          </a:xfrm>
          <a:prstGeom prst="rect">
            <a:avLst/>
          </a:prstGeom>
          <a:noFill/>
        </p:spPr>
        <p:txBody>
          <a:bodyPr wrap="square" rtlCol="0">
            <a:spAutoFit/>
          </a:bodyPr>
          <a:lstStyle/>
          <a:p>
            <a:r>
              <a:rPr lang="en-US" sz="4000" dirty="0">
                <a:solidFill>
                  <a:schemeClr val="bg1"/>
                </a:solidFill>
                <a:latin typeface="Book Antiqua" panose="02040602050305030304" pitchFamily="18" charset="0"/>
              </a:rPr>
              <a:t>…occurs when a person, </a:t>
            </a:r>
            <a:r>
              <a:rPr lang="en-US" sz="4000" dirty="0">
                <a:solidFill>
                  <a:schemeClr val="accent4">
                    <a:lumMod val="40000"/>
                    <a:lumOff val="60000"/>
                  </a:schemeClr>
                </a:solidFill>
                <a:latin typeface="Book Antiqua" panose="02040602050305030304" pitchFamily="18" charset="0"/>
              </a:rPr>
              <a:t>because of the person’s sex</a:t>
            </a:r>
            <a:r>
              <a:rPr lang="en-US" sz="4000" dirty="0">
                <a:solidFill>
                  <a:schemeClr val="bg1"/>
                </a:solidFill>
                <a:latin typeface="Book Antiqua" panose="02040602050305030304" pitchFamily="18" charset="0"/>
              </a:rPr>
              <a:t>, is denied participation in or the benefits of any education program or activity receiving federal financial assistance.</a:t>
            </a:r>
          </a:p>
        </p:txBody>
      </p:sp>
    </p:spTree>
    <p:extLst>
      <p:ext uri="{BB962C8B-B14F-4D97-AF65-F5344CB8AC3E}">
        <p14:creationId xmlns:p14="http://schemas.microsoft.com/office/powerpoint/2010/main" val="1385306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238682"/>
            <a:ext cx="11354057" cy="1407786"/>
          </a:xfrm>
        </p:spPr>
        <p:txBody>
          <a:bodyPr/>
          <a:lstStyle/>
          <a:p>
            <a:pPr algn="ctr"/>
            <a:r>
              <a:rPr lang="en-US" dirty="0"/>
              <a:t>“Sexual Harassment”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11</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749030"/>
            <a:ext cx="12192000" cy="533925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079770"/>
            <a:ext cx="11123102" cy="4408374"/>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23318" y="421332"/>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921150" y="1184549"/>
            <a:ext cx="10470266" cy="4278094"/>
          </a:xfrm>
          <a:prstGeom prst="rect">
            <a:avLst/>
          </a:prstGeom>
          <a:noFill/>
        </p:spPr>
        <p:txBody>
          <a:bodyPr wrap="square" rtlCol="0">
            <a:spAutoFit/>
          </a:bodyPr>
          <a:lstStyle/>
          <a:p>
            <a:r>
              <a:rPr lang="en-US" sz="2400" b="1" dirty="0">
                <a:solidFill>
                  <a:schemeClr val="bg1"/>
                </a:solidFill>
                <a:latin typeface="Book Antiqua" panose="02040602050305030304" pitchFamily="18" charset="0"/>
              </a:rPr>
              <a:t> </a:t>
            </a:r>
            <a:r>
              <a:rPr lang="en-US" sz="2800" dirty="0">
                <a:solidFill>
                  <a:schemeClr val="bg1"/>
                </a:solidFill>
                <a:latin typeface="Book Antiqua" panose="02040602050305030304" pitchFamily="18" charset="0"/>
              </a:rPr>
              <a:t>…Conduct </a:t>
            </a:r>
            <a:r>
              <a:rPr lang="en-US" sz="2800" b="1" dirty="0">
                <a:solidFill>
                  <a:schemeClr val="accent4">
                    <a:lumMod val="40000"/>
                    <a:lumOff val="60000"/>
                  </a:schemeClr>
                </a:solidFill>
                <a:latin typeface="Book Antiqua" panose="02040602050305030304" pitchFamily="18" charset="0"/>
              </a:rPr>
              <a:t>on the basis of sex </a:t>
            </a:r>
            <a:r>
              <a:rPr lang="en-US" sz="2800" dirty="0">
                <a:solidFill>
                  <a:schemeClr val="bg1"/>
                </a:solidFill>
                <a:latin typeface="Book Antiqua" panose="02040602050305030304" pitchFamily="18" charset="0"/>
              </a:rPr>
              <a:t>that satisfies one or more of the following:</a:t>
            </a:r>
          </a:p>
          <a:p>
            <a:pPr marL="342900" indent="-342900">
              <a:buFont typeface="Wingdings" panose="05000000000000000000" pitchFamily="2" charset="2"/>
              <a:buChar char="§"/>
            </a:pPr>
            <a:r>
              <a:rPr lang="en-US" sz="2400" dirty="0">
                <a:solidFill>
                  <a:schemeClr val="bg1"/>
                </a:solidFill>
                <a:latin typeface="Book Antiqua" panose="02040602050305030304" pitchFamily="18" charset="0"/>
              </a:rPr>
              <a:t>An </a:t>
            </a:r>
            <a:r>
              <a:rPr lang="en-US" sz="2400" b="1" dirty="0">
                <a:solidFill>
                  <a:schemeClr val="accent4">
                    <a:lumMod val="40000"/>
                    <a:lumOff val="60000"/>
                  </a:schemeClr>
                </a:solidFill>
                <a:latin typeface="Book Antiqua" panose="02040602050305030304" pitchFamily="18" charset="0"/>
              </a:rPr>
              <a:t>employee</a:t>
            </a:r>
            <a:r>
              <a:rPr lang="en-US" sz="2400" dirty="0">
                <a:solidFill>
                  <a:schemeClr val="bg1"/>
                </a:solidFill>
                <a:latin typeface="Book Antiqua" panose="02040602050305030304" pitchFamily="18" charset="0"/>
              </a:rPr>
              <a:t> of the District conditioning the provision of an aid, benefit, or service of the District on an </a:t>
            </a:r>
            <a:r>
              <a:rPr lang="en-US" sz="2400" dirty="0">
                <a:solidFill>
                  <a:schemeClr val="accent4">
                    <a:lumMod val="40000"/>
                    <a:lumOff val="60000"/>
                  </a:schemeClr>
                </a:solidFill>
                <a:latin typeface="Book Antiqua" panose="02040602050305030304" pitchFamily="18" charset="0"/>
              </a:rPr>
              <a:t>individual’s </a:t>
            </a:r>
            <a:r>
              <a:rPr lang="en-US" sz="2400" b="1" dirty="0">
                <a:solidFill>
                  <a:schemeClr val="accent4">
                    <a:lumMod val="40000"/>
                    <a:lumOff val="60000"/>
                  </a:schemeClr>
                </a:solidFill>
                <a:latin typeface="Book Antiqua" panose="02040602050305030304" pitchFamily="18" charset="0"/>
              </a:rPr>
              <a:t>participation in unwelcome sexual conduct</a:t>
            </a:r>
            <a:r>
              <a:rPr lang="en-US" sz="2400" dirty="0">
                <a:solidFill>
                  <a:schemeClr val="bg1"/>
                </a:solidFill>
                <a:latin typeface="Book Antiqua" panose="02040602050305030304" pitchFamily="18" charset="0"/>
              </a:rPr>
              <a:t> (i.e., </a:t>
            </a:r>
            <a:r>
              <a:rPr lang="en-US" sz="2400" i="1" dirty="0">
                <a:solidFill>
                  <a:schemeClr val="bg1"/>
                </a:solidFill>
                <a:latin typeface="Book Antiqua" panose="02040602050305030304" pitchFamily="18" charset="0"/>
              </a:rPr>
              <a:t>quid pro quo</a:t>
            </a:r>
            <a:r>
              <a:rPr lang="en-US" sz="2400" dirty="0">
                <a:solidFill>
                  <a:schemeClr val="bg1"/>
                </a:solidFill>
                <a:latin typeface="Book Antiqua" panose="02040602050305030304" pitchFamily="18" charset="0"/>
              </a:rPr>
              <a:t>); </a:t>
            </a:r>
          </a:p>
          <a:p>
            <a:pPr marL="342900" indent="-342900">
              <a:buFont typeface="Wingdings" panose="05000000000000000000" pitchFamily="2" charset="2"/>
              <a:buChar char="§"/>
            </a:pPr>
            <a:r>
              <a:rPr lang="en-US" sz="2400" b="1" dirty="0">
                <a:solidFill>
                  <a:schemeClr val="accent4">
                    <a:lumMod val="40000"/>
                    <a:lumOff val="60000"/>
                  </a:schemeClr>
                </a:solidFill>
                <a:latin typeface="Book Antiqua" panose="02040602050305030304" pitchFamily="18" charset="0"/>
              </a:rPr>
              <a:t>Unwelcome</a:t>
            </a:r>
            <a:r>
              <a:rPr lang="en-US" sz="2400" dirty="0">
                <a:solidFill>
                  <a:schemeClr val="bg1"/>
                </a:solidFill>
                <a:latin typeface="Book Antiqua" panose="02040602050305030304" pitchFamily="18" charset="0"/>
              </a:rPr>
              <a:t> conduct determined by a reasonable person to be so </a:t>
            </a:r>
            <a:r>
              <a:rPr lang="en-US" sz="2400" b="1" dirty="0">
                <a:solidFill>
                  <a:schemeClr val="accent4">
                    <a:lumMod val="40000"/>
                    <a:lumOff val="60000"/>
                  </a:schemeClr>
                </a:solidFill>
                <a:latin typeface="Book Antiqua" panose="02040602050305030304" pitchFamily="18" charset="0"/>
              </a:rPr>
              <a:t>severe, pervasive, and objectively offensive </a:t>
            </a:r>
            <a:r>
              <a:rPr lang="en-US" sz="2400" dirty="0">
                <a:solidFill>
                  <a:schemeClr val="bg1"/>
                </a:solidFill>
                <a:latin typeface="Book Antiqua" panose="02040602050305030304" pitchFamily="18" charset="0"/>
              </a:rPr>
              <a:t>that it effectively denies a person equal access to the District’s education programs or activities; or</a:t>
            </a:r>
          </a:p>
          <a:p>
            <a:pPr marL="342900" indent="-342900">
              <a:buFont typeface="Wingdings" panose="05000000000000000000" pitchFamily="2" charset="2"/>
              <a:buChar char="§"/>
            </a:pPr>
            <a:r>
              <a:rPr lang="en-US" sz="2400" b="1" dirty="0">
                <a:solidFill>
                  <a:schemeClr val="accent4">
                    <a:lumMod val="40000"/>
                    <a:lumOff val="60000"/>
                  </a:schemeClr>
                </a:solidFill>
                <a:latin typeface="Book Antiqua" panose="02040602050305030304" pitchFamily="18" charset="0"/>
              </a:rPr>
              <a:t>“Sexual assault”* </a:t>
            </a:r>
            <a:r>
              <a:rPr lang="en-US" sz="2000" dirty="0">
                <a:solidFill>
                  <a:schemeClr val="bg1"/>
                </a:solidFill>
                <a:latin typeface="Book Antiqua" panose="02040602050305030304" pitchFamily="18" charset="0"/>
              </a:rPr>
              <a:t>(20 U.S.C. 1092(f)(6)(A)(v)), </a:t>
            </a:r>
            <a:r>
              <a:rPr lang="en-US" sz="2400" b="1" dirty="0">
                <a:solidFill>
                  <a:schemeClr val="accent4">
                    <a:lumMod val="40000"/>
                    <a:lumOff val="60000"/>
                  </a:schemeClr>
                </a:solidFill>
                <a:latin typeface="Book Antiqua" panose="02040602050305030304" pitchFamily="18" charset="0"/>
              </a:rPr>
              <a:t>“dating violence”*</a:t>
            </a:r>
            <a:r>
              <a:rPr lang="en-US" sz="2400" dirty="0">
                <a:solidFill>
                  <a:schemeClr val="accent4">
                    <a:lumMod val="40000"/>
                    <a:lumOff val="60000"/>
                  </a:schemeClr>
                </a:solidFill>
                <a:latin typeface="Book Antiqua" panose="02040602050305030304" pitchFamily="18" charset="0"/>
              </a:rPr>
              <a:t> </a:t>
            </a:r>
            <a:r>
              <a:rPr lang="en-US" sz="2000" dirty="0">
                <a:solidFill>
                  <a:schemeClr val="bg1"/>
                </a:solidFill>
                <a:latin typeface="Book Antiqua" panose="02040602050305030304" pitchFamily="18" charset="0"/>
              </a:rPr>
              <a:t>(34 U.S.C. 12291(a)(10)), </a:t>
            </a:r>
            <a:r>
              <a:rPr lang="en-US" sz="2400" b="1" dirty="0">
                <a:solidFill>
                  <a:schemeClr val="accent4">
                    <a:lumMod val="40000"/>
                    <a:lumOff val="60000"/>
                  </a:schemeClr>
                </a:solidFill>
                <a:latin typeface="Book Antiqua" panose="02040602050305030304" pitchFamily="18" charset="0"/>
              </a:rPr>
              <a:t>“domestic violence”*</a:t>
            </a:r>
            <a:r>
              <a:rPr lang="en-US" sz="2000" dirty="0">
                <a:solidFill>
                  <a:schemeClr val="accent4">
                    <a:lumMod val="40000"/>
                    <a:lumOff val="60000"/>
                  </a:schemeClr>
                </a:solidFill>
                <a:latin typeface="Book Antiqua" panose="02040602050305030304" pitchFamily="18" charset="0"/>
              </a:rPr>
              <a:t>(</a:t>
            </a:r>
            <a:r>
              <a:rPr lang="en-US" sz="2000" dirty="0">
                <a:solidFill>
                  <a:schemeClr val="bg1"/>
                </a:solidFill>
                <a:latin typeface="Book Antiqua" panose="02040602050305030304" pitchFamily="18" charset="0"/>
              </a:rPr>
              <a:t>34 U.S.C. 12291(a)(8)) </a:t>
            </a:r>
            <a:r>
              <a:rPr lang="en-US" sz="2400" dirty="0">
                <a:solidFill>
                  <a:schemeClr val="bg1"/>
                </a:solidFill>
                <a:latin typeface="Book Antiqua" panose="02040602050305030304" pitchFamily="18" charset="0"/>
              </a:rPr>
              <a:t>or </a:t>
            </a:r>
            <a:r>
              <a:rPr lang="en-US" sz="2400" b="1" dirty="0">
                <a:solidFill>
                  <a:schemeClr val="accent4">
                    <a:lumMod val="40000"/>
                    <a:lumOff val="60000"/>
                  </a:schemeClr>
                </a:solidFill>
                <a:latin typeface="Book Antiqua" panose="02040602050305030304" pitchFamily="18" charset="0"/>
              </a:rPr>
              <a:t>“stalking”* </a:t>
            </a:r>
            <a:br>
              <a:rPr lang="en-US" sz="2400" b="1" dirty="0">
                <a:solidFill>
                  <a:srgbClr val="5E3C63"/>
                </a:solidFill>
                <a:latin typeface="Book Antiqua" panose="02040602050305030304" pitchFamily="18" charset="0"/>
              </a:rPr>
            </a:br>
            <a:r>
              <a:rPr lang="en-US" sz="2000" dirty="0">
                <a:solidFill>
                  <a:schemeClr val="bg1"/>
                </a:solidFill>
                <a:latin typeface="Book Antiqua" panose="02040602050305030304" pitchFamily="18" charset="0"/>
              </a:rPr>
              <a:t>(34 U.S.C. 12291(a)(30)).</a:t>
            </a:r>
            <a:endParaRPr lang="en-US" sz="2400" dirty="0">
              <a:solidFill>
                <a:schemeClr val="bg1"/>
              </a:solidFill>
              <a:latin typeface="Book Antiqua" panose="02040602050305030304" pitchFamily="18" charset="0"/>
            </a:endParaRPr>
          </a:p>
        </p:txBody>
      </p:sp>
      <p:sp>
        <p:nvSpPr>
          <p:cNvPr id="3" name="TextBox 2"/>
          <p:cNvSpPr txBox="1"/>
          <p:nvPr/>
        </p:nvSpPr>
        <p:spPr>
          <a:xfrm>
            <a:off x="5137772" y="5527056"/>
            <a:ext cx="5753617" cy="738664"/>
          </a:xfrm>
          <a:prstGeom prst="rect">
            <a:avLst/>
          </a:prstGeom>
          <a:noFill/>
        </p:spPr>
        <p:txBody>
          <a:bodyPr wrap="square" rtlCol="0">
            <a:spAutoFit/>
          </a:bodyPr>
          <a:lstStyle/>
          <a:p>
            <a:pPr algn="r"/>
            <a:r>
              <a:rPr lang="en-US" sz="1400" dirty="0">
                <a:solidFill>
                  <a:schemeClr val="bg1"/>
                </a:solidFill>
              </a:rPr>
              <a:t>*These definitions can be found in Appendix A of the </a:t>
            </a:r>
            <a:br>
              <a:rPr lang="en-US" sz="1400" dirty="0">
                <a:solidFill>
                  <a:schemeClr val="bg1"/>
                </a:solidFill>
              </a:rPr>
            </a:br>
            <a:r>
              <a:rPr lang="en-US" sz="1400" dirty="0">
                <a:solidFill>
                  <a:schemeClr val="bg1"/>
                </a:solidFill>
              </a:rPr>
              <a:t>Shipman &amp; Goodwin model Administrative Regulations. </a:t>
            </a:r>
          </a:p>
          <a:p>
            <a:pPr algn="r"/>
            <a:endParaRPr lang="en-US" sz="1400" dirty="0">
              <a:solidFill>
                <a:schemeClr val="bg1"/>
              </a:solidFill>
            </a:endParaRPr>
          </a:p>
        </p:txBody>
      </p:sp>
    </p:spTree>
    <p:extLst>
      <p:ext uri="{BB962C8B-B14F-4D97-AF65-F5344CB8AC3E}">
        <p14:creationId xmlns:p14="http://schemas.microsoft.com/office/powerpoint/2010/main" val="2143504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More Definitions:</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12</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853080"/>
            <a:ext cx="10470266" cy="3539430"/>
          </a:xfrm>
          <a:prstGeom prst="rect">
            <a:avLst/>
          </a:prstGeom>
          <a:noFill/>
        </p:spPr>
        <p:txBody>
          <a:bodyPr wrap="square" rtlCol="0">
            <a:spAutoFit/>
          </a:bodyPr>
          <a:lstStyle/>
          <a:p>
            <a:r>
              <a:rPr lang="en-US" sz="2800" b="1" u="sng" dirty="0">
                <a:solidFill>
                  <a:schemeClr val="accent4">
                    <a:lumMod val="40000"/>
                    <a:lumOff val="60000"/>
                  </a:schemeClr>
                </a:solidFill>
                <a:latin typeface="Book Antiqua" panose="02040602050305030304" pitchFamily="18" charset="0"/>
              </a:rPr>
              <a:t>Complainant</a:t>
            </a:r>
            <a:r>
              <a:rPr lang="en-US" sz="2800" dirty="0">
                <a:solidFill>
                  <a:schemeClr val="bg1"/>
                </a:solidFill>
                <a:latin typeface="Book Antiqua" panose="02040602050305030304" pitchFamily="18" charset="0"/>
              </a:rPr>
              <a:t> means an individual who is alleged to be the victim of conduct that could constitute sexual harassment.</a:t>
            </a:r>
          </a:p>
          <a:p>
            <a:r>
              <a:rPr lang="en-US" sz="2800" b="1" u="sng" dirty="0">
                <a:solidFill>
                  <a:schemeClr val="accent4">
                    <a:lumMod val="40000"/>
                    <a:lumOff val="60000"/>
                  </a:schemeClr>
                </a:solidFill>
                <a:latin typeface="Book Antiqua" panose="02040602050305030304" pitchFamily="18" charset="0"/>
              </a:rPr>
              <a:t>Respondent</a:t>
            </a:r>
            <a:r>
              <a:rPr lang="en-US" sz="2800" b="1" dirty="0">
                <a:solidFill>
                  <a:schemeClr val="accent4">
                    <a:lumMod val="40000"/>
                    <a:lumOff val="60000"/>
                  </a:schemeClr>
                </a:solidFill>
                <a:latin typeface="Book Antiqua" panose="02040602050305030304" pitchFamily="18" charset="0"/>
              </a:rPr>
              <a:t> </a:t>
            </a:r>
            <a:r>
              <a:rPr lang="en-US" sz="2800" dirty="0">
                <a:solidFill>
                  <a:schemeClr val="bg1"/>
                </a:solidFill>
                <a:latin typeface="Book Antiqua" panose="02040602050305030304" pitchFamily="18" charset="0"/>
              </a:rPr>
              <a:t>means an individual who has been alleged to be the perpetrator of conduct that could constitute sexual harassment.</a:t>
            </a:r>
          </a:p>
          <a:p>
            <a:r>
              <a:rPr lang="en-US" sz="2800" b="1" u="sng" dirty="0">
                <a:solidFill>
                  <a:schemeClr val="accent4">
                    <a:lumMod val="40000"/>
                    <a:lumOff val="60000"/>
                  </a:schemeClr>
                </a:solidFill>
                <a:latin typeface="Book Antiqua" panose="02040602050305030304" pitchFamily="18" charset="0"/>
              </a:rPr>
              <a:t>Formal complaint</a:t>
            </a:r>
            <a:r>
              <a:rPr lang="en-US" sz="2800" b="1" dirty="0">
                <a:solidFill>
                  <a:schemeClr val="accent4">
                    <a:lumMod val="40000"/>
                    <a:lumOff val="60000"/>
                  </a:schemeClr>
                </a:solidFill>
                <a:latin typeface="Book Antiqua" panose="02040602050305030304" pitchFamily="18" charset="0"/>
              </a:rPr>
              <a:t> </a:t>
            </a:r>
            <a:r>
              <a:rPr lang="en-US" sz="2800" dirty="0">
                <a:solidFill>
                  <a:schemeClr val="bg1"/>
                </a:solidFill>
                <a:latin typeface="Book Antiqua" panose="02040602050305030304" pitchFamily="18" charset="0"/>
              </a:rPr>
              <a:t>means a document filed by a complainant or signed by the Title IX Coordinator alleging sexual harassment against a respondent and requesting that the Administration investigate the allegation of sexual harassment. </a:t>
            </a:r>
          </a:p>
        </p:txBody>
      </p:sp>
    </p:spTree>
    <p:extLst>
      <p:ext uri="{BB962C8B-B14F-4D97-AF65-F5344CB8AC3E}">
        <p14:creationId xmlns:p14="http://schemas.microsoft.com/office/powerpoint/2010/main" val="39586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“Actual Knowledge”</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13</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853080"/>
            <a:ext cx="10470266" cy="3539430"/>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In elementary and secondary schools, the District is deemed to have </a:t>
            </a:r>
            <a:r>
              <a:rPr lang="en-US" sz="3200" b="1" dirty="0">
                <a:solidFill>
                  <a:schemeClr val="accent4">
                    <a:lumMod val="40000"/>
                    <a:lumOff val="60000"/>
                  </a:schemeClr>
                </a:solidFill>
                <a:latin typeface="Book Antiqua" panose="02040602050305030304" pitchFamily="18" charset="0"/>
              </a:rPr>
              <a:t>actual knowledge</a:t>
            </a:r>
            <a:r>
              <a:rPr lang="en-US" sz="3200" dirty="0">
                <a:solidFill>
                  <a:schemeClr val="bg1"/>
                </a:solidFill>
                <a:latin typeface="Book Antiqua" panose="02040602050305030304" pitchFamily="18" charset="0"/>
              </a:rPr>
              <a:t> when notice of sexual harassment or allegations of sexual harassment:</a:t>
            </a:r>
          </a:p>
          <a:p>
            <a:pPr marL="514350" indent="-514350">
              <a:buFont typeface="+mj-lt"/>
              <a:buAutoNum type="arabicPeriod"/>
            </a:pPr>
            <a:r>
              <a:rPr lang="en-US" sz="3200" dirty="0">
                <a:solidFill>
                  <a:schemeClr val="bg1"/>
                </a:solidFill>
                <a:latin typeface="Book Antiqua" panose="02040602050305030304" pitchFamily="18" charset="0"/>
              </a:rPr>
              <a:t>is given to the Title IX Coordinator</a:t>
            </a:r>
          </a:p>
          <a:p>
            <a:pPr marL="514350" indent="-514350">
              <a:buFont typeface="+mj-lt"/>
              <a:buAutoNum type="arabicPeriod"/>
            </a:pPr>
            <a:r>
              <a:rPr lang="en-US" sz="3200" dirty="0">
                <a:solidFill>
                  <a:schemeClr val="bg1"/>
                </a:solidFill>
                <a:latin typeface="Book Antiqua" panose="02040602050305030304" pitchFamily="18" charset="0"/>
              </a:rPr>
              <a:t>is given to any official of the District</a:t>
            </a:r>
          </a:p>
          <a:p>
            <a:pPr marL="514350" indent="-514350">
              <a:buFont typeface="+mj-lt"/>
              <a:buAutoNum type="arabicPeriod"/>
            </a:pPr>
            <a:r>
              <a:rPr lang="en-US" sz="3200" dirty="0">
                <a:solidFill>
                  <a:schemeClr val="bg1"/>
                </a:solidFill>
                <a:latin typeface="Book Antiqua" panose="02040602050305030304" pitchFamily="18" charset="0"/>
              </a:rPr>
              <a:t>is given to </a:t>
            </a:r>
            <a:r>
              <a:rPr lang="en-US" sz="3200" b="1" dirty="0">
                <a:solidFill>
                  <a:schemeClr val="accent4">
                    <a:lumMod val="40000"/>
                    <a:lumOff val="60000"/>
                  </a:schemeClr>
                </a:solidFill>
                <a:latin typeface="Book Antiqua" panose="02040602050305030304" pitchFamily="18" charset="0"/>
              </a:rPr>
              <a:t>any employee of an elementary or secondary school.</a:t>
            </a:r>
          </a:p>
        </p:txBody>
      </p:sp>
    </p:spTree>
    <p:extLst>
      <p:ext uri="{BB962C8B-B14F-4D97-AF65-F5344CB8AC3E}">
        <p14:creationId xmlns:p14="http://schemas.microsoft.com/office/powerpoint/2010/main" val="2027455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9AA33-93B4-E645-A8B4-EE7E1616CB39}"/>
              </a:ext>
            </a:extLst>
          </p:cNvPr>
          <p:cNvSpPr>
            <a:spLocks noGrp="1"/>
          </p:cNvSpPr>
          <p:nvPr>
            <p:ph type="title"/>
          </p:nvPr>
        </p:nvSpPr>
        <p:spPr>
          <a:xfrm>
            <a:off x="71314" y="-144051"/>
            <a:ext cx="11354057" cy="1407786"/>
          </a:xfrm>
        </p:spPr>
        <p:txBody>
          <a:bodyPr/>
          <a:lstStyle/>
          <a:p>
            <a:pPr algn="ctr"/>
            <a:r>
              <a:rPr lang="en-US" dirty="0"/>
              <a:t>“Deliberate Indifference”</a:t>
            </a:r>
          </a:p>
        </p:txBody>
      </p:sp>
      <p:sp>
        <p:nvSpPr>
          <p:cNvPr id="4" name="Footer Placeholder 3">
            <a:extLst>
              <a:ext uri="{FF2B5EF4-FFF2-40B4-BE49-F238E27FC236}">
                <a16:creationId xmlns:a16="http://schemas.microsoft.com/office/drawing/2014/main" id="{2E2A2FD4-2EBF-D245-ACEF-80FFE2F1E94F}"/>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861DF6F0-D262-CD4D-95DB-B408659A0314}"/>
              </a:ext>
            </a:extLst>
          </p:cNvPr>
          <p:cNvSpPr>
            <a:spLocks noGrp="1"/>
          </p:cNvSpPr>
          <p:nvPr>
            <p:ph type="sldNum" sz="quarter" idx="12"/>
          </p:nvPr>
        </p:nvSpPr>
        <p:spPr/>
        <p:txBody>
          <a:bodyPr/>
          <a:lstStyle/>
          <a:p>
            <a:fld id="{E6C0C164-648A-654B-87AA-0915A2DD7517}" type="slidenum">
              <a:rPr lang="en-US" smtClean="0"/>
              <a:t>14</a:t>
            </a:fld>
            <a:endParaRPr lang="en-US"/>
          </a:p>
        </p:txBody>
      </p:sp>
      <p:pic>
        <p:nvPicPr>
          <p:cNvPr id="18" name="Picture 17"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724" y="1802797"/>
            <a:ext cx="492667" cy="491381"/>
          </a:xfrm>
          <a:prstGeom prst="rect">
            <a:avLst/>
          </a:prstGeom>
        </p:spPr>
      </p:pic>
      <p:sp>
        <p:nvSpPr>
          <p:cNvPr id="22" name="TextBox 21">
            <a:extLst>
              <a:ext uri="{FF2B5EF4-FFF2-40B4-BE49-F238E27FC236}">
                <a16:creationId xmlns:a16="http://schemas.microsoft.com/office/drawing/2014/main" id="{AA74B957-E434-CB48-9D50-F07DEBA5804B}"/>
              </a:ext>
            </a:extLst>
          </p:cNvPr>
          <p:cNvSpPr txBox="1"/>
          <p:nvPr/>
        </p:nvSpPr>
        <p:spPr>
          <a:xfrm>
            <a:off x="1041899" y="1856181"/>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Be </a:t>
            </a:r>
            <a:r>
              <a:rPr lang="en-US" altLang="en-US" sz="2000" b="1" dirty="0">
                <a:solidFill>
                  <a:srgbClr val="006BA4"/>
                </a:solidFill>
                <a:latin typeface="Book Antiqua" panose="02040602050305030304" pitchFamily="18" charset="0"/>
                <a:ea typeface="ＭＳ Ｐゴシック" charset="0"/>
              </a:rPr>
              <a:t>prompt</a:t>
            </a:r>
            <a:endParaRPr lang="en-US" altLang="en-US" sz="2000" dirty="0">
              <a:latin typeface="Book Antiqua" panose="02040602050305030304" pitchFamily="18" charset="0"/>
              <a:ea typeface="ＭＳ Ｐゴシック" charset="0"/>
            </a:endParaRPr>
          </a:p>
        </p:txBody>
      </p:sp>
      <p:pic>
        <p:nvPicPr>
          <p:cNvPr id="28" name="Picture 27"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096" y="1652555"/>
            <a:ext cx="597175" cy="595616"/>
          </a:xfrm>
          <a:prstGeom prst="rect">
            <a:avLst/>
          </a:prstGeom>
        </p:spPr>
      </p:pic>
      <p:sp>
        <p:nvSpPr>
          <p:cNvPr id="17" name="TextBox 16">
            <a:extLst>
              <a:ext uri="{FF2B5EF4-FFF2-40B4-BE49-F238E27FC236}">
                <a16:creationId xmlns:a16="http://schemas.microsoft.com/office/drawing/2014/main" id="{AA74B957-E434-CB48-9D50-F07DEBA5804B}"/>
              </a:ext>
            </a:extLst>
          </p:cNvPr>
          <p:cNvSpPr txBox="1"/>
          <p:nvPr/>
        </p:nvSpPr>
        <p:spPr>
          <a:xfrm>
            <a:off x="383828" y="834598"/>
            <a:ext cx="11359896" cy="830997"/>
          </a:xfrm>
          <a:prstGeom prst="rect">
            <a:avLst/>
          </a:prstGeom>
          <a:noFill/>
        </p:spPr>
        <p:txBody>
          <a:bodyPr wrap="square" rtlCol="0">
            <a:spAutoFit/>
          </a:bodyPr>
          <a:lstStyle/>
          <a:p>
            <a:r>
              <a:rPr lang="en-US" sz="2400" dirty="0">
                <a:solidFill>
                  <a:schemeClr val="bg2">
                    <a:lumMod val="10000"/>
                  </a:schemeClr>
                </a:solidFill>
                <a:latin typeface="Book Antiqua" panose="02040602050305030304" pitchFamily="18" charset="0"/>
              </a:rPr>
              <a:t>Once the District has “actual knowledge” of sexual harassment, it must respond in a way that is not “deliberately indifferent.” Response </a:t>
            </a:r>
            <a:r>
              <a:rPr lang="en-US" sz="2400" b="1" dirty="0">
                <a:solidFill>
                  <a:schemeClr val="bg2">
                    <a:lumMod val="10000"/>
                  </a:schemeClr>
                </a:solidFill>
                <a:latin typeface="Book Antiqua" panose="02040602050305030304" pitchFamily="18" charset="0"/>
              </a:rPr>
              <a:t>must</a:t>
            </a:r>
            <a:r>
              <a:rPr lang="en-US" sz="2400" dirty="0">
                <a:solidFill>
                  <a:schemeClr val="bg2">
                    <a:lumMod val="10000"/>
                  </a:schemeClr>
                </a:solidFill>
                <a:latin typeface="Book Antiqua" panose="02040602050305030304" pitchFamily="18" charset="0"/>
              </a:rPr>
              <a:t>:</a:t>
            </a:r>
            <a:endParaRPr lang="en-US" sz="2400" dirty="0">
              <a:latin typeface="Book Antiqua" panose="02040602050305030304" pitchFamily="18" charset="0"/>
            </a:endParaRPr>
          </a:p>
        </p:txBody>
      </p:sp>
      <p:pic>
        <p:nvPicPr>
          <p:cNvPr id="38" name="Picture 37"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724" y="2374023"/>
            <a:ext cx="492667" cy="491381"/>
          </a:xfrm>
          <a:prstGeom prst="rect">
            <a:avLst/>
          </a:prstGeom>
        </p:spPr>
      </p:pic>
      <p:sp>
        <p:nvSpPr>
          <p:cNvPr id="39" name="TextBox 38">
            <a:extLst>
              <a:ext uri="{FF2B5EF4-FFF2-40B4-BE49-F238E27FC236}">
                <a16:creationId xmlns:a16="http://schemas.microsoft.com/office/drawing/2014/main" id="{AA74B957-E434-CB48-9D50-F07DEBA5804B}"/>
              </a:ext>
            </a:extLst>
          </p:cNvPr>
          <p:cNvSpPr txBox="1"/>
          <p:nvPr/>
        </p:nvSpPr>
        <p:spPr>
          <a:xfrm>
            <a:off x="1041899" y="2427407"/>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Treat the parties </a:t>
            </a:r>
            <a:r>
              <a:rPr lang="en-US" altLang="en-US" sz="2000" b="1" dirty="0">
                <a:solidFill>
                  <a:srgbClr val="006BA4"/>
                </a:solidFill>
                <a:latin typeface="Book Antiqua" panose="02040602050305030304" pitchFamily="18" charset="0"/>
                <a:ea typeface="ＭＳ Ｐゴシック" charset="0"/>
              </a:rPr>
              <a:t>equitably</a:t>
            </a:r>
          </a:p>
        </p:txBody>
      </p:sp>
      <p:pic>
        <p:nvPicPr>
          <p:cNvPr id="40" name="Picture 39"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096" y="2223781"/>
            <a:ext cx="597175" cy="595616"/>
          </a:xfrm>
          <a:prstGeom prst="rect">
            <a:avLst/>
          </a:prstGeom>
        </p:spPr>
      </p:pic>
      <p:pic>
        <p:nvPicPr>
          <p:cNvPr id="41" name="Picture 40"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724" y="2931719"/>
            <a:ext cx="492667" cy="491381"/>
          </a:xfrm>
          <a:prstGeom prst="rect">
            <a:avLst/>
          </a:prstGeom>
        </p:spPr>
      </p:pic>
      <p:sp>
        <p:nvSpPr>
          <p:cNvPr id="42" name="TextBox 41">
            <a:extLst>
              <a:ext uri="{FF2B5EF4-FFF2-40B4-BE49-F238E27FC236}">
                <a16:creationId xmlns:a16="http://schemas.microsoft.com/office/drawing/2014/main" id="{AA74B957-E434-CB48-9D50-F07DEBA5804B}"/>
              </a:ext>
            </a:extLst>
          </p:cNvPr>
          <p:cNvSpPr txBox="1"/>
          <p:nvPr/>
        </p:nvSpPr>
        <p:spPr>
          <a:xfrm>
            <a:off x="1041899" y="2985103"/>
            <a:ext cx="10433203" cy="1015663"/>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Include offering </a:t>
            </a:r>
            <a:r>
              <a:rPr lang="en-US" altLang="en-US" sz="2000" b="1" dirty="0">
                <a:solidFill>
                  <a:srgbClr val="006BA4"/>
                </a:solidFill>
                <a:latin typeface="Book Antiqua" panose="02040602050305030304" pitchFamily="18" charset="0"/>
                <a:ea typeface="ＭＳ Ｐゴシック" charset="0"/>
              </a:rPr>
              <a:t>supportive measures</a:t>
            </a:r>
            <a:r>
              <a:rPr lang="en-US" altLang="en-US" sz="2000" dirty="0">
                <a:latin typeface="Book Antiqua" panose="02040602050305030304" pitchFamily="18" charset="0"/>
                <a:ea typeface="ＭＳ Ｐゴシック" charset="0"/>
              </a:rPr>
              <a:t> to the complainant and ensuring that the Title IX Coordinator contacts the complainant to discuss supportive measures (even if no formal complaint has been filed)</a:t>
            </a:r>
          </a:p>
        </p:txBody>
      </p:sp>
      <p:pic>
        <p:nvPicPr>
          <p:cNvPr id="43" name="Picture 42"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096" y="2781477"/>
            <a:ext cx="597175" cy="595616"/>
          </a:xfrm>
          <a:prstGeom prst="rect">
            <a:avLst/>
          </a:prstGeom>
        </p:spPr>
      </p:pic>
      <p:pic>
        <p:nvPicPr>
          <p:cNvPr id="44" name="Picture 43"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724" y="3951950"/>
            <a:ext cx="492667" cy="491381"/>
          </a:xfrm>
          <a:prstGeom prst="rect">
            <a:avLst/>
          </a:prstGeom>
        </p:spPr>
      </p:pic>
      <p:sp>
        <p:nvSpPr>
          <p:cNvPr id="45" name="TextBox 44">
            <a:extLst>
              <a:ext uri="{FF2B5EF4-FFF2-40B4-BE49-F238E27FC236}">
                <a16:creationId xmlns:a16="http://schemas.microsoft.com/office/drawing/2014/main" id="{AA74B957-E434-CB48-9D50-F07DEBA5804B}"/>
              </a:ext>
            </a:extLst>
          </p:cNvPr>
          <p:cNvSpPr txBox="1"/>
          <p:nvPr/>
        </p:nvSpPr>
        <p:spPr>
          <a:xfrm>
            <a:off x="1041899" y="4005334"/>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Consider the </a:t>
            </a:r>
            <a:r>
              <a:rPr lang="en-US" altLang="en-US" sz="2000" b="1" dirty="0">
                <a:solidFill>
                  <a:srgbClr val="006BA4"/>
                </a:solidFill>
                <a:latin typeface="Book Antiqua" panose="02040602050305030304" pitchFamily="18" charset="0"/>
                <a:ea typeface="ＭＳ Ｐゴシック" charset="0"/>
              </a:rPr>
              <a:t>complainant’s wishes </a:t>
            </a:r>
            <a:r>
              <a:rPr lang="en-US" altLang="en-US" sz="2000" dirty="0">
                <a:latin typeface="Book Antiqua" panose="02040602050305030304" pitchFamily="18" charset="0"/>
                <a:ea typeface="ＭＳ Ｐゴシック" charset="0"/>
              </a:rPr>
              <a:t>with regard to supportive measures</a:t>
            </a:r>
          </a:p>
        </p:txBody>
      </p:sp>
      <p:pic>
        <p:nvPicPr>
          <p:cNvPr id="46" name="Picture 45"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096" y="3801708"/>
            <a:ext cx="597175" cy="595616"/>
          </a:xfrm>
          <a:prstGeom prst="rect">
            <a:avLst/>
          </a:prstGeom>
        </p:spPr>
      </p:pic>
      <p:pic>
        <p:nvPicPr>
          <p:cNvPr id="47" name="Picture 46"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724" y="4543724"/>
            <a:ext cx="492667" cy="491381"/>
          </a:xfrm>
          <a:prstGeom prst="rect">
            <a:avLst/>
          </a:prstGeom>
        </p:spPr>
      </p:pic>
      <p:sp>
        <p:nvSpPr>
          <p:cNvPr id="48" name="TextBox 47">
            <a:extLst>
              <a:ext uri="{FF2B5EF4-FFF2-40B4-BE49-F238E27FC236}">
                <a16:creationId xmlns:a16="http://schemas.microsoft.com/office/drawing/2014/main" id="{AA74B957-E434-CB48-9D50-F07DEBA5804B}"/>
              </a:ext>
            </a:extLst>
          </p:cNvPr>
          <p:cNvSpPr txBox="1"/>
          <p:nvPr/>
        </p:nvSpPr>
        <p:spPr>
          <a:xfrm>
            <a:off x="1041899" y="4597108"/>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Explain the process for</a:t>
            </a:r>
            <a:r>
              <a:rPr lang="en-US" altLang="en-US" sz="2000" b="1" dirty="0">
                <a:solidFill>
                  <a:srgbClr val="006BA4"/>
                </a:solidFill>
                <a:latin typeface="Book Antiqua" panose="02040602050305030304" pitchFamily="18" charset="0"/>
                <a:ea typeface="ＭＳ Ｐゴシック" charset="0"/>
              </a:rPr>
              <a:t> filing a formal complaint </a:t>
            </a:r>
            <a:r>
              <a:rPr lang="en-US" altLang="en-US" sz="2000" dirty="0">
                <a:latin typeface="Book Antiqua" panose="02040602050305030304" pitchFamily="18" charset="0"/>
                <a:ea typeface="ＭＳ Ｐゴシック" charset="0"/>
              </a:rPr>
              <a:t>and the </a:t>
            </a:r>
            <a:r>
              <a:rPr lang="en-US" altLang="en-US" sz="2000" b="1" dirty="0">
                <a:solidFill>
                  <a:srgbClr val="006BA4"/>
                </a:solidFill>
                <a:latin typeface="Book Antiqua" panose="02040602050305030304" pitchFamily="18" charset="0"/>
                <a:ea typeface="ＭＳ Ｐゴシック" charset="0"/>
              </a:rPr>
              <a:t>grievance process </a:t>
            </a:r>
          </a:p>
        </p:txBody>
      </p:sp>
      <p:pic>
        <p:nvPicPr>
          <p:cNvPr id="49" name="Picture 48"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096" y="4509232"/>
            <a:ext cx="597175" cy="595616"/>
          </a:xfrm>
          <a:prstGeom prst="rect">
            <a:avLst/>
          </a:prstGeom>
        </p:spPr>
      </p:pic>
      <p:pic>
        <p:nvPicPr>
          <p:cNvPr id="50" name="Picture 49"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492" y="5134121"/>
            <a:ext cx="492667" cy="491381"/>
          </a:xfrm>
          <a:prstGeom prst="rect">
            <a:avLst/>
          </a:prstGeom>
        </p:spPr>
      </p:pic>
      <p:sp>
        <p:nvSpPr>
          <p:cNvPr id="51" name="TextBox 50">
            <a:extLst>
              <a:ext uri="{FF2B5EF4-FFF2-40B4-BE49-F238E27FC236}">
                <a16:creationId xmlns:a16="http://schemas.microsoft.com/office/drawing/2014/main" id="{AA74B957-E434-CB48-9D50-F07DEBA5804B}"/>
              </a:ext>
            </a:extLst>
          </p:cNvPr>
          <p:cNvSpPr txBox="1"/>
          <p:nvPr/>
        </p:nvSpPr>
        <p:spPr>
          <a:xfrm>
            <a:off x="1055667" y="5026185"/>
            <a:ext cx="10433203" cy="707886"/>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Follow the grievance process </a:t>
            </a:r>
            <a:r>
              <a:rPr lang="en-US" altLang="en-US" sz="2000" b="1" dirty="0">
                <a:solidFill>
                  <a:srgbClr val="006BA4"/>
                </a:solidFill>
                <a:latin typeface="Book Antiqua" panose="02040602050305030304" pitchFamily="18" charset="0"/>
                <a:ea typeface="ＭＳ Ｐゴシック" charset="0"/>
              </a:rPr>
              <a:t>before making a responsibility determination </a:t>
            </a:r>
            <a:r>
              <a:rPr lang="en-US" altLang="en-US" sz="2000" dirty="0">
                <a:latin typeface="Book Antiqua" panose="02040602050305030304" pitchFamily="18" charset="0"/>
                <a:ea typeface="ＭＳ Ｐゴシック" charset="0"/>
              </a:rPr>
              <a:t>and before imposing any disciplinary sanctions</a:t>
            </a:r>
          </a:p>
        </p:txBody>
      </p:sp>
      <p:pic>
        <p:nvPicPr>
          <p:cNvPr id="52" name="Picture 51"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864" y="4983879"/>
            <a:ext cx="597175" cy="595616"/>
          </a:xfrm>
          <a:prstGeom prst="rect">
            <a:avLst/>
          </a:prstGeom>
        </p:spPr>
      </p:pic>
      <p:pic>
        <p:nvPicPr>
          <p:cNvPr id="53" name="Picture 52" descr="checkbox.png">
            <a:extLst>
              <a:ext uri="{FF2B5EF4-FFF2-40B4-BE49-F238E27FC236}">
                <a16:creationId xmlns:a16="http://schemas.microsoft.com/office/drawing/2014/main" id="{12F10907-C78C-F644-999A-9343DEAC2E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331" y="5700850"/>
            <a:ext cx="492667" cy="491381"/>
          </a:xfrm>
          <a:prstGeom prst="rect">
            <a:avLst/>
          </a:prstGeom>
        </p:spPr>
      </p:pic>
      <p:sp>
        <p:nvSpPr>
          <p:cNvPr id="54" name="TextBox 53">
            <a:extLst>
              <a:ext uri="{FF2B5EF4-FFF2-40B4-BE49-F238E27FC236}">
                <a16:creationId xmlns:a16="http://schemas.microsoft.com/office/drawing/2014/main" id="{AA74B957-E434-CB48-9D50-F07DEBA5804B}"/>
              </a:ext>
            </a:extLst>
          </p:cNvPr>
          <p:cNvSpPr txBox="1"/>
          <p:nvPr/>
        </p:nvSpPr>
        <p:spPr>
          <a:xfrm>
            <a:off x="1061506" y="5754234"/>
            <a:ext cx="10964842"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Implement remedies designed to </a:t>
            </a:r>
            <a:r>
              <a:rPr lang="en-US" altLang="en-US" sz="2000" b="1" dirty="0">
                <a:solidFill>
                  <a:srgbClr val="006BA4"/>
                </a:solidFill>
                <a:latin typeface="Book Antiqua" panose="02040602050305030304" pitchFamily="18" charset="0"/>
                <a:ea typeface="ＭＳ Ｐゴシック" charset="0"/>
              </a:rPr>
              <a:t>restore or preserve </a:t>
            </a:r>
            <a:r>
              <a:rPr lang="en-US" altLang="en-US" sz="2000" dirty="0">
                <a:latin typeface="Book Antiqua" panose="02040602050305030304" pitchFamily="18" charset="0"/>
                <a:ea typeface="ＭＳ Ｐゴシック" charset="0"/>
              </a:rPr>
              <a:t>educational access</a:t>
            </a:r>
          </a:p>
        </p:txBody>
      </p:sp>
      <p:pic>
        <p:nvPicPr>
          <p:cNvPr id="55" name="Picture 54" descr="checkmark.png">
            <a:extLst>
              <a:ext uri="{FF2B5EF4-FFF2-40B4-BE49-F238E27FC236}">
                <a16:creationId xmlns:a16="http://schemas.microsoft.com/office/drawing/2014/main" id="{D00D6BD6-07D3-A44F-97B6-8D5B6D8EC2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1703" y="5550608"/>
            <a:ext cx="597175" cy="595616"/>
          </a:xfrm>
          <a:prstGeom prst="rect">
            <a:avLst/>
          </a:prstGeom>
        </p:spPr>
      </p:pic>
    </p:spTree>
    <p:extLst>
      <p:ext uri="{BB962C8B-B14F-4D97-AF65-F5344CB8AC3E}">
        <p14:creationId xmlns:p14="http://schemas.microsoft.com/office/powerpoint/2010/main" val="172633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left)">
                                      <p:cBhvr>
                                        <p:cTn id="23" dur="500"/>
                                        <p:tgtEl>
                                          <p:spTgt spid="4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Quid Pro Quo – “This for That”</a:t>
            </a:r>
          </a:p>
        </p:txBody>
      </p:sp>
      <p:sp>
        <p:nvSpPr>
          <p:cNvPr id="3" name="Content Placeholder 2"/>
          <p:cNvSpPr>
            <a:spLocks noGrp="1"/>
          </p:cNvSpPr>
          <p:nvPr>
            <p:ph idx="1"/>
          </p:nvPr>
        </p:nvSpPr>
        <p:spPr>
          <a:xfrm>
            <a:off x="441703" y="1322626"/>
            <a:ext cx="11354057" cy="4902918"/>
          </a:xfrm>
        </p:spPr>
        <p:txBody>
          <a:bodyPr>
            <a:normAutofit/>
          </a:bodyPr>
          <a:lstStyle/>
          <a:p>
            <a:pPr marL="342900" lvl="0" indent="-342900">
              <a:buClr>
                <a:srgbClr val="008080"/>
              </a:buClr>
              <a:defRPr/>
            </a:pPr>
            <a:r>
              <a:rPr lang="en-US" sz="2400" dirty="0">
                <a:solidFill>
                  <a:schemeClr val="bg2">
                    <a:lumMod val="10000"/>
                  </a:schemeClr>
                </a:solidFill>
              </a:rPr>
              <a:t>When a teacher or other school employee conditions an educational decision or benefit on the student’s submission to </a:t>
            </a:r>
            <a:r>
              <a:rPr lang="en-US" sz="2400" b="1" dirty="0">
                <a:solidFill>
                  <a:srgbClr val="1D6295"/>
                </a:solidFill>
              </a:rPr>
              <a:t>unwelcome sexual conduct</a:t>
            </a:r>
            <a:r>
              <a:rPr lang="en-US" sz="2400" dirty="0">
                <a:solidFill>
                  <a:schemeClr val="bg2">
                    <a:lumMod val="10000"/>
                  </a:schemeClr>
                </a:solidFill>
              </a:rPr>
              <a:t>. </a:t>
            </a:r>
          </a:p>
          <a:p>
            <a:pPr marL="342900" lvl="0" indent="-342900">
              <a:buClr>
                <a:srgbClr val="008080"/>
              </a:buClr>
              <a:defRPr/>
            </a:pPr>
            <a:endParaRPr lang="en-US" sz="2400" dirty="0">
              <a:solidFill>
                <a:schemeClr val="bg2">
                  <a:lumMod val="10000"/>
                </a:schemeClr>
              </a:solidFill>
            </a:endParaRPr>
          </a:p>
          <a:p>
            <a:pPr marL="342900" lvl="0" indent="-342900">
              <a:buClr>
                <a:srgbClr val="008080"/>
              </a:buClr>
              <a:defRPr/>
            </a:pPr>
            <a:endParaRPr lang="en-US" sz="2400" dirty="0">
              <a:solidFill>
                <a:schemeClr val="bg2">
                  <a:lumMod val="10000"/>
                </a:schemeClr>
              </a:solidFill>
            </a:endParaRPr>
          </a:p>
          <a:p>
            <a:pPr marL="0" lvl="0" indent="0">
              <a:buClr>
                <a:srgbClr val="008080"/>
              </a:buClr>
              <a:buNone/>
              <a:defRPr/>
            </a:pPr>
            <a:br>
              <a:rPr lang="en-US" sz="2400" dirty="0">
                <a:solidFill>
                  <a:schemeClr val="bg2">
                    <a:lumMod val="10000"/>
                  </a:schemeClr>
                </a:solidFill>
              </a:rPr>
            </a:br>
            <a:endParaRPr lang="en-US" sz="2400" dirty="0">
              <a:solidFill>
                <a:schemeClr val="bg2">
                  <a:lumMod val="10000"/>
                </a:schemeClr>
              </a:solidFill>
            </a:endParaRPr>
          </a:p>
          <a:p>
            <a:pPr marL="342900" lvl="0" indent="-342900">
              <a:buClr>
                <a:srgbClr val="008080"/>
              </a:buClr>
              <a:defRPr/>
            </a:pPr>
            <a:endParaRPr lang="en-US" sz="2400" dirty="0">
              <a:solidFill>
                <a:schemeClr val="bg2">
                  <a:lumMod val="10000"/>
                </a:schemeClr>
              </a:solidFill>
            </a:endParaRPr>
          </a:p>
          <a:p>
            <a:pPr marL="342900" lvl="0" indent="-342900">
              <a:buClr>
                <a:srgbClr val="008080"/>
              </a:buClr>
              <a:defRPr/>
            </a:pPr>
            <a:endParaRPr lang="en-US" sz="2400" dirty="0">
              <a:solidFill>
                <a:schemeClr val="bg2">
                  <a:lumMod val="10000"/>
                </a:schemeClr>
              </a:solidFill>
            </a:endParaRPr>
          </a:p>
          <a:p>
            <a:pPr marL="342900" lvl="0" indent="-342900">
              <a:buClr>
                <a:srgbClr val="008080"/>
              </a:buClr>
              <a:defRPr/>
            </a:pPr>
            <a:r>
              <a:rPr lang="en-US" sz="2400" dirty="0">
                <a:solidFill>
                  <a:schemeClr val="bg2">
                    <a:lumMod val="10000"/>
                  </a:schemeClr>
                </a:solidFill>
              </a:rPr>
              <a:t>Quid pro quo harassment can also occur when a District employee conditions a benefit or service on another employee’s submission to </a:t>
            </a:r>
            <a:r>
              <a:rPr lang="en-US" sz="2400" b="1" dirty="0">
                <a:solidFill>
                  <a:srgbClr val="1D6295"/>
                </a:solidFill>
              </a:rPr>
              <a:t>unwelcome conduct</a:t>
            </a:r>
            <a:r>
              <a:rPr lang="en-US" sz="2400" dirty="0">
                <a:solidFill>
                  <a:schemeClr val="bg2">
                    <a:lumMod val="10000"/>
                  </a:schemeClr>
                </a:solidFill>
              </a:rPr>
              <a:t>. </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15</a:t>
            </a:fld>
            <a:endParaRPr lang="en-US"/>
          </a:p>
        </p:txBody>
      </p:sp>
      <p:graphicFrame>
        <p:nvGraphicFramePr>
          <p:cNvPr id="6" name="Diagram 5"/>
          <p:cNvGraphicFramePr/>
          <p:nvPr>
            <p:extLst>
              <p:ext uri="{D42A27DB-BD31-4B8C-83A1-F6EECF244321}">
                <p14:modId xmlns:p14="http://schemas.microsoft.com/office/powerpoint/2010/main" val="1840217373"/>
              </p:ext>
            </p:extLst>
          </p:nvPr>
        </p:nvGraphicFramePr>
        <p:xfrm>
          <a:off x="112889" y="2133601"/>
          <a:ext cx="11977511" cy="3093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985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8351-0796-5843-B591-601B44931241}"/>
              </a:ext>
            </a:extLst>
          </p:cNvPr>
          <p:cNvSpPr>
            <a:spLocks noGrp="1"/>
          </p:cNvSpPr>
          <p:nvPr>
            <p:ph type="title"/>
          </p:nvPr>
        </p:nvSpPr>
        <p:spPr>
          <a:xfrm>
            <a:off x="241301" y="192414"/>
            <a:ext cx="11950699" cy="1407786"/>
          </a:xfrm>
        </p:spPr>
        <p:txBody>
          <a:bodyPr>
            <a:normAutofit/>
          </a:bodyPr>
          <a:lstStyle/>
          <a:p>
            <a:pPr algn="ctr"/>
            <a:r>
              <a:rPr lang="en-US" dirty="0"/>
              <a:t>Severe, Pervasive, Offensive, </a:t>
            </a:r>
            <a:br>
              <a:rPr lang="en-US" dirty="0"/>
            </a:br>
            <a:r>
              <a:rPr lang="en-US" dirty="0"/>
              <a:t>Unwelcome Conduct</a:t>
            </a:r>
            <a:endParaRPr lang="en-US" sz="3600" b="0" dirty="0">
              <a:solidFill>
                <a:schemeClr val="tx1"/>
              </a:solidFill>
            </a:endParaRPr>
          </a:p>
        </p:txBody>
      </p:sp>
      <p:sp>
        <p:nvSpPr>
          <p:cNvPr id="4" name="Footer Placeholder 3">
            <a:extLst>
              <a:ext uri="{FF2B5EF4-FFF2-40B4-BE49-F238E27FC236}">
                <a16:creationId xmlns:a16="http://schemas.microsoft.com/office/drawing/2014/main" id="{A64B3EE3-BABC-A24F-8E1C-F098AB9D4916}"/>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0867BCED-049B-144D-A010-BB9B633BE1D4}"/>
              </a:ext>
            </a:extLst>
          </p:cNvPr>
          <p:cNvSpPr>
            <a:spLocks noGrp="1"/>
          </p:cNvSpPr>
          <p:nvPr>
            <p:ph type="sldNum" sz="quarter" idx="12"/>
          </p:nvPr>
        </p:nvSpPr>
        <p:spPr/>
        <p:txBody>
          <a:bodyPr/>
          <a:lstStyle/>
          <a:p>
            <a:fld id="{E6C0C164-648A-654B-87AA-0915A2DD7517}" type="slidenum">
              <a:rPr lang="en-US" smtClean="0"/>
              <a:t>16</a:t>
            </a:fld>
            <a:endParaRPr lang="en-US" dirty="0"/>
          </a:p>
        </p:txBody>
      </p:sp>
      <p:sp>
        <p:nvSpPr>
          <p:cNvPr id="7" name="Rectangle 6">
            <a:extLst>
              <a:ext uri="{FF2B5EF4-FFF2-40B4-BE49-F238E27FC236}">
                <a16:creationId xmlns:a16="http://schemas.microsoft.com/office/drawing/2014/main" id="{0DD443EB-4477-2E4A-9921-2E1A00C37285}"/>
              </a:ext>
            </a:extLst>
          </p:cNvPr>
          <p:cNvSpPr/>
          <p:nvPr/>
        </p:nvSpPr>
        <p:spPr bwMode="auto">
          <a:xfrm>
            <a:off x="3517900" y="1534159"/>
            <a:ext cx="8674100" cy="44846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Content Placeholder 2">
            <a:extLst>
              <a:ext uri="{FF2B5EF4-FFF2-40B4-BE49-F238E27FC236}">
                <a16:creationId xmlns:a16="http://schemas.microsoft.com/office/drawing/2014/main" id="{C9BB1A0E-2352-FE4A-9DAA-6D6EDD0E010C}"/>
              </a:ext>
            </a:extLst>
          </p:cNvPr>
          <p:cNvSpPr txBox="1">
            <a:spLocks/>
          </p:cNvSpPr>
          <p:nvPr/>
        </p:nvSpPr>
        <p:spPr bwMode="auto">
          <a:xfrm>
            <a:off x="4009937" y="1797299"/>
            <a:ext cx="8070209" cy="346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457200" indent="-457200" eaLnBrk="1" hangingPunct="1">
              <a:spcBef>
                <a:spcPts val="600"/>
              </a:spcBef>
              <a:spcAft>
                <a:spcPts val="600"/>
              </a:spcAft>
              <a:buFont typeface="Arial" panose="020B0604020202020204" pitchFamily="34" charset="0"/>
              <a:buChar char="•"/>
            </a:pPr>
            <a:r>
              <a:rPr lang="en-US" sz="3200" dirty="0">
                <a:solidFill>
                  <a:schemeClr val="bg1"/>
                </a:solidFill>
                <a:latin typeface="Book Antiqua" panose="02040602050305030304" pitchFamily="18" charset="0"/>
              </a:rPr>
              <a:t>When a teacher, school employee, other student, or third party engages in </a:t>
            </a:r>
            <a:r>
              <a:rPr lang="en-US" sz="3200" b="1" dirty="0">
                <a:solidFill>
                  <a:schemeClr val="accent4">
                    <a:lumMod val="40000"/>
                    <a:lumOff val="60000"/>
                  </a:schemeClr>
                </a:solidFill>
                <a:latin typeface="Book Antiqua" panose="02040602050305030304" pitchFamily="18" charset="0"/>
              </a:rPr>
              <a:t>unwelcome</a:t>
            </a:r>
            <a:r>
              <a:rPr lang="en-US" sz="3200" dirty="0">
                <a:solidFill>
                  <a:schemeClr val="bg1"/>
                </a:solidFill>
                <a:latin typeface="Book Antiqua" panose="02040602050305030304" pitchFamily="18" charset="0"/>
              </a:rPr>
              <a:t> conduct that is determined by a reasonable person to be </a:t>
            </a:r>
            <a:r>
              <a:rPr lang="en-US" sz="3200" b="1" dirty="0">
                <a:solidFill>
                  <a:schemeClr val="accent4">
                    <a:lumMod val="40000"/>
                    <a:lumOff val="60000"/>
                  </a:schemeClr>
                </a:solidFill>
                <a:latin typeface="Book Antiqua" panose="02040602050305030304" pitchFamily="18" charset="0"/>
              </a:rPr>
              <a:t>so severe, pervasive, and objectively offensive </a:t>
            </a:r>
            <a:r>
              <a:rPr lang="en-US" sz="3200" dirty="0">
                <a:solidFill>
                  <a:schemeClr val="bg1"/>
                </a:solidFill>
                <a:latin typeface="Book Antiqua" panose="02040602050305030304" pitchFamily="18" charset="0"/>
              </a:rPr>
              <a:t>that it effectively </a:t>
            </a:r>
            <a:r>
              <a:rPr lang="en-US" sz="3200" b="1" dirty="0">
                <a:solidFill>
                  <a:schemeClr val="accent4">
                    <a:lumMod val="40000"/>
                    <a:lumOff val="60000"/>
                  </a:schemeClr>
                </a:solidFill>
                <a:latin typeface="Book Antiqua" panose="02040602050305030304" pitchFamily="18" charset="0"/>
              </a:rPr>
              <a:t>denies</a:t>
            </a:r>
            <a:r>
              <a:rPr lang="en-US" sz="3200" dirty="0">
                <a:solidFill>
                  <a:schemeClr val="bg1"/>
                </a:solidFill>
                <a:latin typeface="Book Antiqua" panose="02040602050305030304" pitchFamily="18" charset="0"/>
              </a:rPr>
              <a:t> a person equal access to the District’s education program or activity. </a:t>
            </a: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527350"/>
            <a:ext cx="3733800" cy="4491485"/>
          </a:xfrm>
          <a:prstGeom prst="rect">
            <a:avLst/>
          </a:prstGeom>
        </p:spPr>
      </p:pic>
    </p:spTree>
    <p:extLst>
      <p:ext uri="{BB962C8B-B14F-4D97-AF65-F5344CB8AC3E}">
        <p14:creationId xmlns:p14="http://schemas.microsoft.com/office/powerpoint/2010/main" val="1177061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66003"/>
            <a:ext cx="11354057" cy="1407786"/>
          </a:xfrm>
        </p:spPr>
        <p:txBody>
          <a:bodyPr>
            <a:normAutofit/>
          </a:bodyPr>
          <a:lstStyle/>
          <a:p>
            <a:pPr algn="ctr"/>
            <a:r>
              <a:rPr lang="en-US" sz="4200" dirty="0"/>
              <a:t>“Denies a Person Equal Access to the School’s Education Program or Activity”</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17</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363664"/>
            <a:ext cx="12192000" cy="4724620"/>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83527" y="993896"/>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672072"/>
            <a:ext cx="10470266" cy="3631763"/>
          </a:xfrm>
          <a:prstGeom prst="rect">
            <a:avLst/>
          </a:prstGeom>
          <a:noFill/>
        </p:spPr>
        <p:txBody>
          <a:bodyPr wrap="square" rtlCol="0">
            <a:spAutoFit/>
          </a:bodyPr>
          <a:lstStyle/>
          <a:p>
            <a:r>
              <a:rPr lang="en-US" sz="2300" dirty="0">
                <a:solidFill>
                  <a:schemeClr val="bg1"/>
                </a:solidFill>
                <a:latin typeface="Book Antiqua" panose="02040602050305030304" pitchFamily="18" charset="0"/>
              </a:rPr>
              <a:t>When making this determination a school must evaluate “whether a </a:t>
            </a:r>
            <a:r>
              <a:rPr lang="en-US" sz="2300" b="1" u="sng" dirty="0">
                <a:solidFill>
                  <a:schemeClr val="accent4">
                    <a:lumMod val="20000"/>
                    <a:lumOff val="80000"/>
                  </a:schemeClr>
                </a:solidFill>
                <a:latin typeface="Book Antiqua" panose="02040602050305030304" pitchFamily="18" charset="0"/>
              </a:rPr>
              <a:t>reasonable person</a:t>
            </a:r>
            <a:r>
              <a:rPr lang="en-US" sz="2300" dirty="0">
                <a:solidFill>
                  <a:schemeClr val="bg1"/>
                </a:solidFill>
                <a:latin typeface="Book Antiqua" panose="02040602050305030304" pitchFamily="18" charset="0"/>
              </a:rPr>
              <a:t> in the </a:t>
            </a:r>
            <a:r>
              <a:rPr lang="en-US" sz="2300" b="1" u="sng" dirty="0">
                <a:solidFill>
                  <a:schemeClr val="accent4">
                    <a:lumMod val="20000"/>
                    <a:lumOff val="80000"/>
                  </a:schemeClr>
                </a:solidFill>
                <a:latin typeface="Book Antiqua" panose="02040602050305030304" pitchFamily="18" charset="0"/>
              </a:rPr>
              <a:t>complainant's position</a:t>
            </a:r>
            <a:r>
              <a:rPr lang="en-US" sz="2300" b="1" dirty="0">
                <a:solidFill>
                  <a:schemeClr val="accent4">
                    <a:lumMod val="20000"/>
                    <a:lumOff val="80000"/>
                  </a:schemeClr>
                </a:solidFill>
                <a:latin typeface="Book Antiqua" panose="02040602050305030304" pitchFamily="18" charset="0"/>
              </a:rPr>
              <a:t> </a:t>
            </a:r>
            <a:r>
              <a:rPr lang="en-US" sz="2300" dirty="0">
                <a:solidFill>
                  <a:schemeClr val="bg1"/>
                </a:solidFill>
                <a:latin typeface="Book Antiqua" panose="02040602050305030304" pitchFamily="18" charset="0"/>
              </a:rPr>
              <a:t>would be </a:t>
            </a:r>
            <a:r>
              <a:rPr lang="en-US" sz="2300" b="1" u="sng" dirty="0">
                <a:solidFill>
                  <a:schemeClr val="accent4">
                    <a:lumMod val="20000"/>
                    <a:lumOff val="80000"/>
                  </a:schemeClr>
                </a:solidFill>
                <a:latin typeface="Book Antiqua" panose="02040602050305030304" pitchFamily="18" charset="0"/>
              </a:rPr>
              <a:t>effectively denied</a:t>
            </a:r>
            <a:r>
              <a:rPr lang="en-US" sz="2300" b="1" dirty="0">
                <a:solidFill>
                  <a:schemeClr val="accent4">
                    <a:lumMod val="20000"/>
                    <a:lumOff val="80000"/>
                  </a:schemeClr>
                </a:solidFill>
                <a:latin typeface="Book Antiqua" panose="02040602050305030304" pitchFamily="18" charset="0"/>
              </a:rPr>
              <a:t> </a:t>
            </a:r>
            <a:r>
              <a:rPr lang="en-US" sz="2300" dirty="0">
                <a:solidFill>
                  <a:schemeClr val="bg1"/>
                </a:solidFill>
                <a:latin typeface="Book Antiqua" panose="02040602050305030304" pitchFamily="18" charset="0"/>
              </a:rPr>
              <a:t>equal access to education compared to a similarly situated person who is not suffering the alleged sexual harassment.”</a:t>
            </a:r>
          </a:p>
          <a:p>
            <a:endParaRPr lang="en-US" sz="2300" dirty="0">
              <a:solidFill>
                <a:schemeClr val="bg1"/>
              </a:solidFill>
              <a:latin typeface="Book Antiqua" panose="02040602050305030304" pitchFamily="18" charset="0"/>
            </a:endParaRPr>
          </a:p>
          <a:p>
            <a:r>
              <a:rPr lang="en-US" sz="2300" b="1" dirty="0">
                <a:solidFill>
                  <a:schemeClr val="bg1"/>
                </a:solidFill>
                <a:latin typeface="Book Antiqua" panose="02040602050305030304" pitchFamily="18" charset="0"/>
              </a:rPr>
              <a:t>Examples of this may include</a:t>
            </a:r>
            <a:r>
              <a:rPr lang="en-US" sz="2300" dirty="0">
                <a:solidFill>
                  <a:schemeClr val="bg1"/>
                </a:solidFill>
                <a:latin typeface="Book Antiqua" panose="02040602050305030304" pitchFamily="18" charset="0"/>
              </a:rPr>
              <a:t>: </a:t>
            </a:r>
          </a:p>
          <a:p>
            <a:pPr marL="800100" lvl="1" indent="-342900">
              <a:buFont typeface="Arial" panose="020B0604020202020204" pitchFamily="34" charset="0"/>
              <a:buChar char="•"/>
            </a:pPr>
            <a:r>
              <a:rPr lang="en-US" sz="2300" dirty="0">
                <a:solidFill>
                  <a:schemeClr val="bg1"/>
                </a:solidFill>
                <a:latin typeface="Book Antiqua" panose="02040602050305030304" pitchFamily="18" charset="0"/>
              </a:rPr>
              <a:t>The Complainant skipping class to avoid a harasser;</a:t>
            </a:r>
          </a:p>
          <a:p>
            <a:pPr marL="800100" lvl="1" indent="-342900">
              <a:buFont typeface="Arial" panose="020B0604020202020204" pitchFamily="34" charset="0"/>
              <a:buChar char="•"/>
            </a:pPr>
            <a:r>
              <a:rPr lang="en-US" sz="2300" dirty="0">
                <a:solidFill>
                  <a:schemeClr val="bg1"/>
                </a:solidFill>
                <a:latin typeface="Book Antiqua" panose="02040602050305030304" pitchFamily="18" charset="0"/>
              </a:rPr>
              <a:t>The decline in the Complainant’s grade point average as a result of the sexual harassment; or</a:t>
            </a:r>
          </a:p>
          <a:p>
            <a:pPr marL="800100" lvl="1" indent="-342900">
              <a:buFont typeface="Arial" panose="020B0604020202020204" pitchFamily="34" charset="0"/>
              <a:buChar char="•"/>
            </a:pPr>
            <a:r>
              <a:rPr lang="en-US" sz="2300" dirty="0">
                <a:solidFill>
                  <a:schemeClr val="bg1"/>
                </a:solidFill>
                <a:latin typeface="Book Antiqua" panose="02040602050305030304" pitchFamily="18" charset="0"/>
              </a:rPr>
              <a:t>The Complainant’s inability or difficulty concentrating in class. </a:t>
            </a:r>
          </a:p>
        </p:txBody>
      </p:sp>
    </p:spTree>
    <p:extLst>
      <p:ext uri="{BB962C8B-B14F-4D97-AF65-F5344CB8AC3E}">
        <p14:creationId xmlns:p14="http://schemas.microsoft.com/office/powerpoint/2010/main" val="540222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1" y="903177"/>
            <a:ext cx="11638280" cy="1685040"/>
          </a:xfrm>
        </p:spPr>
        <p:txBody>
          <a:bodyPr>
            <a:normAutofit/>
          </a:bodyPr>
          <a:lstStyle/>
          <a:p>
            <a:r>
              <a:rPr lang="en-US" dirty="0"/>
              <a:t>Department Guidance</a:t>
            </a:r>
            <a:endParaRPr lang="en-US" dirty="0">
              <a:solidFill>
                <a:schemeClr val="tx1"/>
              </a:solidFill>
            </a:endParaRPr>
          </a:p>
        </p:txBody>
      </p:sp>
      <p:sp>
        <p:nvSpPr>
          <p:cNvPr id="3" name="Footer Placeholder 2"/>
          <p:cNvSpPr>
            <a:spLocks noGrp="1"/>
          </p:cNvSpPr>
          <p:nvPr>
            <p:ph type="ftr" sz="quarter" idx="11"/>
          </p:nvPr>
        </p:nvSpPr>
        <p:spPr/>
        <p:txBody>
          <a:bodyPr/>
          <a:lstStyle/>
          <a:p>
            <a:r>
              <a:rPr lang="en-US" dirty="0">
                <a:solidFill>
                  <a:schemeClr val="tx1"/>
                </a:solidFill>
              </a:rPr>
              <a:t>© Shipman &amp; Goodwin LLP 2026. All rights reserved.</a:t>
            </a:r>
          </a:p>
        </p:txBody>
      </p:sp>
      <p:sp>
        <p:nvSpPr>
          <p:cNvPr id="4" name="Slide Number Placeholder 3"/>
          <p:cNvSpPr>
            <a:spLocks noGrp="1"/>
          </p:cNvSpPr>
          <p:nvPr>
            <p:ph type="sldNum" sz="quarter" idx="12"/>
          </p:nvPr>
        </p:nvSpPr>
        <p:spPr>
          <a:xfrm>
            <a:off x="449453" y="6212091"/>
            <a:ext cx="2743200" cy="365125"/>
          </a:xfrm>
        </p:spPr>
        <p:txBody>
          <a:bodyPr/>
          <a:lstStyle/>
          <a:p>
            <a:fld id="{E6C0C164-648A-654B-87AA-0915A2DD7517}" type="slidenum">
              <a:rPr lang="en-US" smtClean="0">
                <a:solidFill>
                  <a:schemeClr val="tx1"/>
                </a:solidFill>
              </a:rPr>
              <a:pPr/>
              <a:t>18</a:t>
            </a:fld>
            <a:endParaRPr lang="en-US">
              <a:solidFill>
                <a:schemeClr val="tx1"/>
              </a:solidFill>
            </a:endParaRPr>
          </a:p>
        </p:txBody>
      </p:sp>
      <p:sp>
        <p:nvSpPr>
          <p:cNvPr id="6" name="Content Placeholder 2"/>
          <p:cNvSpPr>
            <a:spLocks noGrp="1"/>
          </p:cNvSpPr>
          <p:nvPr>
            <p:ph idx="1"/>
          </p:nvPr>
        </p:nvSpPr>
        <p:spPr>
          <a:xfrm>
            <a:off x="449453" y="2075996"/>
            <a:ext cx="11354057" cy="3974469"/>
          </a:xfrm>
        </p:spPr>
        <p:txBody>
          <a:bodyPr>
            <a:normAutofit/>
          </a:bodyPr>
          <a:lstStyle/>
          <a:p>
            <a:r>
              <a:rPr lang="en-US" dirty="0"/>
              <a:t>School officials cannot turn away a complainant by “deciding that the complainant was ‘not traumatized enough.’ ”</a:t>
            </a:r>
          </a:p>
          <a:p>
            <a:r>
              <a:rPr lang="en-US" dirty="0"/>
              <a:t>Any impact on the Complainant’s ability to participate, access, and engage in school will likely be sufficient in meeting this criteria.</a:t>
            </a:r>
          </a:p>
          <a:p>
            <a:r>
              <a:rPr lang="en-US" dirty="0"/>
              <a:t>Complainants do not need to have “dropped out of school, failed a class, had a panic attack, or otherwise reached a breaking point or exhibited specific trauma symptoms to be effectively denied equal access.”</a:t>
            </a:r>
          </a:p>
          <a:p>
            <a:endParaRPr lang="en-US" dirty="0"/>
          </a:p>
          <a:p>
            <a:pPr marL="0" indent="0">
              <a:buNone/>
            </a:pPr>
            <a:endParaRPr lang="en-US" dirty="0"/>
          </a:p>
        </p:txBody>
      </p:sp>
    </p:spTree>
    <p:extLst>
      <p:ext uri="{BB962C8B-B14F-4D97-AF65-F5344CB8AC3E}">
        <p14:creationId xmlns:p14="http://schemas.microsoft.com/office/powerpoint/2010/main" val="239435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“Sex-Based Offenses”</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19</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2151943"/>
            <a:ext cx="10470266" cy="2769989"/>
          </a:xfrm>
          <a:prstGeom prst="rect">
            <a:avLst/>
          </a:prstGeom>
          <a:noFill/>
        </p:spPr>
        <p:txBody>
          <a:bodyPr wrap="square" rtlCol="0">
            <a:spAutoFit/>
          </a:bodyPr>
          <a:lstStyle/>
          <a:p>
            <a:pPr marL="457200" lvl="0" indent="-457200">
              <a:spcBef>
                <a:spcPts val="600"/>
              </a:spcBef>
              <a:spcAft>
                <a:spcPts val="600"/>
              </a:spcAft>
              <a:buFont typeface="Arial" panose="020B0604020202020204" pitchFamily="34" charset="0"/>
              <a:buChar char="•"/>
              <a:defRPr/>
            </a:pPr>
            <a:r>
              <a:rPr lang="en-US" sz="3600" dirty="0">
                <a:solidFill>
                  <a:prstClr val="white"/>
                </a:solidFill>
                <a:latin typeface="Book Antiqua" panose="02040602050305030304" pitchFamily="18" charset="0"/>
              </a:rPr>
              <a:t>“Sexual assault” (20 U.S.C. 1092(f)(6)(A)(v))</a:t>
            </a:r>
          </a:p>
          <a:p>
            <a:pPr marL="457200" lvl="0" indent="-457200">
              <a:spcBef>
                <a:spcPts val="600"/>
              </a:spcBef>
              <a:spcAft>
                <a:spcPts val="600"/>
              </a:spcAft>
              <a:buFont typeface="Arial" panose="020B0604020202020204" pitchFamily="34" charset="0"/>
              <a:buChar char="•"/>
              <a:defRPr/>
            </a:pPr>
            <a:r>
              <a:rPr lang="en-US" sz="3600" dirty="0">
                <a:solidFill>
                  <a:prstClr val="white"/>
                </a:solidFill>
                <a:latin typeface="Book Antiqua" panose="02040602050305030304" pitchFamily="18" charset="0"/>
              </a:rPr>
              <a:t>“Dating Violence” (34 U.S.C. 12291(a)(10)) </a:t>
            </a:r>
          </a:p>
          <a:p>
            <a:pPr marL="457200" lvl="0" indent="-457200">
              <a:spcBef>
                <a:spcPts val="600"/>
              </a:spcBef>
              <a:spcAft>
                <a:spcPts val="600"/>
              </a:spcAft>
              <a:buFont typeface="Arial" panose="020B0604020202020204" pitchFamily="34" charset="0"/>
              <a:buChar char="•"/>
              <a:defRPr/>
            </a:pPr>
            <a:r>
              <a:rPr lang="en-US" sz="3600" dirty="0">
                <a:solidFill>
                  <a:prstClr val="white"/>
                </a:solidFill>
                <a:latin typeface="Book Antiqua" panose="02040602050305030304" pitchFamily="18" charset="0"/>
              </a:rPr>
              <a:t>“Domestic Violence” (34 U.S.C. 12291(a)(8)) or </a:t>
            </a:r>
          </a:p>
          <a:p>
            <a:pPr marL="457200" lvl="0" indent="-457200">
              <a:spcBef>
                <a:spcPts val="600"/>
              </a:spcBef>
              <a:spcAft>
                <a:spcPts val="600"/>
              </a:spcAft>
              <a:buFont typeface="Arial" panose="020B0604020202020204" pitchFamily="34" charset="0"/>
              <a:buChar char="•"/>
              <a:defRPr/>
            </a:pPr>
            <a:r>
              <a:rPr lang="en-US" sz="3600" dirty="0">
                <a:solidFill>
                  <a:prstClr val="white"/>
                </a:solidFill>
                <a:latin typeface="Book Antiqua" panose="02040602050305030304" pitchFamily="18" charset="0"/>
              </a:rPr>
              <a:t>“Stalking” (34 U.S.C. 12291(a)(30)).</a:t>
            </a:r>
          </a:p>
        </p:txBody>
      </p:sp>
    </p:spTree>
    <p:extLst>
      <p:ext uri="{BB962C8B-B14F-4D97-AF65-F5344CB8AC3E}">
        <p14:creationId xmlns:p14="http://schemas.microsoft.com/office/powerpoint/2010/main" val="1294189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“Sexual Assault”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20</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730733"/>
            <a:ext cx="10470266" cy="4524315"/>
          </a:xfrm>
          <a:prstGeom prst="rect">
            <a:avLst/>
          </a:prstGeom>
          <a:noFill/>
        </p:spPr>
        <p:txBody>
          <a:bodyPr wrap="square" rtlCol="0">
            <a:spAutoFit/>
          </a:bodyPr>
          <a:lstStyle/>
          <a:p>
            <a:r>
              <a:rPr lang="en-US" dirty="0">
                <a:solidFill>
                  <a:schemeClr val="bg1"/>
                </a:solidFill>
                <a:latin typeface="Book Antiqua" panose="02040602050305030304" pitchFamily="18" charset="0"/>
              </a:rPr>
              <a:t>Encompasses separate definitions of rape, sodomy, sexual assault with an object, criminal sexual contact, incest, statutory rape</a:t>
            </a:r>
          </a:p>
          <a:p>
            <a:r>
              <a:rPr lang="en-US" dirty="0">
                <a:solidFill>
                  <a:schemeClr val="bg1"/>
                </a:solidFill>
                <a:latin typeface="Book Antiqua" panose="02040602050305030304" pitchFamily="18" charset="0"/>
              </a:rPr>
              <a:t>For Example:</a:t>
            </a:r>
          </a:p>
          <a:p>
            <a:r>
              <a:rPr lang="en-US" b="1" u="sng" dirty="0">
                <a:solidFill>
                  <a:schemeClr val="accent4">
                    <a:lumMod val="40000"/>
                    <a:lumOff val="60000"/>
                  </a:schemeClr>
                </a:solidFill>
                <a:latin typeface="Book Antiqua" panose="02040602050305030304" pitchFamily="18" charset="0"/>
              </a:rPr>
              <a:t>Rape</a:t>
            </a:r>
            <a:r>
              <a:rPr lang="en-US" dirty="0">
                <a:solidFill>
                  <a:schemeClr val="bg1"/>
                </a:solidFill>
                <a:latin typeface="Book Antiqua" panose="02040602050305030304" pitchFamily="18" charset="0"/>
              </a:rPr>
              <a:t>—(Except Statutory Rape) The carnal knowledge of a person, without the consent of the victim, including instances where the victim is incapable of giving consent because of the person’s age or because of the person’s temporary or permanent mental or physical incapacity.</a:t>
            </a:r>
          </a:p>
          <a:p>
            <a:r>
              <a:rPr lang="en-US" b="1" u="sng" dirty="0">
                <a:solidFill>
                  <a:schemeClr val="accent4">
                    <a:lumMod val="40000"/>
                    <a:lumOff val="60000"/>
                  </a:schemeClr>
                </a:solidFill>
                <a:latin typeface="Book Antiqua" panose="02040602050305030304" pitchFamily="18" charset="0"/>
              </a:rPr>
              <a:t>Criminal Sexual Contact (replaced “Fondling”)</a:t>
            </a:r>
            <a:r>
              <a:rPr lang="en-US" dirty="0">
                <a:solidFill>
                  <a:schemeClr val="bg1"/>
                </a:solidFill>
                <a:latin typeface="Book Antiqua" panose="02040602050305030304" pitchFamily="18" charset="0"/>
              </a:rPr>
              <a:t>—The intentional touching of the clothed or unclothed body parts, without consent of the victim, for the purpose of sexual degradation, sexual gratification, or sexual humiliation. The forced touching by the victim of the actor’s clothed or unclothed body parts, without consent of the victim, for the purpose of sexual degradation, sexual gratification, or sexual humiliation. This offense includes instances where the victim is incapable of giving consent because of age or incapacity due to temporary or permanent mental or physical impairment or intoxication for the purpose of sexual degradation, sexual gratification, or sexual humiliation. </a:t>
            </a:r>
          </a:p>
          <a:p>
            <a:endParaRPr lang="en-US" sz="3600" dirty="0"/>
          </a:p>
        </p:txBody>
      </p:sp>
    </p:spTree>
    <p:extLst>
      <p:ext uri="{BB962C8B-B14F-4D97-AF65-F5344CB8AC3E}">
        <p14:creationId xmlns:p14="http://schemas.microsoft.com/office/powerpoint/2010/main" val="59035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n-US" dirty="0"/>
              <a:t>Scenario </a:t>
            </a:r>
          </a:p>
        </p:txBody>
      </p:sp>
      <p:sp>
        <p:nvSpPr>
          <p:cNvPr id="3" name="Content Placeholder 2"/>
          <p:cNvSpPr>
            <a:spLocks noGrp="1"/>
          </p:cNvSpPr>
          <p:nvPr>
            <p:ph idx="1"/>
          </p:nvPr>
        </p:nvSpPr>
        <p:spPr>
          <a:xfrm>
            <a:off x="441703" y="1423410"/>
            <a:ext cx="11354057" cy="4802134"/>
          </a:xfrm>
        </p:spPr>
        <p:txBody>
          <a:bodyPr>
            <a:normAutofit/>
          </a:bodyPr>
          <a:lstStyle/>
          <a:p>
            <a:pPr marL="0" indent="0">
              <a:buNone/>
            </a:pPr>
            <a:r>
              <a:rPr lang="en-US" sz="3200" dirty="0"/>
              <a:t>Amy and Sam, two kindergarteners at Shipman Elementary, are “playing doctor” during recess. During the game, Amy touches Sam’s private area. Sam tells her parents what happened during the game, and her parents file a formal Title IX complaint. </a:t>
            </a:r>
            <a:endParaRPr lang="en-US" sz="2900" dirty="0"/>
          </a:p>
        </p:txBody>
      </p:sp>
      <p:sp>
        <p:nvSpPr>
          <p:cNvPr id="4" name="Footer Placeholder 3"/>
          <p:cNvSpPr>
            <a:spLocks noGrp="1"/>
          </p:cNvSpPr>
          <p:nvPr>
            <p:ph type="ftr" sz="quarter" idx="11"/>
          </p:nvPr>
        </p:nvSpPr>
        <p:spPr/>
        <p:txBody>
          <a:bodyPr/>
          <a:lstStyle/>
          <a:p>
            <a:r>
              <a:rPr lang="en-US" altLang="en-US" dirty="0"/>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21</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2047327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1" y="903177"/>
            <a:ext cx="11638280" cy="1685040"/>
          </a:xfrm>
        </p:spPr>
        <p:txBody>
          <a:bodyPr>
            <a:normAutofit/>
          </a:bodyPr>
          <a:lstStyle/>
          <a:p>
            <a:r>
              <a:rPr lang="en-US" dirty="0"/>
              <a:t>Title IX Regulation Commentary</a:t>
            </a:r>
            <a:endParaRPr lang="en-US" dirty="0">
              <a:solidFill>
                <a:schemeClr val="tx1"/>
              </a:solidFill>
            </a:endParaRPr>
          </a:p>
        </p:txBody>
      </p:sp>
      <p:sp>
        <p:nvSpPr>
          <p:cNvPr id="3" name="Footer Placeholder 2"/>
          <p:cNvSpPr>
            <a:spLocks noGrp="1"/>
          </p:cNvSpPr>
          <p:nvPr>
            <p:ph type="ftr" sz="quarter" idx="11"/>
          </p:nvPr>
        </p:nvSpPr>
        <p:spPr/>
        <p:txBody>
          <a:bodyPr/>
          <a:lstStyle/>
          <a:p>
            <a:r>
              <a:rPr lang="en-US" dirty="0">
                <a:solidFill>
                  <a:schemeClr val="tx1"/>
                </a:solidFill>
              </a:rPr>
              <a:t>© Shipman &amp; Goodwin LLP 2026. All rights reserved.</a:t>
            </a:r>
          </a:p>
        </p:txBody>
      </p:sp>
      <p:sp>
        <p:nvSpPr>
          <p:cNvPr id="4" name="Slide Number Placeholder 3"/>
          <p:cNvSpPr>
            <a:spLocks noGrp="1"/>
          </p:cNvSpPr>
          <p:nvPr>
            <p:ph type="sldNum" sz="quarter" idx="12"/>
          </p:nvPr>
        </p:nvSpPr>
        <p:spPr>
          <a:xfrm>
            <a:off x="574729" y="6173787"/>
            <a:ext cx="2743200" cy="365125"/>
          </a:xfrm>
        </p:spPr>
        <p:txBody>
          <a:bodyPr/>
          <a:lstStyle/>
          <a:p>
            <a:fld id="{E6C0C164-648A-654B-87AA-0915A2DD7517}" type="slidenum">
              <a:rPr lang="en-US" smtClean="0">
                <a:solidFill>
                  <a:schemeClr val="tx1"/>
                </a:solidFill>
              </a:rPr>
              <a:pPr/>
              <a:t>22</a:t>
            </a:fld>
            <a:endParaRPr lang="en-US" dirty="0">
              <a:solidFill>
                <a:schemeClr val="tx1"/>
              </a:solidFill>
            </a:endParaRPr>
          </a:p>
        </p:txBody>
      </p:sp>
      <p:sp>
        <p:nvSpPr>
          <p:cNvPr id="6" name="Content Placeholder 2"/>
          <p:cNvSpPr>
            <a:spLocks noGrp="1"/>
          </p:cNvSpPr>
          <p:nvPr>
            <p:ph idx="1"/>
          </p:nvPr>
        </p:nvSpPr>
        <p:spPr>
          <a:xfrm>
            <a:off x="449453" y="2046179"/>
            <a:ext cx="11354057" cy="4492733"/>
          </a:xfrm>
        </p:spPr>
        <p:txBody>
          <a:bodyPr>
            <a:normAutofit fontScale="85000" lnSpcReduction="20000"/>
          </a:bodyPr>
          <a:lstStyle/>
          <a:p>
            <a:pPr marL="0" indent="0">
              <a:buNone/>
            </a:pPr>
            <a:r>
              <a:rPr lang="en-US" sz="3100" b="1" dirty="0"/>
              <a:t>Does Amy’s conduct meet the definition of “criminal sexual contact”?</a:t>
            </a:r>
          </a:p>
          <a:p>
            <a:r>
              <a:rPr lang="en-US" sz="3100" b="1" dirty="0">
                <a:solidFill>
                  <a:srgbClr val="1D6295"/>
                </a:solidFill>
              </a:rPr>
              <a:t>Unlikely: </a:t>
            </a:r>
            <a:r>
              <a:rPr lang="en-US" sz="3100" dirty="0"/>
              <a:t>Amy’s conduct does not likely satisfy the definition’s sexualized intent. </a:t>
            </a:r>
          </a:p>
          <a:p>
            <a:r>
              <a:rPr lang="en-US" sz="2900" dirty="0"/>
              <a:t>The Department makes a distinction between play by small children and conduct that meets the definition of Title IX sexual assault. The age of the complainant and respondent and the context of the conduct may both play a role in determining whether the conduct in question could ever meet the definition of criminal sexual contact. </a:t>
            </a:r>
          </a:p>
          <a:p>
            <a:r>
              <a:rPr lang="en-US" sz="2900" dirty="0"/>
              <a:t>Title IX commentary specifically reiterates the Supreme Court’s </a:t>
            </a:r>
            <a:r>
              <a:rPr lang="en-US" sz="2900" i="1" dirty="0"/>
              <a:t>Davis </a:t>
            </a:r>
            <a:r>
              <a:rPr lang="en-US" sz="2900" dirty="0"/>
              <a:t>decision, noting that “schools are unlike the adult workplace and that children may regularly interact in a manner that would be unacceptable among adults.”</a:t>
            </a:r>
          </a:p>
        </p:txBody>
      </p:sp>
    </p:spTree>
    <p:extLst>
      <p:ext uri="{BB962C8B-B14F-4D97-AF65-F5344CB8AC3E}">
        <p14:creationId xmlns:p14="http://schemas.microsoft.com/office/powerpoint/2010/main" val="348151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75943"/>
            <a:ext cx="11354057" cy="1496020"/>
          </a:xfrm>
        </p:spPr>
        <p:txBody>
          <a:bodyPr/>
          <a:lstStyle/>
          <a:p>
            <a:pPr algn="ctr"/>
            <a:r>
              <a:rPr lang="en-US" dirty="0"/>
              <a:t>Examples of Sexual Harassment</a:t>
            </a:r>
          </a:p>
        </p:txBody>
      </p:sp>
      <p:sp>
        <p:nvSpPr>
          <p:cNvPr id="3" name="Content Placeholder 2"/>
          <p:cNvSpPr>
            <a:spLocks noGrp="1"/>
          </p:cNvSpPr>
          <p:nvPr>
            <p:ph idx="1"/>
          </p:nvPr>
        </p:nvSpPr>
        <p:spPr>
          <a:xfrm>
            <a:off x="441703" y="1076755"/>
            <a:ext cx="11354057" cy="5346623"/>
          </a:xfrm>
        </p:spPr>
        <p:txBody>
          <a:bodyPr>
            <a:normAutofit fontScale="70000" lnSpcReduction="20000"/>
          </a:bodyPr>
          <a:lstStyle/>
          <a:p>
            <a:pPr lvl="0">
              <a:buClr>
                <a:srgbClr val="008080"/>
              </a:buClr>
              <a:defRPr/>
            </a:pPr>
            <a:r>
              <a:rPr lang="en-US" sz="3600" dirty="0">
                <a:solidFill>
                  <a:schemeClr val="bg2">
                    <a:lumMod val="10000"/>
                  </a:schemeClr>
                </a:solidFill>
              </a:rPr>
              <a:t>Unwanted sexual advances, requests for sexual favors, or other verbal, nonverbal, or physical conduct of a sexual nature including:</a:t>
            </a:r>
          </a:p>
          <a:p>
            <a:pPr marL="457200" lvl="0" indent="-457200">
              <a:spcBef>
                <a:spcPts val="300"/>
              </a:spcBef>
              <a:spcAft>
                <a:spcPts val="300"/>
              </a:spcAft>
              <a:buClr>
                <a:srgbClr val="008080"/>
              </a:buClr>
              <a:defRPr/>
            </a:pPr>
            <a:r>
              <a:rPr lang="en-US" dirty="0">
                <a:solidFill>
                  <a:schemeClr val="bg2">
                    <a:lumMod val="10000"/>
                  </a:schemeClr>
                </a:solidFill>
              </a:rPr>
              <a:t>Statements or other conduct indicating that a student’s submission to, or rejection of, sexual overtures or advances will affect the student’s grades and/or other academic progress.</a:t>
            </a:r>
          </a:p>
          <a:p>
            <a:pPr marL="457200" lvl="0" indent="-457200">
              <a:spcBef>
                <a:spcPts val="300"/>
              </a:spcBef>
              <a:spcAft>
                <a:spcPts val="300"/>
              </a:spcAft>
              <a:buClr>
                <a:srgbClr val="008080"/>
              </a:buClr>
              <a:defRPr/>
            </a:pPr>
            <a:r>
              <a:rPr lang="en-US" dirty="0">
                <a:solidFill>
                  <a:schemeClr val="bg2">
                    <a:lumMod val="10000"/>
                  </a:schemeClr>
                </a:solidFill>
              </a:rPr>
              <a:t>Unwelcome attention and/or advances of a sexual nature, including verbal comments, sexual invitations, leering and physical touching.</a:t>
            </a:r>
          </a:p>
          <a:p>
            <a:pPr marL="457200" lvl="0" indent="-457200">
              <a:spcBef>
                <a:spcPts val="300"/>
              </a:spcBef>
              <a:spcAft>
                <a:spcPts val="300"/>
              </a:spcAft>
              <a:buClr>
                <a:srgbClr val="008080"/>
              </a:buClr>
              <a:defRPr/>
            </a:pPr>
            <a:r>
              <a:rPr lang="en-US" dirty="0">
                <a:solidFill>
                  <a:schemeClr val="bg2">
                    <a:lumMod val="10000"/>
                  </a:schemeClr>
                </a:solidFill>
              </a:rPr>
              <a:t>Display of sexually suggestive objects, or use of sexually suggestive or obscene remarks, invitations, letters, emails, text messages, notes, slurs, jokes, pictures, cartoons, epithets or gestures.</a:t>
            </a:r>
          </a:p>
          <a:p>
            <a:pPr marL="457200" lvl="0" indent="-457200">
              <a:spcBef>
                <a:spcPts val="300"/>
              </a:spcBef>
              <a:spcAft>
                <a:spcPts val="300"/>
              </a:spcAft>
              <a:buClr>
                <a:srgbClr val="008080"/>
              </a:buClr>
              <a:defRPr/>
            </a:pPr>
            <a:r>
              <a:rPr lang="en-US" dirty="0">
                <a:solidFill>
                  <a:schemeClr val="bg2">
                    <a:lumMod val="10000"/>
                  </a:schemeClr>
                </a:solidFill>
              </a:rPr>
              <a:t>Touching of a sexual nature or telling sexual or dirty jokes.</a:t>
            </a:r>
          </a:p>
          <a:p>
            <a:pPr marL="457200" lvl="0" indent="-457200">
              <a:spcBef>
                <a:spcPts val="300"/>
              </a:spcBef>
              <a:spcAft>
                <a:spcPts val="300"/>
              </a:spcAft>
              <a:buClr>
                <a:srgbClr val="008080"/>
              </a:buClr>
              <a:defRPr/>
            </a:pPr>
            <a:r>
              <a:rPr lang="en-US" dirty="0">
                <a:solidFill>
                  <a:schemeClr val="bg2">
                    <a:lumMod val="10000"/>
                  </a:schemeClr>
                </a:solidFill>
              </a:rPr>
              <a:t>Making sexual comments, jokes or gestures (written or verbal).</a:t>
            </a:r>
          </a:p>
          <a:p>
            <a:pPr marL="457200" lvl="0" indent="-457200">
              <a:spcBef>
                <a:spcPts val="300"/>
              </a:spcBef>
              <a:spcAft>
                <a:spcPts val="300"/>
              </a:spcAft>
              <a:buClr>
                <a:srgbClr val="008080"/>
              </a:buClr>
              <a:defRPr/>
            </a:pPr>
            <a:r>
              <a:rPr lang="en-US" dirty="0">
                <a:solidFill>
                  <a:schemeClr val="bg2">
                    <a:lumMod val="10000"/>
                  </a:schemeClr>
                </a:solidFill>
              </a:rPr>
              <a:t>Distributing sexually explicit images such as drawings or pictures, or written materials (including cyber-distribution).</a:t>
            </a:r>
          </a:p>
          <a:p>
            <a:pPr marL="457200" lvl="0" indent="-457200">
              <a:spcBef>
                <a:spcPts val="300"/>
              </a:spcBef>
              <a:spcAft>
                <a:spcPts val="300"/>
              </a:spcAft>
              <a:buClr>
                <a:srgbClr val="008080"/>
              </a:buClr>
              <a:defRPr/>
            </a:pPr>
            <a:r>
              <a:rPr lang="en-US" dirty="0">
                <a:solidFill>
                  <a:schemeClr val="bg2">
                    <a:lumMod val="10000"/>
                  </a:schemeClr>
                </a:solidFill>
              </a:rPr>
              <a:t>Transmitting or displaying emails or websites of a sexual nature.</a:t>
            </a:r>
          </a:p>
          <a:p>
            <a:pPr marL="457200" lvl="0" indent="-457200">
              <a:spcBef>
                <a:spcPts val="300"/>
              </a:spcBef>
              <a:spcAft>
                <a:spcPts val="300"/>
              </a:spcAft>
              <a:buClr>
                <a:srgbClr val="008080"/>
              </a:buClr>
              <a:defRPr/>
            </a:pPr>
            <a:r>
              <a:rPr lang="en-US" dirty="0">
                <a:solidFill>
                  <a:schemeClr val="bg2">
                    <a:lumMod val="10000"/>
                  </a:schemeClr>
                </a:solidFill>
              </a:rPr>
              <a:t>Calling students sexually charged names.</a:t>
            </a:r>
          </a:p>
          <a:p>
            <a:pPr marL="457200" lvl="0" indent="-457200">
              <a:spcBef>
                <a:spcPts val="300"/>
              </a:spcBef>
              <a:spcAft>
                <a:spcPts val="300"/>
              </a:spcAft>
              <a:buClr>
                <a:srgbClr val="008080"/>
              </a:buClr>
              <a:defRPr/>
            </a:pPr>
            <a:r>
              <a:rPr lang="en-US" dirty="0">
                <a:solidFill>
                  <a:schemeClr val="bg2">
                    <a:lumMod val="10000"/>
                  </a:schemeClr>
                </a:solidFill>
              </a:rPr>
              <a:t>Spreading sexual rumors.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23</a:t>
            </a:fld>
            <a:endParaRPr lang="en-US"/>
          </a:p>
        </p:txBody>
      </p:sp>
    </p:spTree>
    <p:extLst>
      <p:ext uri="{BB962C8B-B14F-4D97-AF65-F5344CB8AC3E}">
        <p14:creationId xmlns:p14="http://schemas.microsoft.com/office/powerpoint/2010/main" val="1255991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056" y="2718158"/>
            <a:ext cx="3666665" cy="1407786"/>
          </a:xfrm>
        </p:spPr>
        <p:txBody>
          <a:bodyPr>
            <a:normAutofit/>
          </a:bodyPr>
          <a:lstStyle/>
          <a:p>
            <a:pPr algn="ctr"/>
            <a:r>
              <a:rPr lang="en-US" sz="3600" dirty="0"/>
              <a:t>Title IX </a:t>
            </a:r>
            <a:br>
              <a:rPr lang="en-US" sz="3600" dirty="0"/>
            </a:br>
            <a:r>
              <a:rPr lang="en-US" sz="3600" dirty="0"/>
              <a:t>Jurisdiction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98341622"/>
              </p:ext>
            </p:extLst>
          </p:nvPr>
        </p:nvGraphicFramePr>
        <p:xfrm>
          <a:off x="2080010" y="281354"/>
          <a:ext cx="9715116" cy="60591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24</a:t>
            </a:fld>
            <a:endParaRPr lang="en-US"/>
          </a:p>
        </p:txBody>
      </p:sp>
    </p:spTree>
    <p:extLst>
      <p:ext uri="{BB962C8B-B14F-4D97-AF65-F5344CB8AC3E}">
        <p14:creationId xmlns:p14="http://schemas.microsoft.com/office/powerpoint/2010/main" val="878463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Complaint – Does a Complainant’s Enrollment or Attendance Status Matter?</a:t>
            </a:r>
          </a:p>
        </p:txBody>
      </p:sp>
      <p:sp>
        <p:nvSpPr>
          <p:cNvPr id="3" name="Content Placeholder 2"/>
          <p:cNvSpPr>
            <a:spLocks noGrp="1"/>
          </p:cNvSpPr>
          <p:nvPr>
            <p:ph idx="1"/>
          </p:nvPr>
        </p:nvSpPr>
        <p:spPr/>
        <p:txBody>
          <a:bodyPr>
            <a:normAutofit/>
          </a:bodyPr>
          <a:lstStyle/>
          <a:p>
            <a:r>
              <a:rPr lang="en-US" sz="2400" dirty="0"/>
              <a:t>A school must accept a formal complaint of sexual harassment from a complainant </a:t>
            </a:r>
            <a:r>
              <a:rPr lang="en-US" sz="2400" b="1" dirty="0"/>
              <a:t>not currently enrolled in or attending the school </a:t>
            </a:r>
            <a:r>
              <a:rPr lang="en-US" sz="2400" dirty="0"/>
              <a:t>only if the complainant is </a:t>
            </a:r>
            <a:r>
              <a:rPr lang="en-US" sz="2400" b="1" dirty="0">
                <a:solidFill>
                  <a:srgbClr val="000066"/>
                </a:solidFill>
              </a:rPr>
              <a:t>“attempting to participate”</a:t>
            </a:r>
            <a:r>
              <a:rPr lang="en-US" sz="2400" dirty="0"/>
              <a:t> in the school’s educational program or activity at the time they file the complaint. </a:t>
            </a:r>
          </a:p>
          <a:p>
            <a:endParaRPr lang="en-US" sz="2400" dirty="0"/>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25</a:t>
            </a:fld>
            <a:endParaRPr lang="en-US"/>
          </a:p>
        </p:txBody>
      </p:sp>
      <p:sp>
        <p:nvSpPr>
          <p:cNvPr id="6" name="Rounded Rectangle 5"/>
          <p:cNvSpPr/>
          <p:nvPr/>
        </p:nvSpPr>
        <p:spPr>
          <a:xfrm>
            <a:off x="435865" y="3309387"/>
            <a:ext cx="11163100" cy="637962"/>
          </a:xfrm>
          <a:prstGeom prst="roundRect">
            <a:avLst/>
          </a:prstGeom>
          <a:solidFill>
            <a:srgbClr val="00808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ook Antiqua" panose="02040602050305030304" pitchFamily="18" charset="0"/>
              </a:rPr>
              <a:t>Examples of “attempting to participate”:</a:t>
            </a:r>
          </a:p>
        </p:txBody>
      </p:sp>
      <p:sp>
        <p:nvSpPr>
          <p:cNvPr id="7" name="TextBox 6"/>
          <p:cNvSpPr txBox="1"/>
          <p:nvPr/>
        </p:nvSpPr>
        <p:spPr>
          <a:xfrm>
            <a:off x="270958" y="4052711"/>
            <a:ext cx="11253586" cy="2554545"/>
          </a:xfrm>
          <a:prstGeom prst="rect">
            <a:avLst/>
          </a:prstGeom>
          <a:noFill/>
        </p:spPr>
        <p:txBody>
          <a:bodyPr wrap="square" rtlCol="0">
            <a:spAutoFit/>
          </a:bodyPr>
          <a:lstStyle/>
          <a:p>
            <a:pPr marL="800100" lvl="1" indent="-342900">
              <a:buFont typeface="Arial" panose="020B0604020202020204" pitchFamily="34" charset="0"/>
              <a:buChar char="•"/>
            </a:pPr>
            <a:r>
              <a:rPr lang="en-US" sz="2000" dirty="0">
                <a:latin typeface="Book Antiqua" panose="02040602050305030304" pitchFamily="18" charset="0"/>
              </a:rPr>
              <a:t>A complainant has withdrawn from the school because of the alleged sexual harassment and expresses a desire to re-enroll if the school responds appropriately to the allegations, </a:t>
            </a:r>
          </a:p>
          <a:p>
            <a:pPr marL="800100" lvl="1" indent="-342900">
              <a:buFont typeface="Arial" panose="020B0604020202020204" pitchFamily="34" charset="0"/>
              <a:buChar char="•"/>
            </a:pPr>
            <a:r>
              <a:rPr lang="en-US" sz="2000" dirty="0">
                <a:latin typeface="Book Antiqua" panose="02040602050305030304" pitchFamily="18" charset="0"/>
              </a:rPr>
              <a:t>A complainant graduated but intends to apply to a new program or participate in alumni programs and activities, </a:t>
            </a:r>
          </a:p>
          <a:p>
            <a:pPr marL="800100" lvl="1" indent="-342900">
              <a:buFont typeface="Arial" panose="020B0604020202020204" pitchFamily="34" charset="0"/>
              <a:buChar char="•"/>
            </a:pPr>
            <a:r>
              <a:rPr lang="en-US" sz="2000" dirty="0">
                <a:latin typeface="Book Antiqua" panose="02040602050305030304" pitchFamily="18" charset="0"/>
              </a:rPr>
              <a:t>A complainant is on a leave of absence and is still enrolled as a student or intends to re-apply after the leave of absence, or </a:t>
            </a:r>
          </a:p>
          <a:p>
            <a:pPr marL="800100" lvl="1" indent="-342900">
              <a:buFont typeface="Arial" panose="020B0604020202020204" pitchFamily="34" charset="0"/>
              <a:buChar char="•"/>
            </a:pPr>
            <a:r>
              <a:rPr lang="en-US" sz="2000" dirty="0">
                <a:latin typeface="Book Antiqua" panose="02040602050305030304" pitchFamily="18" charset="0"/>
              </a:rPr>
              <a:t>A complainant has applied for admission. </a:t>
            </a:r>
          </a:p>
          <a:p>
            <a:pPr marL="342900" indent="-342900">
              <a:buFont typeface="Arial" panose="020B0604020202020204" pitchFamily="34" charset="0"/>
              <a:buChar char="•"/>
            </a:pPr>
            <a:endParaRPr lang="en-US" sz="2000" dirty="0">
              <a:latin typeface="Book Antiqua" panose="02040602050305030304" pitchFamily="18" charset="0"/>
            </a:endParaRPr>
          </a:p>
        </p:txBody>
      </p:sp>
    </p:spTree>
    <p:extLst>
      <p:ext uri="{BB962C8B-B14F-4D97-AF65-F5344CB8AC3E}">
        <p14:creationId xmlns:p14="http://schemas.microsoft.com/office/powerpoint/2010/main" val="829309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171" y="-122306"/>
            <a:ext cx="11750297" cy="1407786"/>
          </a:xfrm>
        </p:spPr>
        <p:txBody>
          <a:bodyPr>
            <a:normAutofit/>
          </a:bodyPr>
          <a:lstStyle/>
          <a:p>
            <a:r>
              <a:rPr lang="en-US" sz="3800" dirty="0"/>
              <a:t>Scope of District’s Education Program and Activities</a:t>
            </a:r>
          </a:p>
        </p:txBody>
      </p:sp>
      <p:sp>
        <p:nvSpPr>
          <p:cNvPr id="3" name="Content Placeholder 2"/>
          <p:cNvSpPr>
            <a:spLocks noGrp="1"/>
          </p:cNvSpPr>
          <p:nvPr>
            <p:ph idx="1"/>
          </p:nvPr>
        </p:nvSpPr>
        <p:spPr>
          <a:xfrm>
            <a:off x="441703" y="994787"/>
            <a:ext cx="11354057" cy="5182175"/>
          </a:xfrm>
        </p:spPr>
        <p:txBody>
          <a:bodyPr/>
          <a:lstStyle/>
          <a:p>
            <a:pPr marL="0" indent="0">
              <a:buNone/>
            </a:pPr>
            <a:r>
              <a:rPr lang="en-US" sz="1900" dirty="0">
                <a:solidFill>
                  <a:schemeClr val="bg2">
                    <a:lumMod val="10000"/>
                  </a:schemeClr>
                </a:solidFill>
              </a:rPr>
              <a:t>For purposes of investigations and complaints of sexual harassment, </a:t>
            </a:r>
            <a:r>
              <a:rPr lang="en-US" sz="1900" b="1" dirty="0">
                <a:solidFill>
                  <a:schemeClr val="bg2">
                    <a:lumMod val="10000"/>
                  </a:schemeClr>
                </a:solidFill>
              </a:rPr>
              <a:t>education program or activity </a:t>
            </a:r>
            <a:r>
              <a:rPr lang="en-US" sz="1900" dirty="0">
                <a:solidFill>
                  <a:schemeClr val="bg2">
                    <a:lumMod val="10000"/>
                  </a:schemeClr>
                </a:solidFill>
              </a:rPr>
              <a:t>includes locations, events, or circumstances over which the District exercises substantial control over the context in which the sexual harassment occurs and the person accused of committing harassment.</a:t>
            </a:r>
          </a:p>
          <a:p>
            <a:pPr marL="0" indent="0">
              <a:buNone/>
            </a:pPr>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26</a:t>
            </a:fld>
            <a:endParaRPr lang="en-US" dirty="0"/>
          </a:p>
        </p:txBody>
      </p:sp>
      <p:graphicFrame>
        <p:nvGraphicFramePr>
          <p:cNvPr id="12" name="Diagram 11"/>
          <p:cNvGraphicFramePr/>
          <p:nvPr>
            <p:extLst>
              <p:ext uri="{D42A27DB-BD31-4B8C-83A1-F6EECF244321}">
                <p14:modId xmlns:p14="http://schemas.microsoft.com/office/powerpoint/2010/main" val="576219582"/>
              </p:ext>
            </p:extLst>
          </p:nvPr>
        </p:nvGraphicFramePr>
        <p:xfrm>
          <a:off x="470452" y="1989574"/>
          <a:ext cx="11125346" cy="3969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4674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normAutofit fontScale="90000"/>
          </a:bodyPr>
          <a:lstStyle/>
          <a:p>
            <a:pPr algn="ctr"/>
            <a:r>
              <a:rPr lang="en-US" dirty="0"/>
              <a:t>Title IX Jurisdiction: </a:t>
            </a:r>
            <a:br>
              <a:rPr lang="en-US" dirty="0"/>
            </a:br>
            <a:r>
              <a:rPr lang="en-US" dirty="0"/>
              <a:t>What is an “Educational Program or Activity”?</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27</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253066"/>
            <a:ext cx="12192000" cy="4835217"/>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730733"/>
            <a:ext cx="10470266" cy="3693319"/>
          </a:xfrm>
          <a:prstGeom prst="rect">
            <a:avLst/>
          </a:prstGeom>
          <a:noFill/>
        </p:spPr>
        <p:txBody>
          <a:bodyPr wrap="square" rtlCol="0">
            <a:spAutoFit/>
          </a:bodyPr>
          <a:lstStyle/>
          <a:p>
            <a:pPr marL="342900" indent="-342900">
              <a:buFont typeface="Arial" panose="020B0604020202020204" pitchFamily="34" charset="0"/>
              <a:buChar char="•"/>
            </a:pPr>
            <a:r>
              <a:rPr lang="en-US" sz="2600" dirty="0">
                <a:solidFill>
                  <a:schemeClr val="bg1"/>
                </a:solidFill>
                <a:latin typeface="Book Antiqua" panose="02040602050305030304" pitchFamily="18" charset="0"/>
              </a:rPr>
              <a:t>One over which a school has “substantial control” </a:t>
            </a:r>
          </a:p>
          <a:p>
            <a:pPr marL="342900" indent="-342900">
              <a:buFont typeface="Arial" panose="020B0604020202020204" pitchFamily="34" charset="0"/>
              <a:buChar char="•"/>
            </a:pPr>
            <a:r>
              <a:rPr lang="en-US" sz="2600" dirty="0">
                <a:solidFill>
                  <a:schemeClr val="bg1"/>
                </a:solidFill>
                <a:latin typeface="Book Antiqua" panose="02040602050305030304" pitchFamily="18" charset="0"/>
              </a:rPr>
              <a:t>Whether a school has “substantial control” is a fact-specific inquiry.</a:t>
            </a:r>
          </a:p>
          <a:p>
            <a:r>
              <a:rPr lang="en-US" sz="2600" dirty="0">
                <a:solidFill>
                  <a:schemeClr val="bg1"/>
                </a:solidFill>
                <a:latin typeface="Book Antiqua" panose="02040602050305030304" pitchFamily="18" charset="0"/>
              </a:rPr>
              <a:t>Preamble includes the following: </a:t>
            </a:r>
          </a:p>
          <a:p>
            <a:pPr marL="342900" indent="-342900">
              <a:buFont typeface="Arial" panose="020B0604020202020204" pitchFamily="34" charset="0"/>
              <a:buChar char="•"/>
            </a:pPr>
            <a:r>
              <a:rPr lang="en-US" sz="2600" dirty="0">
                <a:solidFill>
                  <a:schemeClr val="bg1"/>
                </a:solidFill>
                <a:latin typeface="Book Antiqua" panose="02040602050305030304" pitchFamily="18" charset="0"/>
              </a:rPr>
              <a:t>A school may have “substantial control” if the program or activity is funded, promoted, or sponsored by the school.</a:t>
            </a:r>
          </a:p>
          <a:p>
            <a:pPr marL="342900" indent="-342900">
              <a:buFont typeface="Arial" panose="020B0604020202020204" pitchFamily="34" charset="0"/>
              <a:buChar char="•"/>
            </a:pPr>
            <a:r>
              <a:rPr lang="en-US" sz="2600" dirty="0">
                <a:solidFill>
                  <a:schemeClr val="bg1"/>
                </a:solidFill>
                <a:latin typeface="Book Antiqua" panose="02040602050305030304" pitchFamily="18" charset="0"/>
              </a:rPr>
              <a:t>A school may have “substantial control” where “a teacher employed by a school visits a student’s home ostensibly to give the student a book but in reality to instigate sexual activity with the student.”</a:t>
            </a:r>
          </a:p>
        </p:txBody>
      </p:sp>
    </p:spTree>
    <p:extLst>
      <p:ext uri="{BB962C8B-B14F-4D97-AF65-F5344CB8AC3E}">
        <p14:creationId xmlns:p14="http://schemas.microsoft.com/office/powerpoint/2010/main" val="4168114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725"/>
            <a:ext cx="11354057" cy="1407786"/>
          </a:xfrm>
        </p:spPr>
        <p:txBody>
          <a:bodyPr/>
          <a:lstStyle/>
          <a:p>
            <a:pPr algn="ctr"/>
            <a:r>
              <a:rPr lang="en-US" dirty="0"/>
              <a:t>Online Sexual Harassment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28</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3611" y="1293139"/>
            <a:ext cx="812800" cy="810678"/>
          </a:xfrm>
          <a:prstGeom prst="rect">
            <a:avLst/>
          </a:prstGeom>
        </p:spPr>
      </p:pic>
      <p:sp>
        <p:nvSpPr>
          <p:cNvPr id="7" name="TextBox 6"/>
          <p:cNvSpPr txBox="1"/>
          <p:nvPr/>
        </p:nvSpPr>
        <p:spPr>
          <a:xfrm>
            <a:off x="1914210" y="1293139"/>
            <a:ext cx="9881549" cy="1200329"/>
          </a:xfrm>
          <a:prstGeom prst="rect">
            <a:avLst/>
          </a:prstGeom>
          <a:noFill/>
        </p:spPr>
        <p:txBody>
          <a:bodyPr wrap="square" rtlCol="0">
            <a:spAutoFit/>
          </a:bodyPr>
          <a:lstStyle/>
          <a:p>
            <a:r>
              <a:rPr lang="en-US" sz="2400" dirty="0">
                <a:solidFill>
                  <a:schemeClr val="tx2"/>
                </a:solidFill>
                <a:latin typeface="Book Antiqua" panose="02040602050305030304" pitchFamily="18" charset="0"/>
              </a:rPr>
              <a:t>A student sexually harassing another student online while off campus and not participating in the school’s programming is not covered under the 2020 Final Regulations and there is no jurisdiction under Title IX.</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1833" y="1395548"/>
            <a:ext cx="746758" cy="680217"/>
          </a:xfrm>
          <a:prstGeom prst="rect">
            <a:avLst/>
          </a:prstGeom>
        </p:spPr>
      </p:pic>
      <p:sp>
        <p:nvSpPr>
          <p:cNvPr id="9" name="Rounded Rectangle 8"/>
          <p:cNvSpPr/>
          <p:nvPr/>
        </p:nvSpPr>
        <p:spPr>
          <a:xfrm>
            <a:off x="923610" y="2700925"/>
            <a:ext cx="10631993" cy="1339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ook Antiqua" panose="02040602050305030304" pitchFamily="18" charset="0"/>
              </a:rPr>
              <a:t>Query:  What if the off-campus conduct is the subject </a:t>
            </a:r>
            <a:br>
              <a:rPr lang="en-US" sz="2800" b="1" dirty="0">
                <a:latin typeface="Book Antiqua" panose="02040602050305030304" pitchFamily="18" charset="0"/>
              </a:rPr>
            </a:br>
            <a:r>
              <a:rPr lang="en-US" sz="2800" b="1" dirty="0">
                <a:latin typeface="Book Antiqua" panose="02040602050305030304" pitchFamily="18" charset="0"/>
              </a:rPr>
              <a:t>of alleged harassment that occurs within the school?</a:t>
            </a:r>
          </a:p>
        </p:txBody>
      </p:sp>
      <p:sp>
        <p:nvSpPr>
          <p:cNvPr id="10" name="TextBox 9"/>
          <p:cNvSpPr txBox="1"/>
          <p:nvPr/>
        </p:nvSpPr>
        <p:spPr>
          <a:xfrm>
            <a:off x="941832" y="4477911"/>
            <a:ext cx="10704207" cy="830997"/>
          </a:xfrm>
          <a:prstGeom prst="rect">
            <a:avLst/>
          </a:prstGeom>
          <a:noFill/>
        </p:spPr>
        <p:txBody>
          <a:bodyPr wrap="square" rtlCol="0">
            <a:spAutoFit/>
          </a:bodyPr>
          <a:lstStyle/>
          <a:p>
            <a:r>
              <a:rPr lang="en-US" sz="2400" dirty="0">
                <a:solidFill>
                  <a:schemeClr val="tx2"/>
                </a:solidFill>
                <a:latin typeface="Book Antiqua" panose="02040602050305030304" pitchFamily="18" charset="0"/>
              </a:rPr>
              <a:t>The District may be required to investigate the matter under the different policies (i.e. student discipline, bullying, etc.), even if not required by Title IX.</a:t>
            </a:r>
          </a:p>
        </p:txBody>
      </p:sp>
    </p:spTree>
    <p:extLst>
      <p:ext uri="{BB962C8B-B14F-4D97-AF65-F5344CB8AC3E}">
        <p14:creationId xmlns:p14="http://schemas.microsoft.com/office/powerpoint/2010/main" val="2730351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42" y="-31330"/>
            <a:ext cx="11354057" cy="1407786"/>
          </a:xfrm>
        </p:spPr>
        <p:txBody>
          <a:bodyPr/>
          <a:lstStyle/>
          <a:p>
            <a:pPr algn="ctr"/>
            <a:r>
              <a:rPr lang="en-US" dirty="0"/>
              <a:t>General Response to Sexual Harassment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29</a:t>
            </a:fld>
            <a:endParaRPr lang="en-US" dirty="0"/>
          </a:p>
        </p:txBody>
      </p:sp>
      <p:grpSp>
        <p:nvGrpSpPr>
          <p:cNvPr id="19" name="Group 18"/>
          <p:cNvGrpSpPr>
            <a:grpSpLocks/>
          </p:cNvGrpSpPr>
          <p:nvPr/>
        </p:nvGrpSpPr>
        <p:grpSpPr bwMode="auto">
          <a:xfrm>
            <a:off x="0" y="3343614"/>
            <a:ext cx="12192000" cy="2719954"/>
            <a:chOff x="0" y="1657350"/>
            <a:chExt cx="9144000" cy="1657350"/>
          </a:xfrm>
        </p:grpSpPr>
        <p:sp>
          <p:nvSpPr>
            <p:cNvPr id="20" name="Rectangle 19"/>
            <p:cNvSpPr/>
            <p:nvPr/>
          </p:nvSpPr>
          <p:spPr>
            <a:xfrm>
              <a:off x="0" y="1657350"/>
              <a:ext cx="4572000" cy="1657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ectangle 20"/>
            <p:cNvSpPr/>
            <p:nvPr/>
          </p:nvSpPr>
          <p:spPr>
            <a:xfrm>
              <a:off x="4572000" y="1657350"/>
              <a:ext cx="4572000" cy="1657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Isosceles Triangle 21"/>
            <p:cNvSpPr/>
            <p:nvPr/>
          </p:nvSpPr>
          <p:spPr>
            <a:xfrm rot="16200000" flipH="1">
              <a:off x="4313040" y="2368351"/>
              <a:ext cx="327422" cy="2127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3" name="Group 22"/>
          <p:cNvGrpSpPr>
            <a:grpSpLocks/>
          </p:cNvGrpSpPr>
          <p:nvPr/>
        </p:nvGrpSpPr>
        <p:grpSpPr bwMode="auto">
          <a:xfrm>
            <a:off x="0" y="1004835"/>
            <a:ext cx="12192000" cy="2620333"/>
            <a:chOff x="0" y="0"/>
            <a:chExt cx="9144000" cy="1657350"/>
          </a:xfrm>
        </p:grpSpPr>
        <p:sp>
          <p:nvSpPr>
            <p:cNvPr id="24" name="Rectangle 23"/>
            <p:cNvSpPr/>
            <p:nvPr/>
          </p:nvSpPr>
          <p:spPr>
            <a:xfrm>
              <a:off x="4572000" y="0"/>
              <a:ext cx="4572000" cy="1657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Rectangle 24"/>
            <p:cNvSpPr/>
            <p:nvPr/>
          </p:nvSpPr>
          <p:spPr>
            <a:xfrm>
              <a:off x="0" y="0"/>
              <a:ext cx="4572000" cy="1657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Isosceles Triangle 25"/>
            <p:cNvSpPr/>
            <p:nvPr/>
          </p:nvSpPr>
          <p:spPr>
            <a:xfrm rot="5400000">
              <a:off x="4511278" y="723107"/>
              <a:ext cx="326231" cy="21113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7" name="Content Placeholder 2"/>
          <p:cNvSpPr txBox="1">
            <a:spLocks/>
          </p:cNvSpPr>
          <p:nvPr/>
        </p:nvSpPr>
        <p:spPr bwMode="auto">
          <a:xfrm>
            <a:off x="247931" y="1489944"/>
            <a:ext cx="5518938"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spcBef>
                <a:spcPct val="20000"/>
              </a:spcBef>
              <a:buFont typeface="Arial" charset="0"/>
              <a:buNone/>
            </a:pPr>
            <a:r>
              <a:rPr lang="en-US" sz="2800" dirty="0">
                <a:solidFill>
                  <a:schemeClr val="bg1"/>
                </a:solidFill>
                <a:latin typeface="Book Antiqua" panose="02040602050305030304" pitchFamily="18" charset="0"/>
              </a:rPr>
              <a:t>If the District has </a:t>
            </a:r>
            <a:r>
              <a:rPr lang="en-US" sz="2800" b="1" dirty="0">
                <a:solidFill>
                  <a:schemeClr val="bg1"/>
                </a:solidFill>
                <a:latin typeface="Book Antiqua" panose="02040602050305030304" pitchFamily="18" charset="0"/>
              </a:rPr>
              <a:t>actual knowledge</a:t>
            </a:r>
            <a:r>
              <a:rPr lang="en-US" sz="2800" dirty="0">
                <a:solidFill>
                  <a:schemeClr val="bg1"/>
                </a:solidFill>
                <a:latin typeface="Book Antiqua" panose="02040602050305030304" pitchFamily="18" charset="0"/>
              </a:rPr>
              <a:t> of sexual harassment in a District education program or activity…</a:t>
            </a:r>
          </a:p>
          <a:p>
            <a:pPr algn="r" eaLnBrk="1" hangingPunct="1">
              <a:spcBef>
                <a:spcPct val="20000"/>
              </a:spcBef>
              <a:buFont typeface="Arial" charset="0"/>
              <a:buNone/>
            </a:pPr>
            <a:endParaRPr lang="en-US" dirty="0">
              <a:solidFill>
                <a:schemeClr val="bg1"/>
              </a:solidFill>
              <a:latin typeface="Book Antiqua" panose="02040602050305030304" pitchFamily="18" charset="0"/>
            </a:endParaRPr>
          </a:p>
          <a:p>
            <a:pPr algn="r" eaLnBrk="1" hangingPunct="1">
              <a:lnSpc>
                <a:spcPct val="150000"/>
              </a:lnSpc>
              <a:spcBef>
                <a:spcPct val="20000"/>
              </a:spcBef>
              <a:buFont typeface="Arial" charset="0"/>
              <a:buNone/>
            </a:pPr>
            <a:endParaRPr lang="en-US" sz="1100" dirty="0">
              <a:solidFill>
                <a:schemeClr val="bg1"/>
              </a:solidFill>
              <a:latin typeface="Book Antiqua" panose="02040602050305030304" pitchFamily="18" charset="0"/>
            </a:endParaRPr>
          </a:p>
        </p:txBody>
      </p:sp>
      <p:sp>
        <p:nvSpPr>
          <p:cNvPr id="28" name="Content Placeholder 2"/>
          <p:cNvSpPr txBox="1">
            <a:spLocks/>
          </p:cNvSpPr>
          <p:nvPr/>
        </p:nvSpPr>
        <p:spPr bwMode="auto">
          <a:xfrm>
            <a:off x="6582191" y="3804643"/>
            <a:ext cx="5355811" cy="10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Bef>
                <a:spcPts val="600"/>
              </a:spcBef>
              <a:spcAft>
                <a:spcPts val="600"/>
              </a:spcAft>
              <a:buFont typeface="Arial" charset="0"/>
              <a:buNone/>
            </a:pPr>
            <a:r>
              <a:rPr lang="en-US" sz="2600" dirty="0">
                <a:solidFill>
                  <a:schemeClr val="bg1"/>
                </a:solidFill>
                <a:latin typeface="Book Antiqua" panose="02040602050305030304" pitchFamily="18" charset="0"/>
              </a:rPr>
              <a:t>The District is </a:t>
            </a:r>
            <a:r>
              <a:rPr lang="en-US" sz="2600" b="1" dirty="0">
                <a:solidFill>
                  <a:schemeClr val="accent1">
                    <a:lumMod val="50000"/>
                  </a:schemeClr>
                </a:solidFill>
                <a:latin typeface="Book Antiqua" panose="02040602050305030304" pitchFamily="18" charset="0"/>
              </a:rPr>
              <a:t>deliberately indifferent </a:t>
            </a:r>
            <a:r>
              <a:rPr lang="en-US" sz="2600" dirty="0">
                <a:solidFill>
                  <a:schemeClr val="bg1"/>
                </a:solidFill>
                <a:latin typeface="Book Antiqua" panose="02040602050305030304" pitchFamily="18" charset="0"/>
              </a:rPr>
              <a:t>only if its response to sexual harassment is </a:t>
            </a:r>
            <a:r>
              <a:rPr lang="en-US" sz="2600" b="1" dirty="0">
                <a:solidFill>
                  <a:schemeClr val="accent1">
                    <a:lumMod val="50000"/>
                  </a:schemeClr>
                </a:solidFill>
                <a:latin typeface="Book Antiqua" panose="02040602050305030304" pitchFamily="18" charset="0"/>
              </a:rPr>
              <a:t>clearly unreasonable</a:t>
            </a:r>
            <a:r>
              <a:rPr lang="en-US" sz="2600" dirty="0">
                <a:solidFill>
                  <a:schemeClr val="bg1"/>
                </a:solidFill>
                <a:latin typeface="Book Antiqua" panose="02040602050305030304" pitchFamily="18" charset="0"/>
              </a:rPr>
              <a:t> in light of known circumstances.</a:t>
            </a:r>
          </a:p>
        </p:txBody>
      </p:sp>
      <p:sp>
        <p:nvSpPr>
          <p:cNvPr id="29" name="Content Placeholder 2"/>
          <p:cNvSpPr txBox="1">
            <a:spLocks/>
          </p:cNvSpPr>
          <p:nvPr/>
        </p:nvSpPr>
        <p:spPr bwMode="auto">
          <a:xfrm>
            <a:off x="6582191" y="1584929"/>
            <a:ext cx="5288710"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spcBef>
                <a:spcPts val="600"/>
              </a:spcBef>
              <a:spcAft>
                <a:spcPts val="600"/>
              </a:spcAft>
              <a:buFont typeface="Arial" charset="0"/>
              <a:buNone/>
            </a:pPr>
            <a:r>
              <a:rPr lang="en-US" sz="2800" dirty="0">
                <a:solidFill>
                  <a:schemeClr val="bg1"/>
                </a:solidFill>
                <a:latin typeface="Book Antiqua" panose="02040602050305030304" pitchFamily="18" charset="0"/>
              </a:rPr>
              <a:t>The District must respond </a:t>
            </a:r>
            <a:r>
              <a:rPr lang="en-US" sz="2800" b="1" dirty="0">
                <a:solidFill>
                  <a:schemeClr val="bg1"/>
                </a:solidFill>
                <a:latin typeface="Book Antiqua" panose="02040602050305030304" pitchFamily="18" charset="0"/>
              </a:rPr>
              <a:t>promptly </a:t>
            </a:r>
            <a:r>
              <a:rPr lang="en-US" sz="2800" dirty="0">
                <a:solidFill>
                  <a:schemeClr val="bg1"/>
                </a:solidFill>
                <a:latin typeface="Book Antiqua" panose="02040602050305030304" pitchFamily="18" charset="0"/>
              </a:rPr>
              <a:t>and in a manner that is not </a:t>
            </a:r>
            <a:r>
              <a:rPr lang="en-US" sz="2800" b="1" dirty="0">
                <a:solidFill>
                  <a:schemeClr val="bg1"/>
                </a:solidFill>
                <a:latin typeface="Book Antiqua" panose="02040602050305030304" pitchFamily="18" charset="0"/>
              </a:rPr>
              <a:t>deliberately indifferent</a:t>
            </a:r>
            <a:r>
              <a:rPr lang="en-US" sz="2800" dirty="0">
                <a:solidFill>
                  <a:schemeClr val="bg1"/>
                </a:solidFill>
                <a:latin typeface="Book Antiqua" panose="02040602050305030304" pitchFamily="18" charset="0"/>
              </a:rPr>
              <a:t>.</a:t>
            </a:r>
          </a:p>
        </p:txBody>
      </p:sp>
      <p:sp>
        <p:nvSpPr>
          <p:cNvPr id="30" name="Content Placeholder 2"/>
          <p:cNvSpPr txBox="1">
            <a:spLocks/>
          </p:cNvSpPr>
          <p:nvPr/>
        </p:nvSpPr>
        <p:spPr bwMode="auto">
          <a:xfrm>
            <a:off x="247930" y="3881719"/>
            <a:ext cx="5518939" cy="10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r>
              <a:rPr lang="en-US" sz="1900" dirty="0">
                <a:solidFill>
                  <a:schemeClr val="bg1"/>
                </a:solidFill>
                <a:latin typeface="Book Antiqua" panose="02040602050305030304" pitchFamily="18" charset="0"/>
              </a:rPr>
              <a:t>The District’s response must treat complainants and respondents </a:t>
            </a:r>
            <a:r>
              <a:rPr lang="en-US" sz="1900" b="1" dirty="0">
                <a:solidFill>
                  <a:schemeClr val="accent2">
                    <a:lumMod val="60000"/>
                    <a:lumOff val="40000"/>
                  </a:schemeClr>
                </a:solidFill>
                <a:latin typeface="Book Antiqua" panose="02040602050305030304" pitchFamily="18" charset="0"/>
              </a:rPr>
              <a:t>equitably</a:t>
            </a:r>
            <a:r>
              <a:rPr lang="en-US" sz="1900" dirty="0">
                <a:solidFill>
                  <a:schemeClr val="bg1"/>
                </a:solidFill>
                <a:latin typeface="Book Antiqua" panose="02040602050305030304" pitchFamily="18" charset="0"/>
              </a:rPr>
              <a:t> by offering supportive measures to the complainant and by following the grievance process outlined here </a:t>
            </a:r>
            <a:r>
              <a:rPr lang="en-US" sz="1900" i="1" dirty="0">
                <a:solidFill>
                  <a:schemeClr val="accent2">
                    <a:lumMod val="60000"/>
                    <a:lumOff val="40000"/>
                  </a:schemeClr>
                </a:solidFill>
                <a:latin typeface="Book Antiqua" panose="02040602050305030304" pitchFamily="18" charset="0"/>
              </a:rPr>
              <a:t>before</a:t>
            </a:r>
            <a:r>
              <a:rPr lang="en-US" sz="1900" dirty="0">
                <a:solidFill>
                  <a:schemeClr val="bg1"/>
                </a:solidFill>
                <a:latin typeface="Book Antiqua" panose="02040602050305030304" pitchFamily="18" charset="0"/>
              </a:rPr>
              <a:t> the imposition of any disciplinary sanctions or other actions that are not supportive measures.</a:t>
            </a:r>
            <a:r>
              <a:rPr lang="en-US" sz="1900" dirty="0">
                <a:latin typeface="Book Antiqua" panose="02040602050305030304" pitchFamily="18" charset="0"/>
              </a:rPr>
              <a:t> </a:t>
            </a:r>
          </a:p>
          <a:p>
            <a:endParaRPr lang="en-US" sz="1900" dirty="0">
              <a:latin typeface="Book Antiqua" panose="02040602050305030304" pitchFamily="18" charset="0"/>
            </a:endParaRPr>
          </a:p>
        </p:txBody>
      </p:sp>
      <p:sp>
        <p:nvSpPr>
          <p:cNvPr id="31" name="Right Triangle 30"/>
          <p:cNvSpPr/>
          <p:nvPr/>
        </p:nvSpPr>
        <p:spPr>
          <a:xfrm rot="18962676">
            <a:off x="6794909" y="3467852"/>
            <a:ext cx="304800" cy="304800"/>
          </a:xfrm>
          <a:prstGeom prst="rtTriangl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Tree>
    <p:extLst>
      <p:ext uri="{BB962C8B-B14F-4D97-AF65-F5344CB8AC3E}">
        <p14:creationId xmlns:p14="http://schemas.microsoft.com/office/powerpoint/2010/main" val="2560751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22" y="1180530"/>
            <a:ext cx="7877349" cy="1407786"/>
          </a:xfrm>
        </p:spPr>
        <p:txBody>
          <a:bodyPr>
            <a:normAutofit fontScale="90000"/>
          </a:bodyPr>
          <a:lstStyle/>
          <a:p>
            <a:pPr algn="ctr"/>
            <a:r>
              <a:rPr lang="en-US" sz="3600" dirty="0"/>
              <a:t>Grievance Process </a:t>
            </a:r>
            <a:br>
              <a:rPr lang="en-US" sz="3600" dirty="0"/>
            </a:br>
            <a:r>
              <a:rPr lang="en-US" sz="3600" dirty="0"/>
              <a:t>for </a:t>
            </a:r>
            <a:br>
              <a:rPr lang="en-US" sz="3600" dirty="0"/>
            </a:br>
            <a:r>
              <a:rPr lang="en-US" sz="3600" dirty="0"/>
              <a:t>Allegations of </a:t>
            </a:r>
            <a:br>
              <a:rPr lang="en-US" sz="3600" dirty="0"/>
            </a:br>
            <a:r>
              <a:rPr lang="en-US" sz="3600" dirty="0"/>
              <a:t>Sexual Harassment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30</a:t>
            </a:fld>
            <a:endParaRPr lang="en-US"/>
          </a:p>
        </p:txBody>
      </p:sp>
      <p:sp>
        <p:nvSpPr>
          <p:cNvPr id="6" name="Rectangle 5"/>
          <p:cNvSpPr/>
          <p:nvPr/>
        </p:nvSpPr>
        <p:spPr>
          <a:xfrm>
            <a:off x="5215537" y="587701"/>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receives notice or actual knowledge of sexual harassment</a:t>
            </a:r>
          </a:p>
        </p:txBody>
      </p:sp>
      <p:sp>
        <p:nvSpPr>
          <p:cNvPr id="7" name="Down Arrow 6"/>
          <p:cNvSpPr/>
          <p:nvPr/>
        </p:nvSpPr>
        <p:spPr>
          <a:xfrm>
            <a:off x="7716009" y="1242684"/>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5215536" y="1621645"/>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offers supportive measures</a:t>
            </a:r>
          </a:p>
        </p:txBody>
      </p:sp>
      <p:sp>
        <p:nvSpPr>
          <p:cNvPr id="9" name="Down Arrow 8"/>
          <p:cNvSpPr/>
          <p:nvPr/>
        </p:nvSpPr>
        <p:spPr>
          <a:xfrm>
            <a:off x="7716008" y="2278357"/>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5215535" y="2655589"/>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Formal complaint is filed by the complainant </a:t>
            </a:r>
            <a:br>
              <a:rPr lang="en-US" sz="1600" dirty="0">
                <a:latin typeface="Book Antiqua" panose="02040602050305030304" pitchFamily="18" charset="0"/>
              </a:rPr>
            </a:br>
            <a:r>
              <a:rPr lang="en-US" sz="1600" dirty="0">
                <a:latin typeface="Book Antiqua" panose="02040602050305030304" pitchFamily="18" charset="0"/>
              </a:rPr>
              <a:t>or signed by the Title IX Coordinator</a:t>
            </a:r>
          </a:p>
        </p:txBody>
      </p:sp>
      <p:sp>
        <p:nvSpPr>
          <p:cNvPr id="11" name="Rectangle 10"/>
          <p:cNvSpPr/>
          <p:nvPr/>
        </p:nvSpPr>
        <p:spPr>
          <a:xfrm>
            <a:off x="3916018" y="3689533"/>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Investigation</a:t>
            </a:r>
          </a:p>
        </p:txBody>
      </p:sp>
      <p:sp>
        <p:nvSpPr>
          <p:cNvPr id="12" name="Down Arrow 11"/>
          <p:cNvSpPr/>
          <p:nvPr/>
        </p:nvSpPr>
        <p:spPr>
          <a:xfrm rot="2025066">
            <a:off x="6198015" y="3304413"/>
            <a:ext cx="183230" cy="310023"/>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Down Arrow 12"/>
          <p:cNvSpPr/>
          <p:nvPr/>
        </p:nvSpPr>
        <p:spPr>
          <a:xfrm rot="19755289">
            <a:off x="8910819" y="3292676"/>
            <a:ext cx="193265" cy="319594"/>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Down Arrow 13"/>
          <p:cNvSpPr/>
          <p:nvPr/>
        </p:nvSpPr>
        <p:spPr>
          <a:xfrm>
            <a:off x="5312703" y="4240622"/>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3916018" y="4491235"/>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Decision Regarding Responsibility</a:t>
            </a:r>
          </a:p>
        </p:txBody>
      </p:sp>
      <p:sp>
        <p:nvSpPr>
          <p:cNvPr id="16" name="Down Arrow 15"/>
          <p:cNvSpPr/>
          <p:nvPr/>
        </p:nvSpPr>
        <p:spPr>
          <a:xfrm>
            <a:off x="5312702" y="5087706"/>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3916018" y="5354121"/>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Appeal</a:t>
            </a:r>
          </a:p>
        </p:txBody>
      </p:sp>
      <p:sp>
        <p:nvSpPr>
          <p:cNvPr id="18" name="Rectangle 17"/>
          <p:cNvSpPr/>
          <p:nvPr/>
        </p:nvSpPr>
        <p:spPr>
          <a:xfrm>
            <a:off x="7911523" y="3691351"/>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Informal Resolution Process</a:t>
            </a:r>
          </a:p>
        </p:txBody>
      </p:sp>
      <p:sp>
        <p:nvSpPr>
          <p:cNvPr id="19" name="Rectangle 18"/>
          <p:cNvSpPr/>
          <p:nvPr/>
        </p:nvSpPr>
        <p:spPr>
          <a:xfrm>
            <a:off x="7911523" y="4485500"/>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If no agreement is reached</a:t>
            </a:r>
          </a:p>
        </p:txBody>
      </p:sp>
      <p:sp>
        <p:nvSpPr>
          <p:cNvPr id="20" name="Down Arrow 19"/>
          <p:cNvSpPr/>
          <p:nvPr/>
        </p:nvSpPr>
        <p:spPr>
          <a:xfrm rot="8052700">
            <a:off x="7600921" y="4124020"/>
            <a:ext cx="230177" cy="35115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Down Arrow 20"/>
          <p:cNvSpPr/>
          <p:nvPr/>
        </p:nvSpPr>
        <p:spPr>
          <a:xfrm>
            <a:off x="9600648" y="4224288"/>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5414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90" y="0"/>
            <a:ext cx="11354057" cy="1407786"/>
          </a:xfrm>
        </p:spPr>
        <p:txBody>
          <a:bodyPr/>
          <a:lstStyle/>
          <a:p>
            <a:pPr algn="ctr"/>
            <a:r>
              <a:rPr lang="en-US" dirty="0"/>
              <a:t>Title IX Coordinator Obligations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31</a:t>
            </a:fld>
            <a:endParaRPr lang="en-US"/>
          </a:p>
        </p:txBody>
      </p:sp>
      <p:graphicFrame>
        <p:nvGraphicFramePr>
          <p:cNvPr id="6" name="Diagram 5"/>
          <p:cNvGraphicFramePr/>
          <p:nvPr>
            <p:extLst>
              <p:ext uri="{D42A27DB-BD31-4B8C-83A1-F6EECF244321}">
                <p14:modId xmlns:p14="http://schemas.microsoft.com/office/powerpoint/2010/main" val="1468150622"/>
              </p:ext>
            </p:extLst>
          </p:nvPr>
        </p:nvGraphicFramePr>
        <p:xfrm>
          <a:off x="-245960" y="1191884"/>
          <a:ext cx="12437959" cy="4831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7721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Title IX Coordinator: </a:t>
            </a:r>
            <a:br>
              <a:rPr lang="en-US" dirty="0"/>
            </a:br>
            <a:endParaRPr lang="en-US" dirty="0"/>
          </a:p>
        </p:txBody>
      </p:sp>
      <p:sp>
        <p:nvSpPr>
          <p:cNvPr id="3" name="Content Placeholder 2"/>
          <p:cNvSpPr>
            <a:spLocks noGrp="1"/>
          </p:cNvSpPr>
          <p:nvPr>
            <p:ph idx="1"/>
          </p:nvPr>
        </p:nvSpPr>
        <p:spPr>
          <a:xfrm>
            <a:off x="441703" y="821351"/>
            <a:ext cx="11354057" cy="4459225"/>
          </a:xfrm>
        </p:spPr>
        <p:txBody>
          <a:bodyPr/>
          <a:lstStyle/>
          <a:p>
            <a:pPr marL="0" indent="0">
              <a:buNone/>
            </a:pPr>
            <a:r>
              <a:rPr lang="en-US" dirty="0"/>
              <a:t>Responsibilities within the Grievance Process: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32</a:t>
            </a:fld>
            <a:endParaRPr lang="en-US"/>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986" y="1400008"/>
            <a:ext cx="812800" cy="81067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6882" y="1258059"/>
            <a:ext cx="861786" cy="859536"/>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918" y="2341873"/>
            <a:ext cx="812800" cy="810678"/>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400" y="2186062"/>
            <a:ext cx="861786" cy="859536"/>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054" y="3090274"/>
            <a:ext cx="812800" cy="810678"/>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928" y="2931357"/>
            <a:ext cx="861786" cy="859536"/>
          </a:xfrm>
          <a:prstGeom prst="rect">
            <a:avLst/>
          </a:prstGeom>
        </p:spPr>
      </p:pic>
      <p:sp>
        <p:nvSpPr>
          <p:cNvPr id="13" name="TextBox 12"/>
          <p:cNvSpPr txBox="1"/>
          <p:nvPr/>
        </p:nvSpPr>
        <p:spPr>
          <a:xfrm>
            <a:off x="1369786" y="1409896"/>
            <a:ext cx="10425974" cy="923330"/>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Contact each complainant (defined as a person who is alleged to be the victim of sexual harassment) to discuss supportive measures and inform the complainant of the availability of these measures with or without filing a formal complaint</a:t>
            </a:r>
          </a:p>
        </p:txBody>
      </p:sp>
      <p:sp>
        <p:nvSpPr>
          <p:cNvPr id="14" name="TextBox 13"/>
          <p:cNvSpPr txBox="1"/>
          <p:nvPr/>
        </p:nvSpPr>
        <p:spPr>
          <a:xfrm>
            <a:off x="1430494" y="2547262"/>
            <a:ext cx="10365266"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Consider the complainant’s wishes regarding supportive measures</a:t>
            </a:r>
          </a:p>
        </p:txBody>
      </p:sp>
      <p:sp>
        <p:nvSpPr>
          <p:cNvPr id="15" name="TextBox 14"/>
          <p:cNvSpPr txBox="1"/>
          <p:nvPr/>
        </p:nvSpPr>
        <p:spPr>
          <a:xfrm>
            <a:off x="1405044" y="3320001"/>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Explain to the complainant the process for filing a formal complaint</a:t>
            </a:r>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3827191"/>
            <a:ext cx="812800" cy="810678"/>
          </a:xfrm>
          <a:prstGeom prst="rect">
            <a:avLst/>
          </a:prstGeom>
        </p:spPr>
      </p:pic>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3673966"/>
            <a:ext cx="861786" cy="859536"/>
          </a:xfrm>
          <a:prstGeom prst="rect">
            <a:avLst/>
          </a:prstGeom>
        </p:spPr>
      </p:pic>
      <p:sp>
        <p:nvSpPr>
          <p:cNvPr id="18" name="TextBox 17"/>
          <p:cNvSpPr txBox="1"/>
          <p:nvPr/>
        </p:nvSpPr>
        <p:spPr>
          <a:xfrm>
            <a:off x="1430494" y="4045110"/>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Follow grievance process before imposing disciplinary sanctions if respondent is found responsible </a:t>
            </a:r>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4577543"/>
            <a:ext cx="812800" cy="810678"/>
          </a:xfrm>
          <a:prstGeom prst="rect">
            <a:avLst/>
          </a:prstGeom>
        </p:spPr>
      </p:pic>
      <p:pic>
        <p:nvPicPr>
          <p:cNvPr id="20" name="Picture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4424318"/>
            <a:ext cx="861786" cy="859536"/>
          </a:xfrm>
          <a:prstGeom prst="rect">
            <a:avLst/>
          </a:prstGeom>
        </p:spPr>
      </p:pic>
      <p:sp>
        <p:nvSpPr>
          <p:cNvPr id="21" name="TextBox 20"/>
          <p:cNvSpPr txBox="1"/>
          <p:nvPr/>
        </p:nvSpPr>
        <p:spPr>
          <a:xfrm>
            <a:off x="1430494" y="4672721"/>
            <a:ext cx="10579774" cy="646331"/>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If respondent is found responsible, then effectively implement remedies for the complainant, designed to restore or preserve the complainant’s equal educational access</a:t>
            </a:r>
          </a:p>
        </p:txBody>
      </p:sp>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5335204"/>
            <a:ext cx="812800" cy="810678"/>
          </a:xfrm>
          <a:prstGeom prst="rect">
            <a:avLst/>
          </a:prstGeom>
        </p:spPr>
      </p:pic>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5181979"/>
            <a:ext cx="861786" cy="859536"/>
          </a:xfrm>
          <a:prstGeom prst="rect">
            <a:avLst/>
          </a:prstGeom>
        </p:spPr>
      </p:pic>
      <p:sp>
        <p:nvSpPr>
          <p:cNvPr id="24" name="TextBox 23"/>
          <p:cNvSpPr txBox="1"/>
          <p:nvPr/>
        </p:nvSpPr>
        <p:spPr>
          <a:xfrm>
            <a:off x="1430494" y="5509829"/>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Must be impartial, unbiased, and free from conflicts</a:t>
            </a:r>
          </a:p>
        </p:txBody>
      </p:sp>
    </p:spTree>
    <p:extLst>
      <p:ext uri="{BB962C8B-B14F-4D97-AF65-F5344CB8AC3E}">
        <p14:creationId xmlns:p14="http://schemas.microsoft.com/office/powerpoint/2010/main" val="215956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178664"/>
            <a:ext cx="11354057" cy="1407786"/>
          </a:xfrm>
        </p:spPr>
        <p:txBody>
          <a:bodyPr/>
          <a:lstStyle/>
          <a:p>
            <a:pPr algn="ctr"/>
            <a:r>
              <a:rPr lang="en-US" dirty="0"/>
              <a:t>Supportive Measures</a:t>
            </a:r>
          </a:p>
        </p:txBody>
      </p:sp>
      <p:sp>
        <p:nvSpPr>
          <p:cNvPr id="3" name="Content Placeholder 2"/>
          <p:cNvSpPr>
            <a:spLocks noGrp="1"/>
          </p:cNvSpPr>
          <p:nvPr>
            <p:ph idx="1"/>
          </p:nvPr>
        </p:nvSpPr>
        <p:spPr>
          <a:xfrm>
            <a:off x="441703" y="974035"/>
            <a:ext cx="11354057" cy="5202927"/>
          </a:xfrm>
        </p:spPr>
        <p:txBody>
          <a:bodyPr>
            <a:normAutofit/>
          </a:bodyPr>
          <a:lstStyle/>
          <a:p>
            <a:pPr marL="0" indent="0">
              <a:buNone/>
            </a:pPr>
            <a:r>
              <a:rPr lang="en-US" sz="2000" dirty="0">
                <a:solidFill>
                  <a:schemeClr val="bg2">
                    <a:lumMod val="10000"/>
                  </a:schemeClr>
                </a:solidFill>
              </a:rPr>
              <a:t>The Title IX Coordinator must promptly contact the complainant to discuss the availability of supportive measures, consider the complainants wishes with respect to supportive measures, inform the complainant of the availability of supportive measures </a:t>
            </a:r>
            <a:r>
              <a:rPr lang="en-US" sz="2000" b="1" i="1" dirty="0">
                <a:solidFill>
                  <a:schemeClr val="bg2">
                    <a:lumMod val="10000"/>
                  </a:schemeClr>
                </a:solidFill>
              </a:rPr>
              <a:t>with</a:t>
            </a:r>
            <a:r>
              <a:rPr lang="en-US" sz="2000" dirty="0">
                <a:solidFill>
                  <a:schemeClr val="bg2">
                    <a:lumMod val="10000"/>
                  </a:schemeClr>
                </a:solidFill>
              </a:rPr>
              <a:t> or </a:t>
            </a:r>
            <a:r>
              <a:rPr lang="en-US" sz="2000" b="1" i="1" dirty="0">
                <a:solidFill>
                  <a:schemeClr val="bg2">
                    <a:lumMod val="10000"/>
                  </a:schemeClr>
                </a:solidFill>
              </a:rPr>
              <a:t>without</a:t>
            </a:r>
            <a:r>
              <a:rPr lang="en-US" sz="2000" dirty="0">
                <a:solidFill>
                  <a:schemeClr val="bg2">
                    <a:lumMod val="10000"/>
                  </a:schemeClr>
                </a:solidFill>
              </a:rPr>
              <a:t> filing a formal complaint, and explain to the complainant the process for filing a formal complaint. </a:t>
            </a:r>
          </a:p>
          <a:p>
            <a:pPr marL="0" indent="0">
              <a:buNone/>
            </a:pPr>
            <a:endParaRPr lang="en-US" sz="20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33</a:t>
            </a:fld>
            <a:endParaRPr lang="en-US"/>
          </a:p>
        </p:txBody>
      </p:sp>
      <p:graphicFrame>
        <p:nvGraphicFramePr>
          <p:cNvPr id="6" name="Diagram 5"/>
          <p:cNvGraphicFramePr/>
          <p:nvPr>
            <p:extLst>
              <p:ext uri="{D42A27DB-BD31-4B8C-83A1-F6EECF244321}">
                <p14:modId xmlns:p14="http://schemas.microsoft.com/office/powerpoint/2010/main" val="1096520359"/>
              </p:ext>
            </p:extLst>
          </p:nvPr>
        </p:nvGraphicFramePr>
        <p:xfrm>
          <a:off x="838200" y="2381821"/>
          <a:ext cx="10472530" cy="3587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3249371" y="5574268"/>
            <a:ext cx="2518638" cy="369332"/>
          </a:xfrm>
          <a:prstGeom prst="rect">
            <a:avLst/>
          </a:prstGeom>
        </p:spPr>
        <p:txBody>
          <a:bodyPr wrap="none">
            <a:spAutoFit/>
          </a:bodyPr>
          <a:lstStyle/>
          <a:p>
            <a:r>
              <a:rPr lang="en-US" b="1" dirty="0">
                <a:solidFill>
                  <a:schemeClr val="bg1"/>
                </a:solidFill>
                <a:latin typeface="Book Antiqua" panose="02040602050305030304" pitchFamily="18" charset="0"/>
              </a:rPr>
              <a:t>Supportive Measures</a:t>
            </a:r>
          </a:p>
        </p:txBody>
      </p:sp>
    </p:spTree>
    <p:extLst>
      <p:ext uri="{BB962C8B-B14F-4D97-AF65-F5344CB8AC3E}">
        <p14:creationId xmlns:p14="http://schemas.microsoft.com/office/powerpoint/2010/main" val="1311351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338985"/>
            <a:ext cx="11354057" cy="1407786"/>
          </a:xfrm>
        </p:spPr>
        <p:txBody>
          <a:bodyPr/>
          <a:lstStyle/>
          <a:p>
            <a:r>
              <a:rPr lang="en-US" dirty="0"/>
              <a:t>Supportive </a:t>
            </a:r>
            <a:br>
              <a:rPr lang="en-US" dirty="0"/>
            </a:br>
            <a:r>
              <a:rPr lang="en-US" dirty="0"/>
              <a:t>Measures</a:t>
            </a:r>
          </a:p>
        </p:txBody>
      </p:sp>
      <p:sp>
        <p:nvSpPr>
          <p:cNvPr id="3" name="Content Placeholder 2"/>
          <p:cNvSpPr>
            <a:spLocks noGrp="1"/>
          </p:cNvSpPr>
          <p:nvPr>
            <p:ph idx="1"/>
          </p:nvPr>
        </p:nvSpPr>
        <p:spPr>
          <a:xfrm>
            <a:off x="7776783" y="4412974"/>
            <a:ext cx="4120358" cy="4147481"/>
          </a:xfrm>
        </p:spPr>
        <p:txBody>
          <a:bodyPr>
            <a:normAutofit/>
          </a:bodyPr>
          <a:lstStyle/>
          <a:p>
            <a:pPr marL="0" indent="0">
              <a:buNone/>
            </a:pPr>
            <a:r>
              <a:rPr lang="en-US" sz="2000" dirty="0">
                <a:solidFill>
                  <a:schemeClr val="bg2">
                    <a:lumMod val="10000"/>
                  </a:schemeClr>
                </a:solidFill>
              </a:rPr>
              <a:t>The Title IX Coordinator will keep supportive measures confidential unless doing so impairs the ability to provide the supportive measures (e.g., a no-contact order). </a:t>
            </a:r>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34</a:t>
            </a:fld>
            <a:endParaRPr lang="en-US"/>
          </a:p>
        </p:txBody>
      </p:sp>
      <p:graphicFrame>
        <p:nvGraphicFramePr>
          <p:cNvPr id="6" name="Diagram 5"/>
          <p:cNvGraphicFramePr/>
          <p:nvPr>
            <p:extLst>
              <p:ext uri="{D42A27DB-BD31-4B8C-83A1-F6EECF244321}">
                <p14:modId xmlns:p14="http://schemas.microsoft.com/office/powerpoint/2010/main" val="2466157232"/>
              </p:ext>
            </p:extLst>
          </p:nvPr>
        </p:nvGraphicFramePr>
        <p:xfrm>
          <a:off x="2004927" y="149087"/>
          <a:ext cx="7162800" cy="5825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04146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68725"/>
            <a:ext cx="11354057" cy="1407786"/>
          </a:xfrm>
        </p:spPr>
        <p:txBody>
          <a:bodyPr/>
          <a:lstStyle/>
          <a:p>
            <a:pPr algn="ctr"/>
            <a:r>
              <a:rPr lang="en-US" dirty="0"/>
              <a:t>Emergency Removal</a:t>
            </a:r>
          </a:p>
        </p:txBody>
      </p:sp>
      <p:sp>
        <p:nvSpPr>
          <p:cNvPr id="3" name="Content Placeholder 2"/>
          <p:cNvSpPr>
            <a:spLocks noGrp="1"/>
          </p:cNvSpPr>
          <p:nvPr>
            <p:ph idx="1"/>
          </p:nvPr>
        </p:nvSpPr>
        <p:spPr>
          <a:xfrm>
            <a:off x="441703" y="1012059"/>
            <a:ext cx="11354057" cy="4459225"/>
          </a:xfrm>
        </p:spPr>
        <p:txBody>
          <a:bodyPr/>
          <a:lstStyle/>
          <a:p>
            <a:pPr marL="0" indent="0">
              <a:buNone/>
            </a:pPr>
            <a:r>
              <a:rPr lang="en-US" sz="2400" dirty="0">
                <a:solidFill>
                  <a:schemeClr val="tx1">
                    <a:lumMod val="50000"/>
                  </a:schemeClr>
                </a:solidFill>
              </a:rPr>
              <a:t>While the District must go through the grievance process before imposing any disciplinary sanctions or other actions that are not supportive measures, the District can remove a student respondent on an emergency basis.</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35</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918" y="2392868"/>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400" y="2237057"/>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054" y="3981522"/>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4078" y="3811030"/>
            <a:ext cx="861786" cy="859536"/>
          </a:xfrm>
          <a:prstGeom prst="rect">
            <a:avLst/>
          </a:prstGeom>
        </p:spPr>
      </p:pic>
      <p:sp>
        <p:nvSpPr>
          <p:cNvPr id="10" name="TextBox 9"/>
          <p:cNvSpPr txBox="1"/>
          <p:nvPr/>
        </p:nvSpPr>
        <p:spPr>
          <a:xfrm>
            <a:off x="1475093" y="2314507"/>
            <a:ext cx="10143749" cy="1107996"/>
          </a:xfrm>
          <a:prstGeom prst="rect">
            <a:avLst/>
          </a:prstGeom>
          <a:noFill/>
        </p:spPr>
        <p:txBody>
          <a:bodyPr wrap="square" rtlCol="0">
            <a:spAutoFit/>
          </a:bodyPr>
          <a:lstStyle/>
          <a:p>
            <a:r>
              <a:rPr lang="en-US" sz="2200" dirty="0">
                <a:solidFill>
                  <a:schemeClr val="tx1">
                    <a:lumMod val="50000"/>
                  </a:schemeClr>
                </a:solidFill>
                <a:latin typeface="Book Antiqua" panose="02040602050305030304" pitchFamily="18" charset="0"/>
              </a:rPr>
              <a:t>The District must undertake an individualized safety and risk analysis and determine that an immediate threat to the physical health or safety of any student or other individual arising from the allegation justifies removal. </a:t>
            </a:r>
          </a:p>
        </p:txBody>
      </p:sp>
      <p:sp>
        <p:nvSpPr>
          <p:cNvPr id="11" name="TextBox 10"/>
          <p:cNvSpPr txBox="1"/>
          <p:nvPr/>
        </p:nvSpPr>
        <p:spPr>
          <a:xfrm>
            <a:off x="1475095" y="3910937"/>
            <a:ext cx="10143747" cy="769441"/>
          </a:xfrm>
          <a:prstGeom prst="rect">
            <a:avLst/>
          </a:prstGeom>
          <a:noFill/>
        </p:spPr>
        <p:txBody>
          <a:bodyPr wrap="square" rtlCol="0">
            <a:spAutoFit/>
          </a:bodyPr>
          <a:lstStyle/>
          <a:p>
            <a:r>
              <a:rPr lang="en-US" sz="2200" dirty="0">
                <a:solidFill>
                  <a:schemeClr val="tx1">
                    <a:lumMod val="50000"/>
                  </a:schemeClr>
                </a:solidFill>
                <a:latin typeface="Book Antiqua" panose="02040602050305030304" pitchFamily="18" charset="0"/>
              </a:rPr>
              <a:t>The respondent must be provided with written notice and an opportunity to challenge the decision immediately following removal.</a:t>
            </a:r>
          </a:p>
        </p:txBody>
      </p:sp>
      <p:sp>
        <p:nvSpPr>
          <p:cNvPr id="12" name="TextBox 11"/>
          <p:cNvSpPr txBox="1"/>
          <p:nvPr/>
        </p:nvSpPr>
        <p:spPr>
          <a:xfrm>
            <a:off x="571054" y="5090948"/>
            <a:ext cx="11047787"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This does not change any rights students have under the IDEA, Section 504, </a:t>
            </a:r>
            <a:br>
              <a:rPr lang="en-US" sz="2400" dirty="0">
                <a:solidFill>
                  <a:schemeClr val="tx1">
                    <a:lumMod val="50000"/>
                  </a:schemeClr>
                </a:solidFill>
                <a:latin typeface="Book Antiqua" panose="02040602050305030304" pitchFamily="18" charset="0"/>
              </a:rPr>
            </a:br>
            <a:r>
              <a:rPr lang="en-US" sz="2400" dirty="0">
                <a:solidFill>
                  <a:schemeClr val="tx1">
                    <a:lumMod val="50000"/>
                  </a:schemeClr>
                </a:solidFill>
                <a:latin typeface="Book Antiqua" panose="02040602050305030304" pitchFamily="18" charset="0"/>
              </a:rPr>
              <a:t>or the ADA. </a:t>
            </a:r>
          </a:p>
        </p:txBody>
      </p:sp>
    </p:spTree>
    <p:extLst>
      <p:ext uri="{BB962C8B-B14F-4D97-AF65-F5344CB8AC3E}">
        <p14:creationId xmlns:p14="http://schemas.microsoft.com/office/powerpoint/2010/main" val="469420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68725"/>
            <a:ext cx="11354057" cy="1407786"/>
          </a:xfrm>
        </p:spPr>
        <p:txBody>
          <a:bodyPr/>
          <a:lstStyle/>
          <a:p>
            <a:r>
              <a:rPr lang="en-US" dirty="0"/>
              <a:t>Emergency Removal/Administrative Leave</a:t>
            </a:r>
          </a:p>
        </p:txBody>
      </p:sp>
      <p:sp>
        <p:nvSpPr>
          <p:cNvPr id="3" name="Content Placeholder 2"/>
          <p:cNvSpPr>
            <a:spLocks noGrp="1"/>
          </p:cNvSpPr>
          <p:nvPr>
            <p:ph idx="1"/>
          </p:nvPr>
        </p:nvSpPr>
        <p:spPr>
          <a:xfrm>
            <a:off x="441703" y="1012059"/>
            <a:ext cx="11354057" cy="4459225"/>
          </a:xfrm>
        </p:spPr>
        <p:txBody>
          <a:bodyPr/>
          <a:lstStyle/>
          <a:p>
            <a:pPr marL="0" indent="0">
              <a:buNone/>
            </a:pPr>
            <a:r>
              <a:rPr lang="en-US" sz="2400" dirty="0">
                <a:solidFill>
                  <a:schemeClr val="tx1">
                    <a:lumMod val="50000"/>
                  </a:schemeClr>
                </a:solidFill>
              </a:rPr>
              <a:t>Similarly, the District may place an employee respondent on administrative leave during the pendency of the grievance process.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36</a:t>
            </a:fld>
            <a:endParaRPr lang="en-US"/>
          </a:p>
        </p:txBody>
      </p:sp>
      <p:sp>
        <p:nvSpPr>
          <p:cNvPr id="12" name="TextBox 11"/>
          <p:cNvSpPr txBox="1"/>
          <p:nvPr/>
        </p:nvSpPr>
        <p:spPr>
          <a:xfrm>
            <a:off x="6480313" y="3023609"/>
            <a:ext cx="4621693" cy="1200329"/>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This does not change any rights employees have under Section 504 or the ADA. </a:t>
            </a:r>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0376" y="1993321"/>
            <a:ext cx="5541264" cy="3990036"/>
          </a:xfrm>
          <a:prstGeom prst="rect">
            <a:avLst/>
          </a:prstGeom>
          <a:ln>
            <a:solidFill>
              <a:schemeClr val="tx1"/>
            </a:solidFill>
          </a:ln>
        </p:spPr>
      </p:pic>
    </p:spTree>
    <p:extLst>
      <p:ext uri="{BB962C8B-B14F-4D97-AF65-F5344CB8AC3E}">
        <p14:creationId xmlns:p14="http://schemas.microsoft.com/office/powerpoint/2010/main" val="159002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Formal Complaint</a:t>
            </a:r>
          </a:p>
        </p:txBody>
      </p:sp>
      <p:sp>
        <p:nvSpPr>
          <p:cNvPr id="3" name="Content Placeholder 2"/>
          <p:cNvSpPr>
            <a:spLocks noGrp="1"/>
          </p:cNvSpPr>
          <p:nvPr>
            <p:ph idx="1"/>
          </p:nvPr>
        </p:nvSpPr>
        <p:spPr>
          <a:xfrm>
            <a:off x="441703" y="1041636"/>
            <a:ext cx="11354057" cy="4459225"/>
          </a:xfrm>
        </p:spPr>
        <p:txBody>
          <a:bodyPr/>
          <a:lstStyle/>
          <a:p>
            <a:pPr marL="0" indent="0">
              <a:buNone/>
            </a:pPr>
            <a:r>
              <a:rPr lang="en-US" dirty="0"/>
              <a:t>The filing of a formal complaint triggers the beginning of the formal grievance process: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37</a:t>
            </a:fld>
            <a:endParaRPr lang="en-US"/>
          </a:p>
        </p:txBody>
      </p:sp>
      <p:graphicFrame>
        <p:nvGraphicFramePr>
          <p:cNvPr id="6" name="Diagram 5"/>
          <p:cNvGraphicFramePr/>
          <p:nvPr>
            <p:extLst>
              <p:ext uri="{D42A27DB-BD31-4B8C-83A1-F6EECF244321}">
                <p14:modId xmlns:p14="http://schemas.microsoft.com/office/powerpoint/2010/main" val="4055297390"/>
              </p:ext>
            </p:extLst>
          </p:nvPr>
        </p:nvGraphicFramePr>
        <p:xfrm>
          <a:off x="530620" y="758536"/>
          <a:ext cx="1112798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530620" y="3873404"/>
            <a:ext cx="323631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Title IX Coordinator will inform complainant about the right to file a formal complaint</a:t>
            </a:r>
          </a:p>
          <a:p>
            <a:pPr marL="285750" indent="-285750">
              <a:buFont typeface="Arial" panose="020B0604020202020204" pitchFamily="34" charset="0"/>
              <a:buChar char="•"/>
            </a:pPr>
            <a:r>
              <a:rPr lang="en-US" b="1" dirty="0">
                <a:solidFill>
                  <a:schemeClr val="tx2"/>
                </a:solidFill>
                <a:latin typeface="Book Antiqua" panose="02040602050305030304" pitchFamily="18" charset="0"/>
              </a:rPr>
              <a:t>But </a:t>
            </a:r>
            <a:r>
              <a:rPr lang="en-US" dirty="0">
                <a:solidFill>
                  <a:schemeClr val="tx2"/>
                </a:solidFill>
                <a:latin typeface="Book Antiqua" panose="02040602050305030304" pitchFamily="18" charset="0"/>
              </a:rPr>
              <a:t>will </a:t>
            </a:r>
            <a:r>
              <a:rPr lang="en-US" b="1" i="1" dirty="0">
                <a:solidFill>
                  <a:schemeClr val="tx2"/>
                </a:solidFill>
                <a:latin typeface="Book Antiqua" panose="02040602050305030304" pitchFamily="18" charset="0"/>
              </a:rPr>
              <a:t>not encourage or discourage </a:t>
            </a:r>
            <a:r>
              <a:rPr lang="en-US" dirty="0">
                <a:solidFill>
                  <a:schemeClr val="tx2"/>
                </a:solidFill>
                <a:latin typeface="Book Antiqua" panose="02040602050305030304" pitchFamily="18" charset="0"/>
              </a:rPr>
              <a:t>a person to file a formal complaint</a:t>
            </a:r>
          </a:p>
        </p:txBody>
      </p:sp>
      <p:sp>
        <p:nvSpPr>
          <p:cNvPr id="8" name="TextBox 7"/>
          <p:cNvSpPr txBox="1"/>
          <p:nvPr/>
        </p:nvSpPr>
        <p:spPr>
          <a:xfrm>
            <a:off x="4114800" y="3834381"/>
            <a:ext cx="3656974"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At the time of filing, the complainant must be participating or attempting to participate in the District’s education program or activity</a:t>
            </a:r>
          </a:p>
          <a:p>
            <a:pPr marL="285750" indent="-285750">
              <a:buFont typeface="Arial" panose="020B0604020202020204" pitchFamily="34" charset="0"/>
              <a:buChar char="•"/>
            </a:pPr>
            <a:r>
              <a:rPr lang="en-US" dirty="0">
                <a:solidFill>
                  <a:schemeClr val="tx2"/>
                </a:solidFill>
                <a:latin typeface="Book Antiqua" panose="02040602050305030304" pitchFamily="18" charset="0"/>
              </a:rPr>
              <a:t>Formal complaints can be filed by a student’s parent or the Title IX Coordinator.</a:t>
            </a:r>
          </a:p>
        </p:txBody>
      </p:sp>
      <p:sp>
        <p:nvSpPr>
          <p:cNvPr id="9" name="TextBox 8"/>
          <p:cNvSpPr txBox="1"/>
          <p:nvPr/>
        </p:nvSpPr>
        <p:spPr>
          <a:xfrm>
            <a:off x="7771774" y="3930245"/>
            <a:ext cx="3886825"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When the Title IX Coordinator signs a formal complaint, he/she is NOT the complainant or otherwise a party</a:t>
            </a:r>
          </a:p>
        </p:txBody>
      </p:sp>
    </p:spTree>
    <p:extLst>
      <p:ext uri="{BB962C8B-B14F-4D97-AF65-F5344CB8AC3E}">
        <p14:creationId xmlns:p14="http://schemas.microsoft.com/office/powerpoint/2010/main" val="884105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When Should Title IX Coordinator Sign a Formal Complaint?</a:t>
            </a:r>
          </a:p>
        </p:txBody>
      </p:sp>
      <p:sp>
        <p:nvSpPr>
          <p:cNvPr id="3" name="Content Placeholder 2"/>
          <p:cNvSpPr>
            <a:spLocks noGrp="1"/>
          </p:cNvSpPr>
          <p:nvPr>
            <p:ph idx="1"/>
          </p:nvPr>
        </p:nvSpPr>
        <p:spPr/>
        <p:txBody>
          <a:bodyPr>
            <a:normAutofit/>
          </a:bodyPr>
          <a:lstStyle/>
          <a:p>
            <a:pPr marL="342900" indent="-342900">
              <a:buClr>
                <a:srgbClr val="008080"/>
              </a:buClr>
            </a:pPr>
            <a:r>
              <a:rPr lang="en-US" sz="2400" dirty="0">
                <a:solidFill>
                  <a:schemeClr val="tx1">
                    <a:lumMod val="50000"/>
                  </a:schemeClr>
                </a:solidFill>
              </a:rPr>
              <a:t>There may be times when a complainant does not want to file a formal complaint.  The Title IX Coordinator may respect the complainant’s wishes if doing so is </a:t>
            </a:r>
            <a:r>
              <a:rPr lang="en-US" sz="2400" b="1" dirty="0">
                <a:solidFill>
                  <a:srgbClr val="008080"/>
                </a:solidFill>
              </a:rPr>
              <a:t>not clearly unreasonable</a:t>
            </a:r>
            <a:r>
              <a:rPr lang="en-US" sz="2400" dirty="0">
                <a:solidFill>
                  <a:schemeClr val="tx1">
                    <a:lumMod val="50000"/>
                  </a:schemeClr>
                </a:solidFill>
              </a:rPr>
              <a:t> in light of the known circumstances.</a:t>
            </a:r>
          </a:p>
          <a:p>
            <a:pPr marL="342900" indent="-342900">
              <a:buClr>
                <a:srgbClr val="008080"/>
              </a:buClr>
            </a:pPr>
            <a:r>
              <a:rPr lang="en-US" sz="2400" dirty="0">
                <a:solidFill>
                  <a:schemeClr val="tx1">
                    <a:lumMod val="50000"/>
                  </a:schemeClr>
                </a:solidFill>
              </a:rPr>
              <a:t>If the Title IX Coordinator deems it </a:t>
            </a:r>
            <a:r>
              <a:rPr lang="en-US" sz="2400" b="1" dirty="0">
                <a:solidFill>
                  <a:srgbClr val="008080"/>
                </a:solidFill>
              </a:rPr>
              <a:t>clearly unreasonable </a:t>
            </a:r>
            <a:r>
              <a:rPr lang="en-US" sz="2400" dirty="0">
                <a:solidFill>
                  <a:schemeClr val="tx1">
                    <a:lumMod val="50000"/>
                  </a:schemeClr>
                </a:solidFill>
              </a:rPr>
              <a:t>in light of the known circumstances to not proceed with the formal grievance process, the Title IX Coordinator must sign a formal complaint.  Thus, the formal grievance process would begin. </a:t>
            </a:r>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38</a:t>
            </a:fld>
            <a:endParaRPr lang="en-US"/>
          </a:p>
        </p:txBody>
      </p:sp>
      <p:sp>
        <p:nvSpPr>
          <p:cNvPr id="6" name="Rounded Rectangle 5"/>
          <p:cNvSpPr/>
          <p:nvPr/>
        </p:nvSpPr>
        <p:spPr>
          <a:xfrm>
            <a:off x="435865" y="4706858"/>
            <a:ext cx="11163100" cy="1336134"/>
          </a:xfrm>
          <a:prstGeom prst="roundRect">
            <a:avLst/>
          </a:prstGeom>
          <a:solidFill>
            <a:srgbClr val="00808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ook Antiqua" panose="02040602050305030304" pitchFamily="18" charset="0"/>
              </a:rPr>
              <a:t>Query:  Under what circumstances may a decision not to sign </a:t>
            </a:r>
            <a:br>
              <a:rPr lang="en-US" sz="2800" b="1" dirty="0">
                <a:latin typeface="Book Antiqua" panose="02040602050305030304" pitchFamily="18" charset="0"/>
              </a:rPr>
            </a:br>
            <a:r>
              <a:rPr lang="en-US" sz="2800" b="1" dirty="0">
                <a:latin typeface="Book Antiqua" panose="02040602050305030304" pitchFamily="18" charset="0"/>
              </a:rPr>
              <a:t>a complaint be considered “clearly unreasonable?”</a:t>
            </a:r>
          </a:p>
        </p:txBody>
      </p:sp>
    </p:spTree>
    <p:extLst>
      <p:ext uri="{BB962C8B-B14F-4D97-AF65-F5344CB8AC3E}">
        <p14:creationId xmlns:p14="http://schemas.microsoft.com/office/powerpoint/2010/main" val="3878187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88603"/>
            <a:ext cx="11354057" cy="1407786"/>
          </a:xfrm>
        </p:spPr>
        <p:txBody>
          <a:bodyPr/>
          <a:lstStyle/>
          <a:p>
            <a:pPr algn="ctr"/>
            <a:r>
              <a:rPr lang="en-US" dirty="0"/>
              <a:t>Grievance Process: Basic Requirements</a:t>
            </a:r>
          </a:p>
        </p:txBody>
      </p:sp>
      <p:sp>
        <p:nvSpPr>
          <p:cNvPr id="3" name="Content Placeholder 2"/>
          <p:cNvSpPr>
            <a:spLocks noGrp="1"/>
          </p:cNvSpPr>
          <p:nvPr>
            <p:ph idx="1"/>
          </p:nvPr>
        </p:nvSpPr>
        <p:spPr>
          <a:xfrm>
            <a:off x="441703" y="892789"/>
            <a:ext cx="11354057" cy="4459225"/>
          </a:xfrm>
        </p:spPr>
        <p:txBody>
          <a:bodyPr/>
          <a:lstStyle/>
          <a:p>
            <a:pPr marL="0" indent="0">
              <a:buNone/>
            </a:pPr>
            <a:r>
              <a:rPr lang="en-US" sz="2600" dirty="0"/>
              <a:t>The filing of a formal complaint is the first step in the formal sexual harassment grievance process. The process must treat complainants and respondents </a:t>
            </a:r>
            <a:r>
              <a:rPr lang="en-US" sz="2600" b="1" dirty="0">
                <a:solidFill>
                  <a:srgbClr val="1D6295"/>
                </a:solidFill>
              </a:rPr>
              <a:t>equitably</a:t>
            </a:r>
            <a:r>
              <a:rPr lang="en-US" sz="2600" dirty="0"/>
              <a:t> by:</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39</a:t>
            </a:fld>
            <a:endParaRPr lang="en-US"/>
          </a:p>
        </p:txBody>
      </p:sp>
      <p:graphicFrame>
        <p:nvGraphicFramePr>
          <p:cNvPr id="6" name="Diagram 5"/>
          <p:cNvGraphicFramePr/>
          <p:nvPr>
            <p:extLst>
              <p:ext uri="{D42A27DB-BD31-4B8C-83A1-F6EECF244321}">
                <p14:modId xmlns:p14="http://schemas.microsoft.com/office/powerpoint/2010/main" val="3332404025"/>
              </p:ext>
            </p:extLst>
          </p:nvPr>
        </p:nvGraphicFramePr>
        <p:xfrm>
          <a:off x="546653" y="2092713"/>
          <a:ext cx="10783956" cy="4059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7117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Reasonable Length of Investigation </a:t>
            </a:r>
          </a:p>
        </p:txBody>
      </p:sp>
      <p:sp>
        <p:nvSpPr>
          <p:cNvPr id="3" name="Content Placeholder 2"/>
          <p:cNvSpPr>
            <a:spLocks noGrp="1"/>
          </p:cNvSpPr>
          <p:nvPr>
            <p:ph idx="1"/>
          </p:nvPr>
        </p:nvSpPr>
        <p:spPr>
          <a:xfrm>
            <a:off x="441703" y="1221806"/>
            <a:ext cx="11354057" cy="4459225"/>
          </a:xfrm>
        </p:spPr>
        <p:txBody>
          <a:bodyPr>
            <a:normAutofit/>
          </a:bodyPr>
          <a:lstStyle/>
          <a:p>
            <a:pPr marL="0" indent="0">
              <a:buNone/>
            </a:pPr>
            <a:r>
              <a:rPr lang="en-US" sz="3200" dirty="0"/>
              <a:t>The 2020 Title IX Preamble provides guidance:</a:t>
            </a:r>
            <a:endParaRPr lang="en-US" dirty="0"/>
          </a:p>
        </p:txBody>
      </p:sp>
      <p:sp>
        <p:nvSpPr>
          <p:cNvPr id="4" name="Footer Placeholder 3"/>
          <p:cNvSpPr>
            <a:spLocks noGrp="1"/>
          </p:cNvSpPr>
          <p:nvPr>
            <p:ph type="ftr" sz="quarter" idx="11"/>
          </p:nvPr>
        </p:nvSpPr>
        <p:spPr/>
        <p:txBody>
          <a:bodyPr/>
          <a:lstStyle/>
          <a:p>
            <a:r>
              <a:rPr lang="en-US" altLang="en-US" dirty="0"/>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40</a:t>
            </a:fld>
            <a:endParaRPr lang="en-US"/>
          </a:p>
        </p:txBody>
      </p:sp>
      <p:pic>
        <p:nvPicPr>
          <p:cNvPr id="6" name="Picture 5">
            <a:extLst>
              <a:ext uri="{FF2B5EF4-FFF2-40B4-BE49-F238E27FC236}">
                <a16:creationId xmlns:a16="http://schemas.microsoft.com/office/drawing/2014/main" id="{88FCA0F9-0498-424A-8379-257F45E6D2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693" r="4889"/>
          <a:stretch/>
        </p:blipFill>
        <p:spPr>
          <a:xfrm>
            <a:off x="601206" y="1926383"/>
            <a:ext cx="3239145" cy="3978471"/>
          </a:xfrm>
          <a:prstGeom prst="rect">
            <a:avLst/>
          </a:prstGeom>
        </p:spPr>
      </p:pic>
      <p:sp>
        <p:nvSpPr>
          <p:cNvPr id="7" name="Content Placeholder 2"/>
          <p:cNvSpPr txBox="1">
            <a:spLocks/>
          </p:cNvSpPr>
          <p:nvPr/>
        </p:nvSpPr>
        <p:spPr>
          <a:xfrm>
            <a:off x="3999854" y="1908950"/>
            <a:ext cx="7795906" cy="445922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3200" dirty="0"/>
              <a:t>It emphasizes the balance between “promptness” and “fairness and accuracy based” techniques</a:t>
            </a:r>
          </a:p>
          <a:p>
            <a:pPr fontAlgn="base"/>
            <a:r>
              <a:rPr lang="en-US" sz="3200" dirty="0"/>
              <a:t>It provides districts its own discretion to determine a proper timeline and asserts that districts “must resolve each formal complaint of sexual harassment according to the time frames the school has committed to in its grievance process.”</a:t>
            </a:r>
          </a:p>
          <a:p>
            <a:pPr fontAlgn="base"/>
            <a:r>
              <a:rPr lang="en-US" sz="3200" dirty="0"/>
              <a:t>The timeframe should not be “open-ended.”</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14156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6716"/>
            <a:ext cx="11354057" cy="1407786"/>
          </a:xfrm>
        </p:spPr>
        <p:txBody>
          <a:bodyPr/>
          <a:lstStyle/>
          <a:p>
            <a:pPr algn="ctr"/>
            <a:r>
              <a:rPr lang="en-US" dirty="0"/>
              <a:t>Grievance Process: Basic Requirements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41</a:t>
            </a:fld>
            <a:endParaRPr lang="en-US"/>
          </a:p>
        </p:txBody>
      </p:sp>
      <p:graphicFrame>
        <p:nvGraphicFramePr>
          <p:cNvPr id="6" name="Diagram 5"/>
          <p:cNvGraphicFramePr/>
          <p:nvPr>
            <p:extLst>
              <p:ext uri="{D42A27DB-BD31-4B8C-83A1-F6EECF244321}">
                <p14:modId xmlns:p14="http://schemas.microsoft.com/office/powerpoint/2010/main" val="2334576530"/>
              </p:ext>
            </p:extLst>
          </p:nvPr>
        </p:nvGraphicFramePr>
        <p:xfrm>
          <a:off x="546653" y="1053549"/>
          <a:ext cx="10783956" cy="5098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01279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“Conflict of Interest”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42</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3937000"/>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001454"/>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04288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309510" y="1724864"/>
            <a:ext cx="10209723" cy="2862322"/>
          </a:xfrm>
          <a:prstGeom prst="rect">
            <a:avLst/>
          </a:prstGeom>
          <a:noFill/>
        </p:spPr>
        <p:txBody>
          <a:bodyPr wrap="square" rtlCol="0">
            <a:spAutoFit/>
          </a:bodyPr>
          <a:lstStyle/>
          <a:p>
            <a:pPr lvl="0">
              <a:spcBef>
                <a:spcPts val="600"/>
              </a:spcBef>
              <a:spcAft>
                <a:spcPts val="600"/>
              </a:spcAft>
              <a:defRPr/>
            </a:pPr>
            <a:r>
              <a:rPr lang="en-US" sz="3600" b="1" dirty="0">
                <a:solidFill>
                  <a:schemeClr val="accent3">
                    <a:lumMod val="40000"/>
                    <a:lumOff val="60000"/>
                  </a:schemeClr>
                </a:solidFill>
                <a:latin typeface="Book Antiqua" panose="02040602050305030304" pitchFamily="18" charset="0"/>
              </a:rPr>
              <a:t>A conflict of interest </a:t>
            </a:r>
            <a:r>
              <a:rPr lang="en-US" sz="3600" dirty="0">
                <a:solidFill>
                  <a:schemeClr val="bg1"/>
                </a:solidFill>
                <a:latin typeface="Book Antiqua" panose="02040602050305030304" pitchFamily="18" charset="0"/>
              </a:rPr>
              <a:t>occurs when it is proven that the Title IX Coordinator, investigator(s), and/or decision-maker(s) have personal, financial and/or familial interests that affected the outcome of the investigation.</a:t>
            </a:r>
          </a:p>
        </p:txBody>
      </p:sp>
      <p:sp>
        <p:nvSpPr>
          <p:cNvPr id="14" name="TextBox 13"/>
          <p:cNvSpPr txBox="1"/>
          <p:nvPr/>
        </p:nvSpPr>
        <p:spPr>
          <a:xfrm>
            <a:off x="609600" y="5294155"/>
            <a:ext cx="11186160" cy="1107996"/>
          </a:xfrm>
          <a:prstGeom prst="rect">
            <a:avLst/>
          </a:prstGeom>
          <a:noFill/>
        </p:spPr>
        <p:txBody>
          <a:bodyPr wrap="square" rtlCol="0">
            <a:spAutoFit/>
          </a:bodyPr>
          <a:lstStyle/>
          <a:p>
            <a:r>
              <a:rPr lang="en-US" sz="2200" dirty="0">
                <a:solidFill>
                  <a:schemeClr val="bg2">
                    <a:lumMod val="10000"/>
                  </a:schemeClr>
                </a:solidFill>
                <a:latin typeface="Book Antiqua" panose="02040602050305030304" pitchFamily="18" charset="0"/>
              </a:rPr>
              <a:t>Definition of “conflict of interest” is not included in the Final Regulations. This definition is taken from other areas of the law and is intended to be illustrative of the concept.</a:t>
            </a:r>
          </a:p>
          <a:p>
            <a:endParaRPr lang="en-US" sz="2200" dirty="0">
              <a:latin typeface="Book Antiqua" panose="02040602050305030304" pitchFamily="18" charset="0"/>
            </a:endParaRPr>
          </a:p>
        </p:txBody>
      </p:sp>
    </p:spTree>
    <p:extLst>
      <p:ext uri="{BB962C8B-B14F-4D97-AF65-F5344CB8AC3E}">
        <p14:creationId xmlns:p14="http://schemas.microsoft.com/office/powerpoint/2010/main" val="7552669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“Bias”</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43</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049889"/>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099656"/>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088988"/>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241778" y="1823066"/>
            <a:ext cx="10277456" cy="2862322"/>
          </a:xfrm>
          <a:prstGeom prst="rect">
            <a:avLst/>
          </a:prstGeom>
          <a:noFill/>
        </p:spPr>
        <p:txBody>
          <a:bodyPr wrap="square" rtlCol="0">
            <a:spAutoFit/>
          </a:bodyPr>
          <a:lstStyle/>
          <a:p>
            <a:pPr lvl="0">
              <a:spcBef>
                <a:spcPts val="600"/>
              </a:spcBef>
              <a:spcAft>
                <a:spcPts val="600"/>
              </a:spcAft>
              <a:defRPr/>
            </a:pPr>
            <a:r>
              <a:rPr lang="en-US" sz="3000" b="1" dirty="0">
                <a:solidFill>
                  <a:schemeClr val="accent3">
                    <a:lumMod val="40000"/>
                    <a:lumOff val="60000"/>
                  </a:schemeClr>
                </a:solidFill>
                <a:latin typeface="Book Antiqua" panose="02040602050305030304" pitchFamily="18" charset="0"/>
              </a:rPr>
              <a:t>Bias </a:t>
            </a:r>
            <a:r>
              <a:rPr lang="en-US" sz="3000" dirty="0">
                <a:solidFill>
                  <a:schemeClr val="bg1"/>
                </a:solidFill>
                <a:latin typeface="Book Antiqua" panose="02040602050305030304" pitchFamily="18" charset="0"/>
              </a:rPr>
              <a:t>occurs when it is proven that the Title IX Coordinator, investigator(s), and/or decision-maker(s) demonstrate actual bias, rather than the appearance of bias.  Actual bias includes, but is not limited to, demonstrated personal animus against the respondent or the complainant and/or prejudgment of the facts at issue in the investigation. </a:t>
            </a:r>
          </a:p>
        </p:txBody>
      </p:sp>
      <p:sp>
        <p:nvSpPr>
          <p:cNvPr id="14" name="TextBox 13"/>
          <p:cNvSpPr txBox="1"/>
          <p:nvPr/>
        </p:nvSpPr>
        <p:spPr>
          <a:xfrm>
            <a:off x="609600" y="5240928"/>
            <a:ext cx="11186160" cy="1107996"/>
          </a:xfrm>
          <a:prstGeom prst="rect">
            <a:avLst/>
          </a:prstGeom>
          <a:noFill/>
        </p:spPr>
        <p:txBody>
          <a:bodyPr wrap="square" rtlCol="0">
            <a:spAutoFit/>
          </a:bodyPr>
          <a:lstStyle/>
          <a:p>
            <a:r>
              <a:rPr lang="en-US" sz="2200" dirty="0">
                <a:solidFill>
                  <a:schemeClr val="bg2">
                    <a:lumMod val="10000"/>
                  </a:schemeClr>
                </a:solidFill>
                <a:latin typeface="Book Antiqua" panose="02040602050305030304" pitchFamily="18" charset="0"/>
              </a:rPr>
              <a:t>Definition of “bias” is not included in the Final Regulations. This definition is taken from other areas of the law and is intended to be illustrative of the concept.</a:t>
            </a:r>
          </a:p>
          <a:p>
            <a:endParaRPr lang="en-US" sz="2200" dirty="0">
              <a:solidFill>
                <a:schemeClr val="bg2">
                  <a:lumMod val="10000"/>
                </a:schemeClr>
              </a:solidFill>
              <a:latin typeface="Book Antiqua" panose="02040602050305030304" pitchFamily="18" charset="0"/>
            </a:endParaRPr>
          </a:p>
        </p:txBody>
      </p:sp>
    </p:spTree>
    <p:extLst>
      <p:ext uri="{BB962C8B-B14F-4D97-AF65-F5344CB8AC3E}">
        <p14:creationId xmlns:p14="http://schemas.microsoft.com/office/powerpoint/2010/main" val="4137258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763520868"/>
              </p:ext>
            </p:extLst>
          </p:nvPr>
        </p:nvGraphicFramePr>
        <p:xfrm>
          <a:off x="208722" y="2246244"/>
          <a:ext cx="11587038" cy="4611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41703" y="-138907"/>
            <a:ext cx="11354057" cy="1407786"/>
          </a:xfrm>
        </p:spPr>
        <p:txBody>
          <a:bodyPr/>
          <a:lstStyle/>
          <a:p>
            <a:pPr algn="ctr"/>
            <a:r>
              <a:rPr lang="en-US" dirty="0"/>
              <a:t>Grievance Process: Evidentiary Standard</a:t>
            </a:r>
          </a:p>
        </p:txBody>
      </p:sp>
      <p:sp>
        <p:nvSpPr>
          <p:cNvPr id="3" name="Content Placeholder 2"/>
          <p:cNvSpPr>
            <a:spLocks noGrp="1"/>
          </p:cNvSpPr>
          <p:nvPr>
            <p:ph idx="1"/>
          </p:nvPr>
        </p:nvSpPr>
        <p:spPr>
          <a:xfrm>
            <a:off x="441703" y="1041876"/>
            <a:ext cx="11354057" cy="4459225"/>
          </a:xfrm>
        </p:spPr>
        <p:txBody>
          <a:bodyPr/>
          <a:lstStyle/>
          <a:p>
            <a:pPr marL="0" indent="0">
              <a:buNone/>
            </a:pPr>
            <a:r>
              <a:rPr lang="en-US" sz="2400" dirty="0"/>
              <a:t>Districts may choose one of these two standards to be used to determine responsibility, but the same standard must be used for all complaints of sexual harassment, no matter if it is against a student or employee:</a:t>
            </a:r>
          </a:p>
          <a:p>
            <a:endParaRPr lang="en-US" dirty="0"/>
          </a:p>
        </p:txBody>
      </p:sp>
      <p:sp>
        <p:nvSpPr>
          <p:cNvPr id="4" name="Footer Placeholder 3"/>
          <p:cNvSpPr>
            <a:spLocks noGrp="1"/>
          </p:cNvSpPr>
          <p:nvPr>
            <p:ph type="ftr" sz="quarter" idx="11"/>
          </p:nvPr>
        </p:nvSpPr>
        <p:spPr>
          <a:xfrm>
            <a:off x="610134" y="6285178"/>
            <a:ext cx="4114800" cy="365125"/>
          </a:xfrm>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44</a:t>
            </a:fld>
            <a:endParaRPr lang="en-US"/>
          </a:p>
        </p:txBody>
      </p:sp>
    </p:spTree>
    <p:extLst>
      <p:ext uri="{BB962C8B-B14F-4D97-AF65-F5344CB8AC3E}">
        <p14:creationId xmlns:p14="http://schemas.microsoft.com/office/powerpoint/2010/main" val="672142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Notice of Allegations</a:t>
            </a:r>
          </a:p>
        </p:txBody>
      </p:sp>
      <p:sp>
        <p:nvSpPr>
          <p:cNvPr id="3" name="Content Placeholder 2"/>
          <p:cNvSpPr>
            <a:spLocks noGrp="1"/>
          </p:cNvSpPr>
          <p:nvPr>
            <p:ph idx="1"/>
          </p:nvPr>
        </p:nvSpPr>
        <p:spPr>
          <a:xfrm>
            <a:off x="441704" y="1083125"/>
            <a:ext cx="9003784" cy="5297797"/>
          </a:xfrm>
        </p:spPr>
        <p:txBody>
          <a:bodyPr>
            <a:normAutofit fontScale="92500" lnSpcReduction="20000"/>
          </a:bodyPr>
          <a:lstStyle/>
          <a:p>
            <a:pPr marL="0" indent="0">
              <a:buNone/>
            </a:pPr>
            <a:r>
              <a:rPr lang="en-US" dirty="0">
                <a:solidFill>
                  <a:schemeClr val="bg2">
                    <a:lumMod val="10000"/>
                  </a:schemeClr>
                </a:solidFill>
              </a:rPr>
              <a:t>Upon receipt of a formal complaint of sexual harassment, the District must provide a </a:t>
            </a:r>
            <a:r>
              <a:rPr lang="en-US" b="1" dirty="0">
                <a:solidFill>
                  <a:srgbClr val="5E3C63"/>
                </a:solidFill>
              </a:rPr>
              <a:t>written notice </a:t>
            </a:r>
            <a:r>
              <a:rPr lang="en-US" dirty="0">
                <a:solidFill>
                  <a:schemeClr val="bg2">
                    <a:lumMod val="10000"/>
                  </a:schemeClr>
                </a:solidFill>
              </a:rPr>
              <a:t>to the known parties and provide the parties with a copy of the </a:t>
            </a:r>
            <a:br>
              <a:rPr lang="en-US" dirty="0">
                <a:solidFill>
                  <a:schemeClr val="bg2">
                    <a:lumMod val="10000"/>
                  </a:schemeClr>
                </a:solidFill>
              </a:rPr>
            </a:br>
            <a:r>
              <a:rPr lang="en-US" dirty="0">
                <a:solidFill>
                  <a:schemeClr val="bg2">
                    <a:lumMod val="10000"/>
                  </a:schemeClr>
                </a:solidFill>
              </a:rPr>
              <a:t>grievance process. </a:t>
            </a:r>
            <a:endParaRPr lang="en-US" dirty="0"/>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r>
              <a:rPr lang="en-US" dirty="0">
                <a:solidFill>
                  <a:schemeClr val="bg2">
                    <a:lumMod val="10000"/>
                  </a:schemeClr>
                </a:solidFill>
              </a:rPr>
              <a:t>If, in the course of an investigation, the District decides to investigate allegations about the complainant or respondent that are not included in the notice, the District must provide an </a:t>
            </a:r>
            <a:r>
              <a:rPr lang="en-US" b="1" dirty="0">
                <a:solidFill>
                  <a:srgbClr val="5E3C63"/>
                </a:solidFill>
              </a:rPr>
              <a:t>additional notice</a:t>
            </a:r>
            <a:r>
              <a:rPr lang="en-US" dirty="0">
                <a:solidFill>
                  <a:schemeClr val="bg2">
                    <a:lumMod val="10000"/>
                  </a:schemeClr>
                </a:solidFill>
              </a:rPr>
              <a:t>.</a:t>
            </a:r>
            <a:endParaRPr lang="en-US" dirty="0"/>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45</a:t>
            </a:fld>
            <a:endParaRPr lang="en-US"/>
          </a:p>
        </p:txBody>
      </p:sp>
      <p:sp>
        <p:nvSpPr>
          <p:cNvPr id="6" name="TextBox 5"/>
          <p:cNvSpPr txBox="1"/>
          <p:nvPr/>
        </p:nvSpPr>
        <p:spPr>
          <a:xfrm>
            <a:off x="969398" y="2605122"/>
            <a:ext cx="6125817" cy="2292935"/>
          </a:xfrm>
          <a:prstGeom prst="rect">
            <a:avLst/>
          </a:prstGeom>
          <a:noFill/>
        </p:spPr>
        <p:txBody>
          <a:bodyPr wrap="square" rtlCol="0">
            <a:spAutoFit/>
          </a:bodyPr>
          <a:lstStyle/>
          <a:p>
            <a:pPr marL="285750" indent="-285750">
              <a:spcBef>
                <a:spcPts val="600"/>
              </a:spcBef>
              <a:spcAft>
                <a:spcPts val="600"/>
              </a:spcAft>
              <a:buClr>
                <a:srgbClr val="008080"/>
              </a:buClr>
              <a:buFont typeface="Arial" panose="020B0604020202020204" pitchFamily="34" charset="0"/>
              <a:buChar char="•"/>
            </a:pPr>
            <a:r>
              <a:rPr lang="en-US" sz="2200" dirty="0">
                <a:solidFill>
                  <a:schemeClr val="bg2">
                    <a:lumMod val="10000"/>
                  </a:schemeClr>
                </a:solidFill>
                <a:latin typeface="Book Antiqua" panose="02040602050305030304" pitchFamily="18" charset="0"/>
              </a:rPr>
              <a:t>The information to be included in the notice can be found in the Final Regulations</a:t>
            </a:r>
          </a:p>
          <a:p>
            <a:pPr marL="285750" indent="-285750">
              <a:spcBef>
                <a:spcPts val="600"/>
              </a:spcBef>
              <a:spcAft>
                <a:spcPts val="600"/>
              </a:spcAft>
              <a:buClr>
                <a:srgbClr val="008080"/>
              </a:buClr>
              <a:buFont typeface="Arial" panose="020B0604020202020204" pitchFamily="34" charset="0"/>
              <a:buChar char="•"/>
            </a:pPr>
            <a:r>
              <a:rPr lang="en-US" sz="2200" dirty="0">
                <a:solidFill>
                  <a:schemeClr val="bg2">
                    <a:lumMod val="10000"/>
                  </a:schemeClr>
                </a:solidFill>
                <a:latin typeface="Book Antiqua" panose="02040602050305030304" pitchFamily="18" charset="0"/>
              </a:rPr>
              <a:t>Sample notice is included in the Shipman &amp; Goodwin LLP model administrative regulations</a:t>
            </a:r>
          </a:p>
          <a:p>
            <a:endParaRPr lang="en-US" dirty="0">
              <a:latin typeface="Book Antiqua" panose="02040602050305030304"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98001" y="1216950"/>
            <a:ext cx="2597759" cy="3300937"/>
          </a:xfrm>
          <a:prstGeom prst="rect">
            <a:avLst/>
          </a:prstGeom>
          <a:ln w="12700">
            <a:solidFill>
              <a:schemeClr val="bg2">
                <a:lumMod val="10000"/>
              </a:schemeClr>
            </a:solid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57042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548" t="11035" r="48345"/>
          <a:stretch/>
        </p:blipFill>
        <p:spPr>
          <a:xfrm>
            <a:off x="687483" y="2386053"/>
            <a:ext cx="2997451" cy="3839491"/>
          </a:xfrm>
          <a:prstGeom prst="rect">
            <a:avLst/>
          </a:prstGeom>
        </p:spPr>
      </p:pic>
      <p:sp>
        <p:nvSpPr>
          <p:cNvPr id="2" name="Title 1"/>
          <p:cNvSpPr>
            <a:spLocks noGrp="1"/>
          </p:cNvSpPr>
          <p:nvPr>
            <p:ph type="title"/>
          </p:nvPr>
        </p:nvSpPr>
        <p:spPr/>
        <p:txBody>
          <a:bodyPr/>
          <a:lstStyle/>
          <a:p>
            <a:pPr algn="ctr"/>
            <a:r>
              <a:rPr lang="en-US" dirty="0"/>
              <a:t>Dismissal of a Formal Complaint</a:t>
            </a:r>
          </a:p>
        </p:txBody>
      </p:sp>
      <p:sp>
        <p:nvSpPr>
          <p:cNvPr id="3" name="Content Placeholder 2"/>
          <p:cNvSpPr>
            <a:spLocks noGrp="1"/>
          </p:cNvSpPr>
          <p:nvPr>
            <p:ph idx="1"/>
          </p:nvPr>
        </p:nvSpPr>
        <p:spPr>
          <a:xfrm>
            <a:off x="441703" y="1360397"/>
            <a:ext cx="11354057" cy="4459225"/>
          </a:xfrm>
        </p:spPr>
        <p:txBody>
          <a:bodyPr/>
          <a:lstStyle/>
          <a:p>
            <a:pPr marL="0" indent="0">
              <a:buNone/>
            </a:pPr>
            <a:r>
              <a:rPr lang="en-US" sz="3200" dirty="0">
                <a:solidFill>
                  <a:schemeClr val="bg2">
                    <a:lumMod val="10000"/>
                  </a:schemeClr>
                </a:solidFill>
              </a:rPr>
              <a:t>The Title IX Coordinator </a:t>
            </a:r>
            <a:r>
              <a:rPr lang="en-US" sz="3200" b="1" dirty="0">
                <a:solidFill>
                  <a:srgbClr val="1D6295"/>
                </a:solidFill>
              </a:rPr>
              <a:t>must</a:t>
            </a:r>
            <a:r>
              <a:rPr lang="en-US" sz="3200" dirty="0">
                <a:solidFill>
                  <a:schemeClr val="bg2">
                    <a:lumMod val="10000"/>
                  </a:schemeClr>
                </a:solidFill>
              </a:rPr>
              <a:t> dismiss any formal complaint that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46</a:t>
            </a:fld>
            <a:endParaRPr lang="en-US" dirty="0"/>
          </a:p>
        </p:txBody>
      </p:sp>
      <p:sp>
        <p:nvSpPr>
          <p:cNvPr id="6" name="Content Placeholder 2"/>
          <p:cNvSpPr txBox="1">
            <a:spLocks/>
          </p:cNvSpPr>
          <p:nvPr/>
        </p:nvSpPr>
        <p:spPr>
          <a:xfrm>
            <a:off x="4346222" y="2398775"/>
            <a:ext cx="6952827" cy="44592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srgbClr val="008080"/>
              </a:buClr>
              <a:buFont typeface="+mj-lt"/>
              <a:buAutoNum type="arabicPeriod"/>
            </a:pPr>
            <a:r>
              <a:rPr lang="en-US" dirty="0">
                <a:solidFill>
                  <a:schemeClr val="bg2">
                    <a:lumMod val="10000"/>
                  </a:schemeClr>
                </a:solidFill>
              </a:rPr>
              <a:t>Would </a:t>
            </a:r>
            <a:r>
              <a:rPr lang="en-US" b="1" dirty="0">
                <a:solidFill>
                  <a:schemeClr val="bg2">
                    <a:lumMod val="10000"/>
                  </a:schemeClr>
                </a:solidFill>
              </a:rPr>
              <a:t>not</a:t>
            </a:r>
            <a:r>
              <a:rPr lang="en-US" dirty="0">
                <a:solidFill>
                  <a:schemeClr val="bg2">
                    <a:lumMod val="10000"/>
                  </a:schemeClr>
                </a:solidFill>
              </a:rPr>
              <a:t> constitute sexual harassment (under the definition in the Final Regulations) even if proved, </a:t>
            </a:r>
          </a:p>
          <a:p>
            <a:pPr marL="514350" indent="-514350">
              <a:buClr>
                <a:srgbClr val="008080"/>
              </a:buClr>
              <a:buFont typeface="+mj-lt"/>
              <a:buAutoNum type="arabicPeriod"/>
            </a:pPr>
            <a:r>
              <a:rPr lang="en-US" dirty="0">
                <a:solidFill>
                  <a:schemeClr val="bg2">
                    <a:lumMod val="10000"/>
                  </a:schemeClr>
                </a:solidFill>
              </a:rPr>
              <a:t>Did </a:t>
            </a:r>
            <a:r>
              <a:rPr lang="en-US" b="1" dirty="0">
                <a:solidFill>
                  <a:schemeClr val="bg2">
                    <a:lumMod val="10000"/>
                  </a:schemeClr>
                </a:solidFill>
              </a:rPr>
              <a:t>not</a:t>
            </a:r>
            <a:r>
              <a:rPr lang="en-US" dirty="0">
                <a:solidFill>
                  <a:schemeClr val="bg2">
                    <a:lumMod val="10000"/>
                  </a:schemeClr>
                </a:solidFill>
              </a:rPr>
              <a:t> occur in the District’s education program or activity, or </a:t>
            </a:r>
          </a:p>
          <a:p>
            <a:pPr marL="514350" indent="-514350">
              <a:buClr>
                <a:srgbClr val="008080"/>
              </a:buClr>
              <a:buFont typeface="+mj-lt"/>
              <a:buAutoNum type="arabicPeriod"/>
            </a:pPr>
            <a:r>
              <a:rPr lang="en-US" dirty="0">
                <a:solidFill>
                  <a:schemeClr val="bg2">
                    <a:lumMod val="10000"/>
                  </a:schemeClr>
                </a:solidFill>
              </a:rPr>
              <a:t>Did </a:t>
            </a:r>
            <a:r>
              <a:rPr lang="en-US" b="1" dirty="0">
                <a:solidFill>
                  <a:schemeClr val="bg2">
                    <a:lumMod val="10000"/>
                  </a:schemeClr>
                </a:solidFill>
              </a:rPr>
              <a:t>not</a:t>
            </a:r>
            <a:r>
              <a:rPr lang="en-US" dirty="0">
                <a:solidFill>
                  <a:schemeClr val="bg2">
                    <a:lumMod val="10000"/>
                  </a:schemeClr>
                </a:solidFill>
              </a:rPr>
              <a:t> occur against a person in the United States. </a:t>
            </a:r>
          </a:p>
          <a:p>
            <a:endParaRPr lang="en-US" dirty="0"/>
          </a:p>
        </p:txBody>
      </p:sp>
    </p:spTree>
    <p:extLst>
      <p:ext uri="{BB962C8B-B14F-4D97-AF65-F5344CB8AC3E}">
        <p14:creationId xmlns:p14="http://schemas.microsoft.com/office/powerpoint/2010/main" val="3322271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Dismissal of a Formal Complaint</a:t>
            </a:r>
          </a:p>
        </p:txBody>
      </p:sp>
      <p:sp>
        <p:nvSpPr>
          <p:cNvPr id="3" name="Content Placeholder 2"/>
          <p:cNvSpPr>
            <a:spLocks noGrp="1"/>
          </p:cNvSpPr>
          <p:nvPr>
            <p:ph idx="1"/>
          </p:nvPr>
        </p:nvSpPr>
        <p:spPr>
          <a:xfrm>
            <a:off x="441703" y="1499076"/>
            <a:ext cx="11354057" cy="4459225"/>
          </a:xfrm>
        </p:spPr>
        <p:txBody>
          <a:bodyPr>
            <a:normAutofit fontScale="92500" lnSpcReduction="20000"/>
          </a:bodyPr>
          <a:lstStyle/>
          <a:p>
            <a:pPr marL="0" indent="0">
              <a:buNone/>
            </a:pPr>
            <a:r>
              <a:rPr lang="en-US" sz="3200" dirty="0">
                <a:solidFill>
                  <a:schemeClr val="bg2">
                    <a:lumMod val="10000"/>
                  </a:schemeClr>
                </a:solidFill>
              </a:rPr>
              <a:t>The Title IX Coordinator </a:t>
            </a:r>
            <a:r>
              <a:rPr lang="en-US" sz="3200" b="1" dirty="0">
                <a:solidFill>
                  <a:srgbClr val="1D6295"/>
                </a:solidFill>
              </a:rPr>
              <a:t>may</a:t>
            </a:r>
            <a:r>
              <a:rPr lang="en-US" sz="3200" dirty="0">
                <a:solidFill>
                  <a:srgbClr val="1D6295"/>
                </a:solidFill>
              </a:rPr>
              <a:t> </a:t>
            </a:r>
            <a:r>
              <a:rPr lang="en-US" sz="3200" dirty="0">
                <a:solidFill>
                  <a:schemeClr val="bg2">
                    <a:lumMod val="10000"/>
                  </a:schemeClr>
                </a:solidFill>
              </a:rPr>
              <a:t>dismiss a formal complaint or any allegations therein, under the following circumstances:</a:t>
            </a:r>
          </a:p>
          <a:p>
            <a:pPr marL="514350" indent="-514350">
              <a:buClr>
                <a:srgbClr val="008080"/>
              </a:buClr>
              <a:buFont typeface="+mj-lt"/>
              <a:buAutoNum type="arabicPeriod"/>
            </a:pPr>
            <a:r>
              <a:rPr lang="en-US" sz="3200" dirty="0">
                <a:solidFill>
                  <a:schemeClr val="bg2">
                    <a:lumMod val="10000"/>
                  </a:schemeClr>
                </a:solidFill>
              </a:rPr>
              <a:t>The complainant notifies the Title IX Coordinator in writing that they would like to </a:t>
            </a:r>
            <a:r>
              <a:rPr lang="en-US" sz="3200" b="1" dirty="0">
                <a:solidFill>
                  <a:schemeClr val="bg2">
                    <a:lumMod val="10000"/>
                  </a:schemeClr>
                </a:solidFill>
              </a:rPr>
              <a:t>withdraw</a:t>
            </a:r>
            <a:r>
              <a:rPr lang="en-US" sz="3200" dirty="0">
                <a:solidFill>
                  <a:schemeClr val="bg2">
                    <a:lumMod val="10000"/>
                  </a:schemeClr>
                </a:solidFill>
              </a:rPr>
              <a:t> the formal complaint or any allegations therein, </a:t>
            </a:r>
          </a:p>
          <a:p>
            <a:pPr marL="514350" indent="-514350">
              <a:buClr>
                <a:srgbClr val="008080"/>
              </a:buClr>
              <a:buFont typeface="+mj-lt"/>
              <a:buAutoNum type="arabicPeriod"/>
            </a:pPr>
            <a:r>
              <a:rPr lang="en-US" sz="3200" dirty="0">
                <a:solidFill>
                  <a:schemeClr val="bg2">
                    <a:lumMod val="10000"/>
                  </a:schemeClr>
                </a:solidFill>
              </a:rPr>
              <a:t>The respondent is </a:t>
            </a:r>
            <a:r>
              <a:rPr lang="en-US" sz="3200" b="1" dirty="0">
                <a:solidFill>
                  <a:schemeClr val="bg2">
                    <a:lumMod val="10000"/>
                  </a:schemeClr>
                </a:solidFill>
              </a:rPr>
              <a:t>no longer enrolled in or employed by</a:t>
            </a:r>
            <a:r>
              <a:rPr lang="en-US" sz="3200" dirty="0">
                <a:solidFill>
                  <a:schemeClr val="bg2">
                    <a:lumMod val="10000"/>
                  </a:schemeClr>
                </a:solidFill>
              </a:rPr>
              <a:t> the District, or </a:t>
            </a:r>
          </a:p>
          <a:p>
            <a:pPr marL="514350" indent="-514350">
              <a:buClr>
                <a:srgbClr val="008080"/>
              </a:buClr>
              <a:buFont typeface="+mj-lt"/>
              <a:buAutoNum type="arabicPeriod"/>
            </a:pPr>
            <a:r>
              <a:rPr lang="en-US" sz="3200" dirty="0">
                <a:solidFill>
                  <a:schemeClr val="bg2">
                    <a:lumMod val="10000"/>
                  </a:schemeClr>
                </a:solidFill>
              </a:rPr>
              <a:t>Specific circumstances prevent the District from gathering </a:t>
            </a:r>
            <a:r>
              <a:rPr lang="en-US" sz="3200" b="1" dirty="0">
                <a:solidFill>
                  <a:schemeClr val="bg2">
                    <a:lumMod val="10000"/>
                  </a:schemeClr>
                </a:solidFill>
              </a:rPr>
              <a:t>evidence sufficient </a:t>
            </a:r>
            <a:r>
              <a:rPr lang="en-US" sz="3200" dirty="0">
                <a:solidFill>
                  <a:schemeClr val="bg2">
                    <a:lumMod val="10000"/>
                  </a:schemeClr>
                </a:solidFill>
              </a:rPr>
              <a:t>to reach a determination as to the formal complaint or allegations therein.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47</a:t>
            </a:fld>
            <a:endParaRPr lang="en-US"/>
          </a:p>
        </p:txBody>
      </p:sp>
    </p:spTree>
    <p:extLst>
      <p:ext uri="{BB962C8B-B14F-4D97-AF65-F5344CB8AC3E}">
        <p14:creationId xmlns:p14="http://schemas.microsoft.com/office/powerpoint/2010/main" val="8275521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Dismissal of a Formal Complaint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48</a:t>
            </a:fld>
            <a:endParaRPr lang="en-US"/>
          </a:p>
        </p:txBody>
      </p:sp>
      <p:sp>
        <p:nvSpPr>
          <p:cNvPr id="7" name="Shape 6"/>
          <p:cNvSpPr/>
          <p:nvPr/>
        </p:nvSpPr>
        <p:spPr>
          <a:xfrm>
            <a:off x="616226" y="1331843"/>
            <a:ext cx="10863470" cy="4636718"/>
          </a:xfrm>
          <a:prstGeom prst="leftRightRibbon">
            <a:avLst/>
          </a:prstGeom>
          <a:solidFill>
            <a:schemeClr val="accent4">
              <a:lumMod val="75000"/>
            </a:schemeClr>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grpSp>
        <p:nvGrpSpPr>
          <p:cNvPr id="8" name="Group 7"/>
          <p:cNvGrpSpPr/>
          <p:nvPr/>
        </p:nvGrpSpPr>
        <p:grpSpPr>
          <a:xfrm>
            <a:off x="1997765" y="2348390"/>
            <a:ext cx="3505949" cy="1791912"/>
            <a:chOff x="608135" y="4227884"/>
            <a:chExt cx="3505949" cy="1791912"/>
          </a:xfrm>
        </p:grpSpPr>
        <p:sp>
          <p:nvSpPr>
            <p:cNvPr id="12" name="Rectangle 11"/>
            <p:cNvSpPr/>
            <p:nvPr/>
          </p:nvSpPr>
          <p:spPr>
            <a:xfrm>
              <a:off x="1097089" y="4227884"/>
              <a:ext cx="3016995" cy="1791912"/>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13" name="TextBox 12"/>
            <p:cNvSpPr txBox="1"/>
            <p:nvPr/>
          </p:nvSpPr>
          <p:spPr>
            <a:xfrm>
              <a:off x="608135" y="4227884"/>
              <a:ext cx="3505949" cy="179191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7564" rIns="0" bIns="72390" numCol="1" spcCol="1270" anchor="ctr" anchorCtr="0">
              <a:noAutofit/>
            </a:bodyPr>
            <a:lstStyle/>
            <a:p>
              <a:pPr lvl="0" algn="r" defTabSz="844550">
                <a:lnSpc>
                  <a:spcPct val="90000"/>
                </a:lnSpc>
                <a:spcBef>
                  <a:spcPct val="0"/>
                </a:spcBef>
                <a:spcAft>
                  <a:spcPct val="35000"/>
                </a:spcAft>
              </a:pPr>
              <a:r>
                <a:rPr lang="en-US" sz="1900" kern="1200" dirty="0">
                  <a:latin typeface="Book Antiqua" panose="02040602050305030304" pitchFamily="18" charset="0"/>
                </a:rPr>
                <a:t>Upon a dismissal for any </a:t>
              </a:r>
              <a:br>
                <a:rPr lang="en-US" sz="1900" kern="1200" dirty="0">
                  <a:latin typeface="Book Antiqua" panose="02040602050305030304" pitchFamily="18" charset="0"/>
                </a:rPr>
              </a:br>
              <a:r>
                <a:rPr lang="en-US" sz="1900" kern="1200" dirty="0">
                  <a:latin typeface="Book Antiqua" panose="02040602050305030304" pitchFamily="18" charset="0"/>
                </a:rPr>
                <a:t>reason, the District must </a:t>
              </a:r>
              <a:r>
                <a:rPr lang="en-US" sz="1900" b="1" i="1" kern="1200" dirty="0">
                  <a:latin typeface="Book Antiqua" panose="02040602050305030304" pitchFamily="18" charset="0"/>
                </a:rPr>
                <a:t>promptly</a:t>
              </a:r>
              <a:r>
                <a:rPr lang="en-US" sz="1900" b="1" kern="1200" dirty="0">
                  <a:latin typeface="Book Antiqua" panose="02040602050305030304" pitchFamily="18" charset="0"/>
                </a:rPr>
                <a:t> </a:t>
              </a:r>
              <a:r>
                <a:rPr lang="en-US" sz="1900" kern="1200" dirty="0">
                  <a:latin typeface="Book Antiqua" panose="02040602050305030304" pitchFamily="18" charset="0"/>
                </a:rPr>
                <a:t>and </a:t>
              </a:r>
              <a:r>
                <a:rPr lang="en-US" sz="1900" b="1" i="1" kern="1200" dirty="0">
                  <a:latin typeface="Book Antiqua" panose="02040602050305030304" pitchFamily="18" charset="0"/>
                </a:rPr>
                <a:t>simultaneously</a:t>
              </a:r>
              <a:r>
                <a:rPr lang="en-US" sz="1900" b="1" kern="1200" dirty="0">
                  <a:latin typeface="Book Antiqua" panose="02040602050305030304" pitchFamily="18" charset="0"/>
                </a:rPr>
                <a:t> </a:t>
              </a:r>
              <a:r>
                <a:rPr lang="en-US" sz="1900" kern="1200" dirty="0">
                  <a:latin typeface="Book Antiqua" panose="02040602050305030304" pitchFamily="18" charset="0"/>
                </a:rPr>
                <a:t>send </a:t>
              </a:r>
              <a:r>
                <a:rPr lang="en-US" sz="1900" b="1" kern="1200" dirty="0">
                  <a:latin typeface="Book Antiqua" panose="02040602050305030304" pitchFamily="18" charset="0"/>
                </a:rPr>
                <a:t>written notice</a:t>
              </a:r>
              <a:r>
                <a:rPr lang="en-US" sz="1900" kern="1200" dirty="0">
                  <a:latin typeface="Book Antiqua" panose="02040602050305030304" pitchFamily="18" charset="0"/>
                </a:rPr>
                <a:t> of the dismissal and reason(s) for it to each party. Either party can appeal the dismissal.</a:t>
              </a:r>
            </a:p>
          </p:txBody>
        </p:sp>
      </p:grpSp>
      <p:grpSp>
        <p:nvGrpSpPr>
          <p:cNvPr id="9" name="Group 8"/>
          <p:cNvGrpSpPr/>
          <p:nvPr/>
        </p:nvGrpSpPr>
        <p:grpSpPr>
          <a:xfrm>
            <a:off x="5960836" y="2896609"/>
            <a:ext cx="4147260" cy="2310492"/>
            <a:chOff x="4571206" y="4776103"/>
            <a:chExt cx="4147260" cy="2310492"/>
          </a:xfrm>
        </p:grpSpPr>
        <p:sp>
          <p:nvSpPr>
            <p:cNvPr id="10" name="Rectangle 9"/>
            <p:cNvSpPr/>
            <p:nvPr/>
          </p:nvSpPr>
          <p:spPr>
            <a:xfrm>
              <a:off x="4571206" y="4776103"/>
              <a:ext cx="3565540" cy="2310492"/>
            </a:xfrm>
            <a:prstGeom prst="rect">
              <a:avLst/>
            </a:pr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11" name="TextBox 10"/>
            <p:cNvSpPr txBox="1"/>
            <p:nvPr/>
          </p:nvSpPr>
          <p:spPr>
            <a:xfrm>
              <a:off x="4571206" y="4776103"/>
              <a:ext cx="4147260" cy="23104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7564" rIns="0" bIns="72390" numCol="1" spcCol="1270" anchor="ctr" anchorCtr="0">
              <a:noAutofit/>
            </a:bodyPr>
            <a:lstStyle/>
            <a:p>
              <a:pPr lvl="0" defTabSz="844550">
                <a:lnSpc>
                  <a:spcPct val="90000"/>
                </a:lnSpc>
                <a:spcBef>
                  <a:spcPct val="0"/>
                </a:spcBef>
                <a:spcAft>
                  <a:spcPct val="35000"/>
                </a:spcAft>
              </a:pPr>
              <a:r>
                <a:rPr lang="en-US" sz="1900" dirty="0">
                  <a:latin typeface="Book Antiqua" panose="02040602050305030304" pitchFamily="18" charset="0"/>
                </a:rPr>
                <a:t>A mandatory </a:t>
              </a:r>
              <a:r>
                <a:rPr lang="en-US" sz="1900" kern="1200" dirty="0">
                  <a:latin typeface="Book Antiqua" panose="02040602050305030304" pitchFamily="18" charset="0"/>
                </a:rPr>
                <a:t>dismissal does not preclude action by the District under the Student Discipline policy, Code of Conduct for students and/or employees, or any other applicable rule, policy, and/or collective bargaining agreement. </a:t>
              </a:r>
            </a:p>
          </p:txBody>
        </p:sp>
      </p:grpSp>
    </p:spTree>
    <p:extLst>
      <p:ext uri="{BB962C8B-B14F-4D97-AF65-F5344CB8AC3E}">
        <p14:creationId xmlns:p14="http://schemas.microsoft.com/office/powerpoint/2010/main" val="10879176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Investigation</a:t>
            </a:r>
          </a:p>
        </p:txBody>
      </p:sp>
      <p:sp>
        <p:nvSpPr>
          <p:cNvPr id="3" name="Content Placeholder 2"/>
          <p:cNvSpPr>
            <a:spLocks noGrp="1"/>
          </p:cNvSpPr>
          <p:nvPr>
            <p:ph idx="1"/>
          </p:nvPr>
        </p:nvSpPr>
        <p:spPr>
          <a:xfrm>
            <a:off x="441703" y="1041636"/>
            <a:ext cx="11354057" cy="4459225"/>
          </a:xfrm>
        </p:spPr>
        <p:txBody>
          <a:bodyPr/>
          <a:lstStyle/>
          <a:p>
            <a:pPr marL="0" indent="0">
              <a:buNone/>
            </a:pPr>
            <a:r>
              <a:rPr lang="en-US" dirty="0"/>
              <a:t>Upon a formal complaint being filed, one or more investigators will be assigned to gather relevant evidence and draft an investigative report.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49</a:t>
            </a:fld>
            <a:endParaRPr lang="en-US"/>
          </a:p>
        </p:txBody>
      </p:sp>
      <p:graphicFrame>
        <p:nvGraphicFramePr>
          <p:cNvPr id="6" name="Diagram 5"/>
          <p:cNvGraphicFramePr/>
          <p:nvPr>
            <p:extLst>
              <p:ext uri="{D42A27DB-BD31-4B8C-83A1-F6EECF244321}">
                <p14:modId xmlns:p14="http://schemas.microsoft.com/office/powerpoint/2010/main" val="241480941"/>
              </p:ext>
            </p:extLst>
          </p:nvPr>
        </p:nvGraphicFramePr>
        <p:xfrm>
          <a:off x="530620" y="720821"/>
          <a:ext cx="1112798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41703" y="3834381"/>
            <a:ext cx="3535937"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Burden of proof and of gathering evidence sufficient to reach a responsibility determination rests on the District and not on the parties.</a:t>
            </a:r>
          </a:p>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District must obtain voluntary, written consent (or consent of a parent/guardian) to obtain medical records to be used in the grievance process.</a:t>
            </a:r>
          </a:p>
        </p:txBody>
      </p:sp>
      <p:sp>
        <p:nvSpPr>
          <p:cNvPr id="8" name="TextBox 7"/>
          <p:cNvSpPr txBox="1"/>
          <p:nvPr/>
        </p:nvSpPr>
        <p:spPr>
          <a:xfrm>
            <a:off x="4114800" y="3834381"/>
            <a:ext cx="3656974"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investigator(s) must provide an equal opportunity for the parties to present witnesses, including fact and expert witnesses, and other </a:t>
            </a:r>
            <a:r>
              <a:rPr lang="en-US" sz="1600" dirty="0" err="1">
                <a:solidFill>
                  <a:schemeClr val="tx2"/>
                </a:solidFill>
                <a:latin typeface="Book Antiqua" panose="02040602050305030304" pitchFamily="18" charset="0"/>
              </a:rPr>
              <a:t>inculpatory</a:t>
            </a:r>
            <a:r>
              <a:rPr lang="en-US" sz="1600" dirty="0">
                <a:solidFill>
                  <a:schemeClr val="tx2"/>
                </a:solidFill>
                <a:latin typeface="Book Antiqua" panose="02040602050305030304" pitchFamily="18" charset="0"/>
              </a:rPr>
              <a:t> and exculpatory evidence. </a:t>
            </a:r>
          </a:p>
        </p:txBody>
      </p:sp>
      <p:sp>
        <p:nvSpPr>
          <p:cNvPr id="9" name="TextBox 8"/>
          <p:cNvSpPr txBox="1"/>
          <p:nvPr/>
        </p:nvSpPr>
        <p:spPr>
          <a:xfrm>
            <a:off x="7771774" y="3857814"/>
            <a:ext cx="3886825"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investigator(s) may not restrict the ability of either party to discuss the allegations under investigation or to gather and present evidence.</a:t>
            </a:r>
          </a:p>
        </p:txBody>
      </p:sp>
    </p:spTree>
    <p:extLst>
      <p:ext uri="{BB962C8B-B14F-4D97-AF65-F5344CB8AC3E}">
        <p14:creationId xmlns:p14="http://schemas.microsoft.com/office/powerpoint/2010/main" val="19696151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Investigation: Right to an Advisor</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50</a:t>
            </a:fld>
            <a:endParaRPr lang="en-US"/>
          </a:p>
        </p:txBody>
      </p:sp>
      <p:sp>
        <p:nvSpPr>
          <p:cNvPr id="6" name="Up Arrow 5"/>
          <p:cNvSpPr/>
          <p:nvPr/>
        </p:nvSpPr>
        <p:spPr>
          <a:xfrm>
            <a:off x="1067386" y="1347856"/>
            <a:ext cx="2690622" cy="2255520"/>
          </a:xfrm>
          <a:prstGeom prst="upArrow">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US"/>
          </a:p>
        </p:txBody>
      </p:sp>
      <p:grpSp>
        <p:nvGrpSpPr>
          <p:cNvPr id="7" name="Group 6"/>
          <p:cNvGrpSpPr/>
          <p:nvPr/>
        </p:nvGrpSpPr>
        <p:grpSpPr>
          <a:xfrm>
            <a:off x="3636675" y="1347856"/>
            <a:ext cx="7256612" cy="2255520"/>
            <a:chOff x="2573773" y="0"/>
            <a:chExt cx="7256612" cy="2255520"/>
          </a:xfrm>
        </p:grpSpPr>
        <p:sp>
          <p:nvSpPr>
            <p:cNvPr id="12" name="Rectangle 11"/>
            <p:cNvSpPr/>
            <p:nvPr/>
          </p:nvSpPr>
          <p:spPr>
            <a:xfrm>
              <a:off x="2573773" y="0"/>
              <a:ext cx="5579626" cy="22555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3" name="TextBox 12"/>
            <p:cNvSpPr txBox="1"/>
            <p:nvPr/>
          </p:nvSpPr>
          <p:spPr>
            <a:xfrm>
              <a:off x="2573773" y="0"/>
              <a:ext cx="7256612" cy="22555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0" rIns="142240" bIns="142240" numCol="1" spcCol="1270" anchor="ctr" anchorCtr="0">
              <a:noAutofit/>
            </a:bodyPr>
            <a:lstStyle/>
            <a:p>
              <a:pPr lvl="0" algn="l" defTabSz="889000">
                <a:lnSpc>
                  <a:spcPct val="90000"/>
                </a:lnSpc>
                <a:spcBef>
                  <a:spcPct val="0"/>
                </a:spcBef>
                <a:spcAft>
                  <a:spcPct val="35000"/>
                </a:spcAft>
              </a:pPr>
              <a:r>
                <a:rPr lang="en-US" sz="2400" kern="1200" dirty="0">
                  <a:solidFill>
                    <a:schemeClr val="bg2">
                      <a:lumMod val="10000"/>
                    </a:schemeClr>
                  </a:solidFill>
                  <a:latin typeface="Book Antiqua" panose="02040602050305030304" pitchFamily="18" charset="0"/>
                </a:rPr>
                <a:t>Both the complainant and the respondent must have the </a:t>
              </a:r>
              <a:r>
                <a:rPr lang="en-US" sz="2400" b="1" kern="1200" dirty="0">
                  <a:solidFill>
                    <a:srgbClr val="5E3C63"/>
                  </a:solidFill>
                  <a:latin typeface="Book Antiqua" panose="02040602050305030304" pitchFamily="18" charset="0"/>
                </a:rPr>
                <a:t>same</a:t>
              </a:r>
              <a:r>
                <a:rPr lang="en-US" sz="2400" kern="1200" dirty="0">
                  <a:solidFill>
                    <a:schemeClr val="bg2">
                      <a:lumMod val="10000"/>
                    </a:schemeClr>
                  </a:solidFill>
                  <a:latin typeface="Book Antiqua" panose="02040602050305030304" pitchFamily="18" charset="0"/>
                </a:rPr>
                <a:t> opportunities to have others present during any part of the grievance process, including an opportunity to be accompanied by an </a:t>
              </a:r>
              <a:r>
                <a:rPr lang="en-US" sz="2400" b="1" kern="1200" dirty="0">
                  <a:solidFill>
                    <a:srgbClr val="5E3C63"/>
                  </a:solidFill>
                  <a:latin typeface="Book Antiqua" panose="02040602050305030304" pitchFamily="18" charset="0"/>
                </a:rPr>
                <a:t>advisor</a:t>
              </a:r>
              <a:r>
                <a:rPr lang="en-US" sz="2400" kern="1200" dirty="0">
                  <a:solidFill>
                    <a:schemeClr val="bg2">
                      <a:lumMod val="10000"/>
                    </a:schemeClr>
                  </a:solidFill>
                  <a:latin typeface="Book Antiqua" panose="02040602050305030304" pitchFamily="18" charset="0"/>
                </a:rPr>
                <a:t> of their choice. This person can be, but is not required to be, an attorney. </a:t>
              </a:r>
            </a:p>
          </p:txBody>
        </p:sp>
      </p:grpSp>
      <p:sp>
        <p:nvSpPr>
          <p:cNvPr id="8" name="Down Arrow 7"/>
          <p:cNvSpPr/>
          <p:nvPr/>
        </p:nvSpPr>
        <p:spPr>
          <a:xfrm>
            <a:off x="1874572" y="3791336"/>
            <a:ext cx="2690622" cy="2255520"/>
          </a:xfrm>
          <a:prstGeom prst="downArrow">
            <a:avLst/>
          </a:prstGeom>
        </p:spPr>
        <p:style>
          <a:lnRef idx="2">
            <a:schemeClr val="lt1">
              <a:hueOff val="0"/>
              <a:satOff val="0"/>
              <a:lumOff val="0"/>
              <a:alphaOff val="0"/>
            </a:schemeClr>
          </a:lnRef>
          <a:fillRef idx="1">
            <a:schemeClr val="accent2">
              <a:shade val="80000"/>
              <a:hueOff val="-392581"/>
              <a:satOff val="-49723"/>
              <a:lumOff val="35655"/>
              <a:alphaOff val="0"/>
            </a:schemeClr>
          </a:fillRef>
          <a:effectRef idx="0">
            <a:schemeClr val="accent2">
              <a:shade val="80000"/>
              <a:hueOff val="-392581"/>
              <a:satOff val="-49723"/>
              <a:lumOff val="35655"/>
              <a:alphaOff val="0"/>
            </a:schemeClr>
          </a:effectRef>
          <a:fontRef idx="minor">
            <a:schemeClr val="lt1"/>
          </a:fontRef>
        </p:style>
        <p:txBody>
          <a:bodyPr/>
          <a:lstStyle/>
          <a:p>
            <a:endParaRPr lang="en-US"/>
          </a:p>
        </p:txBody>
      </p:sp>
      <p:grpSp>
        <p:nvGrpSpPr>
          <p:cNvPr id="9" name="Group 8"/>
          <p:cNvGrpSpPr/>
          <p:nvPr/>
        </p:nvGrpSpPr>
        <p:grpSpPr>
          <a:xfrm>
            <a:off x="4645912" y="3791336"/>
            <a:ext cx="6734391" cy="2255520"/>
            <a:chOff x="3583010" y="2443480"/>
            <a:chExt cx="6734391" cy="2255520"/>
          </a:xfrm>
        </p:grpSpPr>
        <p:sp>
          <p:nvSpPr>
            <p:cNvPr id="10" name="Rectangle 9"/>
            <p:cNvSpPr/>
            <p:nvPr/>
          </p:nvSpPr>
          <p:spPr>
            <a:xfrm>
              <a:off x="3583011" y="2443480"/>
              <a:ext cx="4565904" cy="22555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TextBox 10"/>
            <p:cNvSpPr txBox="1"/>
            <p:nvPr/>
          </p:nvSpPr>
          <p:spPr>
            <a:xfrm>
              <a:off x="3583010" y="2443480"/>
              <a:ext cx="6734391" cy="22555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0" rIns="142240" bIns="142240" numCol="1" spcCol="1270" anchor="ctr" anchorCtr="0">
              <a:noAutofit/>
            </a:bodyPr>
            <a:lstStyle/>
            <a:p>
              <a:pPr lvl="0" algn="l" defTabSz="889000">
                <a:lnSpc>
                  <a:spcPct val="90000"/>
                </a:lnSpc>
                <a:spcBef>
                  <a:spcPct val="0"/>
                </a:spcBef>
                <a:spcAft>
                  <a:spcPct val="35000"/>
                </a:spcAft>
              </a:pPr>
              <a:r>
                <a:rPr lang="en-US" sz="2400" kern="1200" dirty="0">
                  <a:solidFill>
                    <a:schemeClr val="bg2">
                      <a:lumMod val="10000"/>
                    </a:schemeClr>
                  </a:solidFill>
                  <a:latin typeface="Book Antiqua" panose="02040602050305030304" pitchFamily="18" charset="0"/>
                </a:rPr>
                <a:t>The District may establish restrictions regarding the extent to which the advisor may participate in the proceedings, </a:t>
              </a:r>
              <a:r>
                <a:rPr lang="en-US" sz="2400" b="1" kern="1200" dirty="0">
                  <a:solidFill>
                    <a:srgbClr val="5E3C63"/>
                  </a:solidFill>
                  <a:latin typeface="Book Antiqua" panose="02040602050305030304" pitchFamily="18" charset="0"/>
                </a:rPr>
                <a:t>as long as the restrictions apply equally to both parties</a:t>
              </a:r>
              <a:r>
                <a:rPr lang="en-US" sz="2400" kern="1200" dirty="0">
                  <a:solidFill>
                    <a:schemeClr val="bg2">
                      <a:lumMod val="10000"/>
                    </a:schemeClr>
                  </a:solidFill>
                  <a:latin typeface="Book Antiqua" panose="02040602050305030304" pitchFamily="18" charset="0"/>
                </a:rPr>
                <a:t>. </a:t>
              </a:r>
            </a:p>
          </p:txBody>
        </p:sp>
      </p:grpSp>
    </p:spTree>
    <p:extLst>
      <p:ext uri="{BB962C8B-B14F-4D97-AF65-F5344CB8AC3E}">
        <p14:creationId xmlns:p14="http://schemas.microsoft.com/office/powerpoint/2010/main" val="4408078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236701"/>
            <a:ext cx="11354057" cy="1407786"/>
          </a:xfrm>
        </p:spPr>
        <p:txBody>
          <a:bodyPr/>
          <a:lstStyle/>
          <a:p>
            <a:pPr algn="ctr"/>
            <a:r>
              <a:rPr lang="en-US" dirty="0"/>
              <a:t>Investigation</a:t>
            </a:r>
          </a:p>
        </p:txBody>
      </p:sp>
      <p:sp>
        <p:nvSpPr>
          <p:cNvPr id="3" name="Content Placeholder 2"/>
          <p:cNvSpPr>
            <a:spLocks noGrp="1"/>
          </p:cNvSpPr>
          <p:nvPr>
            <p:ph idx="1"/>
          </p:nvPr>
        </p:nvSpPr>
        <p:spPr>
          <a:xfrm>
            <a:off x="441703" y="834752"/>
            <a:ext cx="11354057" cy="1102145"/>
          </a:xfrm>
        </p:spPr>
        <p:txBody>
          <a:bodyPr>
            <a:normAutofit fontScale="92500" lnSpcReduction="10000"/>
          </a:bodyPr>
          <a:lstStyle/>
          <a:p>
            <a:pPr marL="0" indent="0">
              <a:buNone/>
            </a:pPr>
            <a:r>
              <a:rPr lang="en-US" sz="2400" dirty="0">
                <a:solidFill>
                  <a:schemeClr val="bg2">
                    <a:lumMod val="10000"/>
                  </a:schemeClr>
                </a:solidFill>
              </a:rPr>
              <a:t>For any meeting or investigative interview, the investigator(s) must provide a </a:t>
            </a:r>
            <a:r>
              <a:rPr lang="en-US" sz="2400" b="1" dirty="0">
                <a:solidFill>
                  <a:srgbClr val="5E3C63"/>
                </a:solidFill>
              </a:rPr>
              <a:t>written notice </a:t>
            </a:r>
            <a:r>
              <a:rPr lang="en-US" sz="2400" dirty="0">
                <a:solidFill>
                  <a:schemeClr val="bg2">
                    <a:lumMod val="10000"/>
                  </a:schemeClr>
                </a:solidFill>
              </a:rPr>
              <a:t>to any party/witness whose </a:t>
            </a:r>
            <a:r>
              <a:rPr lang="en-US" sz="2400" b="1" dirty="0">
                <a:solidFill>
                  <a:srgbClr val="5E3C63"/>
                </a:solidFill>
              </a:rPr>
              <a:t>participation is invited or expected</a:t>
            </a:r>
            <a:r>
              <a:rPr lang="en-US" sz="2400" dirty="0">
                <a:solidFill>
                  <a:schemeClr val="bg2">
                    <a:lumMod val="10000"/>
                  </a:schemeClr>
                </a:solidFill>
              </a:rPr>
              <a:t>. The notice must include:</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51</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3439" y="1773596"/>
            <a:ext cx="3024901" cy="3462043"/>
          </a:xfrm>
          <a:prstGeom prst="rect">
            <a:avLst/>
          </a:prstGeom>
          <a:ln w="28575">
            <a:solidFill>
              <a:srgbClr val="000066"/>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0351" y="1779590"/>
            <a:ext cx="812800" cy="810678"/>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60247" y="1586236"/>
            <a:ext cx="861786" cy="859536"/>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56283" y="2520627"/>
            <a:ext cx="812800" cy="810678"/>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9765" y="2364816"/>
            <a:ext cx="861786" cy="859536"/>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54419" y="3267724"/>
            <a:ext cx="812800" cy="810678"/>
          </a:xfrm>
          <a:prstGeom prst="rect">
            <a:avLst/>
          </a:prstGeom>
        </p:spPr>
      </p:pic>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57443" y="3097232"/>
            <a:ext cx="861786" cy="859536"/>
          </a:xfrm>
          <a:prstGeom prst="rect">
            <a:avLst/>
          </a:prstGeom>
        </p:spPr>
      </p:pic>
      <p:sp>
        <p:nvSpPr>
          <p:cNvPr id="13" name="TextBox 12"/>
          <p:cNvSpPr txBox="1"/>
          <p:nvPr/>
        </p:nvSpPr>
        <p:spPr>
          <a:xfrm>
            <a:off x="4653151" y="1864401"/>
            <a:ext cx="7440306"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Date</a:t>
            </a:r>
          </a:p>
        </p:txBody>
      </p:sp>
      <p:sp>
        <p:nvSpPr>
          <p:cNvPr id="14" name="TextBox 13"/>
          <p:cNvSpPr txBox="1"/>
          <p:nvPr/>
        </p:nvSpPr>
        <p:spPr>
          <a:xfrm>
            <a:off x="4716255" y="2665564"/>
            <a:ext cx="7364106"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Time</a:t>
            </a:r>
          </a:p>
        </p:txBody>
      </p:sp>
      <p:sp>
        <p:nvSpPr>
          <p:cNvPr id="15" name="TextBox 14"/>
          <p:cNvSpPr txBox="1"/>
          <p:nvPr/>
        </p:nvSpPr>
        <p:spPr>
          <a:xfrm>
            <a:off x="4758460" y="3423313"/>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Location</a:t>
            </a:r>
          </a:p>
        </p:txBody>
      </p:sp>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4059" y="3984115"/>
            <a:ext cx="812800" cy="810678"/>
          </a:xfrm>
          <a:prstGeom prst="rect">
            <a:avLst/>
          </a:prstGeom>
        </p:spPr>
      </p:pic>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60247" y="3830890"/>
            <a:ext cx="861786" cy="859536"/>
          </a:xfrm>
          <a:prstGeom prst="rect">
            <a:avLst/>
          </a:prstGeom>
        </p:spPr>
      </p:pic>
      <p:sp>
        <p:nvSpPr>
          <p:cNvPr id="18" name="TextBox 17"/>
          <p:cNvSpPr txBox="1"/>
          <p:nvPr/>
        </p:nvSpPr>
        <p:spPr>
          <a:xfrm>
            <a:off x="4758460" y="4200792"/>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Participants</a:t>
            </a:r>
          </a:p>
        </p:txBody>
      </p:sp>
      <p:pic>
        <p:nvPicPr>
          <p:cNvPr id="19" name="Picture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4894" y="4710532"/>
            <a:ext cx="812800" cy="810678"/>
          </a:xfrm>
          <a:prstGeom prst="rect">
            <a:avLst/>
          </a:prstGeom>
        </p:spPr>
      </p:pic>
      <p:pic>
        <p:nvPicPr>
          <p:cNvPr id="20" name="Picture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61082" y="4557307"/>
            <a:ext cx="861786" cy="859536"/>
          </a:xfrm>
          <a:prstGeom prst="rect">
            <a:avLst/>
          </a:prstGeom>
        </p:spPr>
      </p:pic>
      <p:sp>
        <p:nvSpPr>
          <p:cNvPr id="21" name="TextBox 20"/>
          <p:cNvSpPr txBox="1"/>
          <p:nvPr/>
        </p:nvSpPr>
        <p:spPr>
          <a:xfrm>
            <a:off x="4759295" y="4927209"/>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Purpose</a:t>
            </a:r>
          </a:p>
        </p:txBody>
      </p:sp>
      <p:sp>
        <p:nvSpPr>
          <p:cNvPr id="22" name="Content Placeholder 2"/>
          <p:cNvSpPr txBox="1">
            <a:spLocks/>
          </p:cNvSpPr>
          <p:nvPr/>
        </p:nvSpPr>
        <p:spPr>
          <a:xfrm>
            <a:off x="441703" y="5458405"/>
            <a:ext cx="11354057" cy="110214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bg2">
                    <a:lumMod val="10000"/>
                  </a:schemeClr>
                </a:solidFill>
              </a:rPr>
              <a:t>The investigator(s) must provide sufficient time for the party/witness to prepare </a:t>
            </a:r>
            <a:br>
              <a:rPr lang="en-US" sz="2400" dirty="0">
                <a:solidFill>
                  <a:schemeClr val="bg2">
                    <a:lumMod val="10000"/>
                  </a:schemeClr>
                </a:solidFill>
              </a:rPr>
            </a:br>
            <a:r>
              <a:rPr lang="en-US" sz="2400" dirty="0">
                <a:solidFill>
                  <a:schemeClr val="bg2">
                    <a:lumMod val="10000"/>
                  </a:schemeClr>
                </a:solidFill>
              </a:rPr>
              <a:t>to participate. </a:t>
            </a:r>
          </a:p>
          <a:p>
            <a:endParaRPr lang="en-US" dirty="0"/>
          </a:p>
        </p:txBody>
      </p:sp>
    </p:spTree>
    <p:extLst>
      <p:ext uri="{BB962C8B-B14F-4D97-AF65-F5344CB8AC3E}">
        <p14:creationId xmlns:p14="http://schemas.microsoft.com/office/powerpoint/2010/main" val="205260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Conducting a Thorough Investigation</a:t>
            </a:r>
          </a:p>
        </p:txBody>
      </p:sp>
      <p:sp>
        <p:nvSpPr>
          <p:cNvPr id="3" name="Content Placeholder 2"/>
          <p:cNvSpPr>
            <a:spLocks noGrp="1"/>
          </p:cNvSpPr>
          <p:nvPr>
            <p:ph idx="1"/>
          </p:nvPr>
        </p:nvSpPr>
        <p:spPr>
          <a:xfrm>
            <a:off x="434623" y="1146815"/>
            <a:ext cx="11354057" cy="4735788"/>
          </a:xfrm>
        </p:spPr>
        <p:txBody>
          <a:bodyPr>
            <a:normAutofit/>
          </a:bodyPr>
          <a:lstStyle/>
          <a:p>
            <a:pPr marL="0" indent="0">
              <a:buClr>
                <a:srgbClr val="008080"/>
              </a:buClr>
              <a:buNone/>
            </a:pPr>
            <a:r>
              <a:rPr lang="en-US" sz="2400" b="1" dirty="0">
                <a:solidFill>
                  <a:schemeClr val="bg2">
                    <a:lumMod val="10000"/>
                  </a:schemeClr>
                </a:solidFill>
              </a:rPr>
              <a:t>Conduct Investigation Interviews</a:t>
            </a:r>
            <a:br>
              <a:rPr lang="en-US" sz="2400" b="1" dirty="0">
                <a:solidFill>
                  <a:schemeClr val="bg2">
                    <a:lumMod val="10000"/>
                  </a:schemeClr>
                </a:solidFill>
              </a:rPr>
            </a:br>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52</a:t>
            </a:fld>
            <a:endParaRPr lang="en-US"/>
          </a:p>
        </p:txBody>
      </p:sp>
      <p:sp>
        <p:nvSpPr>
          <p:cNvPr id="9" name="Content Placeholder 2"/>
          <p:cNvSpPr txBox="1">
            <a:spLocks/>
          </p:cNvSpPr>
          <p:nvPr/>
        </p:nvSpPr>
        <p:spPr>
          <a:xfrm>
            <a:off x="4244622" y="1748401"/>
            <a:ext cx="7703538" cy="438146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rgbClr val="008080"/>
              </a:buClr>
            </a:pPr>
            <a:r>
              <a:rPr lang="en-US" sz="2600" dirty="0">
                <a:solidFill>
                  <a:schemeClr val="bg2">
                    <a:lumMod val="10000"/>
                  </a:schemeClr>
                </a:solidFill>
              </a:rPr>
              <a:t>Interview of the parties</a:t>
            </a:r>
          </a:p>
          <a:p>
            <a:pPr marL="914400" lvl="1" indent="-457200">
              <a:buClr>
                <a:srgbClr val="008080"/>
              </a:buClr>
              <a:buSzPct val="75000"/>
            </a:pPr>
            <a:r>
              <a:rPr lang="en-US" sz="2200" dirty="0">
                <a:solidFill>
                  <a:schemeClr val="bg2">
                    <a:lumMod val="10000"/>
                  </a:schemeClr>
                </a:solidFill>
              </a:rPr>
              <a:t>What happened?  When did it happen?  Where did it happen?  Have you talked to others about what happened?  Did you write down what happened? </a:t>
            </a:r>
            <a:endParaRPr lang="en-US" dirty="0">
              <a:solidFill>
                <a:schemeClr val="bg2">
                  <a:lumMod val="10000"/>
                </a:schemeClr>
              </a:solidFill>
            </a:endParaRPr>
          </a:p>
          <a:p>
            <a:pPr marL="342900" indent="-342900">
              <a:buClr>
                <a:srgbClr val="008080"/>
              </a:buClr>
            </a:pPr>
            <a:r>
              <a:rPr lang="en-US" sz="2600" dirty="0">
                <a:solidFill>
                  <a:schemeClr val="bg2">
                    <a:lumMod val="10000"/>
                  </a:schemeClr>
                </a:solidFill>
              </a:rPr>
              <a:t>Witness interviews/statements</a:t>
            </a:r>
          </a:p>
          <a:p>
            <a:pPr marL="914400" lvl="1" indent="-457200">
              <a:buClr>
                <a:srgbClr val="008080"/>
              </a:buClr>
              <a:buSzPct val="75000"/>
            </a:pPr>
            <a:r>
              <a:rPr lang="en-US" sz="2200" dirty="0">
                <a:solidFill>
                  <a:schemeClr val="bg2">
                    <a:lumMod val="10000"/>
                  </a:schemeClr>
                </a:solidFill>
              </a:rPr>
              <a:t>Do you know what is alleged to have happened? Where were you when it happened?  Do you know the respondent and/or complainant?  For how long and how would you describe your relationship with them (friend, acquaintance, etc.)?</a:t>
            </a:r>
          </a:p>
          <a:p>
            <a:pPr marL="342900" indent="-342900">
              <a:buClr>
                <a:srgbClr val="008080"/>
              </a:buClr>
              <a:buSzPct val="75000"/>
            </a:pPr>
            <a:r>
              <a:rPr lang="en-US" sz="2600" dirty="0">
                <a:solidFill>
                  <a:schemeClr val="bg2">
                    <a:lumMod val="10000"/>
                  </a:schemeClr>
                </a:solidFill>
              </a:rPr>
              <a:t>Listen carefully to answers. Ask follow up questions.</a:t>
            </a:r>
          </a:p>
          <a:p>
            <a:pPr marL="342900" indent="-342900">
              <a:buClr>
                <a:srgbClr val="008080"/>
              </a:buClr>
              <a:buSzPct val="75000"/>
            </a:pPr>
            <a:r>
              <a:rPr lang="en-US" sz="2600" dirty="0">
                <a:solidFill>
                  <a:schemeClr val="bg2">
                    <a:lumMod val="10000"/>
                  </a:schemeClr>
                </a:solidFill>
              </a:rPr>
              <a:t>Start with broad, general questions, then narrow the questions. Avoid yes/no questions.</a:t>
            </a:r>
            <a:endParaRPr lang="en-US" sz="2000" dirty="0">
              <a:solidFill>
                <a:schemeClr val="bg2">
                  <a:lumMod val="10000"/>
                </a:schemeClr>
              </a:solidFill>
            </a:endParaRPr>
          </a:p>
          <a:p>
            <a:endParaRPr lang="en-US"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l="16395" r="15170"/>
          <a:stretch/>
        </p:blipFill>
        <p:spPr>
          <a:xfrm>
            <a:off x="434623" y="1748401"/>
            <a:ext cx="3698659" cy="4381466"/>
          </a:xfrm>
          <a:prstGeom prst="rect">
            <a:avLst/>
          </a:prstGeom>
        </p:spPr>
      </p:pic>
    </p:spTree>
    <p:extLst>
      <p:ext uri="{BB962C8B-B14F-4D97-AF65-F5344CB8AC3E}">
        <p14:creationId xmlns:p14="http://schemas.microsoft.com/office/powerpoint/2010/main" val="4057413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Investigation: Review of Evidence</a:t>
            </a:r>
          </a:p>
        </p:txBody>
      </p:sp>
      <p:sp>
        <p:nvSpPr>
          <p:cNvPr id="3" name="Content Placeholder 2"/>
          <p:cNvSpPr>
            <a:spLocks noGrp="1"/>
          </p:cNvSpPr>
          <p:nvPr>
            <p:ph idx="1"/>
          </p:nvPr>
        </p:nvSpPr>
        <p:spPr>
          <a:xfrm>
            <a:off x="441703" y="1411357"/>
            <a:ext cx="11354057" cy="4765605"/>
          </a:xfrm>
        </p:spPr>
        <p:txBody>
          <a:bodyPr>
            <a:normAutofit fontScale="85000" lnSpcReduction="10000"/>
          </a:bodyPr>
          <a:lstStyle/>
          <a:p>
            <a:pPr marL="514350" indent="-457200">
              <a:spcBef>
                <a:spcPts val="300"/>
              </a:spcBef>
              <a:spcAft>
                <a:spcPts val="300"/>
              </a:spcAft>
              <a:buClr>
                <a:srgbClr val="008080"/>
              </a:buClr>
              <a:buSzPct val="75000"/>
            </a:pPr>
            <a:r>
              <a:rPr lang="en-US" dirty="0"/>
              <a:t>The investigator(s) must provide both parties an equal opportunity to inspect and review </a:t>
            </a:r>
            <a:r>
              <a:rPr lang="en-US" b="1" dirty="0"/>
              <a:t>any and all evidence</a:t>
            </a:r>
            <a:r>
              <a:rPr lang="en-US" dirty="0"/>
              <a:t> obtained as part of the investigation that is </a:t>
            </a:r>
            <a:r>
              <a:rPr lang="en-US" b="1" dirty="0"/>
              <a:t>directly related </a:t>
            </a:r>
            <a:r>
              <a:rPr lang="en-US" dirty="0"/>
              <a:t>to the allegations in the formal complaint.</a:t>
            </a:r>
          </a:p>
          <a:p>
            <a:pPr marL="514350" indent="-457200">
              <a:spcBef>
                <a:spcPts val="300"/>
              </a:spcBef>
              <a:spcAft>
                <a:spcPts val="300"/>
              </a:spcAft>
              <a:buClr>
                <a:srgbClr val="008080"/>
              </a:buClr>
              <a:buSzPct val="75000"/>
            </a:pPr>
            <a:r>
              <a:rPr lang="en-US" dirty="0"/>
              <a:t>This includes any evidence upon which the investigator(s) does not intend to rely and any </a:t>
            </a:r>
            <a:r>
              <a:rPr lang="en-US" dirty="0" err="1"/>
              <a:t>inculpatory</a:t>
            </a:r>
            <a:r>
              <a:rPr lang="en-US" dirty="0"/>
              <a:t> or exculpatory evidence. </a:t>
            </a:r>
          </a:p>
          <a:p>
            <a:pPr marL="514350" indent="-457200">
              <a:spcBef>
                <a:spcPts val="300"/>
              </a:spcBef>
              <a:spcAft>
                <a:spcPts val="300"/>
              </a:spcAft>
              <a:buClr>
                <a:srgbClr val="008080"/>
              </a:buClr>
              <a:buSzPct val="75000"/>
            </a:pPr>
            <a:r>
              <a:rPr lang="en-US" dirty="0"/>
              <a:t>The investigator(s) must send to each party (and the party’s advisor, if any), the evidence subject to inspection and review in either electronic format or hard copy. </a:t>
            </a:r>
          </a:p>
          <a:p>
            <a:pPr marL="514350" indent="-457200">
              <a:spcBef>
                <a:spcPts val="300"/>
              </a:spcBef>
              <a:spcAft>
                <a:spcPts val="300"/>
              </a:spcAft>
              <a:buClr>
                <a:srgbClr val="008080"/>
              </a:buClr>
              <a:buSzPct val="75000"/>
            </a:pPr>
            <a:r>
              <a:rPr lang="en-US" dirty="0"/>
              <a:t>The parties must have at least </a:t>
            </a:r>
            <a:r>
              <a:rPr lang="en-US" b="1" dirty="0"/>
              <a:t>10 days </a:t>
            </a:r>
            <a:r>
              <a:rPr lang="en-US" dirty="0"/>
              <a:t>(10 school days in the Shipman &amp; Goodwin model Administrative Regulations) to submit a written response.</a:t>
            </a:r>
          </a:p>
          <a:p>
            <a:pPr marL="514350" indent="-457200">
              <a:spcBef>
                <a:spcPts val="300"/>
              </a:spcBef>
              <a:spcAft>
                <a:spcPts val="300"/>
              </a:spcAft>
              <a:buClr>
                <a:srgbClr val="008080"/>
              </a:buClr>
              <a:buSzPct val="75000"/>
            </a:pPr>
            <a:r>
              <a:rPr lang="en-US" dirty="0"/>
              <a:t>The investigator(s) must consider these written responses prior to completing the investigative report. </a:t>
            </a:r>
          </a:p>
          <a:p>
            <a:endParaRPr lang="en-US" dirty="0"/>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53</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551613" y="3209783"/>
            <a:ext cx="5640387" cy="3648217"/>
          </a:xfrm>
          <a:prstGeom prst="rect">
            <a:avLst/>
          </a:prstGeom>
        </p:spPr>
      </p:pic>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2631814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Investigation: Investigative Report</a:t>
            </a:r>
          </a:p>
        </p:txBody>
      </p:sp>
      <p:sp>
        <p:nvSpPr>
          <p:cNvPr id="3" name="Content Placeholder 2"/>
          <p:cNvSpPr>
            <a:spLocks noGrp="1"/>
          </p:cNvSpPr>
          <p:nvPr>
            <p:ph idx="1"/>
          </p:nvPr>
        </p:nvSpPr>
        <p:spPr>
          <a:xfrm>
            <a:off x="4178818" y="1586931"/>
            <a:ext cx="7437078" cy="4459225"/>
          </a:xfrm>
        </p:spPr>
        <p:txBody>
          <a:bodyPr>
            <a:normAutofit fontScale="92500" lnSpcReduction="10000"/>
          </a:bodyPr>
          <a:lstStyle/>
          <a:p>
            <a:r>
              <a:rPr lang="en-US" dirty="0"/>
              <a:t>The investigator(s) must create an investigative report that fairly summarizes the </a:t>
            </a:r>
            <a:r>
              <a:rPr lang="en-US" b="1" dirty="0"/>
              <a:t>relevant</a:t>
            </a:r>
            <a:r>
              <a:rPr lang="en-US" dirty="0"/>
              <a:t> evidence and must send the report to each party (and the party’s advisor, if any) in electronic format or hard copy.</a:t>
            </a:r>
          </a:p>
          <a:p>
            <a:r>
              <a:rPr lang="en-US" dirty="0"/>
              <a:t>This is NOT a collection of the evidence. This is a narrative report.</a:t>
            </a:r>
          </a:p>
          <a:p>
            <a:r>
              <a:rPr lang="en-US" dirty="0"/>
              <a:t>Best practice: include information decision-maker will need.</a:t>
            </a:r>
          </a:p>
          <a:p>
            <a:r>
              <a:rPr lang="en-US" dirty="0"/>
              <a:t>Need not include ALL relevant evidence.</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54</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1586931"/>
            <a:ext cx="3383151" cy="4086941"/>
          </a:xfrm>
          <a:prstGeom prst="rect">
            <a:avLst/>
          </a:prstGeom>
          <a:ln w="28575">
            <a:solidFill>
              <a:srgbClr val="000066"/>
            </a:solidFill>
          </a:ln>
        </p:spPr>
      </p:pic>
    </p:spTree>
    <p:extLst>
      <p:ext uri="{BB962C8B-B14F-4D97-AF65-F5344CB8AC3E}">
        <p14:creationId xmlns:p14="http://schemas.microsoft.com/office/powerpoint/2010/main" val="4161427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Investigation: Investigative Report</a:t>
            </a:r>
          </a:p>
        </p:txBody>
      </p:sp>
      <p:sp>
        <p:nvSpPr>
          <p:cNvPr id="3" name="Content Placeholder 2"/>
          <p:cNvSpPr>
            <a:spLocks noGrp="1"/>
          </p:cNvSpPr>
          <p:nvPr>
            <p:ph idx="1"/>
          </p:nvPr>
        </p:nvSpPr>
        <p:spPr>
          <a:xfrm>
            <a:off x="4178818" y="1955368"/>
            <a:ext cx="7437078" cy="4459225"/>
          </a:xfrm>
        </p:spPr>
        <p:txBody>
          <a:bodyPr>
            <a:normAutofit/>
          </a:bodyPr>
          <a:lstStyle/>
          <a:p>
            <a:r>
              <a:rPr lang="en-US" dirty="0"/>
              <a:t>Each party can then provide a </a:t>
            </a:r>
            <a:r>
              <a:rPr lang="en-US" b="1" dirty="0">
                <a:solidFill>
                  <a:srgbClr val="1D6295"/>
                </a:solidFill>
              </a:rPr>
              <a:t>written response</a:t>
            </a:r>
            <a:r>
              <a:rPr lang="en-US" dirty="0"/>
              <a:t> to the investigative report. </a:t>
            </a:r>
          </a:p>
          <a:p>
            <a:r>
              <a:rPr lang="en-US" dirty="0"/>
              <a:t>Report must be provided </a:t>
            </a:r>
            <a:r>
              <a:rPr lang="en-US" b="1" dirty="0">
                <a:solidFill>
                  <a:srgbClr val="1D6295"/>
                </a:solidFill>
              </a:rPr>
              <a:t>at least 10 days </a:t>
            </a:r>
            <a:r>
              <a:rPr lang="en-US" dirty="0"/>
              <a:t>before decision is made by decision-maker (</a:t>
            </a:r>
            <a:r>
              <a:rPr lang="en-US" b="1" dirty="0">
                <a:solidFill>
                  <a:srgbClr val="1D6295"/>
                </a:solidFill>
              </a:rPr>
              <a:t>10 school days </a:t>
            </a:r>
            <a:r>
              <a:rPr lang="en-US" dirty="0"/>
              <a:t>in the Shipman &amp; Goodwin model Administrative Regulations).</a:t>
            </a:r>
          </a:p>
          <a:p>
            <a:r>
              <a:rPr lang="en-US" dirty="0"/>
              <a:t>Written responses </a:t>
            </a:r>
            <a:r>
              <a:rPr lang="en-US" b="1" dirty="0">
                <a:solidFill>
                  <a:srgbClr val="1D6295"/>
                </a:solidFill>
              </a:rPr>
              <a:t>must be considered</a:t>
            </a:r>
            <a:r>
              <a:rPr lang="en-US" dirty="0"/>
              <a:t> by decision-maker.</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55</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1586931"/>
            <a:ext cx="3383151" cy="4086941"/>
          </a:xfrm>
          <a:prstGeom prst="rect">
            <a:avLst/>
          </a:prstGeom>
          <a:ln w="28575">
            <a:solidFill>
              <a:srgbClr val="000066"/>
            </a:solidFill>
          </a:ln>
        </p:spPr>
      </p:pic>
    </p:spTree>
    <p:extLst>
      <p:ext uri="{BB962C8B-B14F-4D97-AF65-F5344CB8AC3E}">
        <p14:creationId xmlns:p14="http://schemas.microsoft.com/office/powerpoint/2010/main" val="1283460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b="5264"/>
          <a:stretch/>
        </p:blipFill>
        <p:spPr>
          <a:xfrm>
            <a:off x="-1" y="0"/>
            <a:ext cx="12192001" cy="6858000"/>
          </a:xfrm>
          <a:prstGeom prst="rect">
            <a:avLst/>
          </a:prstGeom>
        </p:spPr>
      </p:pic>
      <p:sp>
        <p:nvSpPr>
          <p:cNvPr id="2" name="Title 1"/>
          <p:cNvSpPr>
            <a:spLocks noGrp="1"/>
          </p:cNvSpPr>
          <p:nvPr>
            <p:ph type="title"/>
          </p:nvPr>
        </p:nvSpPr>
        <p:spPr/>
        <p:txBody>
          <a:bodyPr/>
          <a:lstStyle/>
          <a:p>
            <a:pPr algn="ctr"/>
            <a:r>
              <a:rPr lang="en-US" dirty="0"/>
              <a:t>Decision-Maker</a:t>
            </a:r>
          </a:p>
        </p:txBody>
      </p:sp>
      <p:sp>
        <p:nvSpPr>
          <p:cNvPr id="3" name="Content Placeholder 2"/>
          <p:cNvSpPr>
            <a:spLocks noGrp="1"/>
          </p:cNvSpPr>
          <p:nvPr>
            <p:ph idx="1"/>
          </p:nvPr>
        </p:nvSpPr>
        <p:spPr>
          <a:xfrm>
            <a:off x="441703" y="1464749"/>
            <a:ext cx="11354057" cy="4459225"/>
          </a:xfrm>
        </p:spPr>
        <p:txBody>
          <a:bodyPr/>
          <a:lstStyle/>
          <a:p>
            <a:r>
              <a:rPr lang="en-US" dirty="0"/>
              <a:t>The District shall appoint a decision-maker(s), who must be someone other than the Title IX Coordinator or the investigator(s).</a:t>
            </a:r>
          </a:p>
          <a:p>
            <a:r>
              <a:rPr lang="en-US" dirty="0"/>
              <a:t>The investigator(s) and the decision-maker(s) should not discuss the investigation’s facts and/or determination while the formal complaint is pending. Allows investigators and decision-makers to remain unbiased.</a:t>
            </a:r>
          </a:p>
          <a:p>
            <a:pPr marL="0" indent="0">
              <a:buNone/>
            </a:pPr>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56</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20739413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Decision-Maker: Written Questions</a:t>
            </a:r>
          </a:p>
        </p:txBody>
      </p:sp>
      <p:sp>
        <p:nvSpPr>
          <p:cNvPr id="3" name="Content Placeholder 2"/>
          <p:cNvSpPr>
            <a:spLocks noGrp="1"/>
          </p:cNvSpPr>
          <p:nvPr>
            <p:ph idx="1"/>
          </p:nvPr>
        </p:nvSpPr>
        <p:spPr>
          <a:xfrm>
            <a:off x="441704" y="1586931"/>
            <a:ext cx="8939363" cy="4459225"/>
          </a:xfrm>
        </p:spPr>
        <p:txBody>
          <a:bodyPr>
            <a:normAutofit fontScale="92500" lnSpcReduction="20000"/>
          </a:bodyPr>
          <a:lstStyle/>
          <a:p>
            <a:r>
              <a:rPr lang="en-US" dirty="0"/>
              <a:t>After the investigative report is sent to the parties, the decision-maker(s) must afford each party the opportunity to submit written, relevant questions that a party wants asked of any party or witness. </a:t>
            </a:r>
          </a:p>
          <a:p>
            <a:pPr lvl="1"/>
            <a:r>
              <a:rPr lang="en-US" dirty="0"/>
              <a:t>The opportunity to submit written questions must be afforded to the parties even if the District provides a live hearing. </a:t>
            </a:r>
          </a:p>
          <a:p>
            <a:r>
              <a:rPr lang="en-US" dirty="0"/>
              <a:t>The decision-maker(s) must then provide each party with the answers and allow for additional, limited follow-up questions from each party. </a:t>
            </a:r>
          </a:p>
          <a:p>
            <a:r>
              <a:rPr lang="en-US" dirty="0"/>
              <a:t>The decision-maker(s) must explain to the party proposing the question any decision to exclude a question as not relevant.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57</a:t>
            </a:fld>
            <a:endParaRPr lang="en-US"/>
          </a:p>
        </p:txBody>
      </p:sp>
      <p:pic>
        <p:nvPicPr>
          <p:cNvPr id="6" name="Picture 5">
            <a:extLst>
              <a:ext uri="{FF2B5EF4-FFF2-40B4-BE49-F238E27FC236}">
                <a16:creationId xmlns:a16="http://schemas.microsoft.com/office/drawing/2014/main" id="{6D0BD41D-ED38-B04D-9B30-B2DE7FA508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23023" y="1327286"/>
            <a:ext cx="2809804" cy="4063774"/>
          </a:xfrm>
          <a:prstGeom prst="rect">
            <a:avLst/>
          </a:prstGeom>
        </p:spPr>
      </p:pic>
    </p:spTree>
    <p:extLst>
      <p:ext uri="{BB962C8B-B14F-4D97-AF65-F5344CB8AC3E}">
        <p14:creationId xmlns:p14="http://schemas.microsoft.com/office/powerpoint/2010/main" val="1418177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Decision-Maker: Responsibility Determination</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58</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75" y="1457737"/>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7571" y="1315788"/>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743" y="3789998"/>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767" y="3619506"/>
            <a:ext cx="861786" cy="859536"/>
          </a:xfrm>
          <a:prstGeom prst="rect">
            <a:avLst/>
          </a:prstGeom>
        </p:spPr>
      </p:pic>
      <p:sp>
        <p:nvSpPr>
          <p:cNvPr id="10" name="TextBox 9"/>
          <p:cNvSpPr txBox="1"/>
          <p:nvPr/>
        </p:nvSpPr>
        <p:spPr>
          <a:xfrm>
            <a:off x="1260475" y="1467625"/>
            <a:ext cx="10209282" cy="2677656"/>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must weigh the relevant evidence and decide whether it meets the standard of evidence to demonstrate that sexual harassment occurred. </a:t>
            </a:r>
          </a:p>
          <a:p>
            <a:pPr marL="342900" indent="-342900">
              <a:buFont typeface="Wingdings" panose="05000000000000000000" pitchFamily="2" charset="2"/>
              <a:buChar char="§"/>
            </a:pPr>
            <a:r>
              <a:rPr lang="en-US" sz="2400" dirty="0">
                <a:solidFill>
                  <a:schemeClr val="tx1">
                    <a:lumMod val="50000"/>
                  </a:schemeClr>
                </a:solidFill>
                <a:latin typeface="Book Antiqua" panose="02040602050305030304" pitchFamily="18" charset="0"/>
              </a:rPr>
              <a:t>Preponderance of the evidence standard = more likely than not responsible. </a:t>
            </a:r>
          </a:p>
          <a:p>
            <a:pPr marL="342900" indent="-342900">
              <a:buFont typeface="Wingdings" panose="05000000000000000000" pitchFamily="2" charset="2"/>
              <a:buChar char="§"/>
            </a:pPr>
            <a:r>
              <a:rPr lang="en-US" sz="2400" dirty="0">
                <a:solidFill>
                  <a:schemeClr val="tx1">
                    <a:lumMod val="50000"/>
                  </a:schemeClr>
                </a:solidFill>
                <a:latin typeface="Book Antiqua" panose="02040602050305030304" pitchFamily="18" charset="0"/>
              </a:rPr>
              <a:t>Clear and convincing evidence = highly probable to be true.</a:t>
            </a:r>
          </a:p>
          <a:p>
            <a:pPr marL="342900" indent="-342900">
              <a:buFont typeface="Wingdings" panose="05000000000000000000" pitchFamily="2" charset="2"/>
              <a:buChar char="§"/>
            </a:pPr>
            <a:endParaRPr lang="en-US" sz="2400" dirty="0">
              <a:solidFill>
                <a:schemeClr val="tx1">
                  <a:lumMod val="50000"/>
                </a:schemeClr>
              </a:solidFill>
              <a:latin typeface="Book Antiqua" panose="02040602050305030304" pitchFamily="18" charset="0"/>
            </a:endParaRPr>
          </a:p>
        </p:txBody>
      </p:sp>
      <p:sp>
        <p:nvSpPr>
          <p:cNvPr id="11" name="TextBox 10"/>
          <p:cNvSpPr txBox="1"/>
          <p:nvPr/>
        </p:nvSpPr>
        <p:spPr>
          <a:xfrm>
            <a:off x="1298129" y="3895265"/>
            <a:ext cx="10171628" cy="1200329"/>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The decision must be based on an objective evaluation of the evidence, and the decision-maker must be able to explain his/her rationale based on the evidence. </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779" y="5207760"/>
            <a:ext cx="812800" cy="810678"/>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967" y="5054535"/>
            <a:ext cx="861786" cy="859536"/>
          </a:xfrm>
          <a:prstGeom prst="rect">
            <a:avLst/>
          </a:prstGeom>
        </p:spPr>
      </p:pic>
      <p:sp>
        <p:nvSpPr>
          <p:cNvPr id="14" name="TextBox 13"/>
          <p:cNvSpPr txBox="1"/>
          <p:nvPr/>
        </p:nvSpPr>
        <p:spPr>
          <a:xfrm>
            <a:off x="1300525" y="5274473"/>
            <a:ext cx="10407771"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need to use independent judgment and be free from conflict of interest and bias. </a:t>
            </a:r>
          </a:p>
        </p:txBody>
      </p:sp>
    </p:spTree>
    <p:extLst>
      <p:ext uri="{BB962C8B-B14F-4D97-AF65-F5344CB8AC3E}">
        <p14:creationId xmlns:p14="http://schemas.microsoft.com/office/powerpoint/2010/main" val="19255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Decision-Maker: Responsibility Determination</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59</a:t>
            </a:fld>
            <a:endParaRPr lang="en-US"/>
          </a:p>
        </p:txBody>
      </p:sp>
      <p:sp>
        <p:nvSpPr>
          <p:cNvPr id="6" name="Content Placeholder 2"/>
          <p:cNvSpPr>
            <a:spLocks noGrp="1"/>
          </p:cNvSpPr>
          <p:nvPr>
            <p:ph idx="1"/>
          </p:nvPr>
        </p:nvSpPr>
        <p:spPr>
          <a:xfrm>
            <a:off x="457200" y="1143000"/>
            <a:ext cx="11062252" cy="4916056"/>
          </a:xfrm>
        </p:spPr>
        <p:txBody>
          <a:bodyPr>
            <a:normAutofit/>
          </a:bodyPr>
          <a:lstStyle/>
          <a:p>
            <a:pPr marL="0" indent="0">
              <a:spcBef>
                <a:spcPts val="600"/>
              </a:spcBef>
              <a:spcAft>
                <a:spcPts val="600"/>
              </a:spcAft>
              <a:buNone/>
            </a:pPr>
            <a:r>
              <a:rPr lang="en-US" sz="2300" dirty="0"/>
              <a:t>The decision-maker(s) will issue a written determination regarding responsibility. The written determination will include: </a:t>
            </a:r>
          </a:p>
          <a:p>
            <a:pPr marL="400050" lvl="1" indent="0">
              <a:spcBef>
                <a:spcPts val="400"/>
              </a:spcBef>
              <a:spcAft>
                <a:spcPts val="400"/>
              </a:spcAft>
              <a:buClr>
                <a:srgbClr val="008080"/>
              </a:buClr>
              <a:buNone/>
            </a:pPr>
            <a:r>
              <a:rPr lang="en-US" sz="1600" dirty="0"/>
              <a:t>identification of the allegations potentially constituting sexual harassment; </a:t>
            </a:r>
          </a:p>
          <a:p>
            <a:pPr marL="400050" lvl="1" indent="0">
              <a:spcBef>
                <a:spcPts val="400"/>
              </a:spcBef>
              <a:spcAft>
                <a:spcPts val="400"/>
              </a:spcAft>
              <a:buClr>
                <a:srgbClr val="008080"/>
              </a:buClr>
              <a:buNone/>
            </a:pPr>
            <a:r>
              <a:rPr lang="en-US" sz="1600" dirty="0"/>
              <a:t>a description of the procedural steps taken from the receipt of the formal complaint through the determination, including any notifications to the parties, interviews with parties and witnesses, site visits, methods used to gather other evidence, and hearings held (if applicable); </a:t>
            </a:r>
          </a:p>
          <a:p>
            <a:pPr marL="400050" lvl="1" indent="0">
              <a:spcBef>
                <a:spcPts val="400"/>
              </a:spcBef>
              <a:spcAft>
                <a:spcPts val="400"/>
              </a:spcAft>
              <a:buClr>
                <a:srgbClr val="008080"/>
              </a:buClr>
              <a:buNone/>
            </a:pPr>
            <a:r>
              <a:rPr lang="en-US" sz="1600" dirty="0"/>
              <a:t>findings of fact supporting the determination; </a:t>
            </a:r>
          </a:p>
          <a:p>
            <a:pPr marL="400050" lvl="1" indent="0">
              <a:spcBef>
                <a:spcPts val="400"/>
              </a:spcBef>
              <a:spcAft>
                <a:spcPts val="400"/>
              </a:spcAft>
              <a:buClr>
                <a:srgbClr val="008080"/>
              </a:buClr>
              <a:buNone/>
            </a:pPr>
            <a:r>
              <a:rPr lang="en-US" sz="1600" dirty="0"/>
              <a:t>conclusions regarding the application of the District’s code of conduct (student discipline policy) to the facts; </a:t>
            </a:r>
          </a:p>
          <a:p>
            <a:pPr marL="400050" lvl="1" indent="0">
              <a:spcBef>
                <a:spcPts val="400"/>
              </a:spcBef>
              <a:spcAft>
                <a:spcPts val="400"/>
              </a:spcAft>
              <a:buClr>
                <a:srgbClr val="008080"/>
              </a:buClr>
              <a:buNone/>
            </a:pPr>
            <a:r>
              <a:rPr lang="en-US" sz="1600" dirty="0"/>
              <a:t>a statement of, and rationale for, the result as to each allegation, including a determination regarding responsibility, any disciplinary sanctions the District will impose on the respondent, and whether remedies designed to restore or preserve equal access to the District’s education program or activity will be provided by the District to the complainant; and </a:t>
            </a:r>
          </a:p>
          <a:p>
            <a:pPr marL="400050" lvl="1" indent="0">
              <a:spcBef>
                <a:spcPts val="400"/>
              </a:spcBef>
              <a:spcAft>
                <a:spcPts val="400"/>
              </a:spcAft>
              <a:buClr>
                <a:srgbClr val="008080"/>
              </a:buClr>
              <a:buNone/>
            </a:pPr>
            <a:r>
              <a:rPr lang="en-US" sz="1600" dirty="0"/>
              <a:t>the District’s procedures and permissible bases for the complainant and respondent to appeal. </a:t>
            </a:r>
          </a:p>
          <a:p>
            <a:pPr marL="0" indent="0">
              <a:spcBef>
                <a:spcPts val="600"/>
              </a:spcBef>
              <a:spcAft>
                <a:spcPts val="600"/>
              </a:spcAft>
              <a:buClr>
                <a:srgbClr val="008080"/>
              </a:buClr>
              <a:buNone/>
            </a:pPr>
            <a:r>
              <a:rPr lang="en-US" sz="2300" dirty="0"/>
              <a:t>The written determination will be provided to </a:t>
            </a:r>
            <a:r>
              <a:rPr lang="en-US" sz="2300" b="1" dirty="0">
                <a:solidFill>
                  <a:srgbClr val="1D6295"/>
                </a:solidFill>
              </a:rPr>
              <a:t>both</a:t>
            </a:r>
            <a:r>
              <a:rPr lang="en-US" sz="2300" dirty="0">
                <a:solidFill>
                  <a:srgbClr val="1D6295"/>
                </a:solidFill>
              </a:rPr>
              <a:t> </a:t>
            </a:r>
            <a:r>
              <a:rPr lang="en-US" sz="2300" dirty="0"/>
              <a:t>parties </a:t>
            </a:r>
            <a:r>
              <a:rPr lang="en-US" sz="2300" b="1" dirty="0">
                <a:solidFill>
                  <a:srgbClr val="1D6295"/>
                </a:solidFill>
              </a:rPr>
              <a:t>simultaneously.</a:t>
            </a:r>
          </a:p>
        </p:txBody>
      </p:sp>
      <p:sp>
        <p:nvSpPr>
          <p:cNvPr id="7" name="Oval 6"/>
          <p:cNvSpPr/>
          <p:nvPr/>
        </p:nvSpPr>
        <p:spPr>
          <a:xfrm>
            <a:off x="533400" y="1981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8" name="Oval 7"/>
          <p:cNvSpPr/>
          <p:nvPr/>
        </p:nvSpPr>
        <p:spPr>
          <a:xfrm>
            <a:off x="533400" y="2356749"/>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 name="Oval 8"/>
          <p:cNvSpPr/>
          <p:nvPr/>
        </p:nvSpPr>
        <p:spPr>
          <a:xfrm>
            <a:off x="533400" y="3124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0" name="Oval 9"/>
          <p:cNvSpPr/>
          <p:nvPr/>
        </p:nvSpPr>
        <p:spPr>
          <a:xfrm>
            <a:off x="523047" y="3507339"/>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1" name="Oval 10"/>
          <p:cNvSpPr/>
          <p:nvPr/>
        </p:nvSpPr>
        <p:spPr>
          <a:xfrm>
            <a:off x="533400" y="3898496"/>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2" name="Oval 11"/>
          <p:cNvSpPr/>
          <p:nvPr/>
        </p:nvSpPr>
        <p:spPr>
          <a:xfrm>
            <a:off x="542925" y="4944022"/>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23571418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Decision-Maker: Disciplinary Sanctions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60</a:t>
            </a:fld>
            <a:endParaRPr lang="en-US"/>
          </a:p>
        </p:txBody>
      </p:sp>
      <p:graphicFrame>
        <p:nvGraphicFramePr>
          <p:cNvPr id="6" name="Diagram 5"/>
          <p:cNvGraphicFramePr/>
          <p:nvPr>
            <p:extLst>
              <p:ext uri="{D42A27DB-BD31-4B8C-83A1-F6EECF244321}">
                <p14:modId xmlns:p14="http://schemas.microsoft.com/office/powerpoint/2010/main" val="490110651"/>
              </p:ext>
            </p:extLst>
          </p:nvPr>
        </p:nvGraphicFramePr>
        <p:xfrm>
          <a:off x="675400" y="1120144"/>
          <a:ext cx="10886661"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46429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90840"/>
            <a:ext cx="11354057" cy="1407786"/>
          </a:xfrm>
        </p:spPr>
        <p:txBody>
          <a:bodyPr/>
          <a:lstStyle/>
          <a:p>
            <a:pPr algn="ctr"/>
            <a:r>
              <a:rPr lang="en-US" dirty="0"/>
              <a:t>Appeals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61</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75" y="2008663"/>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7571" y="1866714"/>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743" y="3040778"/>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0042" y="2870286"/>
            <a:ext cx="861786" cy="859536"/>
          </a:xfrm>
          <a:prstGeom prst="rect">
            <a:avLst/>
          </a:prstGeom>
        </p:spPr>
      </p:pic>
      <p:sp>
        <p:nvSpPr>
          <p:cNvPr id="10" name="TextBox 9"/>
          <p:cNvSpPr txBox="1"/>
          <p:nvPr/>
        </p:nvSpPr>
        <p:spPr>
          <a:xfrm>
            <a:off x="1260474" y="2087722"/>
            <a:ext cx="10149647"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New evidence that was not reasonably available at the time the determination regarding responsibility or dismissal was made, that could affect the outcome of the matter;</a:t>
            </a:r>
          </a:p>
        </p:txBody>
      </p:sp>
      <p:sp>
        <p:nvSpPr>
          <p:cNvPr id="11" name="TextBox 10"/>
          <p:cNvSpPr txBox="1"/>
          <p:nvPr/>
        </p:nvSpPr>
        <p:spPr>
          <a:xfrm>
            <a:off x="1298129" y="3227522"/>
            <a:ext cx="10320713"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Procedural irregularity that affected the outcome of the matter; or</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779" y="4080204"/>
            <a:ext cx="812800" cy="810678"/>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967" y="3926979"/>
            <a:ext cx="861786" cy="859536"/>
          </a:xfrm>
          <a:prstGeom prst="rect">
            <a:avLst/>
          </a:prstGeom>
        </p:spPr>
      </p:pic>
      <p:sp>
        <p:nvSpPr>
          <p:cNvPr id="14" name="TextBox 13"/>
          <p:cNvSpPr txBox="1"/>
          <p:nvPr/>
        </p:nvSpPr>
        <p:spPr>
          <a:xfrm>
            <a:off x="1300525" y="4146917"/>
            <a:ext cx="10318317" cy="1015663"/>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The Title IX Coordinator, investigator(s), and/or decision-maker(s) had a conflict of interest or bias for or against complainants or respondents generally or the individual complainant or respondent that affected the outcome of the matter.</a:t>
            </a:r>
          </a:p>
        </p:txBody>
      </p:sp>
      <p:sp>
        <p:nvSpPr>
          <p:cNvPr id="15" name="TextBox 14"/>
          <p:cNvSpPr txBox="1"/>
          <p:nvPr/>
        </p:nvSpPr>
        <p:spPr>
          <a:xfrm>
            <a:off x="457199" y="1045216"/>
            <a:ext cx="11161643"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Either party can appeal from a responsibility determination or a dismissal of a formal complaint on the following bases: </a:t>
            </a:r>
          </a:p>
        </p:txBody>
      </p:sp>
      <p:sp>
        <p:nvSpPr>
          <p:cNvPr id="16" name="TextBox 15"/>
          <p:cNvSpPr txBox="1"/>
          <p:nvPr/>
        </p:nvSpPr>
        <p:spPr>
          <a:xfrm>
            <a:off x="447675" y="5223865"/>
            <a:ext cx="10962446"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The District may add other bases for appeal so long as they are offered equally to both parties. </a:t>
            </a:r>
          </a:p>
        </p:txBody>
      </p:sp>
    </p:spTree>
    <p:extLst>
      <p:ext uri="{BB962C8B-B14F-4D97-AF65-F5344CB8AC3E}">
        <p14:creationId xmlns:p14="http://schemas.microsoft.com/office/powerpoint/2010/main" val="214091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8786"/>
            <a:ext cx="11354057" cy="1407786"/>
          </a:xfrm>
        </p:spPr>
        <p:txBody>
          <a:bodyPr/>
          <a:lstStyle/>
          <a:p>
            <a:pPr algn="ctr"/>
            <a:r>
              <a:rPr lang="en-US" dirty="0"/>
              <a:t>Appeals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62</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75" y="1429308"/>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7571" y="1287359"/>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743" y="2260952"/>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67" y="2090460"/>
            <a:ext cx="861786" cy="859536"/>
          </a:xfrm>
          <a:prstGeom prst="rect">
            <a:avLst/>
          </a:prstGeom>
        </p:spPr>
      </p:pic>
      <p:sp>
        <p:nvSpPr>
          <p:cNvPr id="10" name="TextBox 9"/>
          <p:cNvSpPr txBox="1"/>
          <p:nvPr/>
        </p:nvSpPr>
        <p:spPr>
          <a:xfrm>
            <a:off x="1260475" y="1439196"/>
            <a:ext cx="10229160"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Provide notice to the other party in writing and implement appeal procedures equally for both parties;</a:t>
            </a:r>
          </a:p>
        </p:txBody>
      </p:sp>
      <p:sp>
        <p:nvSpPr>
          <p:cNvPr id="11" name="TextBox 10"/>
          <p:cNvSpPr txBox="1"/>
          <p:nvPr/>
        </p:nvSpPr>
        <p:spPr>
          <a:xfrm>
            <a:off x="1298129" y="2303592"/>
            <a:ext cx="10290897"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Ensure that the decision-maker(s) for the appeal is not the investigator(s), Title IX Coordinator, or decision-maker(s) for the responsibility determination; </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779" y="3122225"/>
            <a:ext cx="812800" cy="810678"/>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967" y="2969000"/>
            <a:ext cx="861786" cy="859536"/>
          </a:xfrm>
          <a:prstGeom prst="rect">
            <a:avLst/>
          </a:prstGeom>
        </p:spPr>
      </p:pic>
      <p:sp>
        <p:nvSpPr>
          <p:cNvPr id="14" name="TextBox 13"/>
          <p:cNvSpPr txBox="1"/>
          <p:nvPr/>
        </p:nvSpPr>
        <p:spPr>
          <a:xfrm>
            <a:off x="1300525" y="3188938"/>
            <a:ext cx="10288501"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Give both parties a reasonable, equal opportunity to submit a written statement in support of, or challenging, the outcome;</a:t>
            </a:r>
          </a:p>
        </p:txBody>
      </p:sp>
      <p:sp>
        <p:nvSpPr>
          <p:cNvPr id="15" name="TextBox 14"/>
          <p:cNvSpPr txBox="1"/>
          <p:nvPr/>
        </p:nvSpPr>
        <p:spPr>
          <a:xfrm>
            <a:off x="457200" y="838530"/>
            <a:ext cx="8357434"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When an appeal is filed, the District :</a:t>
            </a:r>
          </a:p>
        </p:txBody>
      </p:sp>
      <p:sp>
        <p:nvSpPr>
          <p:cNvPr id="16" name="TextBox 15"/>
          <p:cNvSpPr txBox="1"/>
          <p:nvPr/>
        </p:nvSpPr>
        <p:spPr>
          <a:xfrm>
            <a:off x="447675" y="5532804"/>
            <a:ext cx="11041960"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Supportive measures for either or both parties </a:t>
            </a:r>
            <a:r>
              <a:rPr lang="en-US" sz="2400" b="1" dirty="0">
                <a:solidFill>
                  <a:srgbClr val="1D6295"/>
                </a:solidFill>
                <a:latin typeface="Book Antiqua" panose="02040602050305030304" pitchFamily="18" charset="0"/>
              </a:rPr>
              <a:t>may </a:t>
            </a:r>
            <a:r>
              <a:rPr lang="en-US" sz="2400" dirty="0">
                <a:solidFill>
                  <a:schemeClr val="tx1">
                    <a:lumMod val="50000"/>
                  </a:schemeClr>
                </a:solidFill>
                <a:latin typeface="Book Antiqua" panose="02040602050305030304" pitchFamily="18" charset="0"/>
              </a:rPr>
              <a:t>be continued throughout the appeal process. </a:t>
            </a:r>
          </a:p>
        </p:txBody>
      </p:sp>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311" y="3978736"/>
            <a:ext cx="812800" cy="810678"/>
          </a:xfrm>
          <a:prstGeom prst="rect">
            <a:avLst/>
          </a:prstGeom>
        </p:spPr>
      </p:pic>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2499" y="3825511"/>
            <a:ext cx="861786" cy="859536"/>
          </a:xfrm>
          <a:prstGeom prst="rect">
            <a:avLst/>
          </a:prstGeom>
        </p:spPr>
      </p:pic>
      <p:sp>
        <p:nvSpPr>
          <p:cNvPr id="19" name="TextBox 18"/>
          <p:cNvSpPr txBox="1"/>
          <p:nvPr/>
        </p:nvSpPr>
        <p:spPr>
          <a:xfrm>
            <a:off x="1313057" y="4025571"/>
            <a:ext cx="10166639"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Issue a written decision describing the result of the appeal and the rationale for the result; and</a:t>
            </a:r>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804" y="4794850"/>
            <a:ext cx="812800" cy="810678"/>
          </a:xfrm>
          <a:prstGeom prst="rect">
            <a:avLst/>
          </a:prstGeom>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992" y="4641625"/>
            <a:ext cx="861786" cy="859536"/>
          </a:xfrm>
          <a:prstGeom prst="rect">
            <a:avLst/>
          </a:prstGeom>
        </p:spPr>
      </p:pic>
      <p:sp>
        <p:nvSpPr>
          <p:cNvPr id="22" name="TextBox 21"/>
          <p:cNvSpPr txBox="1"/>
          <p:nvPr/>
        </p:nvSpPr>
        <p:spPr>
          <a:xfrm>
            <a:off x="1322550" y="4947826"/>
            <a:ext cx="10017998"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Provide the written decision simultaneously to both parties. </a:t>
            </a:r>
          </a:p>
        </p:txBody>
      </p:sp>
    </p:spTree>
    <p:extLst>
      <p:ext uri="{BB962C8B-B14F-4D97-AF65-F5344CB8AC3E}">
        <p14:creationId xmlns:p14="http://schemas.microsoft.com/office/powerpoint/2010/main" val="23774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15037"/>
            <a:ext cx="11354057" cy="1407786"/>
          </a:xfrm>
        </p:spPr>
        <p:txBody>
          <a:bodyPr/>
          <a:lstStyle/>
          <a:p>
            <a:pPr algn="ctr"/>
            <a:r>
              <a:rPr lang="en-US" dirty="0"/>
              <a:t>What is Relevant Evidence?</a:t>
            </a:r>
          </a:p>
        </p:txBody>
      </p:sp>
      <p:sp>
        <p:nvSpPr>
          <p:cNvPr id="3" name="Content Placeholder 2"/>
          <p:cNvSpPr>
            <a:spLocks noGrp="1"/>
          </p:cNvSpPr>
          <p:nvPr>
            <p:ph idx="1"/>
          </p:nvPr>
        </p:nvSpPr>
        <p:spPr>
          <a:xfrm>
            <a:off x="441703" y="1162879"/>
            <a:ext cx="11354057" cy="5014084"/>
          </a:xfrm>
        </p:spPr>
        <p:txBody>
          <a:bodyPr>
            <a:normAutofit/>
          </a:bodyPr>
          <a:lstStyle/>
          <a:p>
            <a:pPr marL="0" indent="0">
              <a:buNone/>
            </a:pPr>
            <a:r>
              <a:rPr lang="en-US" sz="2300" dirty="0"/>
              <a:t>Investigators preparing an investigative report and decision-makers allowing questions must determine if the evidence is </a:t>
            </a:r>
            <a:r>
              <a:rPr lang="en-US" sz="2300" b="1" dirty="0">
                <a:solidFill>
                  <a:srgbClr val="5E3C63"/>
                </a:solidFill>
              </a:rPr>
              <a:t>relevant</a:t>
            </a:r>
            <a:r>
              <a:rPr lang="en-US" sz="2300" b="1" dirty="0"/>
              <a:t>.</a:t>
            </a:r>
            <a:endParaRPr lang="en-US" sz="2300" dirty="0"/>
          </a:p>
          <a:p>
            <a:pPr marL="514350" indent="-457200">
              <a:buClr>
                <a:srgbClr val="008080"/>
              </a:buClr>
              <a:buSzPct val="75000"/>
            </a:pPr>
            <a:r>
              <a:rPr lang="en-US" sz="2000" dirty="0"/>
              <a:t>Evidence is relevant if it has a tendency to make something more or less probable than it would be without the evidence and it is of consequence in determining the question of sexual harassment. </a:t>
            </a:r>
          </a:p>
          <a:p>
            <a:pPr marL="914400" lvl="1" indent="-457200">
              <a:buClr>
                <a:srgbClr val="008080"/>
              </a:buClr>
              <a:buSzPct val="75000"/>
            </a:pPr>
            <a:r>
              <a:rPr lang="en-US" sz="1800" dirty="0"/>
              <a:t>Relevance is broad and can include questions about the who, what, when, and how of the allegations, as well as issues related to motive or bias, among others. </a:t>
            </a:r>
          </a:p>
          <a:p>
            <a:pPr marL="914400" lvl="1" indent="-457200">
              <a:buClr>
                <a:srgbClr val="008080"/>
              </a:buClr>
              <a:buSzPct val="75000"/>
            </a:pPr>
            <a:r>
              <a:rPr lang="en-US" sz="1800" dirty="0"/>
              <a:t>Relevant evidence includes both exculpatory and </a:t>
            </a:r>
            <a:r>
              <a:rPr lang="en-US" sz="1800" dirty="0" err="1"/>
              <a:t>inculpatory</a:t>
            </a:r>
            <a:r>
              <a:rPr lang="en-US" sz="1800" dirty="0"/>
              <a:t> evidence (i.e. must look at evidence that is both favorable and unfavorable to any party). </a:t>
            </a:r>
          </a:p>
          <a:p>
            <a:pPr marL="514350" indent="-457200">
              <a:buClr>
                <a:srgbClr val="008080"/>
              </a:buClr>
              <a:buSzPct val="75000"/>
            </a:pPr>
            <a:r>
              <a:rPr lang="en-US" sz="2000" dirty="0"/>
              <a:t>Evidence that constitutes or seeks disclosure of </a:t>
            </a:r>
            <a:br>
              <a:rPr lang="en-US" sz="2000" dirty="0"/>
            </a:br>
            <a:r>
              <a:rPr lang="en-US" sz="2000" dirty="0"/>
              <a:t>information protected under a legally recognized privilege </a:t>
            </a:r>
            <a:br>
              <a:rPr lang="en-US" sz="2000" dirty="0"/>
            </a:br>
            <a:r>
              <a:rPr lang="en-US" sz="2000" dirty="0"/>
              <a:t>(i.e. attorney-client or doctor-patient) </a:t>
            </a:r>
            <a:br>
              <a:rPr lang="en-US" sz="2000" dirty="0"/>
            </a:br>
            <a:r>
              <a:rPr lang="en-US" sz="2000" dirty="0"/>
              <a:t>cannot be required, allowed, or relied upon unless </a:t>
            </a:r>
            <a:br>
              <a:rPr lang="en-US" sz="2000" dirty="0"/>
            </a:br>
            <a:r>
              <a:rPr lang="en-US" sz="2000" dirty="0"/>
              <a:t>the person holding the privilege has waived the privilege.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63</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551613" y="3209783"/>
            <a:ext cx="5640387" cy="3648217"/>
          </a:xfrm>
          <a:prstGeom prst="rect">
            <a:avLst/>
          </a:prstGeom>
        </p:spPr>
      </p:pic>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1416689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178607"/>
            <a:ext cx="11354057" cy="1407786"/>
          </a:xfrm>
        </p:spPr>
        <p:txBody>
          <a:bodyPr/>
          <a:lstStyle/>
          <a:p>
            <a:pPr algn="ctr"/>
            <a:r>
              <a:rPr lang="en-US" dirty="0"/>
              <a:t>Rape Shield</a:t>
            </a:r>
          </a:p>
        </p:txBody>
      </p:sp>
      <p:sp>
        <p:nvSpPr>
          <p:cNvPr id="3" name="Content Placeholder 2"/>
          <p:cNvSpPr>
            <a:spLocks noGrp="1"/>
          </p:cNvSpPr>
          <p:nvPr>
            <p:ph idx="1"/>
          </p:nvPr>
        </p:nvSpPr>
        <p:spPr>
          <a:xfrm>
            <a:off x="441703" y="1282811"/>
            <a:ext cx="11354057" cy="5014084"/>
          </a:xfrm>
        </p:spPr>
        <p:txBody>
          <a:bodyPr>
            <a:normAutofit/>
          </a:bodyPr>
          <a:lstStyle/>
          <a:p>
            <a:pPr marL="0" indent="0">
              <a:buNone/>
            </a:pPr>
            <a:r>
              <a:rPr lang="en-US" sz="2300" dirty="0"/>
              <a:t>Investigators and decision-makers are not allowed to ask questions or seek evidence about a complainant's prior sexual acts because such acts are deemed irrelevant. The parties may not ask these questions of each other.</a:t>
            </a:r>
          </a:p>
          <a:p>
            <a:pPr marL="0" indent="0">
              <a:buNone/>
            </a:pPr>
            <a:r>
              <a:rPr lang="en-US" sz="3600" b="1" i="1" dirty="0">
                <a:solidFill>
                  <a:srgbClr val="5E3C63"/>
                </a:solidFill>
              </a:rPr>
              <a:t>Unless</a:t>
            </a:r>
            <a:r>
              <a:rPr lang="en-US" sz="2300" dirty="0"/>
              <a:t>… the evidence is used to prove:</a:t>
            </a:r>
          </a:p>
          <a:p>
            <a:pPr>
              <a:buClr>
                <a:srgbClr val="008080"/>
              </a:buClr>
            </a:pPr>
            <a:r>
              <a:rPr lang="en-US" sz="2300" dirty="0"/>
              <a:t>someone other than the respondent </a:t>
            </a:r>
            <a:br>
              <a:rPr lang="en-US" sz="2300" dirty="0"/>
            </a:br>
            <a:r>
              <a:rPr lang="en-US" sz="2300" dirty="0"/>
              <a:t>committed the alleged offense, or </a:t>
            </a:r>
          </a:p>
          <a:p>
            <a:pPr>
              <a:buClr>
                <a:srgbClr val="008080"/>
              </a:buClr>
            </a:pPr>
            <a:r>
              <a:rPr lang="en-US" sz="2300" dirty="0"/>
              <a:t>specific incidents of past sexual behavior </a:t>
            </a:r>
            <a:br>
              <a:rPr lang="en-US" sz="2300" dirty="0"/>
            </a:br>
            <a:r>
              <a:rPr lang="en-US" sz="2300" dirty="0"/>
              <a:t>between the complainant and </a:t>
            </a:r>
            <a:br>
              <a:rPr lang="en-US" sz="2300" dirty="0"/>
            </a:br>
            <a:r>
              <a:rPr lang="en-US" sz="2300" dirty="0"/>
              <a:t>respondent and is offered </a:t>
            </a:r>
            <a:br>
              <a:rPr lang="en-US" sz="2300" dirty="0"/>
            </a:br>
            <a:r>
              <a:rPr lang="en-US" sz="2300" dirty="0"/>
              <a:t>to prove consent. </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64</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551613" y="3209783"/>
            <a:ext cx="5640387" cy="3648217"/>
          </a:xfrm>
          <a:prstGeom prst="rect">
            <a:avLst/>
          </a:prstGeom>
        </p:spPr>
      </p:pic>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2753280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319091"/>
            <a:ext cx="11354057" cy="1407786"/>
          </a:xfrm>
        </p:spPr>
        <p:txBody>
          <a:bodyPr/>
          <a:lstStyle/>
          <a:p>
            <a:pPr algn="ctr"/>
            <a:r>
              <a:rPr lang="en-US" dirty="0"/>
              <a:t>Consent</a:t>
            </a:r>
          </a:p>
        </p:txBody>
      </p:sp>
      <p:sp>
        <p:nvSpPr>
          <p:cNvPr id="3" name="Content Placeholder 2"/>
          <p:cNvSpPr>
            <a:spLocks noGrp="1"/>
          </p:cNvSpPr>
          <p:nvPr>
            <p:ph idx="1"/>
          </p:nvPr>
        </p:nvSpPr>
        <p:spPr>
          <a:xfrm>
            <a:off x="401411" y="1866823"/>
            <a:ext cx="10992680" cy="4459225"/>
          </a:xfrm>
        </p:spPr>
        <p:txBody>
          <a:bodyPr>
            <a:normAutofit/>
          </a:bodyPr>
          <a:lstStyle/>
          <a:p>
            <a:r>
              <a:rPr lang="en-US" dirty="0"/>
              <a:t>Title IX does not define “consent”</a:t>
            </a:r>
          </a:p>
          <a:p>
            <a:r>
              <a:rPr lang="en-US" dirty="0"/>
              <a:t>Department of Education intentionally silent on this issue. Districts must provide a definition of consent and use the definition consistently.</a:t>
            </a:r>
            <a:endParaRPr lang="en-US" sz="1800" dirty="0"/>
          </a:p>
          <a:p>
            <a:pPr lvl="1"/>
            <a:r>
              <a:rPr lang="en-US" dirty="0"/>
              <a:t>Coordinators, investigators, decision-makers must be trained on the District’s definition of consent.</a:t>
            </a:r>
          </a:p>
          <a:p>
            <a:pPr lvl="1"/>
            <a:r>
              <a:rPr lang="en-US" dirty="0"/>
              <a:t>Definition may impact whether sexual harassment occurred and whether certain evidence is admissible under Rape Shield.</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65</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4548" y="179145"/>
            <a:ext cx="2242383" cy="2226365"/>
          </a:xfrm>
          <a:prstGeom prst="rect">
            <a:avLst/>
          </a:prstGeom>
        </p:spPr>
      </p:pic>
    </p:spTree>
    <p:extLst>
      <p:ext uri="{BB962C8B-B14F-4D97-AF65-F5344CB8AC3E}">
        <p14:creationId xmlns:p14="http://schemas.microsoft.com/office/powerpoint/2010/main" val="25610157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Affirmative Consent</a:t>
            </a:r>
          </a:p>
        </p:txBody>
      </p:sp>
      <p:sp>
        <p:nvSpPr>
          <p:cNvPr id="3" name="Content Placeholder 2"/>
          <p:cNvSpPr>
            <a:spLocks noGrp="1"/>
          </p:cNvSpPr>
          <p:nvPr>
            <p:ph idx="1"/>
          </p:nvPr>
        </p:nvSpPr>
        <p:spPr>
          <a:xfrm>
            <a:off x="401411" y="1391479"/>
            <a:ext cx="10992680" cy="4934570"/>
          </a:xfrm>
        </p:spPr>
        <p:txBody>
          <a:bodyPr>
            <a:normAutofit fontScale="92500" lnSpcReduction="10000"/>
          </a:bodyPr>
          <a:lstStyle/>
          <a:p>
            <a:r>
              <a:rPr lang="en-US" dirty="0"/>
              <a:t>Affirmative Consent means an </a:t>
            </a:r>
            <a:r>
              <a:rPr lang="en-US" b="1" dirty="0">
                <a:solidFill>
                  <a:srgbClr val="1D6295"/>
                </a:solidFill>
              </a:rPr>
              <a:t>active</a:t>
            </a:r>
            <a:r>
              <a:rPr lang="en-US" dirty="0">
                <a:solidFill>
                  <a:srgbClr val="1D6295"/>
                </a:solidFill>
              </a:rPr>
              <a:t>, </a:t>
            </a:r>
            <a:r>
              <a:rPr lang="en-US" b="1" dirty="0">
                <a:solidFill>
                  <a:srgbClr val="1D6295"/>
                </a:solidFill>
              </a:rPr>
              <a:t>clear</a:t>
            </a:r>
            <a:r>
              <a:rPr lang="en-US" dirty="0">
                <a:solidFill>
                  <a:srgbClr val="1D6295"/>
                </a:solidFill>
              </a:rPr>
              <a:t> </a:t>
            </a:r>
            <a:br>
              <a:rPr lang="en-US" dirty="0">
                <a:solidFill>
                  <a:srgbClr val="1D6295"/>
                </a:solidFill>
              </a:rPr>
            </a:br>
            <a:r>
              <a:rPr lang="en-US" dirty="0"/>
              <a:t>and </a:t>
            </a:r>
            <a:r>
              <a:rPr lang="en-US" b="1" dirty="0">
                <a:solidFill>
                  <a:srgbClr val="1D6295"/>
                </a:solidFill>
              </a:rPr>
              <a:t>voluntary</a:t>
            </a:r>
            <a:r>
              <a:rPr lang="en-US" dirty="0"/>
              <a:t> agreement by a person to engage </a:t>
            </a:r>
            <a:br>
              <a:rPr lang="en-US" dirty="0"/>
            </a:br>
            <a:r>
              <a:rPr lang="en-US" dirty="0"/>
              <a:t>in sexual activity with another person.</a:t>
            </a:r>
          </a:p>
          <a:p>
            <a:r>
              <a:rPr lang="en-US" dirty="0"/>
              <a:t>When determining whether consent for sexual activity was given, consider the following:</a:t>
            </a:r>
          </a:p>
          <a:p>
            <a:pPr lvl="1"/>
            <a:r>
              <a:rPr lang="en-US" dirty="0"/>
              <a:t>Was consent given by </a:t>
            </a:r>
            <a:r>
              <a:rPr lang="en-US" b="1" dirty="0">
                <a:solidFill>
                  <a:srgbClr val="1D6295"/>
                </a:solidFill>
              </a:rPr>
              <a:t>all </a:t>
            </a:r>
            <a:r>
              <a:rPr lang="en-US" dirty="0"/>
              <a:t>persons who engaged in the sexual activity?</a:t>
            </a:r>
          </a:p>
          <a:p>
            <a:pPr lvl="1"/>
            <a:r>
              <a:rPr lang="en-US" dirty="0"/>
              <a:t>Consent may be revoked at any time.</a:t>
            </a:r>
          </a:p>
          <a:p>
            <a:pPr lvl="1"/>
            <a:r>
              <a:rPr lang="en-US" dirty="0"/>
              <a:t>It is the responsibility of each person to ensure that he/she has the consent of all persons engaged in the sexual activity throughout the entirety of the sexual activity.</a:t>
            </a:r>
          </a:p>
          <a:p>
            <a:pPr lvl="1"/>
            <a:r>
              <a:rPr lang="en-US" dirty="0"/>
              <a:t>The existence of a prior or current dating/sexual relationship between the parties, in and of itself, is not determinative of consent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66</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4548" y="179145"/>
            <a:ext cx="2242383" cy="2226365"/>
          </a:xfrm>
          <a:prstGeom prst="rect">
            <a:avLst/>
          </a:prstGeom>
        </p:spPr>
      </p:pic>
    </p:spTree>
    <p:extLst>
      <p:ext uri="{BB962C8B-B14F-4D97-AF65-F5344CB8AC3E}">
        <p14:creationId xmlns:p14="http://schemas.microsoft.com/office/powerpoint/2010/main" val="4263595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4548" y="179145"/>
            <a:ext cx="2242383" cy="2226365"/>
          </a:xfrm>
          <a:prstGeom prst="rect">
            <a:avLst/>
          </a:prstGeom>
        </p:spPr>
      </p:pic>
      <p:sp>
        <p:nvSpPr>
          <p:cNvPr id="2" name="Title 1"/>
          <p:cNvSpPr>
            <a:spLocks noGrp="1"/>
          </p:cNvSpPr>
          <p:nvPr>
            <p:ph type="title"/>
          </p:nvPr>
        </p:nvSpPr>
        <p:spPr/>
        <p:txBody>
          <a:bodyPr/>
          <a:lstStyle/>
          <a:p>
            <a:pPr algn="ctr"/>
            <a:r>
              <a:rPr lang="en-US" dirty="0"/>
              <a:t>Affirmative Consent</a:t>
            </a:r>
          </a:p>
        </p:txBody>
      </p:sp>
      <p:sp>
        <p:nvSpPr>
          <p:cNvPr id="3" name="Content Placeholder 2"/>
          <p:cNvSpPr>
            <a:spLocks noGrp="1"/>
          </p:cNvSpPr>
          <p:nvPr>
            <p:ph idx="1"/>
          </p:nvPr>
        </p:nvSpPr>
        <p:spPr>
          <a:xfrm>
            <a:off x="401411" y="1391479"/>
            <a:ext cx="10992680" cy="4934570"/>
          </a:xfrm>
        </p:spPr>
        <p:txBody>
          <a:bodyPr>
            <a:normAutofit/>
          </a:bodyPr>
          <a:lstStyle/>
          <a:p>
            <a:r>
              <a:rPr lang="en-US" dirty="0"/>
              <a:t>It is </a:t>
            </a:r>
            <a:r>
              <a:rPr lang="en-US" b="1" dirty="0">
                <a:solidFill>
                  <a:srgbClr val="1D6295"/>
                </a:solidFill>
              </a:rPr>
              <a:t>NOT</a:t>
            </a:r>
            <a:r>
              <a:rPr lang="en-US" dirty="0"/>
              <a:t> a valid excuse that the respondent: </a:t>
            </a:r>
          </a:p>
          <a:p>
            <a:pPr lvl="1"/>
            <a:r>
              <a:rPr lang="en-US" dirty="0"/>
              <a:t>believed they had consent because the respondent was </a:t>
            </a:r>
            <a:br>
              <a:rPr lang="en-US" dirty="0"/>
            </a:br>
            <a:r>
              <a:rPr lang="en-US" dirty="0"/>
              <a:t>intoxicated or reckless or failed to take reasonable steps </a:t>
            </a:r>
            <a:br>
              <a:rPr lang="en-US" dirty="0"/>
            </a:br>
            <a:r>
              <a:rPr lang="en-US" dirty="0"/>
              <a:t>to ascertain consent; or</a:t>
            </a:r>
          </a:p>
          <a:p>
            <a:pPr lvl="1"/>
            <a:r>
              <a:rPr lang="en-US" dirty="0"/>
              <a:t>believed they had consent if the respondent knew or should have known that the complainant was unable to consent because the complainant was unconscious, asleep, incapacitated because of drugs or alcohol, or otherwise unable to communicate; or</a:t>
            </a:r>
          </a:p>
          <a:p>
            <a:pPr lvl="1"/>
            <a:r>
              <a:rPr lang="en-US" dirty="0"/>
              <a:t>believed they had consent if the respondent knew or should have known that the complainant was unable to consent due to the age of the complainant or the age difference between the parties.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67</a:t>
            </a:fld>
            <a:endParaRPr lang="en-US"/>
          </a:p>
        </p:txBody>
      </p:sp>
    </p:spTree>
    <p:extLst>
      <p:ext uri="{BB962C8B-B14F-4D97-AF65-F5344CB8AC3E}">
        <p14:creationId xmlns:p14="http://schemas.microsoft.com/office/powerpoint/2010/main" val="1537035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7188"/>
            <a:ext cx="11354057" cy="1407786"/>
          </a:xfrm>
        </p:spPr>
        <p:txBody>
          <a:bodyPr/>
          <a:lstStyle/>
          <a:p>
            <a:pPr algn="ctr"/>
            <a:r>
              <a:rPr lang="en-US" dirty="0"/>
              <a:t>Informal Resolution Process</a:t>
            </a:r>
          </a:p>
        </p:txBody>
      </p:sp>
      <p:sp>
        <p:nvSpPr>
          <p:cNvPr id="3" name="Content Placeholder 2"/>
          <p:cNvSpPr>
            <a:spLocks noGrp="1"/>
          </p:cNvSpPr>
          <p:nvPr>
            <p:ph idx="1"/>
          </p:nvPr>
        </p:nvSpPr>
        <p:spPr>
          <a:xfrm>
            <a:off x="441703" y="914265"/>
            <a:ext cx="11354057" cy="4459225"/>
          </a:xfrm>
        </p:spPr>
        <p:txBody>
          <a:bodyPr/>
          <a:lstStyle/>
          <a:p>
            <a:pPr marL="0" indent="0">
              <a:buNone/>
            </a:pPr>
            <a:r>
              <a:rPr lang="en-US" sz="2400" dirty="0">
                <a:solidFill>
                  <a:schemeClr val="bg2">
                    <a:lumMod val="10000"/>
                  </a:schemeClr>
                </a:solidFill>
              </a:rPr>
              <a:t>At any time prior to reaching a responsibility determination, the District has the option of suggesting to the parties an informal resolution process, such as mediation, to resolve the formal complaint. The District is </a:t>
            </a:r>
            <a:r>
              <a:rPr lang="en-US" sz="2400" b="1" dirty="0">
                <a:solidFill>
                  <a:schemeClr val="bg2">
                    <a:lumMod val="10000"/>
                  </a:schemeClr>
                </a:solidFill>
              </a:rPr>
              <a:t>not required </a:t>
            </a:r>
            <a:r>
              <a:rPr lang="en-US" sz="2400" dirty="0">
                <a:solidFill>
                  <a:schemeClr val="bg2">
                    <a:lumMod val="10000"/>
                  </a:schemeClr>
                </a:solidFill>
              </a:rPr>
              <a:t>to offer this process. Prior to facilitating an informal resolution to a formal complaint, Title IX Coordinator will:</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68</a:t>
            </a:fld>
            <a:endParaRPr lang="en-US"/>
          </a:p>
        </p:txBody>
      </p:sp>
      <p:graphicFrame>
        <p:nvGraphicFramePr>
          <p:cNvPr id="6" name="Diagram 5"/>
          <p:cNvGraphicFramePr/>
          <p:nvPr>
            <p:extLst>
              <p:ext uri="{D42A27DB-BD31-4B8C-83A1-F6EECF244321}">
                <p14:modId xmlns:p14="http://schemas.microsoft.com/office/powerpoint/2010/main" val="4264817269"/>
              </p:ext>
            </p:extLst>
          </p:nvPr>
        </p:nvGraphicFramePr>
        <p:xfrm>
          <a:off x="457199" y="2832652"/>
          <a:ext cx="10889111" cy="1561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4265069909"/>
              </p:ext>
            </p:extLst>
          </p:nvPr>
        </p:nvGraphicFramePr>
        <p:xfrm>
          <a:off x="570705" y="4561257"/>
          <a:ext cx="10889111" cy="1561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861011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228917"/>
            <a:ext cx="11354057" cy="1542808"/>
          </a:xfrm>
        </p:spPr>
        <p:txBody>
          <a:bodyPr/>
          <a:lstStyle/>
          <a:p>
            <a:pPr algn="ctr"/>
            <a:r>
              <a:rPr lang="en-US" dirty="0"/>
              <a:t>Informal Resolution Process</a:t>
            </a:r>
          </a:p>
        </p:txBody>
      </p:sp>
      <p:sp>
        <p:nvSpPr>
          <p:cNvPr id="3" name="Content Placeholder 2"/>
          <p:cNvSpPr>
            <a:spLocks noGrp="1"/>
          </p:cNvSpPr>
          <p:nvPr>
            <p:ph idx="1"/>
          </p:nvPr>
        </p:nvSpPr>
        <p:spPr>
          <a:xfrm>
            <a:off x="441703" y="977366"/>
            <a:ext cx="11354057" cy="4041895"/>
          </a:xfrm>
        </p:spPr>
        <p:txBody>
          <a:bodyPr>
            <a:normAutofit fontScale="92500" lnSpcReduction="20000"/>
          </a:bodyPr>
          <a:lstStyle/>
          <a:p>
            <a:pPr marL="342900" indent="-342900">
              <a:buClr>
                <a:srgbClr val="008080"/>
              </a:buClr>
            </a:pPr>
            <a:r>
              <a:rPr lang="en-US" dirty="0">
                <a:solidFill>
                  <a:schemeClr val="bg2">
                    <a:lumMod val="10000"/>
                  </a:schemeClr>
                </a:solidFill>
              </a:rPr>
              <a:t>The informal resolution facilitator must be someone other than the investigator or decision-maker (if already assigned) and must be free from conflicts of interest, bias, and must serve impartially. </a:t>
            </a:r>
          </a:p>
          <a:p>
            <a:pPr marL="342900" indent="-342900">
              <a:buClr>
                <a:srgbClr val="008080"/>
              </a:buClr>
            </a:pPr>
            <a:r>
              <a:rPr lang="en-US" dirty="0">
                <a:solidFill>
                  <a:schemeClr val="bg2">
                    <a:lumMod val="10000"/>
                  </a:schemeClr>
                </a:solidFill>
              </a:rPr>
              <a:t>May be the Title IX Coordinator.</a:t>
            </a:r>
          </a:p>
          <a:p>
            <a:pPr marL="342900" indent="-342900">
              <a:buClr>
                <a:srgbClr val="008080"/>
              </a:buClr>
            </a:pPr>
            <a:r>
              <a:rPr lang="en-US" dirty="0">
                <a:solidFill>
                  <a:schemeClr val="bg2">
                    <a:lumMod val="10000"/>
                  </a:schemeClr>
                </a:solidFill>
              </a:rPr>
              <a:t>Prior to agreeing to any resolution, any party has the right to withdraw from the informal resolution process and resume the grievance process with respect to the formal complaint. </a:t>
            </a:r>
          </a:p>
          <a:p>
            <a:pPr marL="342900" indent="-342900">
              <a:buClr>
                <a:srgbClr val="008080"/>
              </a:buClr>
            </a:pPr>
            <a:r>
              <a:rPr lang="en-US" dirty="0">
                <a:solidFill>
                  <a:schemeClr val="bg2">
                    <a:lumMod val="10000"/>
                  </a:schemeClr>
                </a:solidFill>
              </a:rPr>
              <a:t>If a satisfactory resolution is reached through this informal process, the matter will be considered resolved. If these efforts are unsuccessful, the formal grievance process will continue.</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69</a:t>
            </a:fld>
            <a:endParaRPr lang="en-US"/>
          </a:p>
        </p:txBody>
      </p:sp>
      <p:sp>
        <p:nvSpPr>
          <p:cNvPr id="6" name="Rounded Rectangle 5"/>
          <p:cNvSpPr/>
          <p:nvPr/>
        </p:nvSpPr>
        <p:spPr>
          <a:xfrm>
            <a:off x="761206" y="4800599"/>
            <a:ext cx="10579342" cy="1205251"/>
          </a:xfrm>
          <a:prstGeom prst="roundRect">
            <a:avLst/>
          </a:prstGeom>
          <a:solidFill>
            <a:srgbClr val="1D6295"/>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latin typeface="Book Antiqua" panose="02040602050305030304" pitchFamily="18" charset="0"/>
              </a:rPr>
              <a:t>NOTE: This process is not available to resolve a formal complaint that an employee sexually harassed a student.</a:t>
            </a:r>
          </a:p>
        </p:txBody>
      </p:sp>
    </p:spTree>
    <p:extLst>
      <p:ext uri="{BB962C8B-B14F-4D97-AF65-F5344CB8AC3E}">
        <p14:creationId xmlns:p14="http://schemas.microsoft.com/office/powerpoint/2010/main" val="7065317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to Serve Impartially</a:t>
            </a:r>
          </a:p>
        </p:txBody>
      </p:sp>
      <p:sp>
        <p:nvSpPr>
          <p:cNvPr id="3" name="Content Placeholder 2"/>
          <p:cNvSpPr>
            <a:spLocks noGrp="1"/>
          </p:cNvSpPr>
          <p:nvPr>
            <p:ph idx="1"/>
          </p:nvPr>
        </p:nvSpPr>
        <p:spPr>
          <a:xfrm>
            <a:off x="441703" y="1210842"/>
            <a:ext cx="11354057" cy="4459225"/>
          </a:xfrm>
        </p:spPr>
        <p:txBody>
          <a:bodyPr/>
          <a:lstStyle/>
          <a:p>
            <a:pPr marL="342900" indent="-342900">
              <a:buClr>
                <a:srgbClr val="008080"/>
              </a:buClr>
            </a:pPr>
            <a:r>
              <a:rPr lang="en-US" dirty="0">
                <a:solidFill>
                  <a:schemeClr val="bg2">
                    <a:lumMod val="10000"/>
                  </a:schemeClr>
                </a:solidFill>
              </a:rPr>
              <a:t>Everyone designated as an investigator, decision-maker, appeal decision-maker, informal resolution facilitator, or Title IX Coordinator must serve impartially and must avoid prejudgment of the facts at issue, conflicts of interest, and bias.</a:t>
            </a:r>
          </a:p>
          <a:p>
            <a:pPr marL="342900" indent="-342900">
              <a:buClr>
                <a:srgbClr val="008080"/>
              </a:buClr>
            </a:pPr>
            <a:r>
              <a:rPr lang="en-US" dirty="0">
                <a:solidFill>
                  <a:schemeClr val="bg2">
                    <a:lumMod val="10000"/>
                  </a:schemeClr>
                </a:solidFill>
              </a:rPr>
              <a:t>Investigators and decision-makers cannot evaluate or collect evidence in a way that is based on stereotypes or that favors complainants over respondent or men over women.</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70</a:t>
            </a:fld>
            <a:endParaRPr lang="en-US"/>
          </a:p>
        </p:txBody>
      </p:sp>
      <p:sp>
        <p:nvSpPr>
          <p:cNvPr id="6" name="Rounded Rectangle 5"/>
          <p:cNvSpPr/>
          <p:nvPr/>
        </p:nvSpPr>
        <p:spPr>
          <a:xfrm>
            <a:off x="761206" y="4492487"/>
            <a:ext cx="10579342" cy="1544214"/>
          </a:xfrm>
          <a:prstGeom prst="roundRect">
            <a:avLst/>
          </a:prstGeom>
          <a:solidFill>
            <a:schemeClr val="accent4">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latin typeface="Book Antiqua" panose="02040602050305030304" pitchFamily="18" charset="0"/>
              </a:rPr>
              <a:t>NOTE: Different treatment of complainants and respondents due to sex-based stereotypes about how men and women behave with respect to sexual violence violates Title IX.</a:t>
            </a:r>
          </a:p>
        </p:txBody>
      </p:sp>
    </p:spTree>
    <p:extLst>
      <p:ext uri="{BB962C8B-B14F-4D97-AF65-F5344CB8AC3E}">
        <p14:creationId xmlns:p14="http://schemas.microsoft.com/office/powerpoint/2010/main" val="16933875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Retaliation</a:t>
            </a:r>
          </a:p>
        </p:txBody>
      </p:sp>
      <p:sp>
        <p:nvSpPr>
          <p:cNvPr id="3" name="Content Placeholder 2"/>
          <p:cNvSpPr>
            <a:spLocks noGrp="1"/>
          </p:cNvSpPr>
          <p:nvPr>
            <p:ph idx="1"/>
          </p:nvPr>
        </p:nvSpPr>
        <p:spPr>
          <a:xfrm>
            <a:off x="4427753" y="1717737"/>
            <a:ext cx="7054795" cy="4459225"/>
          </a:xfrm>
        </p:spPr>
        <p:txBody>
          <a:bodyPr/>
          <a:lstStyle/>
          <a:p>
            <a:r>
              <a:rPr lang="en-US" dirty="0">
                <a:solidFill>
                  <a:schemeClr val="bg2">
                    <a:lumMod val="10000"/>
                  </a:schemeClr>
                </a:solidFill>
              </a:rPr>
              <a:t>Retaliation against any individual who complains of sexual harassment is </a:t>
            </a:r>
            <a:r>
              <a:rPr lang="en-US" b="1" dirty="0">
                <a:solidFill>
                  <a:srgbClr val="FF0000"/>
                </a:solidFill>
              </a:rPr>
              <a:t>strictly prohibited</a:t>
            </a:r>
            <a:r>
              <a:rPr lang="en-US" dirty="0">
                <a:solidFill>
                  <a:schemeClr val="bg2">
                    <a:lumMod val="10000"/>
                  </a:schemeClr>
                </a:solidFill>
              </a:rPr>
              <a:t>.  The District must take actions designed to prevent retaliation as a result of filing a complaint. Complaints alleging retaliation may be filed according to the grievance procedures for sex discrimination.</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71</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1695" y="1676400"/>
            <a:ext cx="3431956" cy="3431956"/>
          </a:xfrm>
          <a:prstGeom prst="rect">
            <a:avLst/>
          </a:prstGeom>
          <a:ln w="2222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200401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Record Keeping</a:t>
            </a:r>
          </a:p>
        </p:txBody>
      </p:sp>
      <p:sp>
        <p:nvSpPr>
          <p:cNvPr id="3" name="Content Placeholder 2"/>
          <p:cNvSpPr>
            <a:spLocks noGrp="1"/>
          </p:cNvSpPr>
          <p:nvPr>
            <p:ph idx="1"/>
          </p:nvPr>
        </p:nvSpPr>
        <p:spPr>
          <a:xfrm>
            <a:off x="441703" y="1381539"/>
            <a:ext cx="11354057" cy="4795423"/>
          </a:xfrm>
        </p:spPr>
        <p:txBody>
          <a:bodyPr>
            <a:normAutofit fontScale="85000" lnSpcReduction="20000"/>
          </a:bodyPr>
          <a:lstStyle/>
          <a:p>
            <a:pPr>
              <a:buClr>
                <a:srgbClr val="008080"/>
              </a:buClr>
            </a:pPr>
            <a:r>
              <a:rPr lang="en-US" sz="3200" dirty="0">
                <a:solidFill>
                  <a:schemeClr val="bg2">
                    <a:lumMod val="10000"/>
                  </a:schemeClr>
                </a:solidFill>
              </a:rPr>
              <a:t>The District must maintain for a period of seven (7) years records of:</a:t>
            </a:r>
          </a:p>
          <a:p>
            <a:pPr marL="342900" indent="-342900">
              <a:buClr>
                <a:srgbClr val="008080"/>
              </a:buClr>
            </a:pPr>
            <a:r>
              <a:rPr lang="en-US" dirty="0">
                <a:solidFill>
                  <a:schemeClr val="bg2">
                    <a:lumMod val="10000"/>
                  </a:schemeClr>
                </a:solidFill>
              </a:rPr>
              <a:t>Each sexual harassment investigation including any determination regarding responsibility, any disciplinary sanctions imposed on the </a:t>
            </a:r>
            <a:br>
              <a:rPr lang="en-US" dirty="0">
                <a:solidFill>
                  <a:schemeClr val="bg2">
                    <a:lumMod val="10000"/>
                  </a:schemeClr>
                </a:solidFill>
              </a:rPr>
            </a:br>
            <a:r>
              <a:rPr lang="en-US" dirty="0">
                <a:solidFill>
                  <a:schemeClr val="bg2">
                    <a:lumMod val="10000"/>
                  </a:schemeClr>
                </a:solidFill>
              </a:rPr>
              <a:t>respondent, and any remedies provided to the </a:t>
            </a:r>
            <a:br>
              <a:rPr lang="en-US" dirty="0">
                <a:solidFill>
                  <a:schemeClr val="bg2">
                    <a:lumMod val="10000"/>
                  </a:schemeClr>
                </a:solidFill>
              </a:rPr>
            </a:br>
            <a:r>
              <a:rPr lang="en-US" dirty="0">
                <a:solidFill>
                  <a:schemeClr val="bg2">
                    <a:lumMod val="10000"/>
                  </a:schemeClr>
                </a:solidFill>
              </a:rPr>
              <a:t>complainant designed to restore or preserve </a:t>
            </a:r>
            <a:br>
              <a:rPr lang="en-US" dirty="0">
                <a:solidFill>
                  <a:schemeClr val="bg2">
                    <a:lumMod val="10000"/>
                  </a:schemeClr>
                </a:solidFill>
              </a:rPr>
            </a:br>
            <a:r>
              <a:rPr lang="en-US" dirty="0">
                <a:solidFill>
                  <a:schemeClr val="bg2">
                    <a:lumMod val="10000"/>
                  </a:schemeClr>
                </a:solidFill>
              </a:rPr>
              <a:t>equal access to the District’s education program </a:t>
            </a:r>
            <a:br>
              <a:rPr lang="en-US" dirty="0">
                <a:solidFill>
                  <a:schemeClr val="bg2">
                    <a:lumMod val="10000"/>
                  </a:schemeClr>
                </a:solidFill>
              </a:rPr>
            </a:br>
            <a:r>
              <a:rPr lang="en-US" dirty="0">
                <a:solidFill>
                  <a:schemeClr val="bg2">
                    <a:lumMod val="10000"/>
                  </a:schemeClr>
                </a:solidFill>
              </a:rPr>
              <a:t>or activity;</a:t>
            </a:r>
          </a:p>
          <a:p>
            <a:pPr marL="342900" indent="-342900">
              <a:buClr>
                <a:srgbClr val="008080"/>
              </a:buClr>
            </a:pPr>
            <a:r>
              <a:rPr lang="en-US" dirty="0">
                <a:solidFill>
                  <a:schemeClr val="bg2">
                    <a:lumMod val="10000"/>
                  </a:schemeClr>
                </a:solidFill>
              </a:rPr>
              <a:t>Any appeal and the result therefrom; </a:t>
            </a:r>
          </a:p>
          <a:p>
            <a:pPr marL="342900" indent="-342900">
              <a:buClr>
                <a:srgbClr val="008080"/>
              </a:buClr>
            </a:pPr>
            <a:r>
              <a:rPr lang="en-US" dirty="0">
                <a:solidFill>
                  <a:schemeClr val="bg2">
                    <a:lumMod val="10000"/>
                  </a:schemeClr>
                </a:solidFill>
              </a:rPr>
              <a:t>Any informal resolution and the result from that</a:t>
            </a:r>
            <a:br>
              <a:rPr lang="en-US" dirty="0">
                <a:solidFill>
                  <a:schemeClr val="bg2">
                    <a:lumMod val="10000"/>
                  </a:schemeClr>
                </a:solidFill>
              </a:rPr>
            </a:br>
            <a:r>
              <a:rPr lang="en-US" dirty="0">
                <a:solidFill>
                  <a:schemeClr val="bg2">
                    <a:lumMod val="10000"/>
                  </a:schemeClr>
                </a:solidFill>
              </a:rPr>
              <a:t>resolution; and </a:t>
            </a:r>
          </a:p>
          <a:p>
            <a:pPr marL="342900" indent="-342900">
              <a:buClr>
                <a:srgbClr val="008080"/>
              </a:buClr>
            </a:pPr>
            <a:r>
              <a:rPr lang="en-US" dirty="0">
                <a:solidFill>
                  <a:schemeClr val="bg2">
                    <a:lumMod val="10000"/>
                  </a:schemeClr>
                </a:solidFill>
              </a:rPr>
              <a:t>All material used to train Title IX Coordinators, investigators, decision-makers, and any person who facilitates an informal resolution process. The District will make these training materials publicly available on its website.</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72</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93088" y="2635219"/>
            <a:ext cx="2062004" cy="2062994"/>
          </a:xfrm>
          <a:prstGeom prst="rect">
            <a:avLst/>
          </a:prstGeom>
          <a:ln w="4127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7936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1484"/>
            <a:ext cx="11354057" cy="1407786"/>
          </a:xfrm>
        </p:spPr>
        <p:txBody>
          <a:bodyPr/>
          <a:lstStyle/>
          <a:p>
            <a:pPr algn="ctr"/>
            <a:r>
              <a:rPr lang="en-US" dirty="0"/>
              <a:t>Record Keeping</a:t>
            </a:r>
          </a:p>
        </p:txBody>
      </p:sp>
      <p:sp>
        <p:nvSpPr>
          <p:cNvPr id="3" name="Content Placeholder 2"/>
          <p:cNvSpPr>
            <a:spLocks noGrp="1"/>
          </p:cNvSpPr>
          <p:nvPr>
            <p:ph idx="1"/>
          </p:nvPr>
        </p:nvSpPr>
        <p:spPr>
          <a:xfrm>
            <a:off x="441703" y="1056891"/>
            <a:ext cx="11354057" cy="5317435"/>
          </a:xfrm>
        </p:spPr>
        <p:txBody>
          <a:bodyPr>
            <a:normAutofit fontScale="85000" lnSpcReduction="10000"/>
          </a:bodyPr>
          <a:lstStyle/>
          <a:p>
            <a:pPr>
              <a:buClr>
                <a:srgbClr val="008080"/>
              </a:buClr>
            </a:pPr>
            <a:r>
              <a:rPr lang="en-US" sz="3100" dirty="0">
                <a:solidFill>
                  <a:schemeClr val="bg2">
                    <a:lumMod val="10000"/>
                  </a:schemeClr>
                </a:solidFill>
              </a:rPr>
              <a:t>If the District has actual knowledge of sexual harassment in an education program or activity of the District, and for any report or formal complaint of sexual harassment, the District must create and maintain for a period of seven (7) years records of any actions, including </a:t>
            </a:r>
            <a:br>
              <a:rPr lang="en-US" sz="3100" dirty="0">
                <a:solidFill>
                  <a:schemeClr val="bg2">
                    <a:lumMod val="10000"/>
                  </a:schemeClr>
                </a:solidFill>
              </a:rPr>
            </a:br>
            <a:r>
              <a:rPr lang="en-US" sz="3100" dirty="0">
                <a:solidFill>
                  <a:schemeClr val="bg2">
                    <a:lumMod val="10000"/>
                  </a:schemeClr>
                </a:solidFill>
              </a:rPr>
              <a:t>any supportive measures, taken in response to a report </a:t>
            </a:r>
            <a:br>
              <a:rPr lang="en-US" sz="3100" dirty="0">
                <a:solidFill>
                  <a:schemeClr val="bg2">
                    <a:lumMod val="10000"/>
                  </a:schemeClr>
                </a:solidFill>
              </a:rPr>
            </a:br>
            <a:r>
              <a:rPr lang="en-US" sz="3100" dirty="0">
                <a:solidFill>
                  <a:schemeClr val="bg2">
                    <a:lumMod val="10000"/>
                  </a:schemeClr>
                </a:solidFill>
              </a:rPr>
              <a:t>or formal complaint of sexual harassment. </a:t>
            </a:r>
          </a:p>
          <a:p>
            <a:pPr marL="342900" indent="-342900">
              <a:buClr>
                <a:srgbClr val="008080"/>
              </a:buClr>
            </a:pPr>
            <a:r>
              <a:rPr lang="en-US" dirty="0">
                <a:solidFill>
                  <a:schemeClr val="bg2">
                    <a:lumMod val="10000"/>
                  </a:schemeClr>
                </a:solidFill>
              </a:rPr>
              <a:t>The District must document the basis for its </a:t>
            </a:r>
            <a:br>
              <a:rPr lang="en-US" dirty="0">
                <a:solidFill>
                  <a:schemeClr val="bg2">
                    <a:lumMod val="10000"/>
                  </a:schemeClr>
                </a:solidFill>
              </a:rPr>
            </a:br>
            <a:r>
              <a:rPr lang="en-US" dirty="0">
                <a:solidFill>
                  <a:schemeClr val="bg2">
                    <a:lumMod val="10000"/>
                  </a:schemeClr>
                </a:solidFill>
              </a:rPr>
              <a:t>conclusion that its response was not deliberately </a:t>
            </a:r>
            <a:br>
              <a:rPr lang="en-US" dirty="0">
                <a:solidFill>
                  <a:schemeClr val="bg2">
                    <a:lumMod val="10000"/>
                  </a:schemeClr>
                </a:solidFill>
              </a:rPr>
            </a:br>
            <a:r>
              <a:rPr lang="en-US" dirty="0">
                <a:solidFill>
                  <a:schemeClr val="bg2">
                    <a:lumMod val="10000"/>
                  </a:schemeClr>
                </a:solidFill>
              </a:rPr>
              <a:t>indifferent, and document that it has taken </a:t>
            </a:r>
            <a:br>
              <a:rPr lang="en-US" dirty="0">
                <a:solidFill>
                  <a:schemeClr val="bg2">
                    <a:lumMod val="10000"/>
                  </a:schemeClr>
                </a:solidFill>
              </a:rPr>
            </a:br>
            <a:r>
              <a:rPr lang="en-US" dirty="0">
                <a:solidFill>
                  <a:schemeClr val="bg2">
                    <a:lumMod val="10000"/>
                  </a:schemeClr>
                </a:solidFill>
              </a:rPr>
              <a:t>measures designed to restore or preserve equal </a:t>
            </a:r>
            <a:br>
              <a:rPr lang="en-US" dirty="0">
                <a:solidFill>
                  <a:schemeClr val="bg2">
                    <a:lumMod val="10000"/>
                  </a:schemeClr>
                </a:solidFill>
              </a:rPr>
            </a:br>
            <a:r>
              <a:rPr lang="en-US" dirty="0">
                <a:solidFill>
                  <a:schemeClr val="bg2">
                    <a:lumMod val="10000"/>
                  </a:schemeClr>
                </a:solidFill>
              </a:rPr>
              <a:t>access to the District’s education program or activity.  If the District does not provide a complainant with supportive measures, then the District must document the reasons why such a response was not clearly unreasonable in light of the known circumstances. </a:t>
            </a:r>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73</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93088" y="2376801"/>
            <a:ext cx="2062004" cy="2062994"/>
          </a:xfrm>
          <a:prstGeom prst="rect">
            <a:avLst/>
          </a:prstGeom>
          <a:ln w="4127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87669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8786"/>
            <a:ext cx="11354057" cy="1407786"/>
          </a:xfrm>
        </p:spPr>
        <p:txBody>
          <a:bodyPr/>
          <a:lstStyle/>
          <a:p>
            <a:pPr algn="ctr"/>
            <a:r>
              <a:rPr lang="en-US" dirty="0"/>
              <a:t>Final Thoughts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2026.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74</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75" y="948663"/>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7571" y="806714"/>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743" y="1693877"/>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3742" y="1523385"/>
            <a:ext cx="861786" cy="859536"/>
          </a:xfrm>
          <a:prstGeom prst="rect">
            <a:avLst/>
          </a:prstGeom>
        </p:spPr>
      </p:pic>
      <p:sp>
        <p:nvSpPr>
          <p:cNvPr id="10" name="TextBox 9"/>
          <p:cNvSpPr txBox="1"/>
          <p:nvPr/>
        </p:nvSpPr>
        <p:spPr>
          <a:xfrm>
            <a:off x="1279111" y="1096826"/>
            <a:ext cx="10229160"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Review district policies and procedures concerning the new federal regulations</a:t>
            </a:r>
          </a:p>
        </p:txBody>
      </p:sp>
      <p:sp>
        <p:nvSpPr>
          <p:cNvPr id="11" name="TextBox 10"/>
          <p:cNvSpPr txBox="1"/>
          <p:nvPr/>
        </p:nvSpPr>
        <p:spPr>
          <a:xfrm>
            <a:off x="1298129" y="1886485"/>
            <a:ext cx="10290897"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Follow procedures</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779" y="2436706"/>
            <a:ext cx="812800" cy="810678"/>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967" y="2283481"/>
            <a:ext cx="861786" cy="859536"/>
          </a:xfrm>
          <a:prstGeom prst="rect">
            <a:avLst/>
          </a:prstGeom>
        </p:spPr>
      </p:pic>
      <p:sp>
        <p:nvSpPr>
          <p:cNvPr id="14" name="TextBox 13"/>
          <p:cNvSpPr txBox="1"/>
          <p:nvPr/>
        </p:nvSpPr>
        <p:spPr>
          <a:xfrm>
            <a:off x="1300525" y="2631750"/>
            <a:ext cx="10288501"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Be equitable in application of all procedures</a:t>
            </a:r>
          </a:p>
        </p:txBody>
      </p:sp>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311" y="3211808"/>
            <a:ext cx="812800" cy="810678"/>
          </a:xfrm>
          <a:prstGeom prst="rect">
            <a:avLst/>
          </a:prstGeom>
        </p:spPr>
      </p:pic>
      <p:pic>
        <p:nvPicPr>
          <p:cNvPr id="18" name="Picture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2499" y="3058583"/>
            <a:ext cx="861786" cy="859536"/>
          </a:xfrm>
          <a:prstGeom prst="rect">
            <a:avLst/>
          </a:prstGeom>
        </p:spPr>
      </p:pic>
      <p:sp>
        <p:nvSpPr>
          <p:cNvPr id="19" name="TextBox 18"/>
          <p:cNvSpPr txBox="1"/>
          <p:nvPr/>
        </p:nvSpPr>
        <p:spPr>
          <a:xfrm>
            <a:off x="1313057" y="3397530"/>
            <a:ext cx="10166639"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Eliminate bias and conflicts of interest from the investigation and decision-making</a:t>
            </a:r>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804" y="3970641"/>
            <a:ext cx="812800" cy="810678"/>
          </a:xfrm>
          <a:prstGeom prst="rect">
            <a:avLst/>
          </a:prstGeom>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992" y="3817416"/>
            <a:ext cx="861786" cy="859536"/>
          </a:xfrm>
          <a:prstGeom prst="rect">
            <a:avLst/>
          </a:prstGeom>
        </p:spPr>
      </p:pic>
      <p:sp>
        <p:nvSpPr>
          <p:cNvPr id="22" name="TextBox 21"/>
          <p:cNvSpPr txBox="1"/>
          <p:nvPr/>
        </p:nvSpPr>
        <p:spPr>
          <a:xfrm>
            <a:off x="1322550" y="4045679"/>
            <a:ext cx="10017998"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Train all employees concerning “actual knowledge” of sexual harassment and reporting requirements</a:t>
            </a:r>
          </a:p>
        </p:txBody>
      </p:sp>
      <p:pic>
        <p:nvPicPr>
          <p:cNvPr id="23" name="Picture 2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804" y="4735049"/>
            <a:ext cx="812800" cy="810678"/>
          </a:xfrm>
          <a:prstGeom prst="rect">
            <a:avLst/>
          </a:prstGeom>
        </p:spPr>
      </p:pic>
      <p:pic>
        <p:nvPicPr>
          <p:cNvPr id="24" name="Picture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992" y="4581824"/>
            <a:ext cx="861786" cy="859536"/>
          </a:xfrm>
          <a:prstGeom prst="rect">
            <a:avLst/>
          </a:prstGeom>
        </p:spPr>
      </p:pic>
      <p:sp>
        <p:nvSpPr>
          <p:cNvPr id="25" name="TextBox 24"/>
          <p:cNvSpPr txBox="1"/>
          <p:nvPr/>
        </p:nvSpPr>
        <p:spPr>
          <a:xfrm>
            <a:off x="1322550" y="4837841"/>
            <a:ext cx="10017998"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Review and implement School Climate Improvement Plan (under CT law) and other curricula to prevent incidents of sexual harassment</a:t>
            </a:r>
          </a:p>
        </p:txBody>
      </p:sp>
    </p:spTree>
    <p:extLst>
      <p:ext uri="{BB962C8B-B14F-4D97-AF65-F5344CB8AC3E}">
        <p14:creationId xmlns:p14="http://schemas.microsoft.com/office/powerpoint/2010/main" val="291276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2DD32CC-F6FD-1443-9D52-9D7F13AD85AD}"/>
              </a:ext>
            </a:extLst>
          </p:cNvPr>
          <p:cNvSpPr>
            <a:spLocks noGrp="1"/>
          </p:cNvSpPr>
          <p:nvPr>
            <p:ph type="ftr" sz="quarter" idx="11"/>
          </p:nvPr>
        </p:nvSpPr>
        <p:spPr/>
        <p:txBody>
          <a:bodyPr/>
          <a:lstStyle/>
          <a:p>
            <a:r>
              <a:rPr lang="en-US" dirty="0"/>
              <a:t>© Shipman &amp; Goodwin LLP 2026. All rights reserved.</a:t>
            </a:r>
          </a:p>
        </p:txBody>
      </p:sp>
      <p:sp>
        <p:nvSpPr>
          <p:cNvPr id="2" name="Oval Callout 1">
            <a:extLst>
              <a:ext uri="{FF2B5EF4-FFF2-40B4-BE49-F238E27FC236}">
                <a16:creationId xmlns:a16="http://schemas.microsoft.com/office/drawing/2014/main" id="{C1A5BDC8-F875-0948-B483-7C60CAD9705F}"/>
              </a:ext>
            </a:extLst>
          </p:cNvPr>
          <p:cNvSpPr/>
          <p:nvPr/>
        </p:nvSpPr>
        <p:spPr>
          <a:xfrm>
            <a:off x="4879127" y="1675236"/>
            <a:ext cx="2303450" cy="207310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600" b="1" dirty="0">
                <a:latin typeface="Book Antiqua" panose="02040602050305030304" pitchFamily="18" charset="0"/>
              </a:rPr>
              <a:t>?</a:t>
            </a:r>
          </a:p>
        </p:txBody>
      </p:sp>
    </p:spTree>
    <p:extLst>
      <p:ext uri="{BB962C8B-B14F-4D97-AF65-F5344CB8AC3E}">
        <p14:creationId xmlns:p14="http://schemas.microsoft.com/office/powerpoint/2010/main" val="2488820239"/>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1" id="{F11BC6F9-4BCB-0549-B500-FE408C7B3F21}" vid="{5C994A76-D6D0-F240-81F6-465AC2E8DD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2701</TotalTime>
  <Words>8078</Words>
  <Application>Microsoft Office PowerPoint</Application>
  <PresentationFormat>Widescreen</PresentationFormat>
  <Paragraphs>794</Paragraphs>
  <Slides>75</Slides>
  <Notes>75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75</vt:i4>
      </vt:variant>
    </vt:vector>
  </HeadingPairs>
  <TitlesOfParts>
    <vt:vector size="83" baseType="lpstr">
      <vt:lpstr>Aptos</vt:lpstr>
      <vt:lpstr>Arial</vt:lpstr>
      <vt:lpstr>Arial Black</vt:lpstr>
      <vt:lpstr>Book Antiqua</vt:lpstr>
      <vt:lpstr>Calibri</vt:lpstr>
      <vt:lpstr>Courier New</vt:lpstr>
      <vt:lpstr>Wingdings</vt:lpstr>
      <vt:lpstr>Office Theme</vt:lpstr>
      <vt:lpstr>Title IX Regulations: Coordinator, Investigator, Decisionmaker  and Informal Resolution Facilitator Training</vt:lpstr>
      <vt:lpstr>Title IX of the Education  Amendments of 1972</vt:lpstr>
      <vt:lpstr>Title IX: The Basics</vt:lpstr>
      <vt:lpstr>Title IX History </vt:lpstr>
      <vt:lpstr>Additional Laws May Come Into Play</vt:lpstr>
      <vt:lpstr>Title IX Enforcement</vt:lpstr>
      <vt:lpstr>2020 Regulations: Key Points</vt:lpstr>
      <vt:lpstr>Key Personnel</vt:lpstr>
      <vt:lpstr>Grievance Process v. Procedure</vt:lpstr>
      <vt:lpstr>“Sex Discrimination”</vt:lpstr>
      <vt:lpstr>“Sexual Harassment”</vt:lpstr>
      <vt:lpstr>More Definitions:</vt:lpstr>
      <vt:lpstr>“Actual Knowledge”</vt:lpstr>
      <vt:lpstr>“Deliberate Indifference”</vt:lpstr>
      <vt:lpstr>Quid Pro Quo – “This for That”</vt:lpstr>
      <vt:lpstr>Severe, Pervasive, Offensive,  Unwelcome Conduct</vt:lpstr>
      <vt:lpstr>“Denies a Person Equal Access to the School’s Education Program or Activity”</vt:lpstr>
      <vt:lpstr>Department Guidance</vt:lpstr>
      <vt:lpstr>“Sex-Based Offenses”</vt:lpstr>
      <vt:lpstr>“Sexual Assault”</vt:lpstr>
      <vt:lpstr>Scenario </vt:lpstr>
      <vt:lpstr>Title IX Regulation Commentary</vt:lpstr>
      <vt:lpstr>Examples of Sexual Harassment</vt:lpstr>
      <vt:lpstr>Title IX  Jurisdiction</vt:lpstr>
      <vt:lpstr>Formal Complaint – Does a Complainant’s Enrollment or Attendance Status Matter?</vt:lpstr>
      <vt:lpstr>Scope of District’s Education Program and Activities</vt:lpstr>
      <vt:lpstr>Title IX Jurisdiction:  What is an “Educational Program or Activity”?</vt:lpstr>
      <vt:lpstr>Online Sexual Harassment</vt:lpstr>
      <vt:lpstr>General Response to Sexual Harassment</vt:lpstr>
      <vt:lpstr>Grievance Process  for  Allegations of  Sexual Harassment</vt:lpstr>
      <vt:lpstr>Title IX Coordinator Obligations</vt:lpstr>
      <vt:lpstr>Title IX Coordinator:  </vt:lpstr>
      <vt:lpstr>Supportive Measures</vt:lpstr>
      <vt:lpstr>Supportive  Measures</vt:lpstr>
      <vt:lpstr>Emergency Removal</vt:lpstr>
      <vt:lpstr>Emergency Removal/Administrative Leave</vt:lpstr>
      <vt:lpstr>Formal Complaint</vt:lpstr>
      <vt:lpstr>When Should Title IX Coordinator Sign a Formal Complaint?</vt:lpstr>
      <vt:lpstr>Grievance Process: Basic Requirements</vt:lpstr>
      <vt:lpstr>Reasonable Length of Investigation </vt:lpstr>
      <vt:lpstr>Grievance Process: Basic Requirements</vt:lpstr>
      <vt:lpstr>“Conflict of Interest”</vt:lpstr>
      <vt:lpstr>“Bias”</vt:lpstr>
      <vt:lpstr>Grievance Process: Evidentiary Standard</vt:lpstr>
      <vt:lpstr>Notice of Allegations</vt:lpstr>
      <vt:lpstr>Dismissal of a Formal Complaint</vt:lpstr>
      <vt:lpstr>Dismissal of a Formal Complaint</vt:lpstr>
      <vt:lpstr>Dismissal of a Formal Complaint</vt:lpstr>
      <vt:lpstr>Investigation</vt:lpstr>
      <vt:lpstr>Investigation: Right to an Advisor</vt:lpstr>
      <vt:lpstr>Investigation</vt:lpstr>
      <vt:lpstr>Conducting a Thorough Investigation</vt:lpstr>
      <vt:lpstr>Investigation: Review of Evidence</vt:lpstr>
      <vt:lpstr>Investigation: Investigative Report</vt:lpstr>
      <vt:lpstr>Investigation: Investigative Report</vt:lpstr>
      <vt:lpstr>Decision-Maker</vt:lpstr>
      <vt:lpstr>Decision-Maker: Written Questions</vt:lpstr>
      <vt:lpstr>Decision-Maker: Responsibility Determination</vt:lpstr>
      <vt:lpstr>Decision-Maker: Responsibility Determination</vt:lpstr>
      <vt:lpstr>Decision-Maker: Disciplinary Sanctions</vt:lpstr>
      <vt:lpstr>Appeals</vt:lpstr>
      <vt:lpstr>Appeals</vt:lpstr>
      <vt:lpstr>What is Relevant Evidence?</vt:lpstr>
      <vt:lpstr>Rape Shield</vt:lpstr>
      <vt:lpstr>Consent</vt:lpstr>
      <vt:lpstr>Affirmative Consent</vt:lpstr>
      <vt:lpstr>Affirmative Consent</vt:lpstr>
      <vt:lpstr>Informal Resolution Process</vt:lpstr>
      <vt:lpstr>Informal Resolution Process</vt:lpstr>
      <vt:lpstr>How to Serve Impartially</vt:lpstr>
      <vt:lpstr>Retaliation</vt:lpstr>
      <vt:lpstr>Record Keeping</vt:lpstr>
      <vt:lpstr>Record Keeping</vt:lpstr>
      <vt:lpstr>Final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Wilde, Julia V.</cp:lastModifiedBy>
  <cp:revision>225</cp:revision>
  <cp:lastPrinted>2026-09-21T16:07:15Z</cp:lastPrinted>
  <dcterms:created xsi:type="dcterms:W3CDTF">2020-11-11T14:20:31Z</dcterms:created>
  <dcterms:modified xsi:type="dcterms:W3CDTF">2026-10-15T17:28:23Z</dcterms:modified>
</cp:coreProperties>
</file>