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5_0.xml" ContentType="application/vnd.ms-powerpoint.comments+xml"/>
  <Override PartName="/ppt/comments/modernComment_10B_8AE61BF6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6" r:id="rId9"/>
    <p:sldId id="268" r:id="rId10"/>
    <p:sldId id="267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59F0BB-C517-47FB-76BF-E041BA884B42}" name="Jones, Kaylei, PSIA" initials="K." userId="S::Kaylei.Jones@psia.nm.gov::e29c987d-c0ba-46ea-a3e4-7f829d96db9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B"/>
    <a:srgbClr val="464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93A3D7-4251-481C-828A-E9CA1943FFF7}" v="30" dt="2026-08-14T16:34:59.1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7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modernComment_10B_8AE61BF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3F7479-94F5-43D3-BFD6-6694897926B2}" authorId="{3559F0BB-C517-47FB-76BF-E041BA884B42}" created="2026-08-14T16:15:08.32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2330336246" sldId="267"/>
      <ac:spMk id="7" creationId="{4E654184-D7EA-901B-1DB0-C200F026570E}"/>
      <ac:txMk cp="12" len="123">
        <ac:context len="137" hash="1832552270"/>
      </ac:txMk>
    </ac:txMkLst>
    <p188:pos x="3447468" y="840879"/>
    <p188:txBody>
      <a:bodyPr/>
      <a:lstStyle/>
      <a:p>
        <a:r>
          <a:rPr lang="en-US"/>
          <a:t>Have lm approve</a:t>
        </a:r>
      </a:p>
    </p188:txBody>
  </p188:cm>
</p188:cmLst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2DB8459-C55E-4498-B9D9-5844C572B684}" authorId="{3559F0BB-C517-47FB-76BF-E041BA884B42}" created="2026-08-14T15:48:14.47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16" creationId="{FF67CF55-7CB6-36D6-D705-68032C5EC46E}"/>
      <ac:txMk cp="12" len="173">
        <ac:context len="186" hash="3280750395"/>
      </ac:txMk>
    </ac:txMkLst>
    <p188:pos x="3042694" y="727491"/>
    <p188:txBody>
      <a:bodyPr/>
      <a:lstStyle/>
      <a:p>
        <a:r>
          <a:rPr lang="en-US"/>
          <a:t>Have lm approve change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mpsia.com/enrollment-tutorials.html" TargetMode="External"/><Relationship Id="rId2" Type="http://schemas.openxmlformats.org/officeDocument/2006/relationships/hyperlink" Target="https://nmpsia.com/index.html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8/10/relationships/comments" Target="../comments/modernComment_105_0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microsoft.com/office/2018/10/relationships/comments" Target="../comments/modernComment_10B_8AE61BF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A logo with blue text&#10;&#10;Description automatically generated">
            <a:extLst>
              <a:ext uri="{FF2B5EF4-FFF2-40B4-BE49-F238E27FC236}">
                <a16:creationId xmlns:a16="http://schemas.microsoft.com/office/drawing/2014/main" id="{23A47E21-C4E7-8797-64AC-C251D44B2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609" y="5015620"/>
            <a:ext cx="2942965" cy="17409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F7492E-FB70-CD34-9E6E-73792E5311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909" y="5314384"/>
            <a:ext cx="2574447" cy="11902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B3F9014-9E65-888B-70FC-A23B6CC7C45C}"/>
              </a:ext>
            </a:extLst>
          </p:cNvPr>
          <p:cNvSpPr txBox="1"/>
          <p:nvPr/>
        </p:nvSpPr>
        <p:spPr>
          <a:xfrm>
            <a:off x="640080" y="1966271"/>
            <a:ext cx="1085782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00539B"/>
                </a:solidFill>
                <a:latin typeface="Aptos"/>
              </a:defRPr>
            </a:pPr>
            <a:r>
              <a:rPr sz="4000" dirty="0"/>
              <a:t>Employe</a:t>
            </a:r>
            <a:r>
              <a:rPr lang="en-US" sz="4000" dirty="0"/>
              <a:t>e</a:t>
            </a:r>
            <a:r>
              <a:rPr sz="4000" dirty="0"/>
              <a:t> </a:t>
            </a:r>
            <a:r>
              <a:rPr sz="4000" dirty="0" err="1"/>
              <a:t>MyBenefits</a:t>
            </a:r>
            <a:r>
              <a:rPr sz="4000" dirty="0"/>
              <a:t> Portal Tutoria</a:t>
            </a:r>
            <a:r>
              <a:rPr lang="en-US" sz="4000" dirty="0"/>
              <a:t>l</a:t>
            </a:r>
            <a:endParaRPr sz="4000" dirty="0"/>
          </a:p>
          <a:p>
            <a:pPr algn="ctr">
              <a:defRPr sz="2400"/>
            </a:pPr>
            <a:r>
              <a:rPr lang="en-US" sz="4000" dirty="0"/>
              <a:t>Change Beneficiary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Before We Begin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2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98322A51-ADB1-A1C9-16B7-4BCE058C5A98}"/>
              </a:ext>
            </a:extLst>
          </p:cNvPr>
          <p:cNvSpPr/>
          <p:nvPr/>
        </p:nvSpPr>
        <p:spPr>
          <a:xfrm>
            <a:off x="472287" y="6400800"/>
            <a:ext cx="11247120" cy="36576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A</a:t>
            </a:r>
            <a:r>
              <a:rPr dirty="0"/>
              <a:t>fter you have successfully logged into the Employee </a:t>
            </a:r>
            <a:r>
              <a:rPr dirty="0" err="1"/>
              <a:t>MyBenefits</a:t>
            </a:r>
            <a:r>
              <a:rPr dirty="0"/>
              <a:t> Portal</a:t>
            </a:r>
            <a:r>
              <a:rPr lang="en-US" dirty="0"/>
              <a:t>, continue to the next slide</a:t>
            </a:r>
            <a:r>
              <a:rPr dirty="0"/>
              <a:t>.</a:t>
            </a: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D7E39AF0-3A50-163A-288B-8B2C23A9ABE5}"/>
              </a:ext>
            </a:extLst>
          </p:cNvPr>
          <p:cNvSpPr/>
          <p:nvPr/>
        </p:nvSpPr>
        <p:spPr>
          <a:xfrm>
            <a:off x="791674" y="1527158"/>
            <a:ext cx="2597479" cy="3793266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latin typeface="Aptos"/>
              </a:defRPr>
            </a:pPr>
            <a:r>
              <a:rPr sz="1400" dirty="0">
                <a:solidFill>
                  <a:schemeClr val="tx1"/>
                </a:solidFill>
              </a:rPr>
              <a:t>Go to </a:t>
            </a:r>
            <a:r>
              <a:rPr sz="1400" dirty="0">
                <a:solidFill>
                  <a:srgbClr val="00539B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NMPSIA.com</a:t>
            </a:r>
            <a:endParaRPr sz="1400" dirty="0">
              <a:solidFill>
                <a:srgbClr val="00539B"/>
              </a:solidFill>
            </a:endParaRPr>
          </a:p>
          <a:p>
            <a:pPr algn="ctr">
              <a:defRPr sz="2000">
                <a:latin typeface="Aptos"/>
              </a:defRPr>
            </a:pPr>
            <a:r>
              <a:rPr sz="1400" dirty="0">
                <a:solidFill>
                  <a:schemeClr val="tx1"/>
                </a:solidFill>
              </a:rPr>
              <a:t>↓</a:t>
            </a:r>
            <a:br>
              <a:rPr sz="1400" dirty="0">
                <a:solidFill>
                  <a:schemeClr val="tx1"/>
                </a:solidFill>
              </a:rPr>
            </a:br>
            <a:r>
              <a:rPr sz="1400" dirty="0">
                <a:solidFill>
                  <a:schemeClr val="tx1"/>
                </a:solidFill>
              </a:rPr>
              <a:t>Benefits Portal Login</a:t>
            </a:r>
          </a:p>
          <a:p>
            <a:pPr algn="ctr">
              <a:defRPr sz="2000">
                <a:latin typeface="Aptos"/>
              </a:defRPr>
            </a:pPr>
            <a:r>
              <a:rPr sz="1400" dirty="0">
                <a:solidFill>
                  <a:schemeClr val="tx1"/>
                </a:solidFill>
              </a:rPr>
              <a:t>↓</a:t>
            </a:r>
            <a:endParaRPr lang="en-US" sz="1400" dirty="0">
              <a:solidFill>
                <a:schemeClr val="tx1"/>
              </a:solidFill>
            </a:endParaRPr>
          </a:p>
          <a:p>
            <a:pPr algn="ctr">
              <a:defRPr sz="2000">
                <a:latin typeface="Aptos"/>
              </a:defRPr>
            </a:pPr>
            <a:r>
              <a:rPr lang="en-US" sz="1400" dirty="0">
                <a:solidFill>
                  <a:schemeClr val="tx1"/>
                </a:solidFill>
              </a:rPr>
              <a:t>Select Employee</a:t>
            </a:r>
            <a:br>
              <a:rPr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↓</a:t>
            </a:r>
          </a:p>
          <a:p>
            <a:pPr algn="ctr">
              <a:defRPr sz="2000">
                <a:latin typeface="Aptos"/>
              </a:defRPr>
            </a:pPr>
            <a:r>
              <a:rPr lang="en-US" sz="1400" dirty="0">
                <a:solidFill>
                  <a:schemeClr val="tx1"/>
                </a:solidFill>
              </a:rPr>
              <a:t>Login with</a:t>
            </a:r>
            <a:r>
              <a:rPr sz="1400" dirty="0">
                <a:solidFill>
                  <a:schemeClr val="tx1"/>
                </a:solidFill>
              </a:rPr>
              <a:t> Email</a:t>
            </a:r>
            <a:endParaRPr lang="en-US" sz="1400" dirty="0">
              <a:solidFill>
                <a:schemeClr val="tx1"/>
              </a:solidFill>
            </a:endParaRPr>
          </a:p>
          <a:p>
            <a:pPr algn="ctr">
              <a:defRPr sz="2000">
                <a:latin typeface="Aptos"/>
              </a:defRPr>
            </a:pPr>
            <a:r>
              <a:rPr sz="1400" dirty="0">
                <a:solidFill>
                  <a:schemeClr val="tx1"/>
                </a:solidFill>
              </a:rPr>
              <a:t>↓</a:t>
            </a:r>
            <a:br>
              <a:rPr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Complete </a:t>
            </a:r>
            <a:r>
              <a:rPr sz="1400" dirty="0">
                <a:solidFill>
                  <a:schemeClr val="tx1"/>
                </a:solidFill>
              </a:rPr>
              <a:t>MFA Verification</a:t>
            </a:r>
          </a:p>
          <a:p>
            <a:pPr algn="ctr">
              <a:defRPr sz="2000">
                <a:latin typeface="Aptos"/>
              </a:defRPr>
            </a:pPr>
            <a:r>
              <a:rPr sz="1400" dirty="0">
                <a:solidFill>
                  <a:schemeClr val="tx1"/>
                </a:solidFill>
              </a:rPr>
              <a:t>↓</a:t>
            </a:r>
            <a:br>
              <a:rPr sz="1400" dirty="0">
                <a:solidFill>
                  <a:schemeClr val="tx1"/>
                </a:solidFill>
              </a:rPr>
            </a:br>
            <a:r>
              <a:rPr sz="1400" dirty="0">
                <a:solidFill>
                  <a:schemeClr val="tx1"/>
                </a:solidFill>
              </a:rPr>
              <a:t>Enter Password</a:t>
            </a:r>
          </a:p>
          <a:p>
            <a:pPr algn="ctr">
              <a:defRPr sz="2000">
                <a:latin typeface="Aptos"/>
              </a:defRPr>
            </a:pPr>
            <a:r>
              <a:rPr sz="1400" dirty="0">
                <a:solidFill>
                  <a:schemeClr val="tx1"/>
                </a:solidFill>
              </a:rPr>
              <a:t>↓</a:t>
            </a:r>
            <a:br>
              <a:rPr sz="1400" dirty="0">
                <a:solidFill>
                  <a:schemeClr val="tx1"/>
                </a:solidFill>
              </a:rPr>
            </a:br>
            <a:r>
              <a:rPr sz="1400" dirty="0">
                <a:solidFill>
                  <a:schemeClr val="tx1"/>
                </a:solidFill>
              </a:rPr>
              <a:t>Access </a:t>
            </a:r>
            <a:r>
              <a:rPr sz="1400" dirty="0" err="1">
                <a:solidFill>
                  <a:schemeClr val="tx1"/>
                </a:solidFill>
              </a:rPr>
              <a:t>MyBenefits</a:t>
            </a:r>
            <a:r>
              <a:rPr lang="en-US" sz="1400" dirty="0">
                <a:solidFill>
                  <a:schemeClr val="tx1"/>
                </a:solidFill>
              </a:rPr>
              <a:t> Portal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7BE5E3A1-88FC-F28E-9D11-0660A8DEB571}"/>
              </a:ext>
            </a:extLst>
          </p:cNvPr>
          <p:cNvSpPr/>
          <p:nvPr/>
        </p:nvSpPr>
        <p:spPr>
          <a:xfrm>
            <a:off x="3627926" y="661480"/>
            <a:ext cx="7772400" cy="5577840"/>
          </a:xfrm>
          <a:prstGeom prst="roundRect">
            <a:avLst/>
          </a:prstGeom>
          <a:solidFill>
            <a:srgbClr val="F5F8F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>
                <a:solidFill>
                  <a:srgbClr val="505050"/>
                </a:solidFill>
                <a:latin typeface="Aptos"/>
              </a:defRPr>
            </a:pPr>
            <a:r>
              <a:rPr lang="en-US" b="1" dirty="0">
                <a:solidFill>
                  <a:schemeClr val="tx1"/>
                </a:solidFill>
              </a:rPr>
              <a:t>You must be logged into the NMPSIA </a:t>
            </a:r>
            <a:r>
              <a:rPr lang="en-US" b="1" dirty="0" err="1">
                <a:solidFill>
                  <a:schemeClr val="tx1"/>
                </a:solidFill>
              </a:rPr>
              <a:t>MyBenefits</a:t>
            </a:r>
            <a:r>
              <a:rPr lang="en-US" b="1" dirty="0">
                <a:solidFill>
                  <a:schemeClr val="tx1"/>
                </a:solidFill>
              </a:rPr>
              <a:t> Portal before </a:t>
            </a:r>
          </a:p>
          <a:p>
            <a:pPr algn="ctr">
              <a:defRPr sz="1700">
                <a:solidFill>
                  <a:srgbClr val="505050"/>
                </a:solidFill>
                <a:latin typeface="Aptos"/>
              </a:defRPr>
            </a:pPr>
            <a:r>
              <a:rPr lang="en-US" b="1" dirty="0">
                <a:solidFill>
                  <a:schemeClr val="tx1"/>
                </a:solidFill>
              </a:rPr>
              <a:t>completing this tutorial.</a:t>
            </a:r>
          </a:p>
          <a:p>
            <a:pPr algn="ctr">
              <a:defRPr sz="2100" b="1">
                <a:solidFill>
                  <a:srgbClr val="00539B"/>
                </a:solidFill>
              </a:defRPr>
            </a:pPr>
            <a:endParaRPr lang="en-US" sz="2800" dirty="0">
              <a:solidFill>
                <a:schemeClr val="tx1"/>
              </a:solidFill>
            </a:endParaRPr>
          </a:p>
          <a:p>
            <a:pPr algn="ctr">
              <a:defRPr sz="1700">
                <a:solidFill>
                  <a:srgbClr val="505050"/>
                </a:solidFill>
                <a:latin typeface="Aptos"/>
              </a:defRPr>
            </a:pPr>
            <a:r>
              <a:rPr lang="en-US" sz="1400" dirty="0">
                <a:solidFill>
                  <a:schemeClr val="tx1"/>
                </a:solidFill>
              </a:rPr>
              <a:t>If you are a new user, forgot your password, or experience login issues, please refer to the </a:t>
            </a:r>
            <a:r>
              <a:rPr lang="en-US" sz="1400" dirty="0"/>
              <a:t>Employee Login Tutorial </a:t>
            </a:r>
            <a:r>
              <a:rPr lang="en-US" sz="1400" dirty="0">
                <a:solidFill>
                  <a:srgbClr val="00539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https://nmpsia.com/enrollment-tutorials.html</a:t>
            </a:r>
            <a:r>
              <a:rPr lang="en-US" sz="1400" dirty="0">
                <a:solidFill>
                  <a:schemeClr val="tx1"/>
                </a:solidFill>
              </a:rPr>
              <a:t> for complete step-by-step instructions.</a:t>
            </a:r>
          </a:p>
          <a:p>
            <a:pPr algn="ctr">
              <a:defRPr sz="1700">
                <a:solidFill>
                  <a:srgbClr val="505050"/>
                </a:solidFill>
                <a:latin typeface="Aptos"/>
              </a:defRPr>
            </a:pPr>
            <a:endParaRPr lang="en-US" sz="1400" dirty="0">
              <a:solidFill>
                <a:schemeClr val="tx1"/>
              </a:solidFill>
            </a:endParaRPr>
          </a:p>
          <a:p>
            <a:pPr algn="ctr">
              <a:defRPr sz="2100" b="1">
                <a:solidFill>
                  <a:srgbClr val="00539B"/>
                </a:solidFill>
              </a:defRPr>
            </a:pPr>
            <a:r>
              <a:rPr lang="en-US" sz="1400" dirty="0">
                <a:solidFill>
                  <a:schemeClr val="tx1"/>
                </a:solidFill>
              </a:rPr>
              <a:t>Important Reminders</a:t>
            </a:r>
          </a:p>
          <a:p>
            <a:pPr algn="ctr">
              <a:defRPr sz="1700">
                <a:solidFill>
                  <a:srgbClr val="505050"/>
                </a:solidFill>
                <a:latin typeface="Aptos"/>
              </a:defRPr>
            </a:pPr>
            <a:r>
              <a:rPr lang="en-US" sz="1400" dirty="0">
                <a:solidFill>
                  <a:schemeClr val="tx1"/>
                </a:solidFill>
              </a:rPr>
              <a:t>• MFA codes expire after 5 minutes.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• Use the email associated with your NMPSIA benefits.</a:t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• Check your Spam or Junk folder if you do not receive your code.</a:t>
            </a:r>
          </a:p>
          <a:p>
            <a:pPr algn="ctr">
              <a:defRPr sz="1700">
                <a:solidFill>
                  <a:srgbClr val="505050"/>
                </a:solidFill>
                <a:latin typeface="Aptos"/>
              </a:defRPr>
            </a:pP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sz="1400" dirty="0">
              <a:solidFill>
                <a:schemeClr val="tx1"/>
              </a:solidFill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Need help logging in?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Please refer to the Employee Login Tutorial before continuing.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The Employee Login Tutorial includes: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✔ First-Time Login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✔ Password Creation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✔ MFA Verification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✔ Common Login Errors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Before You Begin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3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494270" y="673859"/>
            <a:ext cx="8121273" cy="5989112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</a:rPr>
              <a:t>Before updating your beneficiary information, please review the following information: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Beneficiary changes can be made at any time during the year.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Review your current beneficiary information before making changes.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Have your beneficiary’s personal information ready before you begin, including: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/>
              </a:solidFill>
            </a:endParaRPr>
          </a:p>
          <a:p>
            <a:pPr marL="741363" indent="-342900"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chemeClr val="tx1"/>
                </a:solidFill>
              </a:rPr>
              <a:t>Beneficiary's full legal name </a:t>
            </a:r>
          </a:p>
          <a:p>
            <a:pPr marL="741363" indent="-342900"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chemeClr val="tx1"/>
                </a:solidFill>
              </a:rPr>
              <a:t>Date of Birth </a:t>
            </a:r>
          </a:p>
          <a:p>
            <a:pPr marL="741363" indent="-342900"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chemeClr val="tx1"/>
                </a:solidFill>
              </a:rPr>
              <a:t>Relationship to you </a:t>
            </a:r>
          </a:p>
          <a:p>
            <a:pPr marL="741363" indent="-342900"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chemeClr val="tx1"/>
                </a:solidFill>
              </a:rPr>
              <a:t>Beneficiary's Mailing Address </a:t>
            </a:r>
          </a:p>
          <a:p>
            <a:pPr marL="741363" indent="-342900">
              <a:buFont typeface="Wingdings" panose="05000000000000000000" pitchFamily="2" charset="2"/>
              <a:buChar char="ü"/>
            </a:pPr>
            <a:r>
              <a:rPr lang="en-US" sz="2000" i="1" dirty="0">
                <a:solidFill>
                  <a:schemeClr val="tx1"/>
                </a:solidFill>
              </a:rPr>
              <a:t>Percentage allocation (if adding multiple beneficiaries)</a:t>
            </a:r>
          </a:p>
          <a:p>
            <a:pPr marL="398463"/>
            <a:endParaRPr lang="en-US" sz="2000" i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If adding multiple beneficiaries, ensure the total percentage allocation equals </a:t>
            </a:r>
            <a:r>
              <a:rPr lang="en-US" sz="2000" b="1" dirty="0">
                <a:solidFill>
                  <a:schemeClr val="tx1"/>
                </a:solidFill>
              </a:rPr>
              <a:t>100%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Enter all information accurately to help avoid processing delays.</a:t>
            </a:r>
            <a:endParaRPr lang="en-US" sz="2000" dirty="0">
              <a:solidFill>
                <a:schemeClr val="tx1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702452" y="710103"/>
            <a:ext cx="2995278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Keeping your beneficiary information current helps ensure your benefits are </a:t>
            </a:r>
            <a:r>
              <a:rPr lang="en-US" dirty="0">
                <a:solidFill>
                  <a:srgbClr val="464646"/>
                </a:solidFill>
                <a:latin typeface="Aptos"/>
              </a:rPr>
              <a:t>distributed according to your wishes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Transaction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4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1672590" y="2782375"/>
            <a:ext cx="5524499" cy="1998099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>
                <a:latin typeface="Aptos"/>
              </a:defRPr>
            </a:pPr>
            <a:r>
              <a:rPr lang="en-US" sz="2000" dirty="0">
                <a:solidFill>
                  <a:schemeClr val="tx1"/>
                </a:solidFill>
              </a:rPr>
              <a:t>This tutorial will show you how to:</a:t>
            </a:r>
            <a:endParaRPr dirty="0">
              <a:solidFill>
                <a:srgbClr val="00206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  <a:defRPr sz="2200">
                <a:latin typeface="Aptos"/>
              </a:defRPr>
            </a:pPr>
            <a:r>
              <a:rPr sz="2000" dirty="0">
                <a:solidFill>
                  <a:schemeClr val="tx1"/>
                </a:solidFill>
                <a:latin typeface="Aptos"/>
              </a:rPr>
              <a:t>Complete required information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200">
                <a:latin typeface="Aptos"/>
              </a:defRPr>
            </a:pPr>
            <a:r>
              <a:rPr sz="2000" dirty="0">
                <a:solidFill>
                  <a:schemeClr val="tx1"/>
                </a:solidFill>
                <a:latin typeface="Aptos"/>
              </a:rPr>
              <a:t>Review your entries</a:t>
            </a:r>
          </a:p>
          <a:p>
            <a:pPr marL="342900" indent="-342900">
              <a:buFont typeface="Wingdings" panose="05000000000000000000" pitchFamily="2" charset="2"/>
              <a:buChar char="ü"/>
              <a:defRPr sz="2200">
                <a:latin typeface="Aptos"/>
              </a:defRPr>
            </a:pPr>
            <a:r>
              <a:rPr sz="2000" dirty="0">
                <a:solidFill>
                  <a:schemeClr val="tx1"/>
                </a:solidFill>
                <a:latin typeface="Aptos"/>
              </a:rPr>
              <a:t>Submit the transaction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D677DFE2-4EF6-3CF8-8654-754F03088DF8}"/>
              </a:ext>
            </a:extLst>
          </p:cNvPr>
          <p:cNvSpPr/>
          <p:nvPr/>
        </p:nvSpPr>
        <p:spPr>
          <a:xfrm>
            <a:off x="7319010" y="1440100"/>
            <a:ext cx="320040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Gather all beneficiary information before starting to make the update process faster and easier.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Step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5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258097" y="1321805"/>
            <a:ext cx="4042054" cy="1862298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From the Home page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Navigate to the </a:t>
            </a:r>
            <a:r>
              <a:rPr lang="en-US" sz="2000" b="1" dirty="0">
                <a:solidFill>
                  <a:schemeClr val="tx1"/>
                </a:solidFill>
              </a:rPr>
              <a:t>Enrollment and Plan Information </a:t>
            </a:r>
            <a:r>
              <a:rPr lang="en-US" sz="2000" dirty="0">
                <a:solidFill>
                  <a:schemeClr val="tx1"/>
                </a:solidFill>
              </a:rPr>
              <a:t>tab.</a:t>
            </a:r>
          </a:p>
          <a:p>
            <a:pPr marL="342900" indent="-342900">
              <a:buFont typeface="Arial" panose="020B0604020202020204" pitchFamily="34" charset="0"/>
              <a:buChar char="•"/>
              <a:defRPr sz="2200">
                <a:latin typeface="Aptos"/>
              </a:defRPr>
            </a:pPr>
            <a:r>
              <a:rPr lang="en-US" sz="2000" dirty="0">
                <a:solidFill>
                  <a:schemeClr val="tx1"/>
                </a:solidFill>
              </a:rPr>
              <a:t>Choose Change Beneficiary</a:t>
            </a:r>
            <a:endParaRPr sz="2000" dirty="0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0D7013-51A4-30C2-3140-D2C7D0D51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25" y="814812"/>
            <a:ext cx="7161900" cy="588475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2AC557C-DB1D-BD92-CED3-B2E1B87BD7DC}"/>
              </a:ext>
            </a:extLst>
          </p:cNvPr>
          <p:cNvCxnSpPr>
            <a:cxnSpLocks/>
          </p:cNvCxnSpPr>
          <p:nvPr/>
        </p:nvCxnSpPr>
        <p:spPr>
          <a:xfrm flipV="1">
            <a:off x="4061254" y="1013254"/>
            <a:ext cx="2940908" cy="13601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2D66C5C8-8FCE-C8BE-685E-5A6F3E5B6B54}"/>
              </a:ext>
            </a:extLst>
          </p:cNvPr>
          <p:cNvSpPr/>
          <p:nvPr/>
        </p:nvSpPr>
        <p:spPr>
          <a:xfrm>
            <a:off x="6640925" y="2252954"/>
            <a:ext cx="1908715" cy="435269"/>
          </a:xfrm>
          <a:prstGeom prst="ellipse">
            <a:avLst/>
          </a:pr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FF67CF55-7CB6-36D6-D705-68032C5EC46E}"/>
              </a:ext>
            </a:extLst>
          </p:cNvPr>
          <p:cNvSpPr/>
          <p:nvPr/>
        </p:nvSpPr>
        <p:spPr>
          <a:xfrm>
            <a:off x="318375" y="3673898"/>
            <a:ext cx="4206000" cy="2260177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If you are uncertain who you may have listed as your current beneficiary, visit the </a:t>
            </a:r>
            <a:r>
              <a:rPr lang="en-US" i="1" dirty="0"/>
              <a:t>Beneficiary</a:t>
            </a:r>
            <a:r>
              <a:rPr lang="en-US" dirty="0"/>
              <a:t> tab to view the current record before proceeding with the instructions above.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Step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6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426418" y="1720157"/>
            <a:ext cx="3750165" cy="1534563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2200">
                <a:latin typeface="Aptos"/>
              </a:defRPr>
            </a:pPr>
            <a:r>
              <a:rPr lang="en-US" sz="2400" dirty="0">
                <a:solidFill>
                  <a:schemeClr val="tx1"/>
                </a:solidFill>
              </a:rPr>
              <a:t>To begin with assigning a beneficiary, select </a:t>
            </a:r>
            <a:r>
              <a:rPr lang="en-US" sz="2400" i="1" dirty="0">
                <a:solidFill>
                  <a:schemeClr val="tx1"/>
                </a:solidFill>
              </a:rPr>
              <a:t>Add</a:t>
            </a:r>
            <a:r>
              <a:rPr lang="en-US" sz="2400" dirty="0"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0F4668E-6D72-1781-1A53-93F6098A29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878186"/>
            <a:ext cx="7496638" cy="517858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0441A3-5679-90FF-3050-E2D96557139E}"/>
              </a:ext>
            </a:extLst>
          </p:cNvPr>
          <p:cNvCxnSpPr>
            <a:cxnSpLocks/>
          </p:cNvCxnSpPr>
          <p:nvPr/>
        </p:nvCxnSpPr>
        <p:spPr>
          <a:xfrm>
            <a:off x="3677324" y="2871622"/>
            <a:ext cx="6969537" cy="13340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81A67CD8-73CE-E8B7-B188-A13285192C44}"/>
              </a:ext>
            </a:extLst>
          </p:cNvPr>
          <p:cNvSpPr/>
          <p:nvPr/>
        </p:nvSpPr>
        <p:spPr>
          <a:xfrm>
            <a:off x="228708" y="3924300"/>
            <a:ext cx="4145583" cy="1881934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If you have multiple beneficiaries, add each beneficiary separately and verify the correct percentage allocation for each.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Step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7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851168" y="674407"/>
            <a:ext cx="4889029" cy="4061500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defTabSz="9144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When the pop-up menu appears: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Enter all required beneficiary information. 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Choose Primary or Secondary Beneficiary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If more than one Primary or Secondary Beneficiary, make sure percentage equals 100%</a:t>
            </a:r>
          </a:p>
          <a:p>
            <a:pPr marL="457200" lvl="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n-US" alt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Select </a:t>
            </a:r>
            <a:r>
              <a:rPr lang="en-US" altLang="en-US" sz="2400" b="1" dirty="0">
                <a:solidFill>
                  <a:schemeClr val="tx1"/>
                </a:solidFill>
                <a:cs typeface="Arial" panose="020B0604020202020204" pitchFamily="34" charset="0"/>
              </a:rPr>
              <a:t>Add</a:t>
            </a:r>
            <a:r>
              <a:rPr lang="en-US" alt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</a:p>
          <a:p>
            <a:pPr algn="ctr">
              <a:defRPr sz="2200">
                <a:latin typeface="Aptos"/>
              </a:defRPr>
            </a:pPr>
            <a:endParaRPr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B93374-C20D-5D53-A9E2-9E114B687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216" y="674407"/>
            <a:ext cx="4544616" cy="563818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847C5AF3-8C2D-BDB7-947C-2E1471320F6B}"/>
              </a:ext>
            </a:extLst>
          </p:cNvPr>
          <p:cNvSpPr/>
          <p:nvPr/>
        </p:nvSpPr>
        <p:spPr>
          <a:xfrm>
            <a:off x="1023374" y="4910314"/>
            <a:ext cx="4544615" cy="1493444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Enter the beneficiary's legal name exactly as it appears on official documents.</a:t>
            </a:r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AB47C34E-25ED-6FF9-6147-1C1F6DCFCA3D}"/>
              </a:ext>
            </a:extLst>
          </p:cNvPr>
          <p:cNvSpPr/>
          <p:nvPr/>
        </p:nvSpPr>
        <p:spPr>
          <a:xfrm>
            <a:off x="6936262" y="1005016"/>
            <a:ext cx="197709" cy="3912974"/>
          </a:xfrm>
          <a:prstGeom prst="leftBracke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929B04-33C8-5D11-6352-903BF6468E00}"/>
              </a:ext>
            </a:extLst>
          </p:cNvPr>
          <p:cNvSpPr txBox="1"/>
          <p:nvPr/>
        </p:nvSpPr>
        <p:spPr>
          <a:xfrm>
            <a:off x="6451805" y="2847339"/>
            <a:ext cx="54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7708453-FF83-DA90-6DF1-D49B640340D7}"/>
              </a:ext>
            </a:extLst>
          </p:cNvPr>
          <p:cNvSpPr txBox="1"/>
          <p:nvPr/>
        </p:nvSpPr>
        <p:spPr>
          <a:xfrm>
            <a:off x="6255724" y="5574268"/>
            <a:ext cx="54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D806C69-1E6E-559B-5035-A5BC58404FEA}"/>
              </a:ext>
            </a:extLst>
          </p:cNvPr>
          <p:cNvCxnSpPr/>
          <p:nvPr/>
        </p:nvCxnSpPr>
        <p:spPr>
          <a:xfrm>
            <a:off x="6611666" y="5738339"/>
            <a:ext cx="369100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4C857A5-5DDC-E158-D4F0-6445F3CEA96C}"/>
              </a:ext>
            </a:extLst>
          </p:cNvPr>
          <p:cNvSpPr txBox="1"/>
          <p:nvPr/>
        </p:nvSpPr>
        <p:spPr>
          <a:xfrm>
            <a:off x="9473470" y="5080408"/>
            <a:ext cx="54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F236D53-BDCB-092D-10B3-944616FBD3A9}"/>
              </a:ext>
            </a:extLst>
          </p:cNvPr>
          <p:cNvSpPr/>
          <p:nvPr/>
        </p:nvSpPr>
        <p:spPr>
          <a:xfrm>
            <a:off x="7069355" y="5192221"/>
            <a:ext cx="354394" cy="164757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91499ED-52F3-8570-800D-63080C67D0F3}"/>
              </a:ext>
            </a:extLst>
          </p:cNvPr>
          <p:cNvSpPr/>
          <p:nvPr/>
        </p:nvSpPr>
        <p:spPr>
          <a:xfrm>
            <a:off x="8566116" y="5943600"/>
            <a:ext cx="1325880" cy="40969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2728A8-080F-A494-BCCC-FBB2DD4C6238}"/>
              </a:ext>
            </a:extLst>
          </p:cNvPr>
          <p:cNvSpPr txBox="1"/>
          <p:nvPr/>
        </p:nvSpPr>
        <p:spPr>
          <a:xfrm>
            <a:off x="9119388" y="6357411"/>
            <a:ext cx="54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BEBA4-AD05-2CC6-6A5A-4F0FCD9AA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D9991F-3D3A-77D7-FE04-FA34AF7FFB25}"/>
              </a:ext>
            </a:extLst>
          </p:cNvPr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FEA181-F11B-69AE-255B-45E4A8C498C9}"/>
              </a:ext>
            </a:extLst>
          </p:cNvPr>
          <p:cNvSpPr txBox="1"/>
          <p:nvPr/>
        </p:nvSpPr>
        <p:spPr>
          <a:xfrm>
            <a:off x="320040" y="73152"/>
            <a:ext cx="10568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rPr dirty="0"/>
              <a:t>Step </a:t>
            </a:r>
            <a:r>
              <a:rPr lang="en-US" dirty="0"/>
              <a:t>4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1F9B8-2B9E-BDC7-AB5A-B7D1EBB7E769}"/>
              </a:ext>
            </a:extLst>
          </p:cNvPr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8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0CD3BA-650D-4C20-6A9B-81524BF006B0}"/>
              </a:ext>
            </a:extLst>
          </p:cNvPr>
          <p:cNvSpPr/>
          <p:nvPr/>
        </p:nvSpPr>
        <p:spPr>
          <a:xfrm>
            <a:off x="940538" y="1681868"/>
            <a:ext cx="3473896" cy="1585291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sz="2200">
                <a:latin typeface="Aptos"/>
              </a:defRPr>
            </a:pPr>
            <a:r>
              <a:rPr lang="en-US" sz="2200" dirty="0">
                <a:solidFill>
                  <a:schemeClr val="tx1"/>
                </a:solidFill>
              </a:rPr>
              <a:t>Review the entry for accuracy</a:t>
            </a:r>
          </a:p>
          <a:p>
            <a:pPr marL="457200" indent="-457200" defTabSz="91440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 sz="2200">
                <a:latin typeface="Aptos"/>
              </a:defRPr>
            </a:pPr>
            <a:r>
              <a:rPr lang="en-US" sz="2200" dirty="0">
                <a:solidFill>
                  <a:schemeClr val="tx1"/>
                </a:solidFill>
              </a:rPr>
              <a:t>Select </a:t>
            </a:r>
            <a:r>
              <a:rPr lang="en-US" sz="2200" i="1" dirty="0">
                <a:solidFill>
                  <a:schemeClr val="tx1"/>
                </a:solidFill>
              </a:rPr>
              <a:t>Submit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4A5FFA8-C650-4E9D-2BE0-4B0248E01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727" y="1272514"/>
            <a:ext cx="6971168" cy="474803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005BEF-4A95-02ED-5318-450A32DAF9D3}"/>
              </a:ext>
            </a:extLst>
          </p:cNvPr>
          <p:cNvSpPr/>
          <p:nvPr/>
        </p:nvSpPr>
        <p:spPr>
          <a:xfrm>
            <a:off x="5180365" y="2137136"/>
            <a:ext cx="6640932" cy="122390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D2CA3C98-1AFF-3944-8065-A73C51FB986D}"/>
              </a:ext>
            </a:extLst>
          </p:cNvPr>
          <p:cNvSpPr/>
          <p:nvPr/>
        </p:nvSpPr>
        <p:spPr>
          <a:xfrm>
            <a:off x="1011575" y="3429000"/>
            <a:ext cx="3331823" cy="2420205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Take a moment to review your information before submitting. Correct information helps prevent future issues.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E03B67-7EEA-68AB-D96B-CFAB6F879321}"/>
              </a:ext>
            </a:extLst>
          </p:cNvPr>
          <p:cNvSpPr txBox="1"/>
          <p:nvPr/>
        </p:nvSpPr>
        <p:spPr>
          <a:xfrm>
            <a:off x="4763481" y="2564421"/>
            <a:ext cx="54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6B0BA8-0BBA-6F33-33C8-32003115E7D4}"/>
              </a:ext>
            </a:extLst>
          </p:cNvPr>
          <p:cNvSpPr txBox="1"/>
          <p:nvPr/>
        </p:nvSpPr>
        <p:spPr>
          <a:xfrm>
            <a:off x="10455395" y="5216386"/>
            <a:ext cx="540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56CF121-F51A-4EDB-F333-B9CF2990D7D7}"/>
              </a:ext>
            </a:extLst>
          </p:cNvPr>
          <p:cNvSpPr/>
          <p:nvPr/>
        </p:nvSpPr>
        <p:spPr>
          <a:xfrm>
            <a:off x="10918861" y="5151080"/>
            <a:ext cx="927149" cy="50007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07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6E275-6D1C-27DF-618F-9CD29150E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645D3B-F0C1-98DF-C9DD-7CD259209174}"/>
              </a:ext>
            </a:extLst>
          </p:cNvPr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3006D6-807B-488A-1082-1903ABB629AC}"/>
              </a:ext>
            </a:extLst>
          </p:cNvPr>
          <p:cNvSpPr txBox="1"/>
          <p:nvPr/>
        </p:nvSpPr>
        <p:spPr>
          <a:xfrm>
            <a:off x="310987" y="73152"/>
            <a:ext cx="259026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After Submission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B9BB6D-E7E9-0C1B-EFA3-DCAC6997CADE}"/>
              </a:ext>
            </a:extLst>
          </p:cNvPr>
          <p:cNvSpPr txBox="1"/>
          <p:nvPr/>
        </p:nvSpPr>
        <p:spPr>
          <a:xfrm>
            <a:off x="9875520" y="91440"/>
            <a:ext cx="1295547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9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9C25878-E5C5-98D0-4234-F1BA3189E65F}"/>
              </a:ext>
            </a:extLst>
          </p:cNvPr>
          <p:cNvSpPr/>
          <p:nvPr/>
        </p:nvSpPr>
        <p:spPr>
          <a:xfrm>
            <a:off x="450424" y="1815629"/>
            <a:ext cx="4278215" cy="3392032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2200">
                <a:latin typeface="Aptos"/>
              </a:defRPr>
            </a:pPr>
            <a:r>
              <a:rPr lang="en-US" sz="2200" dirty="0">
                <a:solidFill>
                  <a:schemeClr val="tx1"/>
                </a:solidFill>
              </a:rPr>
              <a:t>A confirmation message will appear showing that your transaction was successfully submitted.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9CAD6E-416B-CF15-F5AA-293BD30E81E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0628"/>
          <a:stretch>
            <a:fillRect/>
          </a:stretch>
        </p:blipFill>
        <p:spPr>
          <a:xfrm>
            <a:off x="5092046" y="2493919"/>
            <a:ext cx="6712790" cy="2035452"/>
          </a:xfrm>
          <a:prstGeom prst="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28486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1EDF-EDE9-6DDE-4201-BBC4CC33D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109B6C2-F567-0A2B-56B1-98FC7B723FA7}"/>
              </a:ext>
            </a:extLst>
          </p:cNvPr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323622-36C6-7731-ECD7-2EA0A05A293B}"/>
              </a:ext>
            </a:extLst>
          </p:cNvPr>
          <p:cNvSpPr txBox="1"/>
          <p:nvPr/>
        </p:nvSpPr>
        <p:spPr>
          <a:xfrm>
            <a:off x="320040" y="73152"/>
            <a:ext cx="247959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After Processing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7CC682-3198-A918-7891-6FB18CE6D15A}"/>
              </a:ext>
            </a:extLst>
          </p:cNvPr>
          <p:cNvSpPr txBox="1"/>
          <p:nvPr/>
        </p:nvSpPr>
        <p:spPr>
          <a:xfrm>
            <a:off x="9875520" y="91440"/>
            <a:ext cx="140455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10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AF62B81-367F-B9E6-EFF0-90A2EB0F69D6}"/>
              </a:ext>
            </a:extLst>
          </p:cNvPr>
          <p:cNvSpPr/>
          <p:nvPr/>
        </p:nvSpPr>
        <p:spPr>
          <a:xfrm>
            <a:off x="667492" y="665120"/>
            <a:ext cx="5606626" cy="4230731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latin typeface="Aptos"/>
              </a:defRPr>
            </a:pPr>
            <a:endParaRPr lang="en-US" sz="2200" dirty="0">
              <a:solidFill>
                <a:schemeClr val="tx1"/>
              </a:solidFill>
            </a:endParaRPr>
          </a:p>
          <a:p>
            <a:pPr>
              <a:defRPr sz="2200">
                <a:latin typeface="Aptos"/>
              </a:defRPr>
            </a:pPr>
            <a:r>
              <a:rPr lang="en-US" sz="2200" dirty="0">
                <a:solidFill>
                  <a:schemeClr val="tx1"/>
                </a:solidFill>
              </a:rPr>
              <a:t>After your request is reviewed and approved by your employer it will be submitted to EASI Edu for processing.</a:t>
            </a:r>
          </a:p>
          <a:p>
            <a:pPr>
              <a:defRPr sz="2200">
                <a:latin typeface="Aptos"/>
              </a:defRPr>
            </a:pPr>
            <a:endParaRPr lang="en-US" sz="2200" dirty="0">
              <a:solidFill>
                <a:schemeClr val="tx1"/>
              </a:solidFill>
            </a:endParaRPr>
          </a:p>
          <a:p>
            <a:pPr>
              <a:defRPr sz="2200">
                <a:latin typeface="Aptos"/>
              </a:defRPr>
            </a:pPr>
            <a:r>
              <a:rPr lang="en-US" sz="2200" dirty="0">
                <a:solidFill>
                  <a:schemeClr val="tx1"/>
                </a:solidFill>
              </a:rPr>
              <a:t> EASI Edu will process within 4 days of your employer’s submission. </a:t>
            </a:r>
          </a:p>
          <a:p>
            <a:pPr>
              <a:defRPr sz="2200">
                <a:latin typeface="Aptos"/>
              </a:defRPr>
            </a:pPr>
            <a:endParaRPr lang="en-US" sz="2200" dirty="0">
              <a:solidFill>
                <a:schemeClr val="tx1"/>
              </a:solidFill>
            </a:endParaRPr>
          </a:p>
          <a:p>
            <a:pPr>
              <a:defRPr sz="2200">
                <a:latin typeface="Aptos"/>
              </a:defRPr>
            </a:pPr>
            <a:r>
              <a:rPr lang="en-US" sz="2200" dirty="0">
                <a:solidFill>
                  <a:schemeClr val="tx1"/>
                </a:solidFill>
              </a:rPr>
              <a:t>Review your Confirmation of Enrollment to verify your update to beneficiary information was successful.</a:t>
            </a:r>
          </a:p>
          <a:p>
            <a:pPr algn="ctr">
              <a:defRPr sz="2200">
                <a:latin typeface="Aptos"/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4E654184-D7EA-901B-1DB0-C200F026570E}"/>
              </a:ext>
            </a:extLst>
          </p:cNvPr>
          <p:cNvSpPr/>
          <p:nvPr/>
        </p:nvSpPr>
        <p:spPr>
          <a:xfrm>
            <a:off x="845609" y="5076900"/>
            <a:ext cx="5250391" cy="1555623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To view a digital version of the Confirmation, navigate to the </a:t>
            </a:r>
            <a:r>
              <a:rPr lang="en-US" i="1" dirty="0"/>
              <a:t>Enrollment and Plan Information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then click </a:t>
            </a:r>
            <a:r>
              <a:rPr lang="en-US" i="1" dirty="0"/>
              <a:t>Enrollment Notice.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D8915A-FFC7-FA86-C430-70612A27A17B}"/>
              </a:ext>
            </a:extLst>
          </p:cNvPr>
          <p:cNvSpPr txBox="1"/>
          <p:nvPr/>
        </p:nvSpPr>
        <p:spPr>
          <a:xfrm>
            <a:off x="6665405" y="3991390"/>
            <a:ext cx="4468965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A0034FE5-1C15-290D-58CD-ABED2A56C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4524" y="636545"/>
            <a:ext cx="4849984" cy="6041083"/>
          </a:xfrm>
          <a:prstGeom prst="rect">
            <a:avLst/>
          </a:prstGeom>
          <a:ln>
            <a:solidFill>
              <a:srgbClr val="00539B"/>
            </a:solidFill>
          </a:ln>
        </p:spPr>
      </p:pic>
    </p:spTree>
    <p:extLst>
      <p:ext uri="{BB962C8B-B14F-4D97-AF65-F5344CB8AC3E}">
        <p14:creationId xmlns:p14="http://schemas.microsoft.com/office/powerpoint/2010/main" val="233033624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Common Errors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40455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</a:t>
            </a:r>
            <a:r>
              <a:rPr lang="en-US" dirty="0"/>
              <a:t>11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548640" y="975360"/>
            <a:ext cx="7772400" cy="5394960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</a:rPr>
              <a:t>Missing Required Information – </a:t>
            </a:r>
            <a:r>
              <a:rPr lang="en-US" sz="2000" dirty="0">
                <a:solidFill>
                  <a:schemeClr val="tx1"/>
                </a:solidFill>
              </a:rPr>
              <a:t>Make sure all required fields are complete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Percentage allocation does not equal 100%</a:t>
            </a:r>
            <a:r>
              <a:rPr lang="en-US" sz="2000" dirty="0">
                <a:solidFill>
                  <a:schemeClr val="tx1"/>
                </a:solidFill>
              </a:rPr>
              <a:t> – If adding multiple beneficiaries, ensure all percentages total </a:t>
            </a:r>
            <a:r>
              <a:rPr lang="en-US" sz="2000" i="1" dirty="0">
                <a:solidFill>
                  <a:schemeClr val="tx1"/>
                </a:solidFill>
              </a:rPr>
              <a:t>100%</a:t>
            </a:r>
            <a:r>
              <a:rPr lang="en-US" sz="2000" dirty="0">
                <a:solidFill>
                  <a:schemeClr val="tx1"/>
                </a:solidFill>
              </a:rPr>
              <a:t>. 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Duplicate beneficiary entered</a:t>
            </a:r>
            <a:r>
              <a:rPr lang="en-US" sz="2000" dirty="0">
                <a:solidFill>
                  <a:schemeClr val="tx1"/>
                </a:solidFill>
              </a:rPr>
              <a:t> – Review your existing beneficiaries before adding another beneficiary. 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Authentication code expired</a:t>
            </a:r>
            <a:r>
              <a:rPr lang="en-US" sz="2000" dirty="0">
                <a:solidFill>
                  <a:schemeClr val="tx1"/>
                </a:solidFill>
              </a:rPr>
              <a:t> – Request a new Multi-Factor Authentication (MFA) code and sign in again. 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Session timed out</a:t>
            </a:r>
            <a:r>
              <a:rPr lang="en-US" sz="2000" dirty="0">
                <a:solidFill>
                  <a:schemeClr val="tx1"/>
                </a:solidFill>
              </a:rPr>
              <a:t> – Log back into the </a:t>
            </a:r>
            <a:r>
              <a:rPr lang="en-US" sz="2000" dirty="0" err="1">
                <a:solidFill>
                  <a:schemeClr val="tx1"/>
                </a:solidFill>
              </a:rPr>
              <a:t>MyBenefits</a:t>
            </a:r>
            <a:r>
              <a:rPr lang="en-US" sz="2000" dirty="0">
                <a:solidFill>
                  <a:schemeClr val="tx1"/>
                </a:solidFill>
              </a:rPr>
              <a:t> Portal and restart the your request. </a:t>
            </a:r>
          </a:p>
          <a:p>
            <a:r>
              <a:rPr lang="en-US" sz="2000" b="1" dirty="0">
                <a:solidFill>
                  <a:schemeClr val="tx1"/>
                </a:solidFill>
              </a:rPr>
              <a:t>Changes were not submitted</a:t>
            </a:r>
            <a:r>
              <a:rPr lang="en-US" sz="2000" dirty="0">
                <a:solidFill>
                  <a:schemeClr val="tx1"/>
                </a:solidFill>
              </a:rPr>
              <a:t> – Review your information and be sure to select </a:t>
            </a:r>
            <a:r>
              <a:rPr lang="en-US" sz="2000" i="1" dirty="0">
                <a:solidFill>
                  <a:schemeClr val="tx1"/>
                </a:solidFill>
              </a:rPr>
              <a:t>Submit</a:t>
            </a:r>
            <a:r>
              <a:rPr lang="en-US" sz="2000" dirty="0">
                <a:solidFill>
                  <a:schemeClr val="tx1"/>
                </a:solidFill>
              </a:rPr>
              <a:t> before leaving the page.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0" y="822959"/>
            <a:ext cx="3550920" cy="1786891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875F"/>
                </a:solidFill>
              </a:defRPr>
            </a:pPr>
            <a:r>
              <a:rPr dirty="0"/>
              <a:t>Helpful Tip</a:t>
            </a:r>
          </a:p>
          <a:p>
            <a:pPr>
              <a:defRPr sz="1800">
                <a:solidFill>
                  <a:srgbClr val="464646"/>
                </a:solidFill>
                <a:latin typeface="Aptos"/>
              </a:defRPr>
            </a:pPr>
            <a:r>
              <a:rPr lang="en-US" dirty="0"/>
              <a:t>Carefully review all beneficiary information before submitting. 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0000"/>
          </a:xfrm>
          <a:prstGeom prst="rect">
            <a:avLst/>
          </a:prstGeom>
          <a:solidFill>
            <a:srgbClr val="00539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20040" y="73152"/>
            <a:ext cx="276114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"/>
              </a:defRPr>
            </a:pPr>
            <a:r>
              <a:t>Need Assistance</a:t>
            </a:r>
            <a:r>
              <a:rPr lang="en-US"/>
              <a:t>?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9875520" y="91440"/>
            <a:ext cx="140455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ptos"/>
              </a:defRPr>
            </a:pPr>
            <a:r>
              <a:rPr dirty="0"/>
              <a:t>Slide 1</a:t>
            </a:r>
            <a:r>
              <a:rPr lang="en-US" dirty="0"/>
              <a:t>2</a:t>
            </a:r>
            <a:r>
              <a:rPr dirty="0"/>
              <a:t> of 1</a:t>
            </a:r>
            <a:r>
              <a:rPr lang="en-US" dirty="0"/>
              <a:t>2</a:t>
            </a: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376339" y="1036320"/>
            <a:ext cx="7772400" cy="5394960"/>
          </a:xfrm>
          <a:prstGeom prst="roundRect">
            <a:avLst/>
          </a:prstGeom>
          <a:solidFill>
            <a:srgbClr val="F5F8FC"/>
          </a:solidFill>
          <a:ln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>
                <a:latin typeface="Aptos"/>
              </a:defRPr>
            </a:pPr>
            <a:endParaRPr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412480" y="822960"/>
            <a:ext cx="320040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008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>
                <a:solidFill>
                  <a:srgbClr val="464646"/>
                </a:solidFill>
                <a:latin typeface="Aptos"/>
              </a:defRPr>
            </a:pPr>
            <a:r>
              <a:rPr sz="2200" b="1" dirty="0">
                <a:solidFill>
                  <a:schemeClr val="tx1"/>
                </a:solidFill>
              </a:rPr>
              <a:t>Thank you for using the NMPSIA </a:t>
            </a:r>
            <a:r>
              <a:rPr sz="2200" b="1" dirty="0" err="1">
                <a:solidFill>
                  <a:schemeClr val="tx1"/>
                </a:solidFill>
              </a:rPr>
              <a:t>MyBenefits</a:t>
            </a:r>
            <a:r>
              <a:rPr sz="2200" b="1" dirty="0">
                <a:solidFill>
                  <a:schemeClr val="tx1"/>
                </a:solidFill>
              </a:rPr>
              <a:t> Portal!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00CD03-0221-FF40-ECCA-5C343C12593F}"/>
              </a:ext>
            </a:extLst>
          </p:cNvPr>
          <p:cNvSpPr txBox="1"/>
          <p:nvPr/>
        </p:nvSpPr>
        <p:spPr>
          <a:xfrm>
            <a:off x="970982" y="1904356"/>
            <a:ext cx="6583113" cy="3658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  <a:defRPr sz="2200">
                <a:latin typeface="Aptos"/>
              </a:defRPr>
            </a:pPr>
            <a:r>
              <a:rPr lang="en-US" sz="2800" b="1" dirty="0">
                <a:solidFill>
                  <a:schemeClr val="tx1"/>
                </a:solidFill>
              </a:rPr>
              <a:t>Contact Us: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defRPr sz="2200">
                <a:latin typeface="Aptos"/>
              </a:defRPr>
            </a:pPr>
            <a:r>
              <a:rPr lang="en-US" sz="2800" dirty="0">
                <a:solidFill>
                  <a:schemeClr val="tx1"/>
                </a:solidFill>
              </a:rPr>
              <a:t>EASI Edu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defRPr sz="2200">
                <a:latin typeface="Aptos"/>
              </a:defRPr>
            </a:pPr>
            <a:r>
              <a:rPr lang="en-US" sz="2800" dirty="0">
                <a:solidFill>
                  <a:schemeClr val="tx1"/>
                </a:solidFill>
              </a:rPr>
              <a:t>Phone: 1-800-233-3164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defRPr sz="2200">
                <a:latin typeface="Aptos"/>
              </a:defRPr>
            </a:pPr>
            <a:r>
              <a:rPr lang="en-US" sz="2800" dirty="0">
                <a:solidFill>
                  <a:schemeClr val="tx1"/>
                </a:solidFill>
              </a:rPr>
              <a:t>Contact your assigned representative for portal assistance.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defRPr sz="2200">
                <a:latin typeface="Aptos"/>
              </a:defRPr>
            </a:pPr>
            <a:r>
              <a:rPr lang="en-US" sz="2800" dirty="0">
                <a:solidFill>
                  <a:schemeClr val="tx1"/>
                </a:solidFill>
              </a:rPr>
              <a:t>Or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defRPr sz="2200">
                <a:latin typeface="Aptos"/>
              </a:defRPr>
            </a:pPr>
            <a:r>
              <a:rPr lang="en-US" sz="2800" dirty="0">
                <a:solidFill>
                  <a:schemeClr val="tx1"/>
                </a:solidFill>
              </a:rPr>
              <a:t>NMPSIA Benefits Team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  <a:defRPr sz="2200">
                <a:latin typeface="Aptos"/>
              </a:defRPr>
            </a:pPr>
            <a:r>
              <a:rPr lang="en-US" sz="2800" dirty="0">
                <a:solidFill>
                  <a:schemeClr val="tx1"/>
                </a:solidFill>
              </a:rPr>
              <a:t>Phone: 1-800-548-3724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</TotalTime>
  <Words>785</Words>
  <Application>Microsoft Office PowerPoint</Application>
  <PresentationFormat>Widescreen</PresentationFormat>
  <Paragraphs>122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Martinez, Leslie, PSIA</dc:creator>
  <cp:keywords/>
  <dc:description>generated using python-pptx</dc:description>
  <cp:lastModifiedBy>Dian Cortez</cp:lastModifiedBy>
  <cp:revision>7</cp:revision>
  <dcterms:created xsi:type="dcterms:W3CDTF">2013-01-27T09:14:16Z</dcterms:created>
  <dcterms:modified xsi:type="dcterms:W3CDTF">2026-09-23T17:05:38Z</dcterms:modified>
  <cp:category/>
</cp:coreProperties>
</file>