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2" r:id="rId2"/>
  </p:sldMasterIdLst>
  <p:handoutMasterIdLst>
    <p:handoutMasterId r:id="rId22"/>
  </p:handoutMasterIdLst>
  <p:sldIdLst>
    <p:sldId id="304" r:id="rId3"/>
    <p:sldId id="274" r:id="rId4"/>
    <p:sldId id="287" r:id="rId5"/>
    <p:sldId id="289" r:id="rId6"/>
    <p:sldId id="295" r:id="rId7"/>
    <p:sldId id="291" r:id="rId8"/>
    <p:sldId id="285" r:id="rId9"/>
    <p:sldId id="288" r:id="rId10"/>
    <p:sldId id="300" r:id="rId11"/>
    <p:sldId id="296" r:id="rId12"/>
    <p:sldId id="301" r:id="rId13"/>
    <p:sldId id="298" r:id="rId14"/>
    <p:sldId id="302" r:id="rId15"/>
    <p:sldId id="299" r:id="rId16"/>
    <p:sldId id="303" r:id="rId17"/>
    <p:sldId id="279" r:id="rId18"/>
    <p:sldId id="277" r:id="rId19"/>
    <p:sldId id="280" r:id="rId20"/>
    <p:sldId id="305" r:id="rId21"/>
  </p:sldIdLst>
  <p:sldSz cx="9144000" cy="6858000" type="screen4x3"/>
  <p:notesSz cx="6954838" cy="93091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NOTE" id="{E3B0499B-4CF2-498C-9554-874CD77CEBF4}">
          <p14:sldIdLst/>
        </p14:section>
        <p14:section name="Introduction" id="{255F9289-594F-46CA-AD8F-0716506489CD}">
          <p14:sldIdLst>
            <p14:sldId id="304"/>
            <p14:sldId id="274"/>
            <p14:sldId id="287"/>
            <p14:sldId id="289"/>
            <p14:sldId id="295"/>
            <p14:sldId id="291"/>
            <p14:sldId id="285"/>
          </p14:sldIdLst>
        </p14:section>
        <p14:section name="Option 1 (6A summer btwn Gr 5 &amp; 6)" id="{2E593A48-BC95-45E5-A617-1F826FC217E6}">
          <p14:sldIdLst>
            <p14:sldId id="288"/>
            <p14:sldId id="300"/>
          </p14:sldIdLst>
        </p14:section>
        <p14:section name="Option 2 (6A &amp; 7A in Gr 6)" id="{2C494691-AC7B-4C6C-99F7-BF2E39A46958}">
          <p14:sldIdLst>
            <p14:sldId id="296"/>
            <p14:sldId id="301"/>
          </p14:sldIdLst>
        </p14:section>
        <p14:section name="Option 3 (7A summer btwn Gr 6 &amp; 7)" id="{A18AC0CA-F935-4385-9199-0A079B19DD4D}">
          <p14:sldIdLst>
            <p14:sldId id="298"/>
            <p14:sldId id="302"/>
          </p14:sldIdLst>
        </p14:section>
        <p14:section name="Option 4 (placement test)" id="{8B3034A6-5A8F-42B1-8497-1E9FB27F0D64}">
          <p14:sldIdLst>
            <p14:sldId id="299"/>
            <p14:sldId id="303"/>
          </p14:sldIdLst>
        </p14:section>
        <p14:section name="Next Steps &amp; FAQ" id="{5AFEA052-548F-44B7-9969-3C5C7779BE20}">
          <p14:sldIdLst>
            <p14:sldId id="279"/>
            <p14:sldId id="277"/>
            <p14:sldId id="280"/>
            <p14:sldId id="30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C799A"/>
    <a:srgbClr val="003399"/>
    <a:srgbClr val="F3F9FA"/>
    <a:srgbClr val="A2D1F1"/>
    <a:srgbClr val="666633"/>
    <a:srgbClr val="336600"/>
    <a:srgbClr val="292929"/>
    <a:srgbClr val="99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36" autoAdjust="0"/>
  </p:normalViewPr>
  <p:slideViewPr>
    <p:cSldViewPr>
      <p:cViewPr varScale="1">
        <p:scale>
          <a:sx n="111" d="100"/>
          <a:sy n="111" d="100"/>
        </p:scale>
        <p:origin x="147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0" d="100"/>
          <a:sy n="80" d="100"/>
        </p:scale>
        <p:origin x="-1488" y="-90"/>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13763"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algn="l" eaLnBrk="1" hangingPunct="1">
              <a:defRPr sz="1200" dirty="0">
                <a:latin typeface="Arial" charset="0"/>
              </a:defRPr>
            </a:lvl1pPr>
          </a:lstStyle>
          <a:p>
            <a:pPr>
              <a:defRPr/>
            </a:pPr>
            <a:endParaRPr lang="en-US" altLang="en-US"/>
          </a:p>
        </p:txBody>
      </p:sp>
      <p:sp>
        <p:nvSpPr>
          <p:cNvPr id="6147" name="Rectangle 3"/>
          <p:cNvSpPr>
            <a:spLocks noGrp="1" noChangeArrowheads="1"/>
          </p:cNvSpPr>
          <p:nvPr>
            <p:ph type="dt" sz="quarter" idx="1"/>
          </p:nvPr>
        </p:nvSpPr>
        <p:spPr bwMode="auto">
          <a:xfrm>
            <a:off x="3939466" y="0"/>
            <a:ext cx="3013763"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algn="r" eaLnBrk="1" hangingPunct="1">
              <a:defRPr sz="1200" dirty="0">
                <a:latin typeface="Arial" charset="0"/>
              </a:defRPr>
            </a:lvl1pPr>
          </a:lstStyle>
          <a:p>
            <a:pPr>
              <a:defRPr/>
            </a:pPr>
            <a:endParaRPr lang="en-US" altLang="en-US"/>
          </a:p>
        </p:txBody>
      </p:sp>
      <p:sp>
        <p:nvSpPr>
          <p:cNvPr id="6148" name="Rectangle 4"/>
          <p:cNvSpPr>
            <a:spLocks noGrp="1" noChangeArrowheads="1"/>
          </p:cNvSpPr>
          <p:nvPr>
            <p:ph type="ftr" sz="quarter" idx="2"/>
          </p:nvPr>
        </p:nvSpPr>
        <p:spPr bwMode="auto">
          <a:xfrm>
            <a:off x="0" y="8842030"/>
            <a:ext cx="3013763"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algn="l" eaLnBrk="1" hangingPunct="1">
              <a:defRPr sz="1200" dirty="0">
                <a:latin typeface="Arial" charset="0"/>
              </a:defRPr>
            </a:lvl1pPr>
          </a:lstStyle>
          <a:p>
            <a:pPr>
              <a:defRPr/>
            </a:pPr>
            <a:endParaRPr lang="en-US" altLang="en-US"/>
          </a:p>
        </p:txBody>
      </p:sp>
      <p:sp>
        <p:nvSpPr>
          <p:cNvPr id="6149" name="Rectangle 5"/>
          <p:cNvSpPr>
            <a:spLocks noGrp="1" noChangeArrowheads="1"/>
          </p:cNvSpPr>
          <p:nvPr>
            <p:ph type="sldNum" sz="quarter" idx="3"/>
          </p:nvPr>
        </p:nvSpPr>
        <p:spPr bwMode="auto">
          <a:xfrm>
            <a:off x="3939466" y="8842030"/>
            <a:ext cx="3013763" cy="46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algn="r" eaLnBrk="1" hangingPunct="1">
              <a:defRPr sz="1200">
                <a:latin typeface="Arial" charset="0"/>
              </a:defRPr>
            </a:lvl1pPr>
          </a:lstStyle>
          <a:p>
            <a:pPr>
              <a:defRPr/>
            </a:pPr>
            <a:fld id="{FF0D3357-8CF0-4A54-9310-36741CDCA03E}" type="slidenum">
              <a:rPr lang="en-US" altLang="en-US"/>
              <a:pPr>
                <a:defRPr/>
              </a:pPr>
              <a:t>‹#›</a:t>
            </a:fld>
            <a:endParaRPr lang="en-US" altLang="en-US" dirty="0"/>
          </a:p>
        </p:txBody>
      </p:sp>
    </p:spTree>
    <p:extLst>
      <p:ext uri="{BB962C8B-B14F-4D97-AF65-F5344CB8AC3E}">
        <p14:creationId xmlns:p14="http://schemas.microsoft.com/office/powerpoint/2010/main" val="394694894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813893F6-E2F9-464E-A8C8-8AAAC38BE00E}" type="slidenum">
              <a:rPr lang="en-US" altLang="en-US"/>
              <a:pPr>
                <a:defRPr/>
              </a:pPr>
              <a:t>‹#›</a:t>
            </a:fld>
            <a:endParaRPr lang="en-US" altLang="en-US" dirty="0"/>
          </a:p>
        </p:txBody>
      </p:sp>
    </p:spTree>
    <p:extLst>
      <p:ext uri="{BB962C8B-B14F-4D97-AF65-F5344CB8AC3E}">
        <p14:creationId xmlns:p14="http://schemas.microsoft.com/office/powerpoint/2010/main" val="3261481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E0DC0B0-54E4-4A4C-AAAA-3B422B0CB1FE}" type="slidenum">
              <a:rPr lang="en-US" altLang="en-US"/>
              <a:pPr>
                <a:defRPr/>
              </a:pPr>
              <a:t>‹#›</a:t>
            </a:fld>
            <a:endParaRPr lang="en-US" altLang="en-US" dirty="0"/>
          </a:p>
        </p:txBody>
      </p:sp>
    </p:spTree>
    <p:extLst>
      <p:ext uri="{BB962C8B-B14F-4D97-AF65-F5344CB8AC3E}">
        <p14:creationId xmlns:p14="http://schemas.microsoft.com/office/powerpoint/2010/main" val="130352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FF9D4D9-7B5B-4160-8DA5-AC924D4A86A0}" type="slidenum">
              <a:rPr lang="en-US" altLang="en-US"/>
              <a:pPr>
                <a:defRPr/>
              </a:pPr>
              <a:t>‹#›</a:t>
            </a:fld>
            <a:endParaRPr lang="en-US" altLang="en-US" dirty="0"/>
          </a:p>
        </p:txBody>
      </p:sp>
    </p:spTree>
    <p:extLst>
      <p:ext uri="{BB962C8B-B14F-4D97-AF65-F5344CB8AC3E}">
        <p14:creationId xmlns:p14="http://schemas.microsoft.com/office/powerpoint/2010/main" val="4027533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8288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81DE8E0-11F8-4BC2-8E11-BF3DA218B76B}" type="slidenum">
              <a:rPr lang="en-US" altLang="en-US"/>
              <a:pPr>
                <a:defRPr/>
              </a:pPr>
              <a:t>‹#›</a:t>
            </a:fld>
            <a:endParaRPr lang="en-US" altLang="en-US" dirty="0"/>
          </a:p>
        </p:txBody>
      </p:sp>
    </p:spTree>
    <p:extLst>
      <p:ext uri="{BB962C8B-B14F-4D97-AF65-F5344CB8AC3E}">
        <p14:creationId xmlns:p14="http://schemas.microsoft.com/office/powerpoint/2010/main" val="4066841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EA62E162-032B-498C-831A-3F1D3753C5D5}" type="slidenum">
              <a:rPr lang="en-US" altLang="en-US"/>
              <a:pPr>
                <a:defRPr/>
              </a:pPr>
              <a:t>‹#›</a:t>
            </a:fld>
            <a:endParaRPr lang="en-US" altLang="en-US" dirty="0"/>
          </a:p>
        </p:txBody>
      </p:sp>
    </p:spTree>
    <p:extLst>
      <p:ext uri="{BB962C8B-B14F-4D97-AF65-F5344CB8AC3E}">
        <p14:creationId xmlns:p14="http://schemas.microsoft.com/office/powerpoint/2010/main" val="143529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D293B9E-D5BE-4949-8504-87EB84F6A00C}" type="slidenum">
              <a:rPr lang="en-US" altLang="en-US"/>
              <a:pPr>
                <a:defRPr/>
              </a:pPr>
              <a:t>‹#›</a:t>
            </a:fld>
            <a:endParaRPr lang="en-US" altLang="en-US" dirty="0"/>
          </a:p>
        </p:txBody>
      </p:sp>
    </p:spTree>
    <p:extLst>
      <p:ext uri="{BB962C8B-B14F-4D97-AF65-F5344CB8AC3E}">
        <p14:creationId xmlns:p14="http://schemas.microsoft.com/office/powerpoint/2010/main" val="1589988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237BCEC2-EB57-4BF7-B4ED-5E44EDFA1783}" type="slidenum">
              <a:rPr lang="en-US" altLang="en-US"/>
              <a:pPr>
                <a:defRPr/>
              </a:pPr>
              <a:t>‹#›</a:t>
            </a:fld>
            <a:endParaRPr lang="en-US" altLang="en-US" dirty="0"/>
          </a:p>
        </p:txBody>
      </p:sp>
    </p:spTree>
    <p:extLst>
      <p:ext uri="{BB962C8B-B14F-4D97-AF65-F5344CB8AC3E}">
        <p14:creationId xmlns:p14="http://schemas.microsoft.com/office/powerpoint/2010/main" val="856310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81E4343-FE38-49D0-B34A-2A564220F474}" type="slidenum">
              <a:rPr lang="en-US" altLang="en-US"/>
              <a:pPr>
                <a:defRPr/>
              </a:pPr>
              <a:t>‹#›</a:t>
            </a:fld>
            <a:endParaRPr lang="en-US" altLang="en-US" dirty="0"/>
          </a:p>
        </p:txBody>
      </p:sp>
    </p:spTree>
    <p:extLst>
      <p:ext uri="{BB962C8B-B14F-4D97-AF65-F5344CB8AC3E}">
        <p14:creationId xmlns:p14="http://schemas.microsoft.com/office/powerpoint/2010/main" val="2556968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AB87F44-56F2-4FF0-8DA7-B601888AF6EA}" type="slidenum">
              <a:rPr lang="en-US" altLang="en-US"/>
              <a:pPr>
                <a:defRPr/>
              </a:pPr>
              <a:t>‹#›</a:t>
            </a:fld>
            <a:endParaRPr lang="en-US" altLang="en-US" dirty="0"/>
          </a:p>
        </p:txBody>
      </p:sp>
    </p:spTree>
    <p:extLst>
      <p:ext uri="{BB962C8B-B14F-4D97-AF65-F5344CB8AC3E}">
        <p14:creationId xmlns:p14="http://schemas.microsoft.com/office/powerpoint/2010/main" val="715673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1D2B9CB-7361-48B8-8FE9-41828B215FED}" type="slidenum">
              <a:rPr lang="en-US" altLang="en-US"/>
              <a:pPr>
                <a:defRPr/>
              </a:pPr>
              <a:t>‹#›</a:t>
            </a:fld>
            <a:endParaRPr lang="en-US" altLang="en-US" dirty="0"/>
          </a:p>
        </p:txBody>
      </p:sp>
    </p:spTree>
    <p:extLst>
      <p:ext uri="{BB962C8B-B14F-4D97-AF65-F5344CB8AC3E}">
        <p14:creationId xmlns:p14="http://schemas.microsoft.com/office/powerpoint/2010/main" val="2863200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33400"/>
            <a:ext cx="20955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533400"/>
            <a:ext cx="61341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6988D45-B99A-40F2-9378-071816D5394C}" type="slidenum">
              <a:rPr lang="en-US" altLang="en-US"/>
              <a:pPr>
                <a:defRPr/>
              </a:pPr>
              <a:t>‹#›</a:t>
            </a:fld>
            <a:endParaRPr lang="en-US" altLang="en-US" dirty="0"/>
          </a:p>
        </p:txBody>
      </p:sp>
    </p:spTree>
    <p:extLst>
      <p:ext uri="{BB962C8B-B14F-4D97-AF65-F5344CB8AC3E}">
        <p14:creationId xmlns:p14="http://schemas.microsoft.com/office/powerpoint/2010/main" val="2742256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FE3BAE9-F253-4F68-9451-8C02AD9DE711}" type="slidenum">
              <a:rPr lang="en-US" altLang="en-US"/>
              <a:pPr>
                <a:defRPr/>
              </a:pPr>
              <a:t>‹#›</a:t>
            </a:fld>
            <a:endParaRPr lang="en-US" altLang="en-US" dirty="0"/>
          </a:p>
        </p:txBody>
      </p:sp>
    </p:spTree>
    <p:extLst>
      <p:ext uri="{BB962C8B-B14F-4D97-AF65-F5344CB8AC3E}">
        <p14:creationId xmlns:p14="http://schemas.microsoft.com/office/powerpoint/2010/main" val="3785050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F3CA847-F784-426B-BB5E-740DA94506FD}" type="slidenum">
              <a:rPr lang="en-US" altLang="en-US"/>
              <a:pPr>
                <a:defRPr/>
              </a:pPr>
              <a:t>‹#›</a:t>
            </a:fld>
            <a:endParaRPr lang="en-US" altLang="en-US" dirty="0"/>
          </a:p>
        </p:txBody>
      </p:sp>
    </p:spTree>
    <p:extLst>
      <p:ext uri="{BB962C8B-B14F-4D97-AF65-F5344CB8AC3E}">
        <p14:creationId xmlns:p14="http://schemas.microsoft.com/office/powerpoint/2010/main" val="3553690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8F0E604-408D-40E3-9A77-EC7DC7E6FD40}" type="slidenum">
              <a:rPr lang="en-US" altLang="en-US"/>
              <a:pPr>
                <a:defRPr/>
              </a:pPr>
              <a:t>‹#›</a:t>
            </a:fld>
            <a:endParaRPr lang="en-US" altLang="en-US" dirty="0"/>
          </a:p>
        </p:txBody>
      </p:sp>
    </p:spTree>
    <p:extLst>
      <p:ext uri="{BB962C8B-B14F-4D97-AF65-F5344CB8AC3E}">
        <p14:creationId xmlns:p14="http://schemas.microsoft.com/office/powerpoint/2010/main" val="273894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8288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88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0C569D1D-5614-48BB-BDB4-F858603DD63B}" type="slidenum">
              <a:rPr lang="en-US" altLang="en-US"/>
              <a:pPr>
                <a:defRPr/>
              </a:pPr>
              <a:t>‹#›</a:t>
            </a:fld>
            <a:endParaRPr lang="en-US" altLang="en-US" dirty="0"/>
          </a:p>
        </p:txBody>
      </p:sp>
    </p:spTree>
    <p:extLst>
      <p:ext uri="{BB962C8B-B14F-4D97-AF65-F5344CB8AC3E}">
        <p14:creationId xmlns:p14="http://schemas.microsoft.com/office/powerpoint/2010/main" val="3846882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7F4DE15E-ABB4-478D-9EAB-3AD589CC1922}" type="slidenum">
              <a:rPr lang="en-US" altLang="en-US"/>
              <a:pPr>
                <a:defRPr/>
              </a:pPr>
              <a:t>‹#›</a:t>
            </a:fld>
            <a:endParaRPr lang="en-US" altLang="en-US" dirty="0"/>
          </a:p>
        </p:txBody>
      </p:sp>
    </p:spTree>
    <p:extLst>
      <p:ext uri="{BB962C8B-B14F-4D97-AF65-F5344CB8AC3E}">
        <p14:creationId xmlns:p14="http://schemas.microsoft.com/office/powerpoint/2010/main" val="1379304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7D575138-0303-4652-B3D4-F6A41C1BCA5A}" type="slidenum">
              <a:rPr lang="en-US" altLang="en-US"/>
              <a:pPr>
                <a:defRPr/>
              </a:pPr>
              <a:t>‹#›</a:t>
            </a:fld>
            <a:endParaRPr lang="en-US" altLang="en-US" dirty="0"/>
          </a:p>
        </p:txBody>
      </p:sp>
    </p:spTree>
    <p:extLst>
      <p:ext uri="{BB962C8B-B14F-4D97-AF65-F5344CB8AC3E}">
        <p14:creationId xmlns:p14="http://schemas.microsoft.com/office/powerpoint/2010/main" val="3041627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844B3F33-C624-4135-BC47-3EA36091C2E1}" type="slidenum">
              <a:rPr lang="en-US" altLang="en-US"/>
              <a:pPr>
                <a:defRPr/>
              </a:pPr>
              <a:t>‹#›</a:t>
            </a:fld>
            <a:endParaRPr lang="en-US" altLang="en-US" dirty="0"/>
          </a:p>
        </p:txBody>
      </p:sp>
    </p:spTree>
    <p:extLst>
      <p:ext uri="{BB962C8B-B14F-4D97-AF65-F5344CB8AC3E}">
        <p14:creationId xmlns:p14="http://schemas.microsoft.com/office/powerpoint/2010/main" val="3901432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7E14D78-7FDD-45F6-AB4C-1E6350F6399B}" type="slidenum">
              <a:rPr lang="en-US" altLang="en-US"/>
              <a:pPr>
                <a:defRPr/>
              </a:pPr>
              <a:t>‹#›</a:t>
            </a:fld>
            <a:endParaRPr lang="en-US" altLang="en-US" dirty="0"/>
          </a:p>
        </p:txBody>
      </p:sp>
    </p:spTree>
    <p:extLst>
      <p:ext uri="{BB962C8B-B14F-4D97-AF65-F5344CB8AC3E}">
        <p14:creationId xmlns:p14="http://schemas.microsoft.com/office/powerpoint/2010/main" val="38856034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3B7934A-2F3D-4146-B432-9959A05664BF}" type="slidenum">
              <a:rPr lang="en-US" altLang="en-US"/>
              <a:pPr>
                <a:defRPr/>
              </a:pPr>
              <a:t>‹#›</a:t>
            </a:fld>
            <a:endParaRPr lang="en-US" altLang="en-US" dirty="0"/>
          </a:p>
        </p:txBody>
      </p:sp>
    </p:spTree>
    <p:extLst>
      <p:ext uri="{BB962C8B-B14F-4D97-AF65-F5344CB8AC3E}">
        <p14:creationId xmlns:p14="http://schemas.microsoft.com/office/powerpoint/2010/main" val="4259513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FA2A7770-644B-411B-B7C1-C5B07DF2E0EB}" type="slidenum">
              <a:rPr lang="en-US" altLang="en-US"/>
              <a:pPr>
                <a:defRPr/>
              </a:pPr>
              <a:t>‹#›</a:t>
            </a:fld>
            <a:endParaRPr lang="en-US" altLang="en-US" dirty="0"/>
          </a:p>
        </p:txBody>
      </p:sp>
    </p:spTree>
    <p:extLst>
      <p:ext uri="{BB962C8B-B14F-4D97-AF65-F5344CB8AC3E}">
        <p14:creationId xmlns:p14="http://schemas.microsoft.com/office/powerpoint/2010/main" val="1993947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533400"/>
            <a:ext cx="20955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533400"/>
            <a:ext cx="61341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7495235-4544-4CBA-861F-7C9DB03C1485}" type="slidenum">
              <a:rPr lang="en-US" altLang="en-US"/>
              <a:pPr>
                <a:defRPr/>
              </a:pPr>
              <a:t>‹#›</a:t>
            </a:fld>
            <a:endParaRPr lang="en-US" altLang="en-US" dirty="0"/>
          </a:p>
        </p:txBody>
      </p:sp>
    </p:spTree>
    <p:extLst>
      <p:ext uri="{BB962C8B-B14F-4D97-AF65-F5344CB8AC3E}">
        <p14:creationId xmlns:p14="http://schemas.microsoft.com/office/powerpoint/2010/main" val="2341662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403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dirty="0">
                <a:latin typeface="Arial" charset="0"/>
              </a:defRPr>
            </a:lvl1pPr>
          </a:lstStyle>
          <a:p>
            <a:pPr>
              <a:defRPr/>
            </a:pPr>
            <a:endParaRPr lang="en-US" altLang="en-US"/>
          </a:p>
        </p:txBody>
      </p:sp>
      <p:sp>
        <p:nvSpPr>
          <p:cNvPr id="4403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a:latin typeface="Arial" charset="0"/>
              </a:defRPr>
            </a:lvl1pPr>
          </a:lstStyle>
          <a:p>
            <a:pPr>
              <a:defRPr/>
            </a:pPr>
            <a:endParaRPr lang="en-US" altLang="en-US"/>
          </a:p>
        </p:txBody>
      </p:sp>
      <p:sp>
        <p:nvSpPr>
          <p:cNvPr id="4403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1C158D23-4625-47DF-8BD0-2E54EBD9BFE0}" type="slidenum">
              <a:rPr lang="en-US" altLang="en-US"/>
              <a:pPr>
                <a:defRPr/>
              </a:pPr>
              <a:t>‹#›</a:t>
            </a:fld>
            <a:endParaRPr lang="en-US" altLang="en-US" dirty="0"/>
          </a:p>
        </p:txBody>
      </p:sp>
      <p:sp>
        <p:nvSpPr>
          <p:cNvPr id="2053" name="Rectangle 15"/>
          <p:cNvSpPr>
            <a:spLocks noGrp="1" noChangeArrowheads="1"/>
          </p:cNvSpPr>
          <p:nvPr>
            <p:ph type="title"/>
          </p:nvPr>
        </p:nvSpPr>
        <p:spPr bwMode="auto">
          <a:xfrm>
            <a:off x="3505200" y="533400"/>
            <a:ext cx="5181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4" name="Rectangle 16"/>
          <p:cNvSpPr>
            <a:spLocks noGrp="1" noChangeArrowheads="1"/>
          </p:cNvSpPr>
          <p:nvPr>
            <p:ph type="body" idx="1"/>
          </p:nvPr>
        </p:nvSpPr>
        <p:spPr bwMode="auto">
          <a:xfrm>
            <a:off x="381000" y="1828800"/>
            <a:ext cx="8382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r" rtl="0" eaLnBrk="0" fontAlgn="base" hangingPunct="0">
        <a:spcBef>
          <a:spcPct val="0"/>
        </a:spcBef>
        <a:spcAft>
          <a:spcPct val="0"/>
        </a:spcAft>
        <a:defRPr sz="2800" b="1">
          <a:solidFill>
            <a:schemeClr val="tx1"/>
          </a:solidFill>
          <a:latin typeface="+mj-lt"/>
          <a:ea typeface="+mj-ea"/>
          <a:cs typeface="+mj-cs"/>
        </a:defRPr>
      </a:lvl1pPr>
      <a:lvl2pPr algn="r" rtl="0" eaLnBrk="0" fontAlgn="base" hangingPunct="0">
        <a:spcBef>
          <a:spcPct val="0"/>
        </a:spcBef>
        <a:spcAft>
          <a:spcPct val="0"/>
        </a:spcAft>
        <a:defRPr sz="2800" b="1">
          <a:solidFill>
            <a:schemeClr val="tx1"/>
          </a:solidFill>
          <a:latin typeface="Arial" charset="0"/>
        </a:defRPr>
      </a:lvl2pPr>
      <a:lvl3pPr algn="r" rtl="0" eaLnBrk="0" fontAlgn="base" hangingPunct="0">
        <a:spcBef>
          <a:spcPct val="0"/>
        </a:spcBef>
        <a:spcAft>
          <a:spcPct val="0"/>
        </a:spcAft>
        <a:defRPr sz="2800" b="1">
          <a:solidFill>
            <a:schemeClr val="tx1"/>
          </a:solidFill>
          <a:latin typeface="Arial" charset="0"/>
        </a:defRPr>
      </a:lvl3pPr>
      <a:lvl4pPr algn="r" rtl="0" eaLnBrk="0" fontAlgn="base" hangingPunct="0">
        <a:spcBef>
          <a:spcPct val="0"/>
        </a:spcBef>
        <a:spcAft>
          <a:spcPct val="0"/>
        </a:spcAft>
        <a:defRPr sz="2800" b="1">
          <a:solidFill>
            <a:schemeClr val="tx1"/>
          </a:solidFill>
          <a:latin typeface="Arial" charset="0"/>
        </a:defRPr>
      </a:lvl4pPr>
      <a:lvl5pPr algn="r" rtl="0" eaLnBrk="0" fontAlgn="base" hangingPunct="0">
        <a:spcBef>
          <a:spcPct val="0"/>
        </a:spcBef>
        <a:spcAft>
          <a:spcPct val="0"/>
        </a:spcAft>
        <a:defRPr sz="2800" b="1">
          <a:solidFill>
            <a:schemeClr val="tx1"/>
          </a:solidFill>
          <a:latin typeface="Arial" charset="0"/>
        </a:defRPr>
      </a:lvl5pPr>
      <a:lvl6pPr marL="457200" algn="r" rtl="0" fontAlgn="base">
        <a:spcBef>
          <a:spcPct val="0"/>
        </a:spcBef>
        <a:spcAft>
          <a:spcPct val="0"/>
        </a:spcAft>
        <a:defRPr sz="2800" b="1">
          <a:solidFill>
            <a:schemeClr val="tx1"/>
          </a:solidFill>
          <a:latin typeface="Arial" charset="0"/>
        </a:defRPr>
      </a:lvl6pPr>
      <a:lvl7pPr marL="914400" algn="r" rtl="0" fontAlgn="base">
        <a:spcBef>
          <a:spcPct val="0"/>
        </a:spcBef>
        <a:spcAft>
          <a:spcPct val="0"/>
        </a:spcAft>
        <a:defRPr sz="2800" b="1">
          <a:solidFill>
            <a:schemeClr val="tx1"/>
          </a:solidFill>
          <a:latin typeface="Arial" charset="0"/>
        </a:defRPr>
      </a:lvl7pPr>
      <a:lvl8pPr marL="1371600" algn="r" rtl="0" fontAlgn="base">
        <a:spcBef>
          <a:spcPct val="0"/>
        </a:spcBef>
        <a:spcAft>
          <a:spcPct val="0"/>
        </a:spcAft>
        <a:defRPr sz="2800" b="1">
          <a:solidFill>
            <a:schemeClr val="tx1"/>
          </a:solidFill>
          <a:latin typeface="Arial" charset="0"/>
        </a:defRPr>
      </a:lvl8pPr>
      <a:lvl9pPr marL="1828800" algn="r" rtl="0" fontAlgn="base">
        <a:spcBef>
          <a:spcPct val="0"/>
        </a:spcBef>
        <a:spcAft>
          <a:spcPct val="0"/>
        </a:spcAft>
        <a:defRPr sz="2800" b="1">
          <a:solidFill>
            <a:schemeClr val="tx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451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dirty="0">
                <a:latin typeface="Arial" charset="0"/>
              </a:defRPr>
            </a:lvl1pPr>
          </a:lstStyle>
          <a:p>
            <a:pPr>
              <a:defRPr/>
            </a:pPr>
            <a:endParaRPr lang="en-US" altLang="en-US"/>
          </a:p>
        </p:txBody>
      </p:sp>
      <p:sp>
        <p:nvSpPr>
          <p:cNvPr id="6451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dirty="0">
                <a:latin typeface="Arial" charset="0"/>
              </a:defRPr>
            </a:lvl1pPr>
          </a:lstStyle>
          <a:p>
            <a:pPr>
              <a:defRPr/>
            </a:pPr>
            <a:endParaRPr lang="en-US" altLang="en-US"/>
          </a:p>
        </p:txBody>
      </p:sp>
      <p:sp>
        <p:nvSpPr>
          <p:cNvPr id="6451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18CE03C9-B608-439A-A9E3-953290024C7A}" type="slidenum">
              <a:rPr lang="en-US" altLang="en-US"/>
              <a:pPr>
                <a:defRPr/>
              </a:pPr>
              <a:t>‹#›</a:t>
            </a:fld>
            <a:endParaRPr lang="en-US" altLang="en-US" dirty="0"/>
          </a:p>
        </p:txBody>
      </p:sp>
      <p:sp>
        <p:nvSpPr>
          <p:cNvPr id="3077" name="Rectangle 15"/>
          <p:cNvSpPr>
            <a:spLocks noGrp="1" noChangeArrowheads="1"/>
          </p:cNvSpPr>
          <p:nvPr>
            <p:ph type="title"/>
          </p:nvPr>
        </p:nvSpPr>
        <p:spPr bwMode="auto">
          <a:xfrm>
            <a:off x="3505200" y="533400"/>
            <a:ext cx="5181600" cy="6096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3078" name="Rectangle 16"/>
          <p:cNvSpPr>
            <a:spLocks noGrp="1" noChangeArrowheads="1"/>
          </p:cNvSpPr>
          <p:nvPr>
            <p:ph type="body" idx="1"/>
          </p:nvPr>
        </p:nvSpPr>
        <p:spPr bwMode="auto">
          <a:xfrm>
            <a:off x="381000" y="1828800"/>
            <a:ext cx="8382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r" rtl="0" eaLnBrk="0" fontAlgn="base" hangingPunct="0">
        <a:spcBef>
          <a:spcPct val="0"/>
        </a:spcBef>
        <a:spcAft>
          <a:spcPct val="0"/>
        </a:spcAft>
        <a:defRPr sz="2800" b="1">
          <a:solidFill>
            <a:schemeClr val="bg1"/>
          </a:solidFill>
          <a:latin typeface="+mj-lt"/>
          <a:ea typeface="+mj-ea"/>
          <a:cs typeface="+mj-cs"/>
        </a:defRPr>
      </a:lvl1pPr>
      <a:lvl2pPr algn="r" rtl="0" eaLnBrk="0" fontAlgn="base" hangingPunct="0">
        <a:spcBef>
          <a:spcPct val="0"/>
        </a:spcBef>
        <a:spcAft>
          <a:spcPct val="0"/>
        </a:spcAft>
        <a:defRPr sz="2800" b="1">
          <a:solidFill>
            <a:schemeClr val="bg1"/>
          </a:solidFill>
          <a:latin typeface="Arial" charset="0"/>
        </a:defRPr>
      </a:lvl2pPr>
      <a:lvl3pPr algn="r" rtl="0" eaLnBrk="0" fontAlgn="base" hangingPunct="0">
        <a:spcBef>
          <a:spcPct val="0"/>
        </a:spcBef>
        <a:spcAft>
          <a:spcPct val="0"/>
        </a:spcAft>
        <a:defRPr sz="2800" b="1">
          <a:solidFill>
            <a:schemeClr val="bg1"/>
          </a:solidFill>
          <a:latin typeface="Arial" charset="0"/>
        </a:defRPr>
      </a:lvl3pPr>
      <a:lvl4pPr algn="r" rtl="0" eaLnBrk="0" fontAlgn="base" hangingPunct="0">
        <a:spcBef>
          <a:spcPct val="0"/>
        </a:spcBef>
        <a:spcAft>
          <a:spcPct val="0"/>
        </a:spcAft>
        <a:defRPr sz="2800" b="1">
          <a:solidFill>
            <a:schemeClr val="bg1"/>
          </a:solidFill>
          <a:latin typeface="Arial" charset="0"/>
        </a:defRPr>
      </a:lvl4pPr>
      <a:lvl5pPr algn="r" rtl="0" eaLnBrk="0" fontAlgn="base" hangingPunct="0">
        <a:spcBef>
          <a:spcPct val="0"/>
        </a:spcBef>
        <a:spcAft>
          <a:spcPct val="0"/>
        </a:spcAft>
        <a:defRPr sz="2800" b="1">
          <a:solidFill>
            <a:schemeClr val="bg1"/>
          </a:solidFill>
          <a:latin typeface="Arial" charset="0"/>
        </a:defRPr>
      </a:lvl5pPr>
      <a:lvl6pPr marL="457200" algn="r" rtl="0" fontAlgn="base">
        <a:spcBef>
          <a:spcPct val="0"/>
        </a:spcBef>
        <a:spcAft>
          <a:spcPct val="0"/>
        </a:spcAft>
        <a:defRPr sz="2800" b="1">
          <a:solidFill>
            <a:schemeClr val="bg1"/>
          </a:solidFill>
          <a:latin typeface="Arial" charset="0"/>
        </a:defRPr>
      </a:lvl6pPr>
      <a:lvl7pPr marL="914400" algn="r" rtl="0" fontAlgn="base">
        <a:spcBef>
          <a:spcPct val="0"/>
        </a:spcBef>
        <a:spcAft>
          <a:spcPct val="0"/>
        </a:spcAft>
        <a:defRPr sz="2800" b="1">
          <a:solidFill>
            <a:schemeClr val="bg1"/>
          </a:solidFill>
          <a:latin typeface="Arial" charset="0"/>
        </a:defRPr>
      </a:lvl7pPr>
      <a:lvl8pPr marL="1371600" algn="r" rtl="0" fontAlgn="base">
        <a:spcBef>
          <a:spcPct val="0"/>
        </a:spcBef>
        <a:spcAft>
          <a:spcPct val="0"/>
        </a:spcAft>
        <a:defRPr sz="2800" b="1">
          <a:solidFill>
            <a:schemeClr val="bg1"/>
          </a:solidFill>
          <a:latin typeface="Arial" charset="0"/>
        </a:defRPr>
      </a:lvl8pPr>
      <a:lvl9pPr marL="1828800" algn="r" rtl="0" fontAlgn="base">
        <a:spcBef>
          <a:spcPct val="0"/>
        </a:spcBef>
        <a:spcAft>
          <a:spcPct val="0"/>
        </a:spcAft>
        <a:defRPr sz="28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a:solidFill>
            <a:schemeClr val="bg1"/>
          </a:solidFill>
          <a:latin typeface="+mn-lt"/>
        </a:defRPr>
      </a:lvl4pPr>
      <a:lvl5pPr marL="2057400" indent="-228600" algn="l" rtl="0" eaLnBrk="0" fontAlgn="base" hangingPunct="0">
        <a:spcBef>
          <a:spcPct val="20000"/>
        </a:spcBef>
        <a:spcAft>
          <a:spcPct val="0"/>
        </a:spcAft>
        <a:buChar char="»"/>
        <a:defRPr sz="1600">
          <a:solidFill>
            <a:schemeClr val="bg1"/>
          </a:solidFill>
          <a:latin typeface="+mn-lt"/>
        </a:defRPr>
      </a:lvl5pPr>
      <a:lvl6pPr marL="2514600" indent="-228600" algn="l" rtl="0" fontAlgn="base">
        <a:spcBef>
          <a:spcPct val="20000"/>
        </a:spcBef>
        <a:spcAft>
          <a:spcPct val="0"/>
        </a:spcAft>
        <a:buChar char="»"/>
        <a:defRPr sz="1600">
          <a:solidFill>
            <a:schemeClr val="bg1"/>
          </a:solidFill>
          <a:latin typeface="+mn-lt"/>
        </a:defRPr>
      </a:lvl6pPr>
      <a:lvl7pPr marL="2971800" indent="-228600" algn="l" rtl="0" fontAlgn="base">
        <a:spcBef>
          <a:spcPct val="20000"/>
        </a:spcBef>
        <a:spcAft>
          <a:spcPct val="0"/>
        </a:spcAft>
        <a:buChar char="»"/>
        <a:defRPr sz="1600">
          <a:solidFill>
            <a:schemeClr val="bg1"/>
          </a:solidFill>
          <a:latin typeface="+mn-lt"/>
        </a:defRPr>
      </a:lvl7pPr>
      <a:lvl8pPr marL="3429000" indent="-228600" algn="l" rtl="0" fontAlgn="base">
        <a:spcBef>
          <a:spcPct val="20000"/>
        </a:spcBef>
        <a:spcAft>
          <a:spcPct val="0"/>
        </a:spcAft>
        <a:buChar char="»"/>
        <a:defRPr sz="1600">
          <a:solidFill>
            <a:schemeClr val="bg1"/>
          </a:solidFill>
          <a:latin typeface="+mn-lt"/>
        </a:defRPr>
      </a:lvl8pPr>
      <a:lvl9pPr marL="3886200" indent="-228600" algn="l" rtl="0" fontAlgn="base">
        <a:spcBef>
          <a:spcPct val="20000"/>
        </a:spcBef>
        <a:spcAft>
          <a:spcPct val="0"/>
        </a:spcAft>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53DC-3A41-F6DA-B447-24D217F10741}"/>
            </a:ext>
          </a:extLst>
        </p:cNvPr>
        <p:cNvGrpSpPr/>
        <p:nvPr/>
      </p:nvGrpSpPr>
      <p:grpSpPr>
        <a:xfrm>
          <a:off x="0" y="0"/>
          <a:ext cx="0" cy="0"/>
          <a:chOff x="0" y="0"/>
          <a:chExt cx="0" cy="0"/>
        </a:xfrm>
      </p:grpSpPr>
      <p:sp>
        <p:nvSpPr>
          <p:cNvPr id="6146" name="Rectangle 4">
            <a:extLst>
              <a:ext uri="{FF2B5EF4-FFF2-40B4-BE49-F238E27FC236}">
                <a16:creationId xmlns:a16="http://schemas.microsoft.com/office/drawing/2014/main" id="{121DF1BE-256C-B9BC-D9AB-D288DE0E90EC}"/>
              </a:ext>
            </a:extLst>
          </p:cNvPr>
          <p:cNvSpPr>
            <a:spLocks noGrp="1" noChangeArrowheads="1"/>
          </p:cNvSpPr>
          <p:nvPr>
            <p:ph type="ctrTitle"/>
          </p:nvPr>
        </p:nvSpPr>
        <p:spPr/>
        <p:txBody>
          <a:bodyPr/>
          <a:lstStyle/>
          <a:p>
            <a:pPr eaLnBrk="1" hangingPunct="1"/>
            <a:r>
              <a:rPr lang="en-US" altLang="en-US" sz="4000" dirty="0"/>
              <a:t>Middle School</a:t>
            </a:r>
            <a:br>
              <a:rPr lang="en-US" altLang="en-US" sz="4000" dirty="0"/>
            </a:br>
            <a:r>
              <a:rPr lang="en-US" altLang="en-US" sz="4000" dirty="0"/>
              <a:t>Double-Accelerated Math</a:t>
            </a:r>
          </a:p>
        </p:txBody>
      </p:sp>
    </p:spTree>
    <p:extLst>
      <p:ext uri="{BB962C8B-B14F-4D97-AF65-F5344CB8AC3E}">
        <p14:creationId xmlns:p14="http://schemas.microsoft.com/office/powerpoint/2010/main" val="3604994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48200" y="533400"/>
            <a:ext cx="4038600" cy="609600"/>
          </a:xfrm>
        </p:spPr>
        <p:txBody>
          <a:bodyPr/>
          <a:lstStyle/>
          <a:p>
            <a:pPr eaLnBrk="1" hangingPunct="1"/>
            <a:r>
              <a:rPr lang="en-US" altLang="en-US" sz="4800"/>
              <a:t>Purpose</a:t>
            </a:r>
          </a:p>
        </p:txBody>
      </p:sp>
      <p:sp>
        <p:nvSpPr>
          <p:cNvPr id="7171" name="Rectangle 3"/>
          <p:cNvSpPr>
            <a:spLocks noGrp="1" noChangeArrowheads="1"/>
          </p:cNvSpPr>
          <p:nvPr>
            <p:ph idx="1"/>
          </p:nvPr>
        </p:nvSpPr>
        <p:spPr>
          <a:xfrm>
            <a:off x="533400" y="2133600"/>
            <a:ext cx="8288338" cy="4572000"/>
          </a:xfrm>
        </p:spPr>
        <p:txBody>
          <a:bodyPr/>
          <a:lstStyle/>
          <a:p>
            <a:pPr eaLnBrk="1" hangingPunct="1"/>
            <a:r>
              <a:rPr lang="en-US" altLang="en-US" sz="3200" dirty="0"/>
              <a:t>Program Overview</a:t>
            </a:r>
          </a:p>
          <a:p>
            <a:pPr eaLnBrk="1" hangingPunct="1"/>
            <a:r>
              <a:rPr lang="en-US" altLang="en-US" sz="3200" dirty="0"/>
              <a:t>Progression of Math Classes through High School</a:t>
            </a:r>
          </a:p>
          <a:p>
            <a:pPr eaLnBrk="1" hangingPunct="1"/>
            <a:r>
              <a:rPr lang="en-US" altLang="en-US" sz="3200" dirty="0"/>
              <a:t>Next Steps</a:t>
            </a:r>
          </a:p>
          <a:p>
            <a:pPr eaLnBrk="1" hangingPunct="1"/>
            <a:r>
              <a:rPr lang="en-US" altLang="en-US" sz="3200" dirty="0"/>
              <a:t>Frequently Asked Questions</a:t>
            </a:r>
          </a:p>
          <a:p>
            <a:pPr eaLnBrk="1" hangingPunct="1"/>
            <a:endParaRPr lang="en-US" altLang="en-US" sz="3200" dirty="0"/>
          </a:p>
          <a:p>
            <a:pPr eaLnBrk="1" hangingPunct="1"/>
            <a:endParaRPr lang="en-US" alt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a:t>Student Placement</a:t>
            </a:r>
          </a:p>
        </p:txBody>
      </p:sp>
      <p:sp>
        <p:nvSpPr>
          <p:cNvPr id="3" name="Content Placeholder 2"/>
          <p:cNvSpPr>
            <a:spLocks noGrp="1"/>
          </p:cNvSpPr>
          <p:nvPr>
            <p:ph idx="1"/>
          </p:nvPr>
        </p:nvSpPr>
        <p:spPr/>
        <p:txBody>
          <a:bodyPr/>
          <a:lstStyle/>
          <a:p>
            <a:pPr marL="0" indent="0" eaLnBrk="1" hangingPunct="1">
              <a:buFontTx/>
              <a:buNone/>
              <a:defRPr/>
            </a:pPr>
            <a:r>
              <a:rPr lang="en-US" sz="1800" u="sng" dirty="0"/>
              <a:t>Student Selection</a:t>
            </a:r>
          </a:p>
          <a:p>
            <a:pPr eaLnBrk="1" hangingPunct="1">
              <a:defRPr/>
            </a:pPr>
            <a:r>
              <a:rPr lang="en-US" sz="1800" dirty="0"/>
              <a:t>State test scores in math of a 4 or 5 for the prior 2 years</a:t>
            </a:r>
          </a:p>
          <a:p>
            <a:pPr eaLnBrk="1" hangingPunct="1">
              <a:defRPr/>
            </a:pPr>
            <a:r>
              <a:rPr lang="en-US" sz="1800" dirty="0"/>
              <a:t>Students earn passing score on placement test</a:t>
            </a:r>
          </a:p>
          <a:p>
            <a:pPr eaLnBrk="1" hangingPunct="1">
              <a:defRPr/>
            </a:pPr>
            <a:r>
              <a:rPr lang="en-US" sz="1800" dirty="0"/>
              <a:t>Have mostly As and </a:t>
            </a:r>
            <a:r>
              <a:rPr lang="en-US" sz="1800" dirty="0" err="1"/>
              <a:t>Bs</a:t>
            </a:r>
            <a:r>
              <a:rPr lang="en-US" sz="1800" dirty="0"/>
              <a:t> in all classes</a:t>
            </a:r>
          </a:p>
          <a:p>
            <a:pPr eaLnBrk="1" hangingPunct="1">
              <a:defRPr/>
            </a:pPr>
            <a:r>
              <a:rPr lang="en-US" sz="1800" dirty="0"/>
              <a:t>Student work ethic and desire to work at a rigorous pace should be considered</a:t>
            </a:r>
          </a:p>
          <a:p>
            <a:pPr eaLnBrk="1" hangingPunct="1">
              <a:defRPr/>
            </a:pPr>
            <a:r>
              <a:rPr lang="en-US" sz="1800" dirty="0"/>
              <a:t>Other standardized data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3"/>
          <p:cNvSpPr>
            <a:spLocks noGrp="1"/>
          </p:cNvSpPr>
          <p:nvPr>
            <p:ph sz="half" idx="2"/>
          </p:nvPr>
        </p:nvSpPr>
        <p:spPr>
          <a:xfrm>
            <a:off x="2033588" y="1828800"/>
            <a:ext cx="4724400" cy="963613"/>
          </a:xfrm>
          <a:ln>
            <a:solidFill>
              <a:schemeClr val="tx1"/>
            </a:solidFill>
            <a:miter lim="800000"/>
            <a:headEnd/>
            <a:tailEnd/>
          </a:ln>
        </p:spPr>
        <p:txBody>
          <a:bodyPr/>
          <a:lstStyle/>
          <a:p>
            <a:pPr marL="0" indent="0" algn="ctr" eaLnBrk="1" hangingPunct="1">
              <a:buFontTx/>
              <a:buNone/>
            </a:pPr>
            <a:r>
              <a:rPr lang="en-US" altLang="en-US" sz="2400" u="sng" dirty="0"/>
              <a:t>6</a:t>
            </a:r>
            <a:r>
              <a:rPr lang="en-US" altLang="en-US" sz="2400" u="sng" baseline="30000" dirty="0"/>
              <a:t>th</a:t>
            </a:r>
            <a:r>
              <a:rPr lang="en-US" altLang="en-US" sz="2400" u="sng" dirty="0"/>
              <a:t> Grade Regular</a:t>
            </a:r>
          </a:p>
          <a:p>
            <a:pPr marL="0" indent="0" algn="ctr" eaLnBrk="1" hangingPunct="1">
              <a:buFontTx/>
              <a:buNone/>
            </a:pPr>
            <a:r>
              <a:rPr lang="en-US" altLang="en-US" sz="2400" dirty="0">
                <a:solidFill>
                  <a:srgbClr val="00B0F0"/>
                </a:solidFill>
              </a:rPr>
              <a:t>Take Grade 6 FAST</a:t>
            </a:r>
          </a:p>
        </p:txBody>
      </p:sp>
      <p:sp>
        <p:nvSpPr>
          <p:cNvPr id="8" name="TextBox 7"/>
          <p:cNvSpPr txBox="1"/>
          <p:nvPr/>
        </p:nvSpPr>
        <p:spPr>
          <a:xfrm>
            <a:off x="4478919" y="457200"/>
            <a:ext cx="4647619" cy="1200329"/>
          </a:xfrm>
          <a:prstGeom prst="rect">
            <a:avLst/>
          </a:prstGeom>
          <a:noFill/>
        </p:spPr>
        <p:txBody>
          <a:bodyPr wrap="none">
            <a:spAutoFit/>
          </a:bodyPr>
          <a:lstStyle/>
          <a:p>
            <a:pPr algn="r" eaLnBrk="1" hangingPunct="1">
              <a:defRPr/>
            </a:pPr>
            <a:r>
              <a:rPr lang="en-US" sz="3600" dirty="0">
                <a:latin typeface="+mj-lt"/>
              </a:rPr>
              <a:t>Typical Regular Math </a:t>
            </a:r>
          </a:p>
          <a:p>
            <a:pPr algn="r" eaLnBrk="1" hangingPunct="1">
              <a:defRPr/>
            </a:pPr>
            <a:r>
              <a:rPr lang="en-US" sz="3600" dirty="0">
                <a:latin typeface="+mj-lt"/>
              </a:rPr>
              <a:t>Class Progression</a:t>
            </a:r>
          </a:p>
        </p:txBody>
      </p:sp>
      <p:sp>
        <p:nvSpPr>
          <p:cNvPr id="11268" name="Content Placeholder 3"/>
          <p:cNvSpPr>
            <a:spLocks noGrp="1"/>
          </p:cNvSpPr>
          <p:nvPr>
            <p:ph sz="half" idx="2"/>
          </p:nvPr>
        </p:nvSpPr>
        <p:spPr>
          <a:xfrm>
            <a:off x="2038350" y="3489325"/>
            <a:ext cx="4724400" cy="963613"/>
          </a:xfrm>
          <a:ln>
            <a:solidFill>
              <a:schemeClr val="tx1"/>
            </a:solidFill>
            <a:miter lim="800000"/>
            <a:headEnd/>
            <a:tailEnd/>
          </a:ln>
        </p:spPr>
        <p:txBody>
          <a:bodyPr/>
          <a:lstStyle/>
          <a:p>
            <a:pPr marL="0" indent="0" algn="ctr" eaLnBrk="1" hangingPunct="1">
              <a:buFontTx/>
              <a:buNone/>
            </a:pPr>
            <a:r>
              <a:rPr lang="en-US" altLang="en-US" sz="2400" u="sng" dirty="0"/>
              <a:t>7</a:t>
            </a:r>
            <a:r>
              <a:rPr lang="en-US" altLang="en-US" sz="2400" u="sng" baseline="30000" dirty="0"/>
              <a:t>th</a:t>
            </a:r>
            <a:r>
              <a:rPr lang="en-US" altLang="en-US" sz="2400" u="sng" dirty="0"/>
              <a:t> Grade Regular</a:t>
            </a:r>
          </a:p>
          <a:p>
            <a:pPr marL="0" indent="0" algn="ctr" eaLnBrk="1" hangingPunct="1">
              <a:buFontTx/>
              <a:buNone/>
            </a:pPr>
            <a:r>
              <a:rPr lang="en-US" altLang="en-US" sz="2400" dirty="0">
                <a:solidFill>
                  <a:srgbClr val="00B0F0"/>
                </a:solidFill>
              </a:rPr>
              <a:t>Take Grade 7 FAST</a:t>
            </a:r>
          </a:p>
        </p:txBody>
      </p:sp>
      <p:sp>
        <p:nvSpPr>
          <p:cNvPr id="11269" name="Content Placeholder 3"/>
          <p:cNvSpPr>
            <a:spLocks noGrp="1"/>
          </p:cNvSpPr>
          <p:nvPr>
            <p:ph sz="half" idx="2"/>
          </p:nvPr>
        </p:nvSpPr>
        <p:spPr>
          <a:xfrm>
            <a:off x="2057400" y="5105400"/>
            <a:ext cx="4724400" cy="963613"/>
          </a:xfrm>
          <a:ln>
            <a:solidFill>
              <a:schemeClr val="tx1"/>
            </a:solidFill>
            <a:miter lim="800000"/>
            <a:headEnd/>
            <a:tailEnd/>
          </a:ln>
        </p:spPr>
        <p:txBody>
          <a:bodyPr/>
          <a:lstStyle/>
          <a:p>
            <a:pPr marL="0" indent="0" algn="ctr" eaLnBrk="1" hangingPunct="1">
              <a:buFontTx/>
              <a:buNone/>
            </a:pPr>
            <a:r>
              <a:rPr lang="en-US" altLang="en-US" sz="2400" u="sng" dirty="0"/>
              <a:t>8</a:t>
            </a:r>
            <a:r>
              <a:rPr lang="en-US" altLang="en-US" sz="2400" u="sng" baseline="30000" dirty="0"/>
              <a:t>th</a:t>
            </a:r>
            <a:r>
              <a:rPr lang="en-US" altLang="en-US" sz="2400" u="sng" dirty="0"/>
              <a:t> Grade </a:t>
            </a:r>
            <a:r>
              <a:rPr lang="en-US" altLang="en-US" sz="2400" u="sng" dirty="0" err="1"/>
              <a:t>PreAlgebra</a:t>
            </a:r>
            <a:endParaRPr lang="en-US" altLang="en-US" sz="2400" u="sng" dirty="0"/>
          </a:p>
          <a:p>
            <a:pPr marL="0" indent="0" algn="ctr" eaLnBrk="1" hangingPunct="1">
              <a:buNone/>
            </a:pPr>
            <a:r>
              <a:rPr lang="en-US" altLang="en-US" sz="2400" dirty="0">
                <a:solidFill>
                  <a:srgbClr val="00B0F0"/>
                </a:solidFill>
              </a:rPr>
              <a:t>Take Grade 8 FAST</a:t>
            </a:r>
          </a:p>
        </p:txBody>
      </p:sp>
      <p:sp>
        <p:nvSpPr>
          <p:cNvPr id="11270" name="Down Arrow 4"/>
          <p:cNvSpPr>
            <a:spLocks noChangeArrowheads="1"/>
          </p:cNvSpPr>
          <p:nvPr/>
        </p:nvSpPr>
        <p:spPr bwMode="auto">
          <a:xfrm>
            <a:off x="4191000" y="2819400"/>
            <a:ext cx="381000" cy="609600"/>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271" name="Down Arrow 10"/>
          <p:cNvSpPr>
            <a:spLocks noChangeArrowheads="1"/>
          </p:cNvSpPr>
          <p:nvPr/>
        </p:nvSpPr>
        <p:spPr bwMode="auto">
          <a:xfrm>
            <a:off x="4191000" y="4489450"/>
            <a:ext cx="381000" cy="609600"/>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3"/>
          <p:cNvSpPr>
            <a:spLocks noGrp="1"/>
          </p:cNvSpPr>
          <p:nvPr>
            <p:ph sz="half" idx="2"/>
          </p:nvPr>
        </p:nvSpPr>
        <p:spPr>
          <a:xfrm>
            <a:off x="2033588" y="1828800"/>
            <a:ext cx="4724400" cy="963613"/>
          </a:xfrm>
          <a:ln>
            <a:solidFill>
              <a:schemeClr val="tx1"/>
            </a:solidFill>
            <a:miter lim="800000"/>
            <a:headEnd/>
            <a:tailEnd/>
          </a:ln>
        </p:spPr>
        <p:txBody>
          <a:bodyPr/>
          <a:lstStyle/>
          <a:p>
            <a:pPr marL="0" indent="0" algn="ctr" eaLnBrk="1" hangingPunct="1">
              <a:buFontTx/>
              <a:buNone/>
            </a:pPr>
            <a:r>
              <a:rPr lang="en-US" altLang="en-US" sz="2400" u="sng" dirty="0"/>
              <a:t>6</a:t>
            </a:r>
            <a:r>
              <a:rPr lang="en-US" altLang="en-US" sz="2400" u="sng" baseline="30000" dirty="0"/>
              <a:t>th</a:t>
            </a:r>
            <a:r>
              <a:rPr lang="en-US" altLang="en-US" sz="2400" u="sng" dirty="0"/>
              <a:t> Grade Accelerated</a:t>
            </a:r>
          </a:p>
          <a:p>
            <a:pPr marL="0" indent="0" algn="ctr" eaLnBrk="1" hangingPunct="1">
              <a:buFontTx/>
              <a:buNone/>
            </a:pPr>
            <a:r>
              <a:rPr lang="en-US" altLang="en-US" sz="2400" dirty="0">
                <a:solidFill>
                  <a:srgbClr val="00B0F0"/>
                </a:solidFill>
              </a:rPr>
              <a:t>Take Grade 6 FAST</a:t>
            </a:r>
          </a:p>
        </p:txBody>
      </p:sp>
      <p:sp>
        <p:nvSpPr>
          <p:cNvPr id="8" name="TextBox 7"/>
          <p:cNvSpPr txBox="1"/>
          <p:nvPr/>
        </p:nvSpPr>
        <p:spPr>
          <a:xfrm>
            <a:off x="2478372" y="457200"/>
            <a:ext cx="6648166" cy="1200329"/>
          </a:xfrm>
          <a:prstGeom prst="rect">
            <a:avLst/>
          </a:prstGeom>
          <a:noFill/>
        </p:spPr>
        <p:txBody>
          <a:bodyPr wrap="none">
            <a:spAutoFit/>
          </a:bodyPr>
          <a:lstStyle/>
          <a:p>
            <a:pPr algn="r" eaLnBrk="1" hangingPunct="1">
              <a:defRPr/>
            </a:pPr>
            <a:r>
              <a:rPr lang="en-US" sz="3600" dirty="0"/>
              <a:t>Accelerated/Gifted Student</a:t>
            </a:r>
          </a:p>
          <a:p>
            <a:pPr algn="r" eaLnBrk="1" hangingPunct="1">
              <a:defRPr/>
            </a:pPr>
            <a:r>
              <a:rPr lang="en-US" sz="3600" dirty="0"/>
              <a:t>Typical Math Class Progression</a:t>
            </a:r>
          </a:p>
        </p:txBody>
      </p:sp>
      <p:sp>
        <p:nvSpPr>
          <p:cNvPr id="11268" name="Content Placeholder 3"/>
          <p:cNvSpPr>
            <a:spLocks noGrp="1"/>
          </p:cNvSpPr>
          <p:nvPr>
            <p:ph sz="half" idx="2"/>
          </p:nvPr>
        </p:nvSpPr>
        <p:spPr>
          <a:xfrm>
            <a:off x="2038350" y="3489325"/>
            <a:ext cx="4724400" cy="963613"/>
          </a:xfrm>
          <a:ln>
            <a:solidFill>
              <a:schemeClr val="tx1"/>
            </a:solidFill>
            <a:miter lim="800000"/>
            <a:headEnd/>
            <a:tailEnd/>
          </a:ln>
        </p:spPr>
        <p:txBody>
          <a:bodyPr/>
          <a:lstStyle/>
          <a:p>
            <a:pPr marL="0" indent="0" algn="ctr" eaLnBrk="1" hangingPunct="1">
              <a:buFontTx/>
              <a:buNone/>
            </a:pPr>
            <a:r>
              <a:rPr lang="en-US" altLang="en-US" sz="2400" u="sng" dirty="0"/>
              <a:t>7</a:t>
            </a:r>
            <a:r>
              <a:rPr lang="en-US" altLang="en-US" sz="2400" u="sng" baseline="30000" dirty="0"/>
              <a:t>th</a:t>
            </a:r>
            <a:r>
              <a:rPr lang="en-US" altLang="en-US" sz="2400" u="sng" dirty="0"/>
              <a:t> Grade Accelerated</a:t>
            </a:r>
          </a:p>
          <a:p>
            <a:pPr marL="0" indent="0" algn="ctr" eaLnBrk="1" hangingPunct="1">
              <a:buFontTx/>
              <a:buNone/>
            </a:pPr>
            <a:r>
              <a:rPr lang="en-US" altLang="en-US" sz="2400" dirty="0">
                <a:solidFill>
                  <a:srgbClr val="00B0F0"/>
                </a:solidFill>
              </a:rPr>
              <a:t>Take Grade 8 FAST</a:t>
            </a:r>
          </a:p>
        </p:txBody>
      </p:sp>
      <p:sp>
        <p:nvSpPr>
          <p:cNvPr id="11269" name="Content Placeholder 3"/>
          <p:cNvSpPr>
            <a:spLocks noGrp="1"/>
          </p:cNvSpPr>
          <p:nvPr>
            <p:ph sz="half" idx="2"/>
          </p:nvPr>
        </p:nvSpPr>
        <p:spPr>
          <a:xfrm>
            <a:off x="2057400" y="5105400"/>
            <a:ext cx="4724400" cy="963613"/>
          </a:xfrm>
          <a:ln>
            <a:solidFill>
              <a:schemeClr val="tx1"/>
            </a:solidFill>
            <a:miter lim="800000"/>
            <a:headEnd/>
            <a:tailEnd/>
          </a:ln>
        </p:spPr>
        <p:txBody>
          <a:bodyPr/>
          <a:lstStyle/>
          <a:p>
            <a:pPr marL="0" indent="0" algn="ctr" eaLnBrk="1" hangingPunct="1">
              <a:buFontTx/>
              <a:buNone/>
            </a:pPr>
            <a:r>
              <a:rPr lang="en-US" altLang="en-US" sz="2400" u="sng" dirty="0"/>
              <a:t>8</a:t>
            </a:r>
            <a:r>
              <a:rPr lang="en-US" altLang="en-US" sz="2400" u="sng" baseline="30000" dirty="0"/>
              <a:t>th</a:t>
            </a:r>
            <a:r>
              <a:rPr lang="en-US" altLang="en-US" sz="2400" u="sng" dirty="0"/>
              <a:t> Grade Algebra I Honors</a:t>
            </a:r>
          </a:p>
          <a:p>
            <a:pPr marL="0" indent="0" algn="ctr" eaLnBrk="1" hangingPunct="1">
              <a:buNone/>
            </a:pPr>
            <a:r>
              <a:rPr lang="en-US" altLang="en-US" sz="2400" dirty="0">
                <a:solidFill>
                  <a:srgbClr val="00B0F0"/>
                </a:solidFill>
              </a:rPr>
              <a:t>Take Algebra EOC</a:t>
            </a:r>
          </a:p>
        </p:txBody>
      </p:sp>
      <p:sp>
        <p:nvSpPr>
          <p:cNvPr id="11270" name="Down Arrow 4"/>
          <p:cNvSpPr>
            <a:spLocks noChangeArrowheads="1"/>
          </p:cNvSpPr>
          <p:nvPr/>
        </p:nvSpPr>
        <p:spPr bwMode="auto">
          <a:xfrm>
            <a:off x="4191000" y="2819400"/>
            <a:ext cx="381000" cy="609600"/>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1271" name="Down Arrow 10"/>
          <p:cNvSpPr>
            <a:spLocks noChangeArrowheads="1"/>
          </p:cNvSpPr>
          <p:nvPr/>
        </p:nvSpPr>
        <p:spPr bwMode="auto">
          <a:xfrm>
            <a:off x="4191000" y="4489450"/>
            <a:ext cx="381000" cy="609600"/>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684196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3"/>
          <p:cNvSpPr>
            <a:spLocks noGrp="1"/>
          </p:cNvSpPr>
          <p:nvPr>
            <p:ph sz="half" idx="2"/>
          </p:nvPr>
        </p:nvSpPr>
        <p:spPr>
          <a:xfrm>
            <a:off x="914400" y="1676400"/>
            <a:ext cx="6629400" cy="1447800"/>
          </a:xfrm>
          <a:ln>
            <a:solidFill>
              <a:schemeClr val="tx1"/>
            </a:solidFill>
            <a:miter lim="800000"/>
            <a:headEnd/>
            <a:tailEnd/>
          </a:ln>
        </p:spPr>
        <p:txBody>
          <a:bodyPr/>
          <a:lstStyle/>
          <a:p>
            <a:pPr marL="0" indent="0" algn="ctr" eaLnBrk="1" hangingPunct="1">
              <a:buFontTx/>
              <a:buNone/>
            </a:pPr>
            <a:r>
              <a:rPr lang="en-US" altLang="en-US" sz="2000" u="sng" dirty="0"/>
              <a:t>6</a:t>
            </a:r>
            <a:r>
              <a:rPr lang="en-US" altLang="en-US" sz="2000" u="sng" baseline="30000" dirty="0"/>
              <a:t>th</a:t>
            </a:r>
            <a:r>
              <a:rPr lang="en-US" altLang="en-US" sz="2000" u="sng" dirty="0"/>
              <a:t> Grade</a:t>
            </a:r>
          </a:p>
          <a:p>
            <a:pPr marL="0" indent="0" algn="ctr" eaLnBrk="1" hangingPunct="1">
              <a:buFontTx/>
              <a:buNone/>
            </a:pPr>
            <a:r>
              <a:rPr lang="en-US" altLang="en-US" sz="2000" dirty="0"/>
              <a:t>Grade 7 Accelerated Course  </a:t>
            </a:r>
          </a:p>
          <a:p>
            <a:pPr marL="0" indent="0" algn="ctr" eaLnBrk="1" hangingPunct="1">
              <a:buFontTx/>
              <a:buNone/>
            </a:pPr>
            <a:r>
              <a:rPr lang="en-US" altLang="en-US" sz="2000" dirty="0">
                <a:solidFill>
                  <a:srgbClr val="00B0F0"/>
                </a:solidFill>
              </a:rPr>
              <a:t>Take Grade 8 FAST</a:t>
            </a:r>
          </a:p>
        </p:txBody>
      </p:sp>
      <p:sp>
        <p:nvSpPr>
          <p:cNvPr id="8" name="TextBox 7"/>
          <p:cNvSpPr txBox="1"/>
          <p:nvPr/>
        </p:nvSpPr>
        <p:spPr>
          <a:xfrm>
            <a:off x="3247620" y="457200"/>
            <a:ext cx="5878918" cy="1200329"/>
          </a:xfrm>
          <a:prstGeom prst="rect">
            <a:avLst/>
          </a:prstGeom>
          <a:noFill/>
        </p:spPr>
        <p:txBody>
          <a:bodyPr wrap="none">
            <a:spAutoFit/>
          </a:bodyPr>
          <a:lstStyle/>
          <a:p>
            <a:pPr algn="r" eaLnBrk="1" hangingPunct="1">
              <a:defRPr/>
            </a:pPr>
            <a:r>
              <a:rPr lang="en-US" sz="3600" dirty="0">
                <a:latin typeface="+mj-lt"/>
              </a:rPr>
              <a:t>Typical Double-Accelerated </a:t>
            </a:r>
          </a:p>
          <a:p>
            <a:pPr algn="r" eaLnBrk="1" hangingPunct="1">
              <a:defRPr/>
            </a:pPr>
            <a:r>
              <a:rPr lang="en-US" sz="3600" dirty="0">
                <a:latin typeface="+mj-lt"/>
              </a:rPr>
              <a:t>Course Progression</a:t>
            </a:r>
          </a:p>
        </p:txBody>
      </p:sp>
      <p:sp>
        <p:nvSpPr>
          <p:cNvPr id="13316" name="Content Placeholder 3"/>
          <p:cNvSpPr>
            <a:spLocks noGrp="1"/>
          </p:cNvSpPr>
          <p:nvPr>
            <p:ph sz="half" idx="2"/>
          </p:nvPr>
        </p:nvSpPr>
        <p:spPr>
          <a:xfrm>
            <a:off x="914400" y="3800552"/>
            <a:ext cx="6629400" cy="1188961"/>
          </a:xfrm>
          <a:ln>
            <a:solidFill>
              <a:schemeClr val="tx1"/>
            </a:solidFill>
            <a:miter lim="800000"/>
            <a:headEnd/>
            <a:tailEnd/>
          </a:ln>
        </p:spPr>
        <p:txBody>
          <a:bodyPr/>
          <a:lstStyle/>
          <a:p>
            <a:pPr marL="0" indent="0" algn="ctr" eaLnBrk="1" hangingPunct="1">
              <a:buFontTx/>
              <a:buNone/>
            </a:pPr>
            <a:r>
              <a:rPr lang="en-US" altLang="en-US" sz="2000" u="sng" dirty="0"/>
              <a:t>7</a:t>
            </a:r>
            <a:r>
              <a:rPr lang="en-US" altLang="en-US" sz="2000" u="sng" baseline="30000" dirty="0"/>
              <a:t>th</a:t>
            </a:r>
            <a:r>
              <a:rPr lang="en-US" altLang="en-US" sz="2000" u="sng" dirty="0"/>
              <a:t> Grade</a:t>
            </a:r>
          </a:p>
          <a:p>
            <a:pPr marL="0" indent="0" algn="ctr" eaLnBrk="1" hangingPunct="1">
              <a:buFontTx/>
              <a:buNone/>
            </a:pPr>
            <a:r>
              <a:rPr lang="en-US" altLang="en-US" sz="2000" dirty="0"/>
              <a:t>Algebra I Honors </a:t>
            </a:r>
            <a:r>
              <a:rPr lang="en-US" altLang="en-US" sz="2000" dirty="0">
                <a:solidFill>
                  <a:srgbClr val="00B0F0"/>
                </a:solidFill>
              </a:rPr>
              <a:t>(HS credit/GPA)</a:t>
            </a:r>
          </a:p>
          <a:p>
            <a:pPr marL="0" indent="0" algn="ctr" eaLnBrk="1" hangingPunct="1">
              <a:buFontTx/>
              <a:buNone/>
            </a:pPr>
            <a:r>
              <a:rPr lang="en-US" altLang="en-US" sz="2000" dirty="0">
                <a:solidFill>
                  <a:srgbClr val="00B0F0"/>
                </a:solidFill>
              </a:rPr>
              <a:t>Take Algebra EOC</a:t>
            </a:r>
          </a:p>
        </p:txBody>
      </p:sp>
      <p:sp>
        <p:nvSpPr>
          <p:cNvPr id="13317" name="Content Placeholder 3"/>
          <p:cNvSpPr>
            <a:spLocks noGrp="1"/>
          </p:cNvSpPr>
          <p:nvPr>
            <p:ph sz="half" idx="2"/>
          </p:nvPr>
        </p:nvSpPr>
        <p:spPr>
          <a:xfrm>
            <a:off x="914400" y="5562600"/>
            <a:ext cx="6781800" cy="1116013"/>
          </a:xfrm>
          <a:ln>
            <a:solidFill>
              <a:schemeClr val="tx1"/>
            </a:solidFill>
            <a:miter lim="800000"/>
            <a:headEnd/>
            <a:tailEnd/>
          </a:ln>
        </p:spPr>
        <p:txBody>
          <a:bodyPr/>
          <a:lstStyle/>
          <a:p>
            <a:pPr marL="0" indent="0" algn="ctr" eaLnBrk="1" hangingPunct="1">
              <a:buFontTx/>
              <a:buNone/>
            </a:pPr>
            <a:r>
              <a:rPr lang="en-US" altLang="en-US" sz="2000" u="sng" dirty="0"/>
              <a:t>8</a:t>
            </a:r>
            <a:r>
              <a:rPr lang="en-US" altLang="en-US" sz="2000" u="sng" baseline="30000" dirty="0"/>
              <a:t>th</a:t>
            </a:r>
            <a:r>
              <a:rPr lang="en-US" altLang="en-US" sz="2000" u="sng" dirty="0"/>
              <a:t> Grade</a:t>
            </a:r>
          </a:p>
          <a:p>
            <a:pPr marL="0" indent="0" algn="ctr" eaLnBrk="1" hangingPunct="1">
              <a:buFontTx/>
              <a:buNone/>
            </a:pPr>
            <a:r>
              <a:rPr lang="en-US" altLang="en-US" sz="2000" dirty="0"/>
              <a:t>Geometry Honors </a:t>
            </a:r>
            <a:r>
              <a:rPr lang="en-US" altLang="en-US" sz="2000" dirty="0">
                <a:solidFill>
                  <a:srgbClr val="00B0F0"/>
                </a:solidFill>
              </a:rPr>
              <a:t>(HS credit/GPA)</a:t>
            </a:r>
          </a:p>
          <a:p>
            <a:pPr marL="0" indent="0" algn="ctr" eaLnBrk="1" hangingPunct="1">
              <a:buFontTx/>
              <a:buNone/>
            </a:pPr>
            <a:r>
              <a:rPr lang="en-US" altLang="en-US" sz="2000" dirty="0">
                <a:solidFill>
                  <a:srgbClr val="00B0F0"/>
                </a:solidFill>
              </a:rPr>
              <a:t>Take Geometry EOC</a:t>
            </a:r>
          </a:p>
        </p:txBody>
      </p:sp>
      <p:sp>
        <p:nvSpPr>
          <p:cNvPr id="13318" name="Down Arrow 4"/>
          <p:cNvSpPr>
            <a:spLocks noChangeArrowheads="1"/>
          </p:cNvSpPr>
          <p:nvPr/>
        </p:nvSpPr>
        <p:spPr bwMode="auto">
          <a:xfrm>
            <a:off x="4038600" y="3157576"/>
            <a:ext cx="381000" cy="609600"/>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3319" name="Down Arrow 10"/>
          <p:cNvSpPr>
            <a:spLocks noChangeArrowheads="1"/>
          </p:cNvSpPr>
          <p:nvPr/>
        </p:nvSpPr>
        <p:spPr bwMode="auto">
          <a:xfrm>
            <a:off x="4038600" y="5083098"/>
            <a:ext cx="381000" cy="479502"/>
          </a:xfrm>
          <a:prstGeom prst="downArrow">
            <a:avLst>
              <a:gd name="adj1" fmla="val 50000"/>
              <a:gd name="adj2" fmla="val 50000"/>
            </a:avLst>
          </a:prstGeom>
          <a:solidFill>
            <a:srgbClr val="0070C0"/>
          </a:solidFill>
          <a:ln w="9525" algn="ctr">
            <a:solidFill>
              <a:schemeClr val="tx1"/>
            </a:solidFill>
            <a:round/>
            <a:headEnd/>
            <a:tailEnd/>
          </a:ln>
        </p:spPr>
        <p:txBody>
          <a:bodyPr wrap="none" anchor="ct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sz="half" idx="1"/>
          </p:nvPr>
        </p:nvSpPr>
        <p:spPr>
          <a:xfrm>
            <a:off x="4953000" y="1905000"/>
            <a:ext cx="4191000" cy="3733800"/>
          </a:xfrm>
        </p:spPr>
        <p:txBody>
          <a:bodyPr/>
          <a:lstStyle/>
          <a:p>
            <a:pPr marL="0" indent="0" eaLnBrk="1" hangingPunct="1">
              <a:buFontTx/>
              <a:buNone/>
            </a:pPr>
            <a:r>
              <a:rPr lang="en-US" altLang="en-US" sz="1600" u="sng" dirty="0"/>
              <a:t>Double Accelerated Student HS Progression </a:t>
            </a:r>
          </a:p>
          <a:p>
            <a:pPr marL="0" indent="0" eaLnBrk="1" hangingPunct="1">
              <a:buFontTx/>
              <a:buNone/>
            </a:pPr>
            <a:r>
              <a:rPr lang="en-US" altLang="en-US" sz="1600" dirty="0"/>
              <a:t>9</a:t>
            </a:r>
            <a:r>
              <a:rPr lang="en-US" altLang="en-US" sz="1600" baseline="30000" dirty="0"/>
              <a:t>th</a:t>
            </a:r>
            <a:r>
              <a:rPr lang="en-US" altLang="en-US" sz="1600" dirty="0"/>
              <a:t>	Algebra 2 Honors</a:t>
            </a:r>
          </a:p>
          <a:p>
            <a:pPr marL="0" indent="0" eaLnBrk="1" hangingPunct="1">
              <a:buFontTx/>
              <a:buNone/>
            </a:pPr>
            <a:r>
              <a:rPr lang="en-US" altLang="en-US" sz="1600" dirty="0"/>
              <a:t>10</a:t>
            </a:r>
            <a:r>
              <a:rPr lang="en-US" altLang="en-US" sz="1600" baseline="30000" dirty="0"/>
              <a:t>th</a:t>
            </a:r>
            <a:r>
              <a:rPr lang="en-US" altLang="en-US" sz="1600" dirty="0"/>
              <a:t>	Pre-Calculus/AP Stats</a:t>
            </a:r>
          </a:p>
          <a:p>
            <a:pPr marL="0" indent="0" eaLnBrk="1" hangingPunct="1">
              <a:buFontTx/>
              <a:buNone/>
            </a:pPr>
            <a:r>
              <a:rPr lang="en-US" altLang="en-US" sz="1600" dirty="0"/>
              <a:t>11</a:t>
            </a:r>
            <a:r>
              <a:rPr lang="en-US" altLang="en-US" sz="1600" baseline="30000" dirty="0"/>
              <a:t>th</a:t>
            </a:r>
            <a:r>
              <a:rPr lang="en-US" altLang="en-US" sz="1600" dirty="0"/>
              <a:t>	Calculus/AP Stats/Dual Enroll</a:t>
            </a:r>
          </a:p>
          <a:p>
            <a:pPr marL="0" indent="0" eaLnBrk="1" hangingPunct="1">
              <a:buFontTx/>
              <a:buNone/>
            </a:pPr>
            <a:r>
              <a:rPr lang="en-US" altLang="en-US" sz="1600" dirty="0"/>
              <a:t>12</a:t>
            </a:r>
            <a:r>
              <a:rPr lang="en-US" altLang="en-US" sz="1600" baseline="30000" dirty="0"/>
              <a:t>th</a:t>
            </a:r>
            <a:r>
              <a:rPr lang="en-US" altLang="en-US" sz="1600" dirty="0"/>
              <a:t>	AP Stats/Dual Enroll</a:t>
            </a:r>
          </a:p>
        </p:txBody>
      </p:sp>
      <p:sp>
        <p:nvSpPr>
          <p:cNvPr id="14339" name="Content Placeholder 1"/>
          <p:cNvSpPr>
            <a:spLocks noGrp="1"/>
          </p:cNvSpPr>
          <p:nvPr>
            <p:ph sz="half" idx="2"/>
          </p:nvPr>
        </p:nvSpPr>
        <p:spPr>
          <a:xfrm>
            <a:off x="76200" y="1905000"/>
            <a:ext cx="4343400" cy="4572000"/>
          </a:xfrm>
        </p:spPr>
        <p:txBody>
          <a:bodyPr/>
          <a:lstStyle/>
          <a:p>
            <a:pPr marL="0" indent="0" eaLnBrk="1" hangingPunct="1">
              <a:buFontTx/>
              <a:buNone/>
            </a:pPr>
            <a:r>
              <a:rPr lang="en-US" altLang="en-US" sz="1600" u="sng" dirty="0"/>
              <a:t>Typical Accelerated Student HS Progression</a:t>
            </a:r>
          </a:p>
          <a:p>
            <a:pPr marL="0" indent="0" eaLnBrk="1" hangingPunct="1">
              <a:buFontTx/>
              <a:buNone/>
            </a:pPr>
            <a:r>
              <a:rPr lang="en-US" altLang="en-US" sz="1600" dirty="0"/>
              <a:t>9</a:t>
            </a:r>
            <a:r>
              <a:rPr lang="en-US" altLang="en-US" sz="1600" baseline="30000" dirty="0"/>
              <a:t>th</a:t>
            </a:r>
            <a:r>
              <a:rPr lang="en-US" altLang="en-US" sz="1600" dirty="0"/>
              <a:t>	Geometry</a:t>
            </a:r>
          </a:p>
          <a:p>
            <a:pPr marL="0" indent="0" eaLnBrk="1" hangingPunct="1">
              <a:buFontTx/>
              <a:buNone/>
            </a:pPr>
            <a:r>
              <a:rPr lang="en-US" altLang="en-US" sz="1600" dirty="0"/>
              <a:t>10</a:t>
            </a:r>
            <a:r>
              <a:rPr lang="en-US" altLang="en-US" sz="1600" baseline="30000" dirty="0"/>
              <a:t>th</a:t>
            </a:r>
            <a:r>
              <a:rPr lang="en-US" altLang="en-US" sz="1600" dirty="0"/>
              <a:t>	Algebra 2</a:t>
            </a:r>
          </a:p>
          <a:p>
            <a:pPr marL="0" indent="0" eaLnBrk="1" hangingPunct="1">
              <a:buFontTx/>
              <a:buNone/>
            </a:pPr>
            <a:r>
              <a:rPr lang="en-US" altLang="en-US" sz="1600" dirty="0"/>
              <a:t>11</a:t>
            </a:r>
            <a:r>
              <a:rPr lang="en-US" altLang="en-US" sz="1600" baseline="30000" dirty="0"/>
              <a:t>th</a:t>
            </a:r>
            <a:r>
              <a:rPr lang="en-US" altLang="en-US" sz="1600" dirty="0"/>
              <a:t>	Pre-Calculus/AP Stats</a:t>
            </a:r>
          </a:p>
          <a:p>
            <a:pPr marL="0" indent="0" eaLnBrk="1" hangingPunct="1">
              <a:buFontTx/>
              <a:buNone/>
            </a:pPr>
            <a:r>
              <a:rPr lang="en-US" altLang="en-US" sz="1600" dirty="0"/>
              <a:t>12</a:t>
            </a:r>
            <a:r>
              <a:rPr lang="en-US" altLang="en-US" sz="1600" baseline="30000" dirty="0"/>
              <a:t>th</a:t>
            </a:r>
            <a:r>
              <a:rPr lang="en-US" altLang="en-US" sz="1600" dirty="0"/>
              <a:t>	Calculus/AP Stats/Dual Enroll</a:t>
            </a:r>
          </a:p>
          <a:p>
            <a:pPr marL="0" indent="0" eaLnBrk="1" hangingPunct="1">
              <a:buFontTx/>
              <a:buNone/>
            </a:pPr>
            <a:endParaRPr lang="en-US" altLang="en-US" sz="1600" dirty="0"/>
          </a:p>
          <a:p>
            <a:pPr marL="0" indent="0" eaLnBrk="1" hangingPunct="1">
              <a:buFontTx/>
              <a:buNone/>
            </a:pPr>
            <a:endParaRPr lang="en-US" altLang="en-US" sz="1600" dirty="0"/>
          </a:p>
        </p:txBody>
      </p:sp>
      <p:sp>
        <p:nvSpPr>
          <p:cNvPr id="4" name="TextBox 3"/>
          <p:cNvSpPr txBox="1"/>
          <p:nvPr/>
        </p:nvSpPr>
        <p:spPr>
          <a:xfrm>
            <a:off x="2725738" y="609600"/>
            <a:ext cx="6416675" cy="646113"/>
          </a:xfrm>
          <a:prstGeom prst="rect">
            <a:avLst/>
          </a:prstGeom>
          <a:noFill/>
        </p:spPr>
        <p:txBody>
          <a:bodyPr wrap="none">
            <a:spAutoFit/>
          </a:bodyPr>
          <a:lstStyle/>
          <a:p>
            <a:pPr algn="r" eaLnBrk="1" hangingPunct="1">
              <a:defRPr/>
            </a:pPr>
            <a:r>
              <a:rPr lang="en-US" sz="3600" dirty="0">
                <a:latin typeface="+mj-lt"/>
              </a:rPr>
              <a:t>High School Math Progression</a:t>
            </a:r>
          </a:p>
        </p:txBody>
      </p:sp>
      <p:cxnSp>
        <p:nvCxnSpPr>
          <p:cNvPr id="5" name="Straight Connector 4"/>
          <p:cNvCxnSpPr/>
          <p:nvPr/>
        </p:nvCxnSpPr>
        <p:spPr bwMode="auto">
          <a:xfrm>
            <a:off x="4724400" y="1676400"/>
            <a:ext cx="0" cy="5181600"/>
          </a:xfrm>
          <a:prstGeom prst="line">
            <a:avLst/>
          </a:prstGeom>
          <a:ln w="28575">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a:t>Typical Progression of Events for Option 1</a:t>
            </a:r>
          </a:p>
        </p:txBody>
      </p:sp>
      <p:graphicFrame>
        <p:nvGraphicFramePr>
          <p:cNvPr id="6" name="Table 5"/>
          <p:cNvGraphicFramePr>
            <a:graphicFrameLocks noGrp="1"/>
          </p:cNvGraphicFramePr>
          <p:nvPr>
            <p:extLst>
              <p:ext uri="{D42A27DB-BD31-4B8C-83A1-F6EECF244321}">
                <p14:modId xmlns:p14="http://schemas.microsoft.com/office/powerpoint/2010/main" val="4207609961"/>
              </p:ext>
            </p:extLst>
          </p:nvPr>
        </p:nvGraphicFramePr>
        <p:xfrm>
          <a:off x="381000" y="1715730"/>
          <a:ext cx="8534400" cy="4785478"/>
        </p:xfrm>
        <a:graphic>
          <a:graphicData uri="http://schemas.openxmlformats.org/drawingml/2006/table">
            <a:tbl>
              <a:tblPr firstRow="1" bandRow="1">
                <a:tableStyleId>{5C22544A-7EE6-4342-B048-85BDC9FD1C3A}</a:tableStyleId>
              </a:tblPr>
              <a:tblGrid>
                <a:gridCol w="2254370">
                  <a:extLst>
                    <a:ext uri="{9D8B030D-6E8A-4147-A177-3AD203B41FA5}">
                      <a16:colId xmlns:a16="http://schemas.microsoft.com/office/drawing/2014/main" val="20000"/>
                    </a:ext>
                  </a:extLst>
                </a:gridCol>
                <a:gridCol w="6280030">
                  <a:extLst>
                    <a:ext uri="{9D8B030D-6E8A-4147-A177-3AD203B41FA5}">
                      <a16:colId xmlns:a16="http://schemas.microsoft.com/office/drawing/2014/main" val="20001"/>
                    </a:ext>
                  </a:extLst>
                </a:gridCol>
              </a:tblGrid>
              <a:tr h="640139">
                <a:tc>
                  <a:txBody>
                    <a:bodyPr/>
                    <a:lstStyle/>
                    <a:p>
                      <a:pPr algn="ctr"/>
                      <a:r>
                        <a:rPr lang="en-US" sz="2400" b="1" dirty="0">
                          <a:solidFill>
                            <a:schemeClr val="tx1"/>
                          </a:solidFill>
                        </a:rPr>
                        <a:t>Timeline</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tx1"/>
                          </a:solidFill>
                        </a:rPr>
                        <a:t>Action</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40139">
                <a:tc>
                  <a:txBody>
                    <a:bodyPr/>
                    <a:lstStyle/>
                    <a:p>
                      <a:r>
                        <a:rPr lang="en-US" sz="1800" b="0" dirty="0">
                          <a:solidFill>
                            <a:schemeClr val="tx1"/>
                          </a:solidFill>
                        </a:rPr>
                        <a:t>March/April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APCs will receive a list of 5</a:t>
                      </a:r>
                      <a:r>
                        <a:rPr lang="en-US" sz="1800" b="0" baseline="30000" dirty="0">
                          <a:solidFill>
                            <a:schemeClr val="tx1"/>
                          </a:solidFill>
                        </a:rPr>
                        <a:t>th</a:t>
                      </a:r>
                      <a:r>
                        <a:rPr lang="en-US" sz="1800" b="0" baseline="0" dirty="0">
                          <a:solidFill>
                            <a:schemeClr val="tx1"/>
                          </a:solidFill>
                        </a:rPr>
                        <a:t> grade students from Allison </a:t>
                      </a:r>
                      <a:r>
                        <a:rPr lang="en-US" sz="1800" b="0" baseline="0" dirty="0" err="1">
                          <a:solidFill>
                            <a:schemeClr val="tx1"/>
                          </a:solidFill>
                        </a:rPr>
                        <a:t>Edgecomb</a:t>
                      </a:r>
                      <a:r>
                        <a:rPr lang="en-US" sz="1800" b="0" baseline="0" dirty="0">
                          <a:solidFill>
                            <a:schemeClr val="tx1"/>
                          </a:solidFill>
                        </a:rPr>
                        <a:t>, Middle School Generalist</a:t>
                      </a:r>
                      <a:endParaRPr lang="en-US" sz="1800" b="0" dirty="0">
                        <a:solidFill>
                          <a:schemeClr val="tx1"/>
                        </a:solidFill>
                      </a:endParaRP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39">
                <a:tc>
                  <a:txBody>
                    <a:bodyPr/>
                    <a:lstStyle/>
                    <a:p>
                      <a:r>
                        <a:rPr lang="en-US" sz="1800" b="0" dirty="0">
                          <a:solidFill>
                            <a:schemeClr val="tx1"/>
                          </a:solidFill>
                        </a:rPr>
                        <a:t>Mid</a:t>
                      </a:r>
                      <a:r>
                        <a:rPr lang="en-US" sz="1800" b="0" baseline="0" dirty="0">
                          <a:solidFill>
                            <a:schemeClr val="tx1"/>
                          </a:solidFill>
                        </a:rPr>
                        <a:t> </a:t>
                      </a:r>
                      <a:r>
                        <a:rPr lang="en-US" sz="1800" b="0" dirty="0">
                          <a:solidFill>
                            <a:schemeClr val="tx1"/>
                          </a:solidFill>
                        </a:rPr>
                        <a:t>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Parents of potential accelerated students will receive a letter to attend an informational meeting at the Middle School site (sample letter template provided)</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40139">
                <a:tc>
                  <a:txBody>
                    <a:bodyPr/>
                    <a:lstStyle/>
                    <a:p>
                      <a:r>
                        <a:rPr lang="en-US" sz="1800" dirty="0"/>
                        <a:t>Late 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receive an email/survey regarding student participation in accelerated math program</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70375">
                <a:tc>
                  <a:txBody>
                    <a:bodyPr/>
                    <a:lstStyle/>
                    <a:p>
                      <a:r>
                        <a:rPr lang="en-US" sz="1800" dirty="0"/>
                        <a:t>After Grade 5 PM3 (Early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Parents will enroll student in Grade 6 Accelerated Math through virtual school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139">
                <a:tc>
                  <a:txBody>
                    <a:bodyPr/>
                    <a:lstStyle/>
                    <a:p>
                      <a:r>
                        <a:rPr lang="en-US" sz="1800" dirty="0"/>
                        <a:t>Mid May through July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Student completes Grade 6 Accelerated Math through virtual school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39">
                <a:tc>
                  <a:txBody>
                    <a:bodyPr/>
                    <a:lstStyle/>
                    <a:p>
                      <a:r>
                        <a:rPr lang="en-US" sz="1800" dirty="0"/>
                        <a:t>Early August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make a decision about placing their child in the accelerated math program (sign a contract)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BE404-E77B-DE4C-5C7A-7E0DE2CB4D4C}"/>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A7878AE1-3778-BA89-687C-C8F95EF50109}"/>
              </a:ext>
            </a:extLst>
          </p:cNvPr>
          <p:cNvSpPr>
            <a:spLocks noGrp="1"/>
          </p:cNvSpPr>
          <p:nvPr>
            <p:ph type="title"/>
          </p:nvPr>
        </p:nvSpPr>
        <p:spPr/>
        <p:txBody>
          <a:bodyPr/>
          <a:lstStyle/>
          <a:p>
            <a:pPr eaLnBrk="1" hangingPunct="1"/>
            <a:r>
              <a:rPr lang="en-US" altLang="en-US" dirty="0"/>
              <a:t>Important Information</a:t>
            </a:r>
          </a:p>
        </p:txBody>
      </p:sp>
      <p:sp>
        <p:nvSpPr>
          <p:cNvPr id="2" name="Content Placeholder 2">
            <a:extLst>
              <a:ext uri="{FF2B5EF4-FFF2-40B4-BE49-F238E27FC236}">
                <a16:creationId xmlns:a16="http://schemas.microsoft.com/office/drawing/2014/main" id="{45A91717-A293-2676-476E-E26F7266F34F}"/>
              </a:ext>
            </a:extLst>
          </p:cNvPr>
          <p:cNvSpPr>
            <a:spLocks noGrp="1"/>
          </p:cNvSpPr>
          <p:nvPr>
            <p:ph idx="1"/>
          </p:nvPr>
        </p:nvSpPr>
        <p:spPr>
          <a:xfrm>
            <a:off x="228599" y="1764030"/>
            <a:ext cx="8915401" cy="4572000"/>
          </a:xfrm>
        </p:spPr>
        <p:txBody>
          <a:bodyPr/>
          <a:lstStyle/>
          <a:p>
            <a:pPr eaLnBrk="1" hangingPunct="1">
              <a:defRPr/>
            </a:pPr>
            <a:r>
              <a:rPr lang="en-US" sz="2000" dirty="0"/>
              <a:t>Student completes Grade 6 Accelerated Math over the summer through virtual school</a:t>
            </a:r>
          </a:p>
          <a:p>
            <a:pPr eaLnBrk="1" hangingPunct="1">
              <a:defRPr/>
            </a:pPr>
            <a:r>
              <a:rPr lang="en-US" sz="2000" dirty="0"/>
              <a:t>Early enrollment encouraged after Grade 5 FAST Math PM3</a:t>
            </a:r>
          </a:p>
          <a:p>
            <a:pPr eaLnBrk="1" hangingPunct="1">
              <a:defRPr/>
            </a:pPr>
            <a:r>
              <a:rPr lang="en-US" sz="2000" dirty="0"/>
              <a:t>Requires consistent engagement, pacing, and family support</a:t>
            </a:r>
          </a:p>
          <a:p>
            <a:pPr eaLnBrk="1" hangingPunct="1">
              <a:defRPr/>
            </a:pPr>
            <a:r>
              <a:rPr lang="en-US" sz="2000" dirty="0"/>
              <a:t>Student should plan to complete approximately 14 assignments per week, which could be up to 4–6 hours of work per weekday during the summer (if course is started promptly after PM3)</a:t>
            </a:r>
          </a:p>
          <a:p>
            <a:pPr eaLnBrk="1" hangingPunct="1">
              <a:defRPr/>
            </a:pPr>
            <a:r>
              <a:rPr lang="en-US" sz="2000" dirty="0"/>
              <a:t>Student must be self‑motivated and work independently at home</a:t>
            </a:r>
          </a:p>
          <a:p>
            <a:pPr eaLnBrk="1" hangingPunct="1">
              <a:defRPr/>
            </a:pPr>
            <a:r>
              <a:rPr lang="en-US" sz="2000" dirty="0"/>
              <a:t>Reliable computer and internet access required</a:t>
            </a:r>
          </a:p>
          <a:p>
            <a:pPr eaLnBrk="1" hangingPunct="1">
              <a:defRPr/>
            </a:pPr>
            <a:r>
              <a:rPr lang="en-US" sz="2000" dirty="0"/>
              <a:t>Successful completion leads to accelerated pathway:</a:t>
            </a:r>
          </a:p>
          <a:p>
            <a:pPr eaLnBrk="1" hangingPunct="1">
              <a:defRPr/>
            </a:pPr>
            <a:endParaRPr lang="en-US" sz="2200" dirty="0"/>
          </a:p>
        </p:txBody>
      </p:sp>
      <p:graphicFrame>
        <p:nvGraphicFramePr>
          <p:cNvPr id="3" name="Table 2">
            <a:extLst>
              <a:ext uri="{FF2B5EF4-FFF2-40B4-BE49-F238E27FC236}">
                <a16:creationId xmlns:a16="http://schemas.microsoft.com/office/drawing/2014/main" id="{6D5CB203-44CE-7906-0F69-5DC09969E684}"/>
              </a:ext>
            </a:extLst>
          </p:cNvPr>
          <p:cNvGraphicFramePr>
            <a:graphicFrameLocks noGrp="1"/>
          </p:cNvGraphicFramePr>
          <p:nvPr>
            <p:extLst>
              <p:ext uri="{D42A27DB-BD31-4B8C-83A1-F6EECF244321}">
                <p14:modId xmlns:p14="http://schemas.microsoft.com/office/powerpoint/2010/main" val="46970795"/>
              </p:ext>
            </p:extLst>
          </p:nvPr>
        </p:nvGraphicFramePr>
        <p:xfrm>
          <a:off x="609600" y="5280183"/>
          <a:ext cx="6858001" cy="1463040"/>
        </p:xfrm>
        <a:graphic>
          <a:graphicData uri="http://schemas.openxmlformats.org/drawingml/2006/table">
            <a:tbl>
              <a:tblPr firstRow="1" bandRow="1">
                <a:tableStyleId>{5C22544A-7EE6-4342-B048-85BDC9FD1C3A}</a:tableStyleId>
              </a:tblPr>
              <a:tblGrid>
                <a:gridCol w="866274">
                  <a:extLst>
                    <a:ext uri="{9D8B030D-6E8A-4147-A177-3AD203B41FA5}">
                      <a16:colId xmlns:a16="http://schemas.microsoft.com/office/drawing/2014/main" val="583429815"/>
                    </a:ext>
                  </a:extLst>
                </a:gridCol>
                <a:gridCol w="2959769">
                  <a:extLst>
                    <a:ext uri="{9D8B030D-6E8A-4147-A177-3AD203B41FA5}">
                      <a16:colId xmlns:a16="http://schemas.microsoft.com/office/drawing/2014/main" val="3483433337"/>
                    </a:ext>
                  </a:extLst>
                </a:gridCol>
                <a:gridCol w="3031958">
                  <a:extLst>
                    <a:ext uri="{9D8B030D-6E8A-4147-A177-3AD203B41FA5}">
                      <a16:colId xmlns:a16="http://schemas.microsoft.com/office/drawing/2014/main" val="3136978484"/>
                    </a:ext>
                  </a:extLst>
                </a:gridCol>
              </a:tblGrid>
              <a:tr h="304800">
                <a:tc>
                  <a:txBody>
                    <a:bodyPr/>
                    <a:lstStyle/>
                    <a:p>
                      <a:pPr algn="ctr"/>
                      <a:r>
                        <a:rPr lang="en-US" dirty="0">
                          <a:solidFill>
                            <a:schemeClr val="tx1"/>
                          </a:solidFill>
                        </a:rPr>
                        <a:t>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7935926"/>
                  </a:ext>
                </a:extLst>
              </a:tr>
              <a:tr h="357206">
                <a:tc>
                  <a:txBody>
                    <a:bodyPr/>
                    <a:lstStyle/>
                    <a:p>
                      <a:pPr algn="ctr"/>
                      <a:r>
                        <a:rPr lang="en-US"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7 Accelerated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8 FAST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9557382"/>
                  </a:ext>
                </a:extLst>
              </a:tr>
              <a:tr h="357206">
                <a:tc>
                  <a:txBody>
                    <a:bodyPr/>
                    <a:lstStyle/>
                    <a:p>
                      <a:pPr algn="ctr"/>
                      <a:r>
                        <a:rPr lang="en-US"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0000920"/>
                  </a:ext>
                </a:extLst>
              </a:tr>
              <a:tr h="357206">
                <a:tc>
                  <a:txBody>
                    <a:bodyPr/>
                    <a:lstStyle/>
                    <a:p>
                      <a:pPr algn="ctr"/>
                      <a:r>
                        <a:rPr lang="en-US"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544625"/>
                  </a:ext>
                </a:extLst>
              </a:tr>
            </a:tbl>
          </a:graphicData>
        </a:graphic>
      </p:graphicFrame>
      <p:sp>
        <p:nvSpPr>
          <p:cNvPr id="7" name="Arrow: Left 6">
            <a:extLst>
              <a:ext uri="{FF2B5EF4-FFF2-40B4-BE49-F238E27FC236}">
                <a16:creationId xmlns:a16="http://schemas.microsoft.com/office/drawing/2014/main" id="{6DA8C577-825C-3311-9B8B-2960C7485C6E}"/>
              </a:ext>
            </a:extLst>
          </p:cNvPr>
          <p:cNvSpPr/>
          <p:nvPr/>
        </p:nvSpPr>
        <p:spPr bwMode="auto">
          <a:xfrm>
            <a:off x="6019800" y="5983127"/>
            <a:ext cx="3047999" cy="789146"/>
          </a:xfrm>
          <a:prstGeom prst="leftArrow">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en-US" sz="1200" dirty="0">
                <a:latin typeface="Arial" charset="0"/>
              </a:rPr>
              <a:t>*Grades earned in these two courses </a:t>
            </a:r>
            <a:r>
              <a:rPr lang="en-US" sz="1200" b="1" dirty="0">
                <a:latin typeface="Arial" charset="0"/>
              </a:rPr>
              <a:t>will</a:t>
            </a:r>
          </a:p>
          <a:p>
            <a:pPr algn="ctr" eaLnBrk="1" hangingPunct="1"/>
            <a:r>
              <a:rPr lang="en-US" sz="1200" dirty="0">
                <a:latin typeface="Arial" charset="0"/>
              </a:rPr>
              <a:t>count toward student’s high school GPA.</a:t>
            </a:r>
            <a:endParaRPr kumimoji="0" lang="en-US"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480895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2259-91C9-F521-95A3-3A7B30E8A1EA}"/>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B1C4A3AB-8B89-64B0-4B83-4DA40B68301E}"/>
              </a:ext>
            </a:extLst>
          </p:cNvPr>
          <p:cNvSpPr>
            <a:spLocks noGrp="1"/>
          </p:cNvSpPr>
          <p:nvPr>
            <p:ph type="title"/>
          </p:nvPr>
        </p:nvSpPr>
        <p:spPr/>
        <p:txBody>
          <a:bodyPr/>
          <a:lstStyle/>
          <a:p>
            <a:pPr eaLnBrk="1" hangingPunct="1"/>
            <a:r>
              <a:rPr lang="en-US" altLang="en-US" dirty="0"/>
              <a:t>Typical Progression of Events for Option 2</a:t>
            </a:r>
          </a:p>
        </p:txBody>
      </p:sp>
      <p:graphicFrame>
        <p:nvGraphicFramePr>
          <p:cNvPr id="2" name="Table 1">
            <a:extLst>
              <a:ext uri="{FF2B5EF4-FFF2-40B4-BE49-F238E27FC236}">
                <a16:creationId xmlns:a16="http://schemas.microsoft.com/office/drawing/2014/main" id="{BCB4BB0A-D296-20C0-3F25-DC367890C33A}"/>
              </a:ext>
            </a:extLst>
          </p:cNvPr>
          <p:cNvGraphicFramePr>
            <a:graphicFrameLocks noGrp="1"/>
          </p:cNvGraphicFramePr>
          <p:nvPr>
            <p:extLst>
              <p:ext uri="{D42A27DB-BD31-4B8C-83A1-F6EECF244321}">
                <p14:modId xmlns:p14="http://schemas.microsoft.com/office/powerpoint/2010/main" val="985401210"/>
              </p:ext>
            </p:extLst>
          </p:nvPr>
        </p:nvGraphicFramePr>
        <p:xfrm>
          <a:off x="381000" y="1828800"/>
          <a:ext cx="8534400" cy="4755132"/>
        </p:xfrm>
        <a:graphic>
          <a:graphicData uri="http://schemas.openxmlformats.org/drawingml/2006/table">
            <a:tbl>
              <a:tblPr firstRow="1" bandRow="1">
                <a:tableStyleId>{5C22544A-7EE6-4342-B048-85BDC9FD1C3A}</a:tableStyleId>
              </a:tblPr>
              <a:tblGrid>
                <a:gridCol w="2254370">
                  <a:extLst>
                    <a:ext uri="{9D8B030D-6E8A-4147-A177-3AD203B41FA5}">
                      <a16:colId xmlns:a16="http://schemas.microsoft.com/office/drawing/2014/main" val="20000"/>
                    </a:ext>
                  </a:extLst>
                </a:gridCol>
                <a:gridCol w="6280030">
                  <a:extLst>
                    <a:ext uri="{9D8B030D-6E8A-4147-A177-3AD203B41FA5}">
                      <a16:colId xmlns:a16="http://schemas.microsoft.com/office/drawing/2014/main" val="20001"/>
                    </a:ext>
                  </a:extLst>
                </a:gridCol>
              </a:tblGrid>
              <a:tr h="640139">
                <a:tc>
                  <a:txBody>
                    <a:bodyPr/>
                    <a:lstStyle/>
                    <a:p>
                      <a:pPr algn="ctr"/>
                      <a:r>
                        <a:rPr lang="en-US" sz="2400" b="1" dirty="0">
                          <a:solidFill>
                            <a:schemeClr val="tx1"/>
                          </a:solidFill>
                        </a:rPr>
                        <a:t>Timeline</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tx1"/>
                          </a:solidFill>
                        </a:rPr>
                        <a:t>Action</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40139">
                <a:tc>
                  <a:txBody>
                    <a:bodyPr/>
                    <a:lstStyle/>
                    <a:p>
                      <a:r>
                        <a:rPr lang="en-US" sz="1800" b="0" dirty="0">
                          <a:solidFill>
                            <a:schemeClr val="tx1"/>
                          </a:solidFill>
                        </a:rPr>
                        <a:t>March/April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APCs will receive a list of 5</a:t>
                      </a:r>
                      <a:r>
                        <a:rPr lang="en-US" sz="1800" b="0" baseline="30000" dirty="0">
                          <a:solidFill>
                            <a:schemeClr val="tx1"/>
                          </a:solidFill>
                        </a:rPr>
                        <a:t>th</a:t>
                      </a:r>
                      <a:r>
                        <a:rPr lang="en-US" sz="1800" b="0" baseline="0" dirty="0">
                          <a:solidFill>
                            <a:schemeClr val="tx1"/>
                          </a:solidFill>
                        </a:rPr>
                        <a:t> grade students from Allison </a:t>
                      </a:r>
                      <a:r>
                        <a:rPr lang="en-US" sz="1800" b="0" baseline="0" dirty="0" err="1">
                          <a:solidFill>
                            <a:schemeClr val="tx1"/>
                          </a:solidFill>
                        </a:rPr>
                        <a:t>Edgecomb</a:t>
                      </a:r>
                      <a:r>
                        <a:rPr lang="en-US" sz="1800" b="0" baseline="0" dirty="0">
                          <a:solidFill>
                            <a:schemeClr val="tx1"/>
                          </a:solidFill>
                        </a:rPr>
                        <a:t>, Middle School Generalist</a:t>
                      </a:r>
                      <a:endParaRPr lang="en-US" sz="1800" b="0" dirty="0">
                        <a:solidFill>
                          <a:schemeClr val="tx1"/>
                        </a:solidFill>
                      </a:endParaRP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39">
                <a:tc>
                  <a:txBody>
                    <a:bodyPr/>
                    <a:lstStyle/>
                    <a:p>
                      <a:r>
                        <a:rPr lang="en-US" sz="1800" b="0" dirty="0">
                          <a:solidFill>
                            <a:schemeClr val="tx1"/>
                          </a:solidFill>
                        </a:rPr>
                        <a:t>Mid</a:t>
                      </a:r>
                      <a:r>
                        <a:rPr lang="en-US" sz="1800" b="0" baseline="0" dirty="0">
                          <a:solidFill>
                            <a:schemeClr val="tx1"/>
                          </a:solidFill>
                        </a:rPr>
                        <a:t> </a:t>
                      </a:r>
                      <a:r>
                        <a:rPr lang="en-US" sz="1800" b="0" dirty="0">
                          <a:solidFill>
                            <a:schemeClr val="tx1"/>
                          </a:solidFill>
                        </a:rPr>
                        <a:t>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Parents of potential accelerated students will receive a letter to attend an informational meeting at the Middle School site (sample letter template provided)</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40139">
                <a:tc>
                  <a:txBody>
                    <a:bodyPr/>
                    <a:lstStyle/>
                    <a:p>
                      <a:r>
                        <a:rPr lang="en-US" sz="1800" dirty="0"/>
                        <a:t>Late 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receive an email/survey regarding student participation in accelerated math program</a:t>
                      </a:r>
                    </a:p>
                    <a:p>
                      <a:endParaRPr lang="en-US" sz="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Middle School site advises parents on when and how students will complete additional math course</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139">
                <a:tc>
                  <a:txBody>
                    <a:bodyPr/>
                    <a:lstStyle/>
                    <a:p>
                      <a:r>
                        <a:rPr lang="en-US" sz="1800" dirty="0"/>
                        <a:t>Early August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make a decision about placing their child in the accelerated math program (sign a contract)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August through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Student successfully completes Grade 6 and Grade 7 Accelerated Math</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6762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4E564-14FA-AFA6-1DA6-583F82192ADF}"/>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03EDFA0B-0BE5-5B5B-ED71-181C54E04DF9}"/>
              </a:ext>
            </a:extLst>
          </p:cNvPr>
          <p:cNvSpPr>
            <a:spLocks noGrp="1"/>
          </p:cNvSpPr>
          <p:nvPr>
            <p:ph type="title"/>
          </p:nvPr>
        </p:nvSpPr>
        <p:spPr/>
        <p:txBody>
          <a:bodyPr/>
          <a:lstStyle/>
          <a:p>
            <a:pPr eaLnBrk="1" hangingPunct="1"/>
            <a:r>
              <a:rPr lang="en-US" altLang="en-US" dirty="0"/>
              <a:t>Important Information</a:t>
            </a:r>
          </a:p>
        </p:txBody>
      </p:sp>
      <p:sp>
        <p:nvSpPr>
          <p:cNvPr id="2" name="Content Placeholder 2">
            <a:extLst>
              <a:ext uri="{FF2B5EF4-FFF2-40B4-BE49-F238E27FC236}">
                <a16:creationId xmlns:a16="http://schemas.microsoft.com/office/drawing/2014/main" id="{D3CE85C8-F30B-5186-EDCE-E2475657FB51}"/>
              </a:ext>
            </a:extLst>
          </p:cNvPr>
          <p:cNvSpPr>
            <a:spLocks noGrp="1"/>
          </p:cNvSpPr>
          <p:nvPr>
            <p:ph idx="1"/>
          </p:nvPr>
        </p:nvSpPr>
        <p:spPr>
          <a:xfrm>
            <a:off x="228599" y="1828800"/>
            <a:ext cx="8686800" cy="4572000"/>
          </a:xfrm>
        </p:spPr>
        <p:txBody>
          <a:bodyPr/>
          <a:lstStyle/>
          <a:p>
            <a:pPr eaLnBrk="1" hangingPunct="1">
              <a:defRPr/>
            </a:pPr>
            <a:r>
              <a:rPr lang="en-US" sz="2200" dirty="0"/>
              <a:t>Student completes two accelerated math courses during 6</a:t>
            </a:r>
            <a:r>
              <a:rPr lang="en-US" sz="2200" baseline="30000" dirty="0"/>
              <a:t>th</a:t>
            </a:r>
            <a:r>
              <a:rPr lang="en-US" sz="2200" dirty="0"/>
              <a:t> grade</a:t>
            </a:r>
          </a:p>
          <a:p>
            <a:pPr lvl="1" eaLnBrk="1" hangingPunct="1">
              <a:defRPr/>
            </a:pPr>
            <a:r>
              <a:rPr lang="en-US" sz="1800" dirty="0"/>
              <a:t>One during the school day</a:t>
            </a:r>
          </a:p>
          <a:p>
            <a:pPr lvl="1" eaLnBrk="1" hangingPunct="1">
              <a:defRPr/>
            </a:pPr>
            <a:r>
              <a:rPr lang="en-US" sz="1800" dirty="0"/>
              <a:t>One online outside of school hours </a:t>
            </a:r>
          </a:p>
          <a:p>
            <a:pPr eaLnBrk="1" hangingPunct="1">
              <a:defRPr/>
            </a:pPr>
            <a:r>
              <a:rPr lang="en-US" sz="2200" dirty="0"/>
              <a:t>Requires strong time management, focus, and commitment</a:t>
            </a:r>
          </a:p>
          <a:p>
            <a:pPr eaLnBrk="1" hangingPunct="1">
              <a:defRPr/>
            </a:pPr>
            <a:r>
              <a:rPr lang="en-US" sz="2200" dirty="0"/>
              <a:t>Student must stay on pace in both courses simultaneously</a:t>
            </a:r>
          </a:p>
          <a:p>
            <a:pPr eaLnBrk="1" hangingPunct="1">
              <a:defRPr/>
            </a:pPr>
            <a:r>
              <a:rPr lang="en-US" sz="2200" dirty="0"/>
              <a:t>Families provide computer access, internet, and home support</a:t>
            </a:r>
          </a:p>
          <a:p>
            <a:pPr eaLnBrk="1" hangingPunct="1">
              <a:defRPr/>
            </a:pPr>
            <a:r>
              <a:rPr lang="en-US" sz="2200" dirty="0"/>
              <a:t>Falling behind in either course may impact placement</a:t>
            </a:r>
          </a:p>
          <a:p>
            <a:pPr eaLnBrk="1" hangingPunct="1">
              <a:defRPr/>
            </a:pPr>
            <a:r>
              <a:rPr lang="en-US" sz="2200" dirty="0"/>
              <a:t>Successful completion leads to accelerated pathway:</a:t>
            </a:r>
          </a:p>
          <a:p>
            <a:pPr eaLnBrk="1" hangingPunct="1">
              <a:defRPr/>
            </a:pPr>
            <a:endParaRPr lang="en-US" sz="2200" dirty="0"/>
          </a:p>
        </p:txBody>
      </p:sp>
      <p:graphicFrame>
        <p:nvGraphicFramePr>
          <p:cNvPr id="4" name="Table 3">
            <a:extLst>
              <a:ext uri="{FF2B5EF4-FFF2-40B4-BE49-F238E27FC236}">
                <a16:creationId xmlns:a16="http://schemas.microsoft.com/office/drawing/2014/main" id="{A89D3091-3722-877E-545D-50C036179035}"/>
              </a:ext>
            </a:extLst>
          </p:cNvPr>
          <p:cNvGraphicFramePr>
            <a:graphicFrameLocks noGrp="1"/>
          </p:cNvGraphicFramePr>
          <p:nvPr>
            <p:extLst>
              <p:ext uri="{D42A27DB-BD31-4B8C-83A1-F6EECF244321}">
                <p14:modId xmlns:p14="http://schemas.microsoft.com/office/powerpoint/2010/main" val="1250022072"/>
              </p:ext>
            </p:extLst>
          </p:nvPr>
        </p:nvGraphicFramePr>
        <p:xfrm>
          <a:off x="609600" y="5029200"/>
          <a:ext cx="6858001" cy="1463040"/>
        </p:xfrm>
        <a:graphic>
          <a:graphicData uri="http://schemas.openxmlformats.org/drawingml/2006/table">
            <a:tbl>
              <a:tblPr firstRow="1" bandRow="1">
                <a:tableStyleId>{5C22544A-7EE6-4342-B048-85BDC9FD1C3A}</a:tableStyleId>
              </a:tblPr>
              <a:tblGrid>
                <a:gridCol w="866274">
                  <a:extLst>
                    <a:ext uri="{9D8B030D-6E8A-4147-A177-3AD203B41FA5}">
                      <a16:colId xmlns:a16="http://schemas.microsoft.com/office/drawing/2014/main" val="583429815"/>
                    </a:ext>
                  </a:extLst>
                </a:gridCol>
                <a:gridCol w="2959769">
                  <a:extLst>
                    <a:ext uri="{9D8B030D-6E8A-4147-A177-3AD203B41FA5}">
                      <a16:colId xmlns:a16="http://schemas.microsoft.com/office/drawing/2014/main" val="3483433337"/>
                    </a:ext>
                  </a:extLst>
                </a:gridCol>
                <a:gridCol w="3031958">
                  <a:extLst>
                    <a:ext uri="{9D8B030D-6E8A-4147-A177-3AD203B41FA5}">
                      <a16:colId xmlns:a16="http://schemas.microsoft.com/office/drawing/2014/main" val="3136978484"/>
                    </a:ext>
                  </a:extLst>
                </a:gridCol>
              </a:tblGrid>
              <a:tr h="304800">
                <a:tc>
                  <a:txBody>
                    <a:bodyPr/>
                    <a:lstStyle/>
                    <a:p>
                      <a:pPr algn="ctr"/>
                      <a:r>
                        <a:rPr lang="en-US" dirty="0">
                          <a:solidFill>
                            <a:schemeClr val="tx1"/>
                          </a:solidFill>
                        </a:rPr>
                        <a:t>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7935926"/>
                  </a:ext>
                </a:extLst>
              </a:tr>
              <a:tr h="357206">
                <a:tc>
                  <a:txBody>
                    <a:bodyPr/>
                    <a:lstStyle/>
                    <a:p>
                      <a:pPr algn="ctr"/>
                      <a:r>
                        <a:rPr lang="en-US"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7 Accelerated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8 FAST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9557382"/>
                  </a:ext>
                </a:extLst>
              </a:tr>
              <a:tr h="357206">
                <a:tc>
                  <a:txBody>
                    <a:bodyPr/>
                    <a:lstStyle/>
                    <a:p>
                      <a:pPr algn="ctr"/>
                      <a:r>
                        <a:rPr lang="en-US"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0000920"/>
                  </a:ext>
                </a:extLst>
              </a:tr>
              <a:tr h="357206">
                <a:tc>
                  <a:txBody>
                    <a:bodyPr/>
                    <a:lstStyle/>
                    <a:p>
                      <a:pPr algn="ctr"/>
                      <a:r>
                        <a:rPr lang="en-US"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544625"/>
                  </a:ext>
                </a:extLst>
              </a:tr>
            </a:tbl>
          </a:graphicData>
        </a:graphic>
      </p:graphicFrame>
      <p:sp>
        <p:nvSpPr>
          <p:cNvPr id="5" name="Arrow: Left 4">
            <a:extLst>
              <a:ext uri="{FF2B5EF4-FFF2-40B4-BE49-F238E27FC236}">
                <a16:creationId xmlns:a16="http://schemas.microsoft.com/office/drawing/2014/main" id="{0A82B70C-8C82-E5A9-3AAA-788D5C7B99CA}"/>
              </a:ext>
            </a:extLst>
          </p:cNvPr>
          <p:cNvSpPr/>
          <p:nvPr/>
        </p:nvSpPr>
        <p:spPr bwMode="auto">
          <a:xfrm>
            <a:off x="6019800" y="5732144"/>
            <a:ext cx="3047999" cy="789146"/>
          </a:xfrm>
          <a:prstGeom prst="leftArrow">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en-US" sz="1200" dirty="0">
                <a:latin typeface="Arial" charset="0"/>
              </a:rPr>
              <a:t>*Grades earned in these two courses </a:t>
            </a:r>
            <a:r>
              <a:rPr lang="en-US" sz="1200" b="1" dirty="0">
                <a:latin typeface="Arial" charset="0"/>
              </a:rPr>
              <a:t>will</a:t>
            </a:r>
          </a:p>
          <a:p>
            <a:pPr algn="ctr" eaLnBrk="1" hangingPunct="1"/>
            <a:r>
              <a:rPr lang="en-US" sz="1200" dirty="0">
                <a:latin typeface="Arial" charset="0"/>
              </a:rPr>
              <a:t>count toward student’s high school GPA.</a:t>
            </a:r>
            <a:endParaRPr kumimoji="0" lang="en-US"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86109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81ABE-65EE-A918-494D-77D4ACED5A72}"/>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ACB67902-44DC-B8F9-6A1E-0B0D012FC9F6}"/>
              </a:ext>
            </a:extLst>
          </p:cNvPr>
          <p:cNvSpPr>
            <a:spLocks noGrp="1"/>
          </p:cNvSpPr>
          <p:nvPr>
            <p:ph type="title"/>
          </p:nvPr>
        </p:nvSpPr>
        <p:spPr/>
        <p:txBody>
          <a:bodyPr/>
          <a:lstStyle/>
          <a:p>
            <a:pPr eaLnBrk="1" hangingPunct="1"/>
            <a:r>
              <a:rPr lang="en-US" altLang="en-US" dirty="0"/>
              <a:t>Typical Progression of Events for Option 3</a:t>
            </a:r>
          </a:p>
        </p:txBody>
      </p:sp>
      <p:graphicFrame>
        <p:nvGraphicFramePr>
          <p:cNvPr id="2" name="Table 1">
            <a:extLst>
              <a:ext uri="{FF2B5EF4-FFF2-40B4-BE49-F238E27FC236}">
                <a16:creationId xmlns:a16="http://schemas.microsoft.com/office/drawing/2014/main" id="{94D16840-2D79-6829-D1D3-2C1D571F06C4}"/>
              </a:ext>
            </a:extLst>
          </p:cNvPr>
          <p:cNvGraphicFramePr>
            <a:graphicFrameLocks noGrp="1"/>
          </p:cNvGraphicFramePr>
          <p:nvPr>
            <p:extLst>
              <p:ext uri="{D42A27DB-BD31-4B8C-83A1-F6EECF244321}">
                <p14:modId xmlns:p14="http://schemas.microsoft.com/office/powerpoint/2010/main" val="3861454471"/>
              </p:ext>
            </p:extLst>
          </p:nvPr>
        </p:nvGraphicFramePr>
        <p:xfrm>
          <a:off x="381000" y="2057400"/>
          <a:ext cx="8534400" cy="4145339"/>
        </p:xfrm>
        <a:graphic>
          <a:graphicData uri="http://schemas.openxmlformats.org/drawingml/2006/table">
            <a:tbl>
              <a:tblPr firstRow="1" bandRow="1">
                <a:tableStyleId>{5C22544A-7EE6-4342-B048-85BDC9FD1C3A}</a:tableStyleId>
              </a:tblPr>
              <a:tblGrid>
                <a:gridCol w="2254370">
                  <a:extLst>
                    <a:ext uri="{9D8B030D-6E8A-4147-A177-3AD203B41FA5}">
                      <a16:colId xmlns:a16="http://schemas.microsoft.com/office/drawing/2014/main" val="20000"/>
                    </a:ext>
                  </a:extLst>
                </a:gridCol>
                <a:gridCol w="6280030">
                  <a:extLst>
                    <a:ext uri="{9D8B030D-6E8A-4147-A177-3AD203B41FA5}">
                      <a16:colId xmlns:a16="http://schemas.microsoft.com/office/drawing/2014/main" val="20001"/>
                    </a:ext>
                  </a:extLst>
                </a:gridCol>
              </a:tblGrid>
              <a:tr h="640139">
                <a:tc>
                  <a:txBody>
                    <a:bodyPr/>
                    <a:lstStyle/>
                    <a:p>
                      <a:pPr algn="ctr"/>
                      <a:r>
                        <a:rPr lang="en-US" sz="2400" b="1" dirty="0">
                          <a:solidFill>
                            <a:schemeClr val="tx1"/>
                          </a:solidFill>
                        </a:rPr>
                        <a:t>Timeline</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tx1"/>
                          </a:solidFill>
                        </a:rPr>
                        <a:t>Action</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40139">
                <a:tc>
                  <a:txBody>
                    <a:bodyPr/>
                    <a:lstStyle/>
                    <a:p>
                      <a:r>
                        <a:rPr lang="en-US" sz="1800" b="0" dirty="0">
                          <a:solidFill>
                            <a:schemeClr val="tx1"/>
                          </a:solidFill>
                        </a:rPr>
                        <a:t>Mid</a:t>
                      </a:r>
                      <a:r>
                        <a:rPr lang="en-US" sz="1800" b="0" baseline="0" dirty="0">
                          <a:solidFill>
                            <a:schemeClr val="tx1"/>
                          </a:solidFill>
                        </a:rPr>
                        <a:t> </a:t>
                      </a:r>
                      <a:r>
                        <a:rPr lang="en-US" sz="1800" b="0" dirty="0">
                          <a:solidFill>
                            <a:schemeClr val="tx1"/>
                          </a:solidFill>
                        </a:rPr>
                        <a:t>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Parents of potential accelerated students will receive a letter to attend an informational meeting at the Middle School site (sample letter template provided)</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40139">
                <a:tc>
                  <a:txBody>
                    <a:bodyPr/>
                    <a:lstStyle/>
                    <a:p>
                      <a:r>
                        <a:rPr lang="en-US" sz="1800" dirty="0"/>
                        <a:t>Late 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receive an email/survey regarding student participation in accelerated math program</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70375">
                <a:tc>
                  <a:txBody>
                    <a:bodyPr/>
                    <a:lstStyle/>
                    <a:p>
                      <a:r>
                        <a:rPr lang="en-US" sz="1800" dirty="0"/>
                        <a:t>After Grade 6 PM3 (Early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Parents will enroll student in Grade 7 Accelerated Math through virtual school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139">
                <a:tc>
                  <a:txBody>
                    <a:bodyPr/>
                    <a:lstStyle/>
                    <a:p>
                      <a:r>
                        <a:rPr lang="en-US" sz="1800" dirty="0"/>
                        <a:t>Mid May through July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Student completes Grade 7 Accelerated Math through virtual school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39">
                <a:tc>
                  <a:txBody>
                    <a:bodyPr/>
                    <a:lstStyle/>
                    <a:p>
                      <a:r>
                        <a:rPr lang="en-US" sz="1800" dirty="0"/>
                        <a:t>Early August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make a decision about placing their child in the accelerated math program (sign a contract)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807544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44CFF-4A47-AD25-A3E9-CC2BC0573455}"/>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D918B63E-951A-2743-0BCB-D61ED817034D}"/>
              </a:ext>
            </a:extLst>
          </p:cNvPr>
          <p:cNvSpPr>
            <a:spLocks noGrp="1"/>
          </p:cNvSpPr>
          <p:nvPr>
            <p:ph type="title"/>
          </p:nvPr>
        </p:nvSpPr>
        <p:spPr/>
        <p:txBody>
          <a:bodyPr/>
          <a:lstStyle/>
          <a:p>
            <a:pPr eaLnBrk="1" hangingPunct="1"/>
            <a:r>
              <a:rPr lang="en-US" altLang="en-US" dirty="0"/>
              <a:t>Important Information</a:t>
            </a:r>
          </a:p>
        </p:txBody>
      </p:sp>
      <p:sp>
        <p:nvSpPr>
          <p:cNvPr id="2" name="Content Placeholder 2">
            <a:extLst>
              <a:ext uri="{FF2B5EF4-FFF2-40B4-BE49-F238E27FC236}">
                <a16:creationId xmlns:a16="http://schemas.microsoft.com/office/drawing/2014/main" id="{F7E4D4B1-C33E-3650-9421-FCFFE5429196}"/>
              </a:ext>
            </a:extLst>
          </p:cNvPr>
          <p:cNvSpPr>
            <a:spLocks noGrp="1"/>
          </p:cNvSpPr>
          <p:nvPr>
            <p:ph idx="1"/>
          </p:nvPr>
        </p:nvSpPr>
        <p:spPr>
          <a:xfrm>
            <a:off x="228599" y="1828800"/>
            <a:ext cx="8686800" cy="4572000"/>
          </a:xfrm>
        </p:spPr>
        <p:txBody>
          <a:bodyPr/>
          <a:lstStyle/>
          <a:p>
            <a:pPr eaLnBrk="1" hangingPunct="1">
              <a:defRPr/>
            </a:pPr>
            <a:r>
              <a:rPr lang="en-US" sz="2000" dirty="0"/>
              <a:t>Student completes Grade 7 Accelerated Math over the summer through virtual school</a:t>
            </a:r>
          </a:p>
          <a:p>
            <a:pPr eaLnBrk="1" hangingPunct="1">
              <a:defRPr/>
            </a:pPr>
            <a:r>
              <a:rPr lang="en-US" sz="2000" dirty="0"/>
              <a:t>Early enrollment encouraged after Grade 6 FAST Math PM3</a:t>
            </a:r>
          </a:p>
          <a:p>
            <a:pPr eaLnBrk="1" hangingPunct="1">
              <a:defRPr/>
            </a:pPr>
            <a:r>
              <a:rPr lang="en-US" sz="2000" dirty="0"/>
              <a:t>Requires consistent engagement, pacing, and family support</a:t>
            </a:r>
          </a:p>
          <a:p>
            <a:pPr eaLnBrk="1" hangingPunct="1">
              <a:defRPr/>
            </a:pPr>
            <a:r>
              <a:rPr lang="en-US" sz="2000" dirty="0"/>
              <a:t>Student should plan to complete approximately 14 assignments per week, which could be up to 4–6 hours of work per weekday during the summer (if course is started promptly after PM3)</a:t>
            </a:r>
          </a:p>
          <a:p>
            <a:pPr eaLnBrk="1" hangingPunct="1">
              <a:defRPr/>
            </a:pPr>
            <a:r>
              <a:rPr lang="en-US" sz="2000" dirty="0"/>
              <a:t>Student must be self‑motivated and work independently at home</a:t>
            </a:r>
          </a:p>
          <a:p>
            <a:pPr eaLnBrk="1" hangingPunct="1">
              <a:defRPr/>
            </a:pPr>
            <a:r>
              <a:rPr lang="en-US" sz="2000" dirty="0"/>
              <a:t>Reliable computer and internet access required</a:t>
            </a:r>
          </a:p>
          <a:p>
            <a:pPr eaLnBrk="1" hangingPunct="1">
              <a:defRPr/>
            </a:pPr>
            <a:r>
              <a:rPr lang="en-US" sz="2000" dirty="0"/>
              <a:t>Successful completion leads to accelerated pathway:</a:t>
            </a:r>
          </a:p>
          <a:p>
            <a:pPr eaLnBrk="1" hangingPunct="1">
              <a:defRPr/>
            </a:pPr>
            <a:endParaRPr lang="en-US" sz="2200" dirty="0"/>
          </a:p>
        </p:txBody>
      </p:sp>
      <p:graphicFrame>
        <p:nvGraphicFramePr>
          <p:cNvPr id="3" name="Table 2">
            <a:extLst>
              <a:ext uri="{FF2B5EF4-FFF2-40B4-BE49-F238E27FC236}">
                <a16:creationId xmlns:a16="http://schemas.microsoft.com/office/drawing/2014/main" id="{AC979F32-19B5-EB38-1B2E-581CE1B24E7C}"/>
              </a:ext>
            </a:extLst>
          </p:cNvPr>
          <p:cNvGraphicFramePr>
            <a:graphicFrameLocks noGrp="1"/>
          </p:cNvGraphicFramePr>
          <p:nvPr>
            <p:extLst>
              <p:ext uri="{D42A27DB-BD31-4B8C-83A1-F6EECF244321}">
                <p14:modId xmlns:p14="http://schemas.microsoft.com/office/powerpoint/2010/main" val="4107749205"/>
              </p:ext>
            </p:extLst>
          </p:nvPr>
        </p:nvGraphicFramePr>
        <p:xfrm>
          <a:off x="533400" y="5404960"/>
          <a:ext cx="6858001" cy="1097280"/>
        </p:xfrm>
        <a:graphic>
          <a:graphicData uri="http://schemas.openxmlformats.org/drawingml/2006/table">
            <a:tbl>
              <a:tblPr firstRow="1" bandRow="1">
                <a:tableStyleId>{5C22544A-7EE6-4342-B048-85BDC9FD1C3A}</a:tableStyleId>
              </a:tblPr>
              <a:tblGrid>
                <a:gridCol w="866274">
                  <a:extLst>
                    <a:ext uri="{9D8B030D-6E8A-4147-A177-3AD203B41FA5}">
                      <a16:colId xmlns:a16="http://schemas.microsoft.com/office/drawing/2014/main" val="583429815"/>
                    </a:ext>
                  </a:extLst>
                </a:gridCol>
                <a:gridCol w="2959769">
                  <a:extLst>
                    <a:ext uri="{9D8B030D-6E8A-4147-A177-3AD203B41FA5}">
                      <a16:colId xmlns:a16="http://schemas.microsoft.com/office/drawing/2014/main" val="3483433337"/>
                    </a:ext>
                  </a:extLst>
                </a:gridCol>
                <a:gridCol w="3031958">
                  <a:extLst>
                    <a:ext uri="{9D8B030D-6E8A-4147-A177-3AD203B41FA5}">
                      <a16:colId xmlns:a16="http://schemas.microsoft.com/office/drawing/2014/main" val="3136978484"/>
                    </a:ext>
                  </a:extLst>
                </a:gridCol>
              </a:tblGrid>
              <a:tr h="304800">
                <a:tc>
                  <a:txBody>
                    <a:bodyPr/>
                    <a:lstStyle/>
                    <a:p>
                      <a:pPr algn="ctr"/>
                      <a:r>
                        <a:rPr lang="en-US" dirty="0">
                          <a:solidFill>
                            <a:schemeClr val="tx1"/>
                          </a:solidFill>
                        </a:rPr>
                        <a:t>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7935926"/>
                  </a:ext>
                </a:extLst>
              </a:tr>
              <a:tr h="357206">
                <a:tc>
                  <a:txBody>
                    <a:bodyPr/>
                    <a:lstStyle/>
                    <a:p>
                      <a:pPr algn="ctr"/>
                      <a:r>
                        <a:rPr lang="en-US"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0000920"/>
                  </a:ext>
                </a:extLst>
              </a:tr>
              <a:tr h="357206">
                <a:tc>
                  <a:txBody>
                    <a:bodyPr/>
                    <a:lstStyle/>
                    <a:p>
                      <a:pPr algn="ctr"/>
                      <a:r>
                        <a:rPr lang="en-US"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544625"/>
                  </a:ext>
                </a:extLst>
              </a:tr>
            </a:tbl>
          </a:graphicData>
        </a:graphic>
      </p:graphicFrame>
      <p:sp>
        <p:nvSpPr>
          <p:cNvPr id="4" name="Arrow: Left 3">
            <a:extLst>
              <a:ext uri="{FF2B5EF4-FFF2-40B4-BE49-F238E27FC236}">
                <a16:creationId xmlns:a16="http://schemas.microsoft.com/office/drawing/2014/main" id="{5C525CAB-4585-1443-A6F1-214C1D020DAD}"/>
              </a:ext>
            </a:extLst>
          </p:cNvPr>
          <p:cNvSpPr/>
          <p:nvPr/>
        </p:nvSpPr>
        <p:spPr bwMode="auto">
          <a:xfrm>
            <a:off x="6019800" y="5732144"/>
            <a:ext cx="3047999" cy="789146"/>
          </a:xfrm>
          <a:prstGeom prst="leftArrow">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en-US" sz="1200" dirty="0">
                <a:latin typeface="Arial" charset="0"/>
              </a:rPr>
              <a:t>*Grades earned in these two courses </a:t>
            </a:r>
            <a:r>
              <a:rPr lang="en-US" sz="1200" b="1" dirty="0">
                <a:latin typeface="Arial" charset="0"/>
              </a:rPr>
              <a:t>will</a:t>
            </a:r>
          </a:p>
          <a:p>
            <a:pPr algn="ctr" eaLnBrk="1" hangingPunct="1"/>
            <a:r>
              <a:rPr lang="en-US" sz="1200" dirty="0">
                <a:latin typeface="Arial" charset="0"/>
              </a:rPr>
              <a:t>count toward student’s high school GPA.</a:t>
            </a:r>
            <a:endParaRPr kumimoji="0" lang="en-US"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91583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D30C-F1F6-E0CC-0532-CB5BC749C721}"/>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346A2DA1-6E3F-89E8-9BB6-A53C4F7CF6C2}"/>
              </a:ext>
            </a:extLst>
          </p:cNvPr>
          <p:cNvSpPr>
            <a:spLocks noGrp="1"/>
          </p:cNvSpPr>
          <p:nvPr>
            <p:ph type="title"/>
          </p:nvPr>
        </p:nvSpPr>
        <p:spPr/>
        <p:txBody>
          <a:bodyPr/>
          <a:lstStyle/>
          <a:p>
            <a:pPr eaLnBrk="1" hangingPunct="1"/>
            <a:r>
              <a:rPr lang="en-US" altLang="en-US" dirty="0"/>
              <a:t>Typical Progression of Events for Option 4</a:t>
            </a:r>
          </a:p>
        </p:txBody>
      </p:sp>
      <p:graphicFrame>
        <p:nvGraphicFramePr>
          <p:cNvPr id="6" name="Table 5">
            <a:extLst>
              <a:ext uri="{FF2B5EF4-FFF2-40B4-BE49-F238E27FC236}">
                <a16:creationId xmlns:a16="http://schemas.microsoft.com/office/drawing/2014/main" id="{B86203BF-56C2-DFB8-9EDF-16A92091EB1D}"/>
              </a:ext>
            </a:extLst>
          </p:cNvPr>
          <p:cNvGraphicFramePr>
            <a:graphicFrameLocks noGrp="1"/>
          </p:cNvGraphicFramePr>
          <p:nvPr>
            <p:extLst>
              <p:ext uri="{D42A27DB-BD31-4B8C-83A1-F6EECF244321}">
                <p14:modId xmlns:p14="http://schemas.microsoft.com/office/powerpoint/2010/main" val="4139590451"/>
              </p:ext>
            </p:extLst>
          </p:nvPr>
        </p:nvGraphicFramePr>
        <p:xfrm>
          <a:off x="381000" y="1715730"/>
          <a:ext cx="8534400" cy="5029511"/>
        </p:xfrm>
        <a:graphic>
          <a:graphicData uri="http://schemas.openxmlformats.org/drawingml/2006/table">
            <a:tbl>
              <a:tblPr firstRow="1" bandRow="1">
                <a:tableStyleId>{5C22544A-7EE6-4342-B048-85BDC9FD1C3A}</a:tableStyleId>
              </a:tblPr>
              <a:tblGrid>
                <a:gridCol w="2254370">
                  <a:extLst>
                    <a:ext uri="{9D8B030D-6E8A-4147-A177-3AD203B41FA5}">
                      <a16:colId xmlns:a16="http://schemas.microsoft.com/office/drawing/2014/main" val="20000"/>
                    </a:ext>
                  </a:extLst>
                </a:gridCol>
                <a:gridCol w="6280030">
                  <a:extLst>
                    <a:ext uri="{9D8B030D-6E8A-4147-A177-3AD203B41FA5}">
                      <a16:colId xmlns:a16="http://schemas.microsoft.com/office/drawing/2014/main" val="20001"/>
                    </a:ext>
                  </a:extLst>
                </a:gridCol>
              </a:tblGrid>
              <a:tr h="640139">
                <a:tc>
                  <a:txBody>
                    <a:bodyPr/>
                    <a:lstStyle/>
                    <a:p>
                      <a:pPr algn="ctr"/>
                      <a:r>
                        <a:rPr lang="en-US" sz="2400" b="1" dirty="0">
                          <a:solidFill>
                            <a:schemeClr val="tx1"/>
                          </a:solidFill>
                        </a:rPr>
                        <a:t>Timeline</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a:solidFill>
                            <a:schemeClr val="tx1"/>
                          </a:solidFill>
                        </a:rPr>
                        <a:t>Action</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40139">
                <a:tc>
                  <a:txBody>
                    <a:bodyPr/>
                    <a:lstStyle/>
                    <a:p>
                      <a:r>
                        <a:rPr lang="en-US" sz="1800" b="0" dirty="0">
                          <a:solidFill>
                            <a:schemeClr val="tx1"/>
                          </a:solidFill>
                        </a:rPr>
                        <a:t>March/April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APCs will receive a list of 5</a:t>
                      </a:r>
                      <a:r>
                        <a:rPr lang="en-US" sz="1800" b="0" baseline="30000" dirty="0">
                          <a:solidFill>
                            <a:schemeClr val="tx1"/>
                          </a:solidFill>
                        </a:rPr>
                        <a:t>th</a:t>
                      </a:r>
                      <a:r>
                        <a:rPr lang="en-US" sz="1800" b="0" baseline="0" dirty="0">
                          <a:solidFill>
                            <a:schemeClr val="tx1"/>
                          </a:solidFill>
                        </a:rPr>
                        <a:t> grade students from Allison </a:t>
                      </a:r>
                      <a:r>
                        <a:rPr lang="en-US" sz="1800" b="0" baseline="0" dirty="0" err="1">
                          <a:solidFill>
                            <a:schemeClr val="tx1"/>
                          </a:solidFill>
                        </a:rPr>
                        <a:t>Edgecomb</a:t>
                      </a:r>
                      <a:r>
                        <a:rPr lang="en-US" sz="1800" b="0" baseline="0" dirty="0">
                          <a:solidFill>
                            <a:schemeClr val="tx1"/>
                          </a:solidFill>
                        </a:rPr>
                        <a:t>, Middle School Generalist</a:t>
                      </a:r>
                      <a:endParaRPr lang="en-US" sz="1800" b="0" dirty="0">
                        <a:solidFill>
                          <a:schemeClr val="tx1"/>
                        </a:solidFill>
                      </a:endParaRP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139">
                <a:tc>
                  <a:txBody>
                    <a:bodyPr/>
                    <a:lstStyle/>
                    <a:p>
                      <a:r>
                        <a:rPr lang="en-US" sz="1800" b="0" dirty="0">
                          <a:solidFill>
                            <a:schemeClr val="tx1"/>
                          </a:solidFill>
                        </a:rPr>
                        <a:t>Mid</a:t>
                      </a:r>
                      <a:r>
                        <a:rPr lang="en-US" sz="1800" b="0" baseline="0" dirty="0">
                          <a:solidFill>
                            <a:schemeClr val="tx1"/>
                          </a:solidFill>
                        </a:rPr>
                        <a:t> </a:t>
                      </a:r>
                      <a:r>
                        <a:rPr lang="en-US" sz="1800" b="0" dirty="0">
                          <a:solidFill>
                            <a:schemeClr val="tx1"/>
                          </a:solidFill>
                        </a:rPr>
                        <a:t>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dirty="0">
                          <a:solidFill>
                            <a:schemeClr val="tx1"/>
                          </a:solidFill>
                        </a:rPr>
                        <a:t>Parents of potential accelerated students will receive a letter to attend an informational meeting at the Middle School site (sample letter template provided)</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40139">
                <a:tc>
                  <a:txBody>
                    <a:bodyPr/>
                    <a:lstStyle/>
                    <a:p>
                      <a:r>
                        <a:rPr lang="en-US" sz="1800" dirty="0"/>
                        <a:t>Late April</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receive an email/survey regarding student participation in placement test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70375">
                <a:tc>
                  <a:txBody>
                    <a:bodyPr/>
                    <a:lstStyle/>
                    <a:p>
                      <a:r>
                        <a:rPr lang="en-US" sz="1800" dirty="0"/>
                        <a:t>Late April/Early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Students will take the placement</a:t>
                      </a:r>
                      <a:r>
                        <a:rPr lang="en-US" sz="1800" baseline="0" dirty="0"/>
                        <a:t> </a:t>
                      </a:r>
                      <a:r>
                        <a:rPr lang="en-US" sz="1800" dirty="0"/>
                        <a:t>test at the middle school,</a:t>
                      </a:r>
                      <a:r>
                        <a:rPr lang="en-US" sz="1800" baseline="0" dirty="0"/>
                        <a:t> administered by an Assistant Principal or middle school teacher</a:t>
                      </a:r>
                      <a:endParaRPr lang="en-US" sz="1800" dirty="0"/>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139">
                <a:tc>
                  <a:txBody>
                    <a:bodyPr/>
                    <a:lstStyle/>
                    <a:p>
                      <a:r>
                        <a:rPr lang="en-US" sz="1800" dirty="0"/>
                        <a:t>Late April/Early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receive a letter indicating whether their child passed or did not pass the placement test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139">
                <a:tc>
                  <a:txBody>
                    <a:bodyPr/>
                    <a:lstStyle/>
                    <a:p>
                      <a:r>
                        <a:rPr lang="en-US" sz="1800" dirty="0"/>
                        <a:t>Mid-Late May</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t>Parent will make a decision about placing their child in the accelerated program (sign a contract)</a:t>
                      </a:r>
                    </a:p>
                  </a:txBody>
                  <a:tcPr marT="45724" marB="4572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60843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31A20-5C64-1B27-6B20-CA03789928E0}"/>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27ED3578-8DA6-5922-4512-75057B95DE29}"/>
              </a:ext>
            </a:extLst>
          </p:cNvPr>
          <p:cNvSpPr>
            <a:spLocks noGrp="1"/>
          </p:cNvSpPr>
          <p:nvPr>
            <p:ph type="title"/>
          </p:nvPr>
        </p:nvSpPr>
        <p:spPr/>
        <p:txBody>
          <a:bodyPr/>
          <a:lstStyle/>
          <a:p>
            <a:pPr eaLnBrk="1" hangingPunct="1"/>
            <a:r>
              <a:rPr lang="en-US" altLang="en-US" dirty="0"/>
              <a:t>Important Information</a:t>
            </a:r>
          </a:p>
        </p:txBody>
      </p:sp>
      <p:sp>
        <p:nvSpPr>
          <p:cNvPr id="2" name="Content Placeholder 2">
            <a:extLst>
              <a:ext uri="{FF2B5EF4-FFF2-40B4-BE49-F238E27FC236}">
                <a16:creationId xmlns:a16="http://schemas.microsoft.com/office/drawing/2014/main" id="{A8A94A1F-6E85-B4E9-EE7C-FCCD63BCD68B}"/>
              </a:ext>
            </a:extLst>
          </p:cNvPr>
          <p:cNvSpPr>
            <a:spLocks noGrp="1"/>
          </p:cNvSpPr>
          <p:nvPr>
            <p:ph idx="1"/>
          </p:nvPr>
        </p:nvSpPr>
        <p:spPr>
          <a:xfrm>
            <a:off x="228599" y="1828800"/>
            <a:ext cx="8686800" cy="4572000"/>
          </a:xfrm>
        </p:spPr>
        <p:txBody>
          <a:bodyPr/>
          <a:lstStyle/>
          <a:p>
            <a:pPr eaLnBrk="1" hangingPunct="1">
              <a:defRPr/>
            </a:pPr>
            <a:r>
              <a:rPr lang="en-US" sz="2200" dirty="0"/>
              <a:t>Secure placement test administered by a Middle School math teacher or AP, usually in April/May.</a:t>
            </a:r>
          </a:p>
          <a:p>
            <a:pPr eaLnBrk="1" hangingPunct="1">
              <a:defRPr/>
            </a:pPr>
            <a:r>
              <a:rPr lang="en-US" sz="2200" dirty="0"/>
              <a:t>Students must earn a passing score in order to be given the opportunity to continue with double accelerated placement.</a:t>
            </a:r>
          </a:p>
          <a:p>
            <a:pPr eaLnBrk="1" hangingPunct="1">
              <a:defRPr/>
            </a:pPr>
            <a:r>
              <a:rPr lang="en-US" sz="2200" dirty="0"/>
              <a:t>Alternative accelerated math pathways are still available if student does not pass, however, successful completion of required coursework over the summer is needed to remain on an accelerated pathway.</a:t>
            </a:r>
          </a:p>
          <a:p>
            <a:pPr eaLnBrk="1" hangingPunct="1">
              <a:defRPr/>
            </a:pPr>
            <a:r>
              <a:rPr lang="en-US" sz="2200" dirty="0"/>
              <a:t>Successful completion leads to accelerated pathway:</a:t>
            </a:r>
          </a:p>
        </p:txBody>
      </p:sp>
      <p:graphicFrame>
        <p:nvGraphicFramePr>
          <p:cNvPr id="3" name="Table 2">
            <a:extLst>
              <a:ext uri="{FF2B5EF4-FFF2-40B4-BE49-F238E27FC236}">
                <a16:creationId xmlns:a16="http://schemas.microsoft.com/office/drawing/2014/main" id="{7F54B4BD-85DB-EB75-041F-2640D4CC3CC1}"/>
              </a:ext>
            </a:extLst>
          </p:cNvPr>
          <p:cNvGraphicFramePr>
            <a:graphicFrameLocks noGrp="1"/>
          </p:cNvGraphicFramePr>
          <p:nvPr>
            <p:extLst>
              <p:ext uri="{D42A27DB-BD31-4B8C-83A1-F6EECF244321}">
                <p14:modId xmlns:p14="http://schemas.microsoft.com/office/powerpoint/2010/main" val="3733320782"/>
              </p:ext>
            </p:extLst>
          </p:nvPr>
        </p:nvGraphicFramePr>
        <p:xfrm>
          <a:off x="457200" y="5181600"/>
          <a:ext cx="6858001" cy="1463040"/>
        </p:xfrm>
        <a:graphic>
          <a:graphicData uri="http://schemas.openxmlformats.org/drawingml/2006/table">
            <a:tbl>
              <a:tblPr firstRow="1" bandRow="1">
                <a:tableStyleId>{5C22544A-7EE6-4342-B048-85BDC9FD1C3A}</a:tableStyleId>
              </a:tblPr>
              <a:tblGrid>
                <a:gridCol w="866274">
                  <a:extLst>
                    <a:ext uri="{9D8B030D-6E8A-4147-A177-3AD203B41FA5}">
                      <a16:colId xmlns:a16="http://schemas.microsoft.com/office/drawing/2014/main" val="583429815"/>
                    </a:ext>
                  </a:extLst>
                </a:gridCol>
                <a:gridCol w="2959769">
                  <a:extLst>
                    <a:ext uri="{9D8B030D-6E8A-4147-A177-3AD203B41FA5}">
                      <a16:colId xmlns:a16="http://schemas.microsoft.com/office/drawing/2014/main" val="3483433337"/>
                    </a:ext>
                  </a:extLst>
                </a:gridCol>
                <a:gridCol w="3031958">
                  <a:extLst>
                    <a:ext uri="{9D8B030D-6E8A-4147-A177-3AD203B41FA5}">
                      <a16:colId xmlns:a16="http://schemas.microsoft.com/office/drawing/2014/main" val="3136978484"/>
                    </a:ext>
                  </a:extLst>
                </a:gridCol>
              </a:tblGrid>
              <a:tr h="304800">
                <a:tc>
                  <a:txBody>
                    <a:bodyPr/>
                    <a:lstStyle/>
                    <a:p>
                      <a:pPr algn="ctr"/>
                      <a:r>
                        <a:rPr lang="en-US" dirty="0">
                          <a:solidFill>
                            <a:schemeClr val="tx1"/>
                          </a:solidFill>
                        </a:rPr>
                        <a:t>Grade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7935926"/>
                  </a:ext>
                </a:extLst>
              </a:tr>
              <a:tr h="357206">
                <a:tc>
                  <a:txBody>
                    <a:bodyPr/>
                    <a:lstStyle/>
                    <a:p>
                      <a:pPr algn="ctr"/>
                      <a:r>
                        <a:rPr lang="en-US"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7 Accelerated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Grade 8 FAST 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9557382"/>
                  </a:ext>
                </a:extLst>
              </a:tr>
              <a:tr h="357206">
                <a:tc>
                  <a:txBody>
                    <a:bodyPr/>
                    <a:lstStyle/>
                    <a:p>
                      <a:pPr algn="ctr"/>
                      <a:r>
                        <a:rPr lang="en-US" dirty="0"/>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Algebra 1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0000920"/>
                  </a:ext>
                </a:extLst>
              </a:tr>
              <a:tr h="357206">
                <a:tc>
                  <a:txBody>
                    <a:bodyPr/>
                    <a:lstStyle/>
                    <a:p>
                      <a:pPr algn="ctr"/>
                      <a:r>
                        <a:rPr lang="en-US" dirty="0"/>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Honors*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Geometry EOC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544625"/>
                  </a:ext>
                </a:extLst>
              </a:tr>
            </a:tbl>
          </a:graphicData>
        </a:graphic>
      </p:graphicFrame>
      <p:sp>
        <p:nvSpPr>
          <p:cNvPr id="4" name="Arrow: Left 3">
            <a:extLst>
              <a:ext uri="{FF2B5EF4-FFF2-40B4-BE49-F238E27FC236}">
                <a16:creationId xmlns:a16="http://schemas.microsoft.com/office/drawing/2014/main" id="{1EED5A22-7795-F457-5876-3A5B229F4EC5}"/>
              </a:ext>
            </a:extLst>
          </p:cNvPr>
          <p:cNvSpPr/>
          <p:nvPr/>
        </p:nvSpPr>
        <p:spPr bwMode="auto">
          <a:xfrm>
            <a:off x="6019802" y="5884544"/>
            <a:ext cx="3047999" cy="789146"/>
          </a:xfrm>
          <a:prstGeom prst="leftArrow">
            <a:avLst/>
          </a:prstGeom>
          <a:solidFill>
            <a:srgbClr val="FFFFCC"/>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en-US" sz="1200" dirty="0">
                <a:latin typeface="Arial" charset="0"/>
              </a:rPr>
              <a:t>*Grades earned in these two courses </a:t>
            </a:r>
            <a:r>
              <a:rPr lang="en-US" sz="1200" b="1" dirty="0">
                <a:latin typeface="Arial" charset="0"/>
              </a:rPr>
              <a:t>will</a:t>
            </a:r>
          </a:p>
          <a:p>
            <a:pPr algn="ctr" eaLnBrk="1" hangingPunct="1"/>
            <a:r>
              <a:rPr lang="en-US" sz="1200" dirty="0">
                <a:latin typeface="Arial" charset="0"/>
              </a:rPr>
              <a:t>count toward student’s high school GPA.</a:t>
            </a:r>
            <a:endParaRPr kumimoji="0" lang="en-US" sz="12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143743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z="4800"/>
              <a:t>Next Steps</a:t>
            </a:r>
          </a:p>
        </p:txBody>
      </p:sp>
      <p:sp>
        <p:nvSpPr>
          <p:cNvPr id="4" name="Rectangle 3"/>
          <p:cNvSpPr txBox="1">
            <a:spLocks noChangeArrowheads="1"/>
          </p:cNvSpPr>
          <p:nvPr/>
        </p:nvSpPr>
        <p:spPr bwMode="auto">
          <a:xfrm>
            <a:off x="457200" y="1828800"/>
            <a:ext cx="83820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eaLnBrk="1" hangingPunct="1">
              <a:defRPr/>
            </a:pPr>
            <a:r>
              <a:rPr lang="en-US" altLang="en-US" kern="0" dirty="0"/>
              <a:t>Parent responds to request for information by late April.</a:t>
            </a:r>
          </a:p>
          <a:p>
            <a:pPr eaLnBrk="1" hangingPunct="1">
              <a:defRPr/>
            </a:pPr>
            <a:r>
              <a:rPr lang="en-US" altLang="en-US" kern="0" dirty="0"/>
              <a:t>Test administered on May 16 at Barrington Middel School. Held in Cafeteria with sign in beginning at 9:00 AM and testing session from 9:30-11:30AM. </a:t>
            </a:r>
            <a:r>
              <a:rPr lang="en-US" altLang="en-US" kern="0" dirty="0">
                <a:solidFill>
                  <a:srgbClr val="FF0000"/>
                </a:solidFill>
              </a:rPr>
              <a:t>[Option 4 ONLY]</a:t>
            </a:r>
          </a:p>
          <a:p>
            <a:pPr eaLnBrk="1" hangingPunct="1">
              <a:defRPr/>
            </a:pPr>
            <a:r>
              <a:rPr lang="en-US" altLang="en-US" kern="0" dirty="0"/>
              <a:t>Parent/student makes final decision, signs contract, and is scheduled into the appropriate math class.</a:t>
            </a:r>
            <a:endParaRPr lang="en-US" altLang="en-US" sz="2400" kern="0" dirty="0"/>
          </a:p>
          <a:p>
            <a:pPr marL="0" indent="0" eaLnBrk="1" hangingPunct="1">
              <a:buFontTx/>
              <a:buNone/>
              <a:defRPr/>
            </a:pPr>
            <a:endParaRPr lang="en-US" altLang="en-US" sz="2400" kern="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z="4800"/>
              <a:t>FAQs</a:t>
            </a:r>
          </a:p>
        </p:txBody>
      </p:sp>
      <p:sp>
        <p:nvSpPr>
          <p:cNvPr id="17411" name="Rectangle 3"/>
          <p:cNvSpPr>
            <a:spLocks noGrp="1" noChangeArrowheads="1"/>
          </p:cNvSpPr>
          <p:nvPr>
            <p:ph type="body" idx="1"/>
          </p:nvPr>
        </p:nvSpPr>
        <p:spPr>
          <a:xfrm>
            <a:off x="304800" y="1981200"/>
            <a:ext cx="8382000" cy="4648200"/>
          </a:xfrm>
        </p:spPr>
        <p:txBody>
          <a:bodyPr/>
          <a:lstStyle/>
          <a:p>
            <a:pPr marL="0" indent="0" eaLnBrk="1" hangingPunct="1">
              <a:buFontTx/>
              <a:buNone/>
            </a:pPr>
            <a:r>
              <a:rPr lang="en-US" altLang="en-US" sz="2400" dirty="0"/>
              <a:t>Q	What happens if I do not want my child to participate 	in this class?</a:t>
            </a:r>
          </a:p>
          <a:p>
            <a:pPr marL="0" indent="0" eaLnBrk="1" hangingPunct="1">
              <a:buFontTx/>
              <a:buNone/>
            </a:pPr>
            <a:r>
              <a:rPr lang="en-US" altLang="en-US" sz="2400" i="1" dirty="0"/>
              <a:t>A	They don’t participate and are scheduled into the 	appropriate level 6</a:t>
            </a:r>
            <a:r>
              <a:rPr lang="en-US" altLang="en-US" sz="2400" i="1" baseline="30000" dirty="0"/>
              <a:t>th</a:t>
            </a:r>
            <a:r>
              <a:rPr lang="en-US" altLang="en-US" sz="2400" i="1" dirty="0"/>
              <a:t> grade math.</a:t>
            </a:r>
          </a:p>
          <a:p>
            <a:pPr marL="0" indent="0" eaLnBrk="1" hangingPunct="1">
              <a:buFontTx/>
              <a:buNone/>
            </a:pPr>
            <a:endParaRPr lang="en-US" altLang="en-US" sz="2400" dirty="0"/>
          </a:p>
          <a:p>
            <a:pPr marL="0" indent="0" eaLnBrk="1" hangingPunct="1">
              <a:buFontTx/>
              <a:buNone/>
            </a:pPr>
            <a:r>
              <a:rPr lang="en-US" altLang="en-US" sz="2400" dirty="0"/>
              <a:t>Q	How was my child selected for this option?</a:t>
            </a:r>
          </a:p>
          <a:p>
            <a:pPr marL="0" indent="0" eaLnBrk="1" hangingPunct="1">
              <a:buFontTx/>
              <a:buNone/>
            </a:pPr>
            <a:r>
              <a:rPr lang="en-US" altLang="en-US" sz="2400" i="1" dirty="0"/>
              <a:t>A</a:t>
            </a:r>
            <a:r>
              <a:rPr lang="en-US" altLang="en-US" sz="2400" dirty="0"/>
              <a:t>	</a:t>
            </a:r>
            <a:r>
              <a:rPr lang="en-US" altLang="en-US" sz="2400" i="1" dirty="0"/>
              <a:t>Standardized test results.</a:t>
            </a:r>
          </a:p>
          <a:p>
            <a:pPr marL="0" indent="0" eaLnBrk="1" hangingPunct="1">
              <a:buFontTx/>
              <a:buNone/>
            </a:pPr>
            <a:endParaRPr lang="en-US" altLang="en-US" sz="2400" i="1" dirty="0"/>
          </a:p>
          <a:p>
            <a:pPr marL="0" indent="0" eaLnBrk="1" hangingPunct="1">
              <a:buFontTx/>
              <a:buNone/>
            </a:pPr>
            <a:r>
              <a:rPr lang="en-US" altLang="en-US" sz="2400" dirty="0"/>
              <a:t>Q	What accelerated options are available if my child 	does receive a passing score on the placement test?</a:t>
            </a:r>
          </a:p>
          <a:p>
            <a:pPr marL="0" indent="0" eaLnBrk="1" hangingPunct="1">
              <a:buFontTx/>
              <a:buNone/>
            </a:pPr>
            <a:r>
              <a:rPr lang="en-US" altLang="en-US" sz="2400" i="1" dirty="0"/>
              <a:t>A	Class placement and virtual school.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z="4800"/>
              <a:t>FAQs</a:t>
            </a:r>
          </a:p>
        </p:txBody>
      </p:sp>
      <p:sp>
        <p:nvSpPr>
          <p:cNvPr id="18435" name="Rectangle 3"/>
          <p:cNvSpPr>
            <a:spLocks noGrp="1" noChangeArrowheads="1"/>
          </p:cNvSpPr>
          <p:nvPr>
            <p:ph type="body" idx="1"/>
          </p:nvPr>
        </p:nvSpPr>
        <p:spPr>
          <a:xfrm>
            <a:off x="304800" y="1981200"/>
            <a:ext cx="8382000" cy="2743200"/>
          </a:xfrm>
        </p:spPr>
        <p:txBody>
          <a:bodyPr/>
          <a:lstStyle/>
          <a:p>
            <a:pPr marL="0" indent="0" eaLnBrk="1" hangingPunct="1">
              <a:buFontTx/>
              <a:buNone/>
            </a:pPr>
            <a:r>
              <a:rPr lang="en-US" altLang="en-US" sz="2400" dirty="0"/>
              <a:t>Q	What happens if my child is not successful in this 	class, for whatever reason?</a:t>
            </a:r>
          </a:p>
          <a:p>
            <a:pPr marL="0" indent="0" eaLnBrk="1" hangingPunct="1">
              <a:buFontTx/>
              <a:buNone/>
            </a:pPr>
            <a:endParaRPr lang="en-US" altLang="en-US" sz="2400" dirty="0"/>
          </a:p>
          <a:p>
            <a:pPr marL="1027113" indent="-1027113" eaLnBrk="1" hangingPunct="1">
              <a:buFontTx/>
              <a:buNone/>
            </a:pPr>
            <a:r>
              <a:rPr lang="en-US" altLang="en-US" sz="2400" i="1" dirty="0"/>
              <a:t>A	Parent conference and talk about best option.  The school should contact Elise Tanner and Allison Edgecomb regarding any uncertainties.</a:t>
            </a:r>
          </a:p>
          <a:p>
            <a:pPr marL="0" indent="0" eaLnBrk="1" hangingPunct="1">
              <a:buFontTx/>
              <a:buNone/>
            </a:pPr>
            <a:endParaRPr lang="en-US" altLang="en-US" sz="2400" i="1" dirty="0"/>
          </a:p>
          <a:p>
            <a:pPr marL="0" indent="0" eaLnBrk="1" hangingPunct="1">
              <a:buFontTx/>
              <a:buNone/>
            </a:pPr>
            <a:endParaRPr lang="en-US" altLang="en-US" sz="2400" dirty="0"/>
          </a:p>
          <a:p>
            <a:pPr marL="0" indent="0" eaLnBrk="1" hangingPunct="1">
              <a:buFontTx/>
              <a:buNone/>
            </a:pPr>
            <a:endParaRPr lang="en-US" alt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380696-DB30-8C6B-87BE-9348F38F84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752600"/>
            <a:ext cx="5858693" cy="5010913"/>
          </a:xfrm>
          <a:prstGeom prst="rect">
            <a:avLst/>
          </a:prstGeom>
        </p:spPr>
      </p:pic>
    </p:spTree>
    <p:extLst>
      <p:ext uri="{BB962C8B-B14F-4D97-AF65-F5344CB8AC3E}">
        <p14:creationId xmlns:p14="http://schemas.microsoft.com/office/powerpoint/2010/main" val="2638623673"/>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14998</TotalTime>
  <Words>1386</Words>
  <Application>Microsoft Office PowerPoint</Application>
  <PresentationFormat>On-screen Show (4:3)</PresentationFormat>
  <Paragraphs>210</Paragraphs>
  <Slides>19</Slides>
  <Notes>0</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1_Custom Design</vt:lpstr>
      <vt:lpstr>2_Custom Design</vt:lpstr>
      <vt:lpstr>Middle School Double-Accelerated Math</vt:lpstr>
      <vt:lpstr>Purpose</vt:lpstr>
      <vt:lpstr>Student Placement</vt:lpstr>
      <vt:lpstr>PowerPoint Presentation</vt:lpstr>
      <vt:lpstr>PowerPoint Presentation</vt:lpstr>
      <vt:lpstr>PowerPoint Presentation</vt:lpstr>
      <vt:lpstr>PowerPoint Presentation</vt:lpstr>
      <vt:lpstr>Typical Progression of Events for Option 1</vt:lpstr>
      <vt:lpstr>Important Information</vt:lpstr>
      <vt:lpstr>Typical Progression of Events for Option 2</vt:lpstr>
      <vt:lpstr>Important Information</vt:lpstr>
      <vt:lpstr>Typical Progression of Events for Option 3</vt:lpstr>
      <vt:lpstr>Important Information</vt:lpstr>
      <vt:lpstr>Typical Progression of Events for Option 4</vt:lpstr>
      <vt:lpstr>Important Information</vt:lpstr>
      <vt:lpstr>Next Steps</vt:lpstr>
      <vt:lpstr>FAQs</vt:lpstr>
      <vt:lpstr>FAQs</vt:lpstr>
      <vt:lpstr>PowerPoint Presentation</vt:lpstr>
    </vt:vector>
  </TitlesOfParts>
  <Company>eclipsed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eclipse</dc:creator>
  <cp:lastModifiedBy>Robert Stingone</cp:lastModifiedBy>
  <cp:revision>182</cp:revision>
  <cp:lastPrinted>2019-03-04T15:06:40Z</cp:lastPrinted>
  <dcterms:created xsi:type="dcterms:W3CDTF">2008-06-20T19:53:10Z</dcterms:created>
  <dcterms:modified xsi:type="dcterms:W3CDTF">2026-05-06T14:30:25Z</dcterms:modified>
</cp:coreProperties>
</file>