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embeddedFontLst>
    <p:embeddedFont>
      <p:font typeface="Anaheim" panose="020B0604020202020204" charset="0"/>
      <p:regular r:id="rId7"/>
      <p:bold r:id="rId8"/>
    </p:embeddedFont>
    <p:embeddedFont>
      <p:font typeface="Anaheim SemiBold" panose="020B0604020202020204" charset="0"/>
      <p:regular r:id="rId9"/>
      <p:bold r:id="rId10"/>
    </p:embeddedFont>
    <p:embeddedFont>
      <p:font typeface="Bevan" panose="020B0604020202020204" charset="0"/>
      <p:regular r:id="rId11"/>
      <p:italic r:id="rId12"/>
    </p:embeddedFont>
    <p:embeddedFont>
      <p:font typeface="Raleway SemiBold" pitchFamily="2" charset="0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B25B821-9698-4BB4-BF34-40705DAB91F8}">
  <a:tblStyle styleId="{DB25B821-9698-4BB4-BF34-40705DAB91F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mLqIFPpRqXIGwfNqPCyNVRee1R2c96JT?usp=sharin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ee13d65b0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ee13d65b0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73d92482dd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73d92482dd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Link to download individual AI Badges for use with assignments: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https://drive.google.com/drive/folders/1mLqIFPpRqXIGwfNqPCyNVRee1R2c96JT?usp=sharing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73d92482dd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73d92482dd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drive.google.com/drive/folders/1zjie_RdsPPFwS98a7BvQg5l9uK50Vy2i?usp=sharing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A7DC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4167275"/>
            <a:ext cx="9144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i="1">
                <a:solidFill>
                  <a:srgbClr val="F1C232"/>
                </a:solidFill>
                <a:latin typeface="Anaheim"/>
                <a:ea typeface="Anaheim"/>
                <a:cs typeface="Anaheim"/>
                <a:sym typeface="Anaheim"/>
              </a:rPr>
              <a:t>“Giving Credit Where Credit is Due”</a:t>
            </a:r>
            <a:endParaRPr sz="2500" b="1" i="1">
              <a:solidFill>
                <a:srgbClr val="F1C232"/>
              </a:solidFill>
              <a:latin typeface="Anaheim"/>
              <a:ea typeface="Anaheim"/>
              <a:cs typeface="Anaheim"/>
              <a:sym typeface="Anaheim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4200" y="2116150"/>
            <a:ext cx="1891200" cy="18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/>
          <p:nvPr/>
        </p:nvSpPr>
        <p:spPr>
          <a:xfrm>
            <a:off x="301225" y="107250"/>
            <a:ext cx="8617183" cy="4617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lt1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1C232"/>
                </a:solidFill>
                <a:latin typeface="Bevan"/>
              </a:rPr>
              <a:t>Transparency and Attribution</a:t>
            </a:r>
          </a:p>
        </p:txBody>
      </p:sp>
      <p:sp>
        <p:nvSpPr>
          <p:cNvPr id="57" name="Google Shape;57;p13"/>
          <p:cNvSpPr txBox="1"/>
          <p:nvPr/>
        </p:nvSpPr>
        <p:spPr>
          <a:xfrm>
            <a:off x="557275" y="617525"/>
            <a:ext cx="82161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lt1"/>
                </a:solidFill>
                <a:latin typeface="Bevan"/>
                <a:ea typeface="Bevan"/>
                <a:cs typeface="Bevan"/>
                <a:sym typeface="Bevan"/>
              </a:rPr>
              <a:t>Badge System</a:t>
            </a:r>
            <a:endParaRPr sz="3100">
              <a:solidFill>
                <a:schemeClr val="lt1"/>
              </a:solidFill>
              <a:latin typeface="Bevan"/>
              <a:ea typeface="Bevan"/>
              <a:cs typeface="Bevan"/>
              <a:sym typeface="Bevan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B9590D-F2D8-C7E4-2FD7-E0291697F2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552" y="1132226"/>
            <a:ext cx="2899448" cy="897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8A220B-F003-4EB6-3564-A3DB44BC56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350" y="2463513"/>
            <a:ext cx="3082220" cy="8937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1E66EB-0AAA-DBA8-8909-3AA4C388CC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6097" y="1157249"/>
            <a:ext cx="3158455" cy="9158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C175F5-C686-CA4A-F6A2-6FAE1E8537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179354"/>
            <a:ext cx="3082220" cy="8937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E22C73-86BD-37D1-2BE9-5831A75274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32661" y="2543932"/>
            <a:ext cx="3093518" cy="897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71925" y="286900"/>
            <a:ext cx="8520600" cy="572700"/>
          </a:xfrm>
          <a:prstGeom prst="rect">
            <a:avLst/>
          </a:prstGeom>
          <a:solidFill>
            <a:srgbClr val="6FA8DC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Bevan"/>
                <a:ea typeface="Bevan"/>
                <a:cs typeface="Bevan"/>
                <a:sym typeface="Bevan"/>
              </a:rPr>
              <a:t>SSUSD</a:t>
            </a:r>
            <a:r>
              <a:rPr lang="en" dirty="0">
                <a:latin typeface="Bevan"/>
                <a:ea typeface="Bevan"/>
                <a:cs typeface="Bevan"/>
                <a:sym typeface="Bevan"/>
              </a:rPr>
              <a:t>’s AI Transparency Badge System</a:t>
            </a:r>
            <a:endParaRPr dirty="0">
              <a:latin typeface="Bevan"/>
              <a:ea typeface="Bevan"/>
              <a:cs typeface="Bevan"/>
              <a:sym typeface="Bevan"/>
            </a:endParaRPr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413675" y="971750"/>
            <a:ext cx="8520600" cy="39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In today's classroom, where AI can assist in creating all kinds of work, it's very important to be clear about how we use it. </a:t>
            </a:r>
            <a:r>
              <a:rPr lang="en-US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SSUSD</a:t>
            </a:r>
            <a:r>
              <a:rPr lang="en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’s AI Transparency System provides a simple way to show others how you used AI to help you in your work.</a:t>
            </a:r>
            <a:endParaRPr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It's a simple way to show others how you used AI to help you in your work.</a:t>
            </a:r>
            <a:endParaRPr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Here's what it does:</a:t>
            </a:r>
            <a:endParaRPr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It helps you tell people if and how you used AI in your work.</a:t>
            </a:r>
            <a:endParaRPr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By using these badges, you're being honest about your creative process. This is a way to show that you're responsible when using AI and that you are acknowledging that you used AI in your creative process.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/>
          <p:nvPr/>
        </p:nvSpPr>
        <p:spPr>
          <a:xfrm>
            <a:off x="91575" y="962400"/>
            <a:ext cx="3646500" cy="411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74" name="Google Shape;74;p15"/>
          <p:cNvGraphicFramePr/>
          <p:nvPr>
            <p:extLst>
              <p:ext uri="{D42A27DB-BD31-4B8C-83A1-F6EECF244321}">
                <p14:modId xmlns:p14="http://schemas.microsoft.com/office/powerpoint/2010/main" val="1538731601"/>
              </p:ext>
            </p:extLst>
          </p:nvPr>
        </p:nvGraphicFramePr>
        <p:xfrm>
          <a:off x="3737925" y="962345"/>
          <a:ext cx="5258250" cy="4114750"/>
        </p:xfrm>
        <a:graphic>
          <a:graphicData uri="http://schemas.openxmlformats.org/drawingml/2006/table">
            <a:tbl>
              <a:tblPr>
                <a:noFill/>
                <a:tableStyleId>{DB25B821-9698-4BB4-BF34-40705DAB91F8}</a:tableStyleId>
              </a:tblPr>
              <a:tblGrid>
                <a:gridCol w="1667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All HI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0% AI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Assist</a:t>
                      </a:r>
                      <a:endParaRPr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Up to 20%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Integrate</a:t>
                      </a:r>
                      <a:endParaRPr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Up to 40%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Collaborate</a:t>
                      </a:r>
                      <a:endParaRPr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Up to 60%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AI Agency</a:t>
                      </a:r>
                      <a:endParaRPr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Up to 100%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0" name="Google Shape;80;p15"/>
          <p:cNvSpPr txBox="1"/>
          <p:nvPr/>
        </p:nvSpPr>
        <p:spPr>
          <a:xfrm>
            <a:off x="162650" y="962350"/>
            <a:ext cx="3507900" cy="31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Look at the badges below and think about how much AI helped you with your assignment.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Choose the badge that best matches your AI use.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Download your badge.</a:t>
            </a: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 Paste the badge to your work. You can put it on your: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Your document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Your slideshow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Your website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Your video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Any other type of assignment</a:t>
            </a:r>
            <a:endParaRPr sz="1600" dirty="0">
              <a:solidFill>
                <a:schemeClr val="dk2"/>
              </a:solidFill>
            </a:endParaRPr>
          </a:p>
        </p:txBody>
      </p:sp>
      <p:sp>
        <p:nvSpPr>
          <p:cNvPr id="81" name="Google Shape;81;p15"/>
          <p:cNvSpPr txBox="1">
            <a:spLocks noGrp="1"/>
          </p:cNvSpPr>
          <p:nvPr>
            <p:ph type="title"/>
          </p:nvPr>
        </p:nvSpPr>
        <p:spPr>
          <a:xfrm>
            <a:off x="91575" y="264275"/>
            <a:ext cx="8904600" cy="572700"/>
          </a:xfrm>
          <a:prstGeom prst="rect">
            <a:avLst/>
          </a:prstGeom>
          <a:solidFill>
            <a:srgbClr val="6FA8DC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evan"/>
                <a:ea typeface="Bevan"/>
                <a:cs typeface="Bevan"/>
                <a:sym typeface="Bevan"/>
              </a:rPr>
              <a:t>How to Add Your AI Transparency Badge</a:t>
            </a:r>
            <a:endParaRPr>
              <a:latin typeface="Bevan"/>
              <a:ea typeface="Bevan"/>
              <a:cs typeface="Bevan"/>
              <a:sym typeface="Bevan"/>
            </a:endParaRPr>
          </a:p>
        </p:txBody>
      </p:sp>
      <p:pic>
        <p:nvPicPr>
          <p:cNvPr id="82" name="Google Shape;82;p15" title="DOWNLOAD (1)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20885" t="42880" r="16225" b="39019"/>
          <a:stretch/>
        </p:blipFill>
        <p:spPr>
          <a:xfrm>
            <a:off x="656300" y="4071550"/>
            <a:ext cx="2587850" cy="9310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A698BB-0BDA-C229-38E4-3A32FF0131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5927" y="902907"/>
            <a:ext cx="3082220" cy="893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EE7F2D-F0C5-21C0-525D-8636B94022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7809" y="1724318"/>
            <a:ext cx="3158455" cy="9158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FBF93B-BBD7-6A2D-B11F-2E3D7FDAF7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1077" y="2566605"/>
            <a:ext cx="3158455" cy="897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753B5E6-2FD8-DC93-536A-D3FEE830E7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4569" y="3400896"/>
            <a:ext cx="3008231" cy="8937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B0D49B5-30A5-BCEC-5A25-85BF24C56A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4569" y="4246495"/>
            <a:ext cx="3093518" cy="8970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/>
          <p:nvPr/>
        </p:nvSpPr>
        <p:spPr>
          <a:xfrm>
            <a:off x="91575" y="962400"/>
            <a:ext cx="3646500" cy="411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88" name="Google Shape;88;p16"/>
          <p:cNvGraphicFramePr/>
          <p:nvPr/>
        </p:nvGraphicFramePr>
        <p:xfrm>
          <a:off x="3737925" y="962345"/>
          <a:ext cx="5258250" cy="4114750"/>
        </p:xfrm>
        <a:graphic>
          <a:graphicData uri="http://schemas.openxmlformats.org/drawingml/2006/table">
            <a:tbl>
              <a:tblPr>
                <a:noFill/>
                <a:tableStyleId>{DB25B821-9698-4BB4-BF34-40705DAB91F8}</a:tableStyleId>
              </a:tblPr>
              <a:tblGrid>
                <a:gridCol w="1667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2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All HI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0% AI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Assist</a:t>
                      </a:r>
                      <a:endParaRPr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Up to 20%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Integrate</a:t>
                      </a:r>
                      <a:endParaRPr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Up to 40%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Collaborate</a:t>
                      </a:r>
                      <a:endParaRPr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Up to 60%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9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AI Agency</a:t>
                      </a:r>
                      <a:endParaRPr>
                        <a:solidFill>
                          <a:schemeClr val="dk1"/>
                        </a:solidFill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  <a:latin typeface="Raleway SemiBold"/>
                          <a:ea typeface="Raleway SemiBold"/>
                          <a:cs typeface="Raleway SemiBold"/>
                          <a:sym typeface="Raleway SemiBold"/>
                        </a:rPr>
                        <a:t>Up to 100%</a:t>
                      </a:r>
                      <a:endParaRPr>
                        <a:latin typeface="Raleway SemiBold"/>
                        <a:ea typeface="Raleway SemiBold"/>
                        <a:cs typeface="Raleway SemiBold"/>
                        <a:sym typeface="Raleway SemiBold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3" name="Google Shape;93;p16"/>
          <p:cNvSpPr txBox="1"/>
          <p:nvPr/>
        </p:nvSpPr>
        <p:spPr>
          <a:xfrm>
            <a:off x="162650" y="962350"/>
            <a:ext cx="3507900" cy="31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Look at the badges below and think about how much AI helped you with your assignment.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Choose the badge that best matches your AI use.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b="1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Copy that badge.</a:t>
            </a: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 Paste the badge to your work. You can put it on your: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Your document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Your slideshow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Your website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Your video</a:t>
            </a:r>
            <a:endParaRPr sz="1200" dirty="0">
              <a:solidFill>
                <a:schemeClr val="dk1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marL="0" lvl="0" indent="45720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chemeClr val="dk1"/>
                </a:solidFill>
                <a:latin typeface="Anaheim"/>
                <a:ea typeface="Anaheim"/>
                <a:cs typeface="Anaheim"/>
                <a:sym typeface="Anaheim"/>
              </a:rPr>
              <a:t>Any other type of assignment</a:t>
            </a:r>
            <a:endParaRPr sz="1600" dirty="0">
              <a:solidFill>
                <a:schemeClr val="dk2"/>
              </a:solidFill>
            </a:endParaRPr>
          </a:p>
        </p:txBody>
      </p:sp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91575" y="264275"/>
            <a:ext cx="8904600" cy="572700"/>
          </a:xfrm>
          <a:prstGeom prst="rect">
            <a:avLst/>
          </a:prstGeom>
          <a:solidFill>
            <a:srgbClr val="6FA8DC"/>
          </a:solidFill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Bevan"/>
                <a:ea typeface="Bevan"/>
                <a:cs typeface="Bevan"/>
                <a:sym typeface="Bevan"/>
              </a:rPr>
              <a:t>How to Add Your AI Transparency Badge</a:t>
            </a:r>
            <a:endParaRPr>
              <a:latin typeface="Bevan"/>
              <a:ea typeface="Bevan"/>
              <a:cs typeface="Bevan"/>
              <a:sym typeface="Bevan"/>
            </a:endParaRPr>
          </a:p>
        </p:txBody>
      </p:sp>
      <p:grpSp>
        <p:nvGrpSpPr>
          <p:cNvPr id="95" name="Google Shape;95;p16"/>
          <p:cNvGrpSpPr/>
          <p:nvPr/>
        </p:nvGrpSpPr>
        <p:grpSpPr>
          <a:xfrm>
            <a:off x="2051579" y="4288695"/>
            <a:ext cx="1418217" cy="575112"/>
            <a:chOff x="6861100" y="4134125"/>
            <a:chExt cx="1722600" cy="896850"/>
          </a:xfrm>
        </p:grpSpPr>
        <p:pic>
          <p:nvPicPr>
            <p:cNvPr id="96" name="Google Shape;96;p16"/>
            <p:cNvPicPr preferRelativeResize="0"/>
            <p:nvPr/>
          </p:nvPicPr>
          <p:blipFill rotWithShape="1">
            <a:blip r:embed="rId3">
              <a:alphaModFix/>
            </a:blip>
            <a:srcRect t="49582"/>
            <a:stretch/>
          </p:blipFill>
          <p:spPr>
            <a:xfrm>
              <a:off x="6861125" y="4307233"/>
              <a:ext cx="1722550" cy="723743"/>
            </a:xfrm>
            <a:prstGeom prst="rect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97" name="Google Shape;97;p16"/>
            <p:cNvSpPr/>
            <p:nvPr/>
          </p:nvSpPr>
          <p:spPr>
            <a:xfrm>
              <a:off x="6861100" y="4134125"/>
              <a:ext cx="1722600" cy="173100"/>
            </a:xfrm>
            <a:prstGeom prst="rect">
              <a:avLst/>
            </a:prstGeom>
            <a:solidFill>
              <a:srgbClr val="6FA8D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Anaheim SemiBold"/>
                  <a:ea typeface="Anaheim SemiBold"/>
                  <a:cs typeface="Anaheim SemiBold"/>
                  <a:sym typeface="Anaheim SemiBold"/>
                </a:rPr>
                <a:t>PASTE</a:t>
              </a:r>
              <a:endParaRPr>
                <a:latin typeface="Anaheim SemiBold"/>
                <a:ea typeface="Anaheim SemiBold"/>
                <a:cs typeface="Anaheim SemiBold"/>
                <a:sym typeface="Anaheim SemiBold"/>
              </a:endParaRPr>
            </a:p>
          </p:txBody>
        </p:sp>
      </p:grpSp>
      <p:pic>
        <p:nvPicPr>
          <p:cNvPr id="98" name="Google Shape;98;p16"/>
          <p:cNvPicPr preferRelativeResize="0"/>
          <p:nvPr/>
        </p:nvPicPr>
        <p:blipFill rotWithShape="1">
          <a:blip r:embed="rId3">
            <a:alphaModFix/>
          </a:blip>
          <a:srcRect b="52260"/>
          <a:stretch/>
        </p:blipFill>
        <p:spPr>
          <a:xfrm>
            <a:off x="363752" y="4404662"/>
            <a:ext cx="1418176" cy="459134"/>
          </a:xfrm>
          <a:prstGeom prst="rect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99" name="Google Shape;99;p16"/>
          <p:cNvSpPr/>
          <p:nvPr/>
        </p:nvSpPr>
        <p:spPr>
          <a:xfrm>
            <a:off x="363732" y="4288694"/>
            <a:ext cx="1418217" cy="115977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naheim SemiBold"/>
                <a:ea typeface="Anaheim SemiBold"/>
                <a:cs typeface="Anaheim SemiBold"/>
                <a:sym typeface="Anaheim SemiBold"/>
              </a:rPr>
              <a:t>COPY</a:t>
            </a:r>
            <a:endParaRPr>
              <a:latin typeface="Anaheim SemiBold"/>
              <a:ea typeface="Anaheim SemiBold"/>
              <a:cs typeface="Anaheim SemiBold"/>
              <a:sym typeface="Anaheim Semi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E3ACE4-5F26-AEBF-EE31-5C94000FC5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5927" y="902907"/>
            <a:ext cx="3082220" cy="8937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4F6FEA-7889-35C2-E967-3728F88AAA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7809" y="1724318"/>
            <a:ext cx="3158455" cy="9158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331CD4C-8715-8885-764C-E0BEE383D5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1077" y="2566605"/>
            <a:ext cx="3158455" cy="8970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07A1E4-0E27-5565-F499-FE3C32D9E0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569" y="3400896"/>
            <a:ext cx="3008231" cy="8937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329AB6-011A-36D9-63A1-9EE5DF3445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4569" y="4246495"/>
            <a:ext cx="3093518" cy="897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358</Words>
  <Application>Microsoft Office PowerPoint</Application>
  <PresentationFormat>On-screen Show (16:9)</PresentationFormat>
  <Paragraphs>50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Anaheim</vt:lpstr>
      <vt:lpstr>Arial</vt:lpstr>
      <vt:lpstr>Bevan</vt:lpstr>
      <vt:lpstr>Raleway SemiBold</vt:lpstr>
      <vt:lpstr>Anaheim SemiBold</vt:lpstr>
      <vt:lpstr>Simple Light</vt:lpstr>
      <vt:lpstr>PowerPoint Presentation</vt:lpstr>
      <vt:lpstr>SSUSD’s AI Transparency Badge System</vt:lpstr>
      <vt:lpstr>How to Add Your AI Transparency Badge</vt:lpstr>
      <vt:lpstr>How to Add Your AI Transparency Badge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Scott Quick</cp:lastModifiedBy>
  <cp:revision>2</cp:revision>
  <dcterms:modified xsi:type="dcterms:W3CDTF">2026-10-27T18:51:31Z</dcterms:modified>
</cp:coreProperties>
</file>