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6" r:id="rId3"/>
    <p:sldId id="281" r:id="rId4"/>
    <p:sldId id="278" r:id="rId5"/>
    <p:sldId id="279" r:id="rId6"/>
    <p:sldId id="262" r:id="rId7"/>
    <p:sldId id="280" r:id="rId8"/>
    <p:sldId id="265" r:id="rId9"/>
    <p:sldId id="266" r:id="rId10"/>
    <p:sldId id="267" r:id="rId11"/>
    <p:sldId id="277" r:id="rId12"/>
    <p:sldId id="268" r:id="rId13"/>
    <p:sldId id="270" r:id="rId1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52" autoAdjust="0"/>
  </p:normalViewPr>
  <p:slideViewPr>
    <p:cSldViewPr>
      <p:cViewPr varScale="1">
        <p:scale>
          <a:sx n="59" d="100"/>
          <a:sy n="59" d="100"/>
        </p:scale>
        <p:origin x="1500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18432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3775" units="1/cm"/>
          <inkml:channelProperty channel="Y" name="resolution" value="3701.20483" units="1/cm"/>
          <inkml:channelProperty channel="F" name="resolution" value="999.99994" units="1/cm"/>
          <inkml:channelProperty channel="T" name="resolution" value="1" units="1/dev"/>
        </inkml:channelProperties>
      </inkml:inkSource>
      <inkml:timestamp xml:id="ts0" timeString="2023-07-27T21:45:38.9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10500 4273 255 0,'-4'-9'0'0,"16"44"0"15,-4-23 0-15,3 6 0 0,-3 5 0 0,4-3 0 16,0 3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18432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3775" units="1/cm"/>
          <inkml:channelProperty channel="Y" name="resolution" value="3701.20483" units="1/cm"/>
          <inkml:channelProperty channel="F" name="resolution" value="999.99994" units="1/cm"/>
          <inkml:channelProperty channel="T" name="resolution" value="1" units="1/dev"/>
        </inkml:channelProperties>
      </inkml:inkSource>
      <inkml:timestamp xml:id="ts0" timeString="2023-07-27T21:41:11.5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8218 13148 255 0,'0'0'0'0,"0"0"0"0,0 0 0 0,0 0 0 16,0 0 0-16,0 0 0 0,0 0 0 0,0 0 0 15,0 0 0-15,0 0 0 0,0 0 0 0,0 0 0 16,0 0 0-16,0 0 0 0,0 0 0 0,0 0 0 15,0 0 0-15,0 0 0 0,0 0 0 0,0 0 0 16,0 0 0-16,0 0 0 0,0 0 0 0,0 0 0 16,0 0 0-16,0 0 0 0,0 0 0 0,0 0 0 0,0 0 0 15,0 0 0-15,0 0 0 0,0 0 0 16,0 0 0-16,0 0 0 0,0 0 0 0,0 0 0 16,0 0 0-16,0 0 0 0,0 0 0 0,0 0 0 0,0 0 0 15,0 0 0-15,0 0 0 0,0 0 0 0,0 0 0 16</inkml:trace>
  <inkml:trace contextRef="#ctx0" brushRef="#br0" timeOffset="578.76">7738 13265 255 0,'0'0'0'0,"0"0"0"0,0 0 0 16,0 0 0-16,0 0 0 0,0 0 0 15,0 0 0-15,0 0 0 0,0 0 0 0,0 0 0 0,0 0 0 16</inkml:trace>
  <inkml:trace contextRef="#ctx0" brushRef="#br0" timeOffset="4286.78">6676 11972 255 0,'0'0'0'0,"0"0"0"0,0 0 0 16,0 0 0-16,0 0 0 0,0 0 0 0,0 0 0 15,0 0 0-15,0 0 0 0,0 0 0 0,0 0 0 16,0 0 0-16,0 0 0 0</inkml:trace>
  <inkml:trace contextRef="#ctx0" brushRef="#br0" timeOffset="5812.14">7390 11736 255 0,'0'0'0'0,"0"0"0"0,0 0 0 0,0 0 0 15,0 0 0-15,0 0 0 0,0 0 0 0,0 0 0 16,0 0 0-16,0 0 0 0,0 0 0 0,0 0 0 0,0 0 0 15,0 0 0-15,0 0 0 0,0 0 0 0,0 0 0 16,0 0 0-16,0 0 0 0,0 0 0 16,0 0 0-16,0 0 0 0,0 0 0 0,0 0 0 0,0 0 0 15,0 0 0-15,0 0 0 0,0 0 0 0,0 0 0 16,0 0 0-16,0 0 0 0,4 0 0 0,-4 0 0 16,9 0 0-16,-6 0 0 0,1 0 0 0,0 0 0 15,3 0 0-15,2 0 0 0,-5 0 0 0,0 0 0 16,-1 0 0-16,1 0 0 0,0 0 0 0,0 0 0 15,-4 0 0-15,0 0 0 0,0 0 0 0,0 0 0 16,3 0 0-16,-3 0 0 0,0 0 0 0,0 0 0 16,5 0 0-16,-5 0 0 0,0 0 0 0,0 0 0 15,0 0 0-15,0 0 0 0,0 0 0 0,0 0 0 0,0 0 0 16,0 0 0-16,0 0 0 0,0 0 0 16,4 0 0-16,-4 0 0 0,0 0 0 0,0 0 0 0,0 0 0 15,0 0 0-15,0 0 0 0,0 0 0 0,0 0 0 16,0 0 0-16,0 0 0 0,0 0 0 0,0 0 0 15,0 0 0-15,0 0 0 0,0 0 0 0,0 0 0 16,0-4 0-16,0 4 0 0,0 0 0 0,0 0 0 16,0 0 0-16,0 0 0 0,0 0 0 0,0 0 0 15,0 0 0-15,0 0 0 0,0 0 0 0,0 0 0 16,0 0 0-16,0 0 0 0,0 0 0 0,0 4 0 16,0-4 0-16,0 0 0 0,0 0 0 0,0 0 0 15,0 0 0-15,0 0 0 0,0 0 0 0,0 0 0 16,0-4 0-16,0 4 0 0,0 0 0 0,0 0 0 15,0 0 0-15,0 0 0 0,0 0 0 0,0 0 0 16,0 0 0-16,0 0 0 0,0-5 0 0,0 5 0 16,0 0 0-16,0 0 0 0,0 0 0 0,0 0 0 15,0 0 0-15,0 0 0 0,0 0 0 0,0 0 0 16,0 0 0-16,0 0 0 0,0 0 0 0,0 0 0 16,0 0 0-16,0 0 0 0,-4 0 0 0,4 0 0 15,0 0 0-15,0 0 0 0,0 0 0 0,0 0 0 16,0 0 0-16,0 0 0 0,0 0 0 0,0 0 0 15,0 0 0-15,0 0 0 0,0 0 0 0,0 0 0 16,0 0 0-16,0 0 0 0,0 0 0 0,0 0 0 16,0 0 0-16,0 0 0 0,0 0 0 0,0 0 0 0,0 0 0 15,0 0 0-15,0 0 0 0,0 0 0 0,0 0 0 16,0 0 0-16,0 0 0 0,0 0 0 0,0 0 0 16,0 0 0-16,0-3 0 0,0 3 0 15,0 0 0-15,0 0 0 0,0 0 0 0,0 0 0 0,0 0 0 16,0 0 0-16,0-4 0 0,0 4 0 0,0 0 0 15,0 0 0-15,0-4 0 0,4 4 0 0,-4 0 0 16,0 0 0-16,0-3 0 0,0 3 0 0,0 0 0 16,0 0 0-16,0 0 0 0,0 0 0 0,0 0 0 15,0 0 0-15,0 0 0 0,0 0 0 0,0 0 0 16,0 0 0-16,0 0 0 0,0 0 0 0,0-4 0 16,0 4 0-16,0 0 0 0,0 0 0 0,0 0 0 15,0 0 0-15,0 0 0 0,0 0 0 0,0 0 0 16,0 0 0-16,0 0 0 0,0 0 0 0,0-4 0 15,0 4 0-15,0 0 0 0,0 0 0 0,0 0 0 16,0 0 0-16,0 0 0 0,0 0 0 0,0 0 0 16,0 0 0-16,-4-4 0 0,4 4 0 0,0 0 0 0,0 0 0 15,0-4 0-15,0 4 0 0,0 0 0 16,0 0 0-16,0 0 0 0,0 0 0 0,0-4 0 0,0 4 0 16,0 0 0-16,0 0 0 0,0-4 0 0,0 4 0 15,-5-3 0-15,10 3 0 0,-5 0 0 16,0 0 0-16,0 0 0 0,0 0 0 0,0-4 0 15,0 4 0-15,0-4 0 0,0 4 0 0,-5 0 0 0,5 0 0 16,0 0 0-16,0 0 0 0,0-3 0 0,0 3 0 16,0 0 0-16,0 0 0 0,0-4 0 0,0 4 0 15,0 0 0-15,0 0 0 0,-3-5 0 0,3 5 0 16,0 0 0-16,0 0 0 0,0 0 0 0,0 0 0 16,0-4 0-16,0 4 0 0,0-3 0 0,0 3 0 15,0 0 0-15,3 0 0 0,-3 0 0 0,0 0 0 16,0 0 0-16,0 0 0 0,0 0 0 0,0 0 0 15,0 0 0-15,0 0 0 0,0 0 0 0,0 0 0 16,0 0 0-16,0 0 0 0,0 0 0 0,5 0 0 16,-5-4 0-16,0 4 0 0,0 0 0 0,0 0 0 15,0 0 0-15,0 0 0 0,0 0 0 0,0 0 0 16,0-4 0-16,0 4 0 0,0 0 0 0,0 0 0 16,0 0 0-16,0 0 0 0,0 0 0 0,0 0 0 15,0-3 0-15,0 3 0 0,0 0 0 0,0 0 0 16,0 0 0-16,0 0 0 0,0 0 0 0,0 0 0 15,0 0 0-15,0 0 0 0,0 0 0 0,0 0 0 16,0 0 0-16,0 0 0 0,0 0 0 0,0 0 0 16,0-4 0-16,4 4 0 0,-4 0 0 0,0 0 0 0,0 0 0 15</inkml:trace>
  <inkml:trace contextRef="#ctx0" brushRef="#br0" timeOffset="6909.19">7394 11506 255 0,'0'0'0'0</inkml:trace>
  <inkml:trace contextRef="#ctx0" brushRef="#br0" timeOffset="7231.36">7363 11468 255 0,'0'0'0'15</inkml:trace>
  <inkml:trace contextRef="#ctx0" brushRef="#br0" timeOffset="8560.83">7305 11349 255 0,'0'0'0'0,"0"0"0"0,0 0 0 0,0 0 0 16,0 0 0-16,0 0 0 0,0 0 0 0,0 0 0 16,0 0 0-16,0 0 0 0,0 0 0 0,0 0 0 15,0 0 0-15,0 0 0 0,0 0 0 0,0 0 0 16,0 0 0-16,0 0 0 0,0 0 0 0,0 0 0 15,0 0 0-15,0 0 0 0,0 0 0 0,0 0 0 16,0 0 0-16,0 0 0 0,0 0 0 0,0 0 0 16,0 0 0-16,0 0 0 0,0 0 0 0,0 0 0 0,0 0 0 15,0 0 0-15,0 0 0 0,0 0 0 0,0 0 0 16,0 0 0-16,0 0 0 0,0 0 0 0,0 0 0 16,0 0 0-16,0 0 0 0,0 0 0 0,0 0 0 15,0 0 0-15,0 0 0 0,0 0 0 0,0 0 0 16,0 0 0-16,0 0 0 0,0 0 0 15,0 0 0-15,0 0 0 0,0 0 0 0,0 0 0 0,0 0 0 16,4-4 0-16,-4 1 0 0,4 3 0 0,-4-8 0 16,0 4 0-16,0 4 0 0,4-4 0 15,-4 0 0-15,0 4 0 0,0-4 0 0,3 4 0 0,-3 0 0 16,0-3 0-16,0-1 0 0,4 4 0 0,-4-4 0 16,0 4 0-16,0-3 0 0,4 3 0 0,-4 0 0 15,0 0 0-15,0 0 0 0,0 0 0 0,0 0 0 16,0 0 0-16,0 0 0 0,0 0 0 0,0 0 0 15,0 0 0-15,0 0 0 0,0 0 0 0,0 0 0 16,0 0 0-16,0 0 0 0,0 0 0 0,0 0 0 16,0 0 0-16,0 0 0 0,0 0 0 0,0 0 0 0,0 0 0 15,0 0 0-15,0 0 0 0,0-4 0 0,0 4 0 16,0 0 0-16,0 0 0 0,0-5 0 16,0 5 0-16,0-4 0 0,0 4 0 0,0 0 0 0,0 0 0 15,0-3 0-15,0 3 0 0,0-4 0 16,4 4 0-16,-4-4 0 0,0 4 0 0,0 0 0 15,4-3 0-15,-4-1 0 0,4 4 0 0,-4-4 0 0,0 4 0 16,0 0 0-16,0 0 0 0,0-8 0 0,4 8 0 16,0 0 0-16,-1 0 0 0,-3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18432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3775" units="1/cm"/>
          <inkml:channelProperty channel="Y" name="resolution" value="3701.20483" units="1/cm"/>
          <inkml:channelProperty channel="F" name="resolution" value="999.99994" units="1/cm"/>
          <inkml:channelProperty channel="T" name="resolution" value="1" units="1/dev"/>
        </inkml:channelProperties>
      </inkml:inkSource>
      <inkml:timestamp xml:id="ts0" timeString="2023-07-27T21:34:23.8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301 11916 255 0,'0'0'0'0,"0"0"0"0,0 0 0 16,0 0 0-16,0 0 0 0,0 0 0 0,0 0 0 16,0 0 0-16,0 0 0 0,0 0 0 0,0 0 0 15,0 0 0-15,0 0 0 0,0 0 0 0,0 0 0 16,0 0 0-16,0 0 0 0,0 0 0 0,0 0 0 15,0 0 0-15,0 0 0 0,0 0 0 0,0 0 0 16,0 0 0-16,0 0 0 0,0 0 0 0,0 0 0 16,0 0 0-16,0 0 0 0,0 0 0 0,0 0 0 0,0 0 0 15,0 0 0-15,0 0 0 0,0 0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16,0 0 0-16,0 0 0 0,0 0 0 0,0 0 0 16,0 0 0-16,0 0 0 0,0 0 0 0,0 0 0 15,0 0 0-15,0 0 0 0,0 0 0 0,0 0 0 16,0 0 0-16,0 0 0 0,0 0 0 0,0 0 0 15,0 0 0-15</inkml:trace>
  <inkml:trace contextRef="#ctx0" brushRef="#br0" timeOffset="-11814.12">6610 10638 255 0,'0'0'0'0,"0"0"0"0,0 0 0 0,0 0 0 0,0 0 0 16,0 0 0-16,0 0 0 0,0 0 0 0,0 0 0 15,0 0 0-15,0 0 0 0,0 0 0 0,0 0 0 16,0 0 0-16,0 0 0 0,0 0 0 0,0 0 0 0,0 0 0 16,0 0 0-16,0 0 0 0,0 0 0 0,0 0 0 15,0 0 0-15,0 0 0 16,0 0 0-16,0 0 0 0,0 0 0 0,0 0 0 0,0 0 0 16,0 0 0-16,0 0 0 0,0 0 0 0,0 0 0 15,0 0 0-15,0 0 0 0,0 0 0 0,0 0 0 0,0 0 0 16,0 0 0-16,0 0 0 0,0 0 0 0,0 0 0 15,0 0 0-15,0 0 0 0,0 0 0 0,0 0 0 16,0 0 0-16,0 0 0 0,0 0 0 0,0 0 0 16,0 0 0-16,0 0 0 0,0 0 0 0,0 0 0 15,0 0 0-15,0 0 0 0,0 0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16,0 0 0-16,0 0 0 0,0 0 0 0,0 0 0 16,0 0 0-16,0 0 0 0,0 0 0 0,0 0 0 15,0 0 0-15,0 0 0 0,0 0 0 0,0 0 0 16,0 0 0-16,0 0 0 0,0 0 0 0,0 0 0 0,0 0 0 15,0 0 0-15,0 0 0 0,0 0 0 16,0 0 0-16,0 0 0 0,0 0 0 0,0 0 0 0,0 0 0 16,0 0 0-16,0 0 0 0,0 0 0 0,0 0 0 15,0 0 0-15,0 0 0 0,0 0 0 0,0 0 0 16</inkml:trace>
  <inkml:trace contextRef="#ctx0" brushRef="#br0" timeOffset="-10887.61">6466 10553 255 0,'0'0'0'0,"0"0"0"0,0 0 0 0,0 0 0 0,0 0 0 16,0 0 0-16,0 0 0 0,0 0 0 0,0 0 0 15,0 0 0-15,0 0 0 0,0 0 0 0,0 0 0 16,0 0 0-16,0 0 0 0,0 0 0 0,0 0 0 16,0 0 0-16,0 0 0 0,0 0 0 15,0 0 0-15,0 0 0 0,0 0 0 0,0 0 0 0,0 0 0 16,0 0 0-16,0 0 0 0,0 0 0 0,0 0 0 16,0 0 0-16,0 0 0 0,0 0 0 0,0 0 0 15,0 0 0-15,0 0 0 0,0 0 0 0,0 0 0 16,0 0 0-16,0 0 0 0,0 0 0 0,0 0 0 15,0 0 0-15,0 0 0 0,0 0 0 0,0 0 0 16,0 0 0-16,0 0 0 0,0 0 0 0,0 0 0 16,0 0 0-16,0 0 0 0,0 0 0 0,0 0 0 0,0 0 0 15,0 0 0-15,0 0 0 0,0 0 0 0,0 0 0 16,0 0 0-16,0 0 0 0,0 0 0 0,0 0 0 16,0 0 0-16,0 0 0 0,0 0 0 0,0 0 0 15,0 0 0-15,0 0 0 0,0 0 0 0,0 0 0 16,0 0 0-16</inkml:trace>
  <inkml:trace contextRef="#ctx0" brushRef="#br0" timeOffset="-10331.1">6091 10125 255 0,'0'0'0'0,"0"0"0"0,0 0 0 15,0 0 0-15,0 0 0 0,0 0 0 0,0 0 0 0,0 0 0 16,0 0 0-16,0 0 0 0,0 0 0 0,0 0 0 16,0 0 0-1,0 0 0-15,0 0 0 0,0 0 0 0,0 0 0 0,0 0 0 0,0 0 0 16,0 0 0-16,0 0 0 0,0 0 0 0,0 0 0 15,0 0 0-15,0 0 0 0,0 0 0 16,0 0 0-16,0 0 0 0,0 0 0 0,0 0 0 0,0 0 0 16,0 0 0-16,0 0 0 0,0 0 0 0,0 0 0 15</inkml:trace>
  <inkml:trace contextRef="#ctx0" brushRef="#br0" timeOffset="-10145.6">5935 9991 255 0,'0'0'0'0,"0"0"0"0,0 0 0 0,0 0 0 16,0 0 0-16,0 0 0 0,0 0 0 16,0 0 0-16,0 0 0 0,0 0 0 0,0 0 0 0,0 0 0 15,0 0 0-15,0 0 0 0,0 0 0 0</inkml:trace>
  <inkml:trace contextRef="#ctx0" brushRef="#br0" timeOffset="-8881.44">5214 8557 255 0,'0'0'0'0,"0"0"0"0,0 0 0 0,0 0 0 15,0 0 0-15,0 0 0 0,0 0 0 0,0 0 0 16,0 0 0-16,0 0 0 0,0 0 0 0,0 0 0 0,0 0 0 16,0 0 0-16,0 0 0 0,0 0 0 0,0 0 0 15,0 0 0-15,0 0 0 0,0 0 0 0,0 0 0 16,0 0 0-16,0 0 0 0,0 0 0 0,0 0 0 16,0 0 0-16,0 0 0 0,0 0 0 0,0 0 0 15,0 0 0-15,0 0 0 0,0 0 0 0,0 0 0 16,0 0 0-16,0 0 0 0,0 0 0 0,0 0 0 15,0 0 0-15,0 0 0 0,0 0 0 0,0 0 0 16,0 0 0-16,0 0 0 0,0 0 0 0,0 0 0 16,0 0 0-16,0 0 0 0,0 0 0 15,0 0 0-15,0 0 0 0,0 0 0 0,0 0 0 0,0 0 0 16,0 0 0-16,0 0 0 0,0 0 0 0,0 0 0 0,0 0 0 16,0 0 0-16,0 0 0 0,0 0 0 0,0 0 0 15,0 0 0-15,0 0 0 0,0 0 0 16,0 0 0-16,0 0 0 0,0 0 0 0,0 0 0 15,0 0 0-15,0 0 0 0,0 0 0 0,0 0 0 0,0 0 0 16,0 0 0-16,0 0 0 0,0 0 0 16,0 0 0-16,0 0 0 0,0 0 0 0,0 0 0 15,0 0 0-15,0 0 0 0,0 0 0 0,0 0 0 0,0 4 0 16,0-4 0-16,-5 3 0 0,1 1 0 0,0-4 0 16,1 4 0-16,-1 0 0 0,0-1 0 0,4 1 0 15,0-4 0-15,-4 0 0 0,1 0 0 0,3 0 0 16,-5 0 0-16,5 5 0 0,0-5 0 0</inkml:trace>
  <inkml:trace contextRef="#ctx0" brushRef="#br0" timeOffset="-7809.33">5397 7608 255 0,'0'0'0'15,"0"0"0"-15,0 0 0 0,0 0 0 0,0 0 0 16,0 0 0-16,0 0 0 0,0 0 0 0,0 0 0 16,0 0 0-16,0 0 0 0,0 0 0 0,0 0 0 15,0 0 0-15,0 0 0 0,0 0 0 0,0 0 0 0,0 0 0 16,0 0 0-16,0 0 0 0,0 0 0 15,0 0 0-15,0 0 0 0,0 0 0 0,0 0 0 16,0 0 0-16,0 0 0 0,0 0 0 0,0 0 0 16,0 0 0-16,0 0 0 0,0 0 0 0,0 0 0 15,0 0 0-15,0 0 0 0,0 0 0 0,0 0 0 0,0 0 0 16,0 0 0-16</inkml:trace>
  <inkml:trace contextRef="#ctx0" brushRef="#br0" timeOffset="-6110.89">6166 5937 255 0,'0'0'0'15,"0"0"0"-15,0 0 0 0,0 0 0 0,0 0 0 16,0 0 0-16,0 0 0 0,0 0 0 0,0 0 0 16,0 0 0-16,0 0 0 0,0 0 0 0,0 0 0 15,0 0 0-15,0 0 0 0,0 0 0 0,0 0 0 16,0 0 0-16,0 0 0 0,0 0 0 0,0 0 0 16,0 0 0-16,0 0 0 0,0 0 0 0,0 0 0 15,0 0 0-15,0 0 0 0,0 0 0 0,0 0 0 16,0 0 0-16,0 0 0 0,0 0 0 0,0 0 0 15,0 0 0-15,0 0 0 0,0 0 0 0,0 0 0 0</inkml:trace>
  <inkml:trace contextRef="#ctx0" brushRef="#br0" timeOffset="-4872.09">4187 4903 255 0,'0'0'0'0,"0"0"0"0,0 0 0 16,0 0 0-16,0 0 0 0,0 0 0 0,0 0 0 15,0 0 0-15,0 0 0 0,0 0 0 0,0 0 0 16,0 0 0-16,0 0 0 0,0 0 0 0,0 0 0 15,0 0 0-15,0 0 0 0,0 0 0 0,0 0 0 16,0 0 0-16,0 0 0 0,0 0 0 0,0 0 0 16,0 0 0-16,0 0 0 0,0 0 0 0,0 0 0 15,0 0 0-15,0 0 0 0,0 0 0 0,0 0 0 16,0 0 0-16,0 0 0 0,0 0 0 0,0 0 0 16,0 0 0-16,0 0 0 0,0 0 0 0,0 0 0 15,0 0 0-15,0 0 0 0,0 0 0 0,0 0 0 16,0 0 0-16,0 0 0 0,0 0 0 0,0 0 0 15,0 0 0-15,0 0 0 0,0 0 0 0,0 0 0 16,0 0 0-16,0 0 0 0,0 0 0 0,0 0 0 0,0 0 0 16,0 0 0-16,0 0 0 0,0 0 0 0,0 0 0 15,0 0 0-15,0 0 0 0,0 0 0 0,0 0 0 16,0 0 0-16,0 0 0 0,0 0 0 0,0 0 0 16,0 0 0-16,0 0 0 0,0 0 0 0,0 0 0 15,0 0 0-15,0 0 0 0,0 0 0 0,0 0 0 16,0 0 0-16,0 0 0 0,0 0 0 0,0 0 0 15,0 0 0-15</inkml:trace>
  <inkml:trace contextRef="#ctx0" brushRef="#br0" timeOffset="-3927.63">4581 3072 255 0,'0'0'0'0,"0"0"0"16,0 0 0-16,0 0 0 0,0 0 0 0,0 0 0 16,0 0 0-16,0 0 0 0,0 0 0 0,0 0 0 15,0 0 0-15,0 0 0 0,0 0 0 0,0 0 0 16,0 0 0-16,0 0 0 0,0 0 0 0,0 0 0 0,0 0 0 15,0 0 0-15,0 0 0 0,0 0 0 16,0 0 0-16,0 0 0 0,0 0 0 0,0 0 0 0,0 0 0 16,0 0 0-16,0 0 0 0,0 0 0 0,0 0 0 15,0 0 0-15,0 0 0 0,0 0 0 0,0 0 0 16</inkml:trace>
  <inkml:trace contextRef="#ctx0" brushRef="#br0" timeOffset="-3491.76">4843 2348 255 0,'0'0'0'0,"0"0"0"15,0 0 0-15,0 0 0 0,0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18432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3775" units="1/cm"/>
          <inkml:channelProperty channel="Y" name="resolution" value="3701.20483" units="1/cm"/>
          <inkml:channelProperty channel="F" name="resolution" value="999.99994" units="1/cm"/>
          <inkml:channelProperty channel="T" name="resolution" value="1" units="1/dev"/>
        </inkml:channelProperties>
      </inkml:inkSource>
      <inkml:timestamp xml:id="ts0" timeString="2023-07-27T21:41:57.5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9533 8136 255 0,'0'0'0'0</inkml:trace>
  <inkml:trace contextRef="#ctx0" brushRef="#br0" timeOffset="107.68">9533 8136 255 0,'0'0'0'0</inkml:trace>
  <inkml:trace contextRef="#ctx0" brushRef="#br0" timeOffset="477.68">9427 8361 255 0,'0'0'0'0</inkml:trace>
  <inkml:trace contextRef="#ctx0" brushRef="#br0" timeOffset="1671.47">5994 8078 255 0,'0'0'0'0</inkml:trace>
  <inkml:trace contextRef="#ctx0" brushRef="#br0" timeOffset="4063.77">1616 6326 255 0,'-7'0'0'0,"33"0"0"0,-17 0 0 0,10 0 0 16,-7 0 0-16,3 0 0 0,-3 0 0 0,0 0 0 15,-5 0 0-15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18432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3775" units="1/cm"/>
          <inkml:channelProperty channel="Y" name="resolution" value="3701.20483" units="1/cm"/>
          <inkml:channelProperty channel="F" name="resolution" value="999.99994" units="1/cm"/>
          <inkml:channelProperty channel="T" name="resolution" value="1" units="1/dev"/>
        </inkml:channelProperties>
      </inkml:inkSource>
      <inkml:timestamp xml:id="ts0" timeString="2023-07-27T21:42:02.1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1569 5683 255 0,'0'0'0'0,"0"0"0"0,0 0 0 0,0 0 0 15,0 0 0-15,0 0 0 0,0 0 0 0,0 0 0 16,0 0 0-16,0 0 0 0,0 0 0 0,0 0 0 16,0 0 0-16,0 0 0 0,0 0 0 0,0 0 0 15,0 0 0-15,0 0 0 0,0 0 0 0,0 0 0 16,0 0 0-16,0 0 0 0,0 0 0 0,0 0 0 16,0 0 0-16,0 0 0 0,0 0 0 0,0 0 0 15,0 0 0-15,0 0 0 0,0 0 0 0,0 0 0 16,0 0 0-16</inkml:trace>
  <inkml:trace contextRef="#ctx0" brushRef="#br0" timeOffset="4400.76">134 3943 255 0,'0'0'0'0,"0"0"0"0,0 0 0 15,0 0 0-15,0 0 0 0,0 0 0 16,0 0 0-16,0 0 0 0,0 0 0 0,0 0 0 0,0 0 0 16,0 0 0-16,0 0 0 0,0 0 0 15,0 0 0-15,0 0 0 0,0 0 0 0,0 0 0 0,0 0 0 16,0 0 0-16,0 0 0 0,0 0 0 0,0 0 0 15,0 0 0-15,0 0 0 0,0 0 0 0,0 0 0 16,0 0 0-16,0 0 0 0,0 0 0 0,0 0 0 16,0 0 0-16,0 0 0 0,0 0 0 0,0 0 0 15,0 0 0-15,0 0 0 0,0 0 0 0,0 0 0 16,0 0 0-16,0 0 0 0,0 0 0 0,0 0 0 16,0 0 0-16,0 0 0 0,0 0 0 0,0 0 0 15,0 0 0-15,0 0 0 0,0 0 0 0,0 0 0 16,0 0 0-16,0 0 0 0,0 0 0 0,0 0 0 15,0 0 0-15,0 0 0 0,0 0 0 0,0 0 0 16,0 0 0-16,0 0 0 0,0 0 0 0,0 0 0 16,0 0 0-16,0 0 0 0,0 0 0 0,0 0 0 0,0 0 0 15,0 0 0-15,0 0 0 0,0 0 0 16,0 0 0-16,0 0 0 0,0 0 0 0,0 0 0 0,0 0 0 16,0 0 0-16,0 0 0 0,0 0 0 0,0 0 0 15,0 0 0-15,0 0 0 0,0 0 0 0,0 0 0 16,0 0 0-16,0 0 0 0,0 0 0 0,0 0 0 15,0 0 0-15,0 0 0 0,0 0 0 0</inkml:trace>
  <inkml:trace contextRef="#ctx0" brushRef="#br0" timeOffset="5116.84">5155 688 255 0,'-20'0'0'0,"75"0"0"0,-31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18432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3775" units="1/cm"/>
          <inkml:channelProperty channel="Y" name="resolution" value="3701.20483" units="1/cm"/>
          <inkml:channelProperty channel="F" name="resolution" value="999.99994" units="1/cm"/>
          <inkml:channelProperty channel="T" name="resolution" value="1" units="1/dev"/>
        </inkml:channelProperties>
      </inkml:inkSource>
      <inkml:timestamp xml:id="ts0" timeString="2023-07-27T21:54:03.2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23665 18972 255 0,'0'0'0'0</inkml:trace>
  <inkml:trace contextRef="#ctx0" brushRef="#br0" timeOffset="2011.56">23793 18981 255 0,'0'0'0'0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18432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3775" units="1/cm"/>
          <inkml:channelProperty channel="Y" name="resolution" value="3701.20483" units="1/cm"/>
          <inkml:channelProperty channel="F" name="resolution" value="999.99994" units="1/cm"/>
          <inkml:channelProperty channel="T" name="resolution" value="1" units="1/dev"/>
        </inkml:channelProperties>
      </inkml:inkSource>
      <inkml:timestamp xml:id="ts0" timeString="2023-07-27T21:42:39.1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24179 2841 255 0,'0'0'0'0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18432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3775" units="1/cm"/>
          <inkml:channelProperty channel="Y" name="resolution" value="3701.20483" units="1/cm"/>
          <inkml:channelProperty channel="F" name="resolution" value="999.99994" units="1/cm"/>
          <inkml:channelProperty channel="T" name="resolution" value="1" units="1/dev"/>
        </inkml:channelProperties>
      </inkml:inkSource>
      <inkml:timestamp xml:id="ts0" timeString="2023-07-27T21:33:41.2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6403 718 255 0,'0'0'0'15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207A5D-D925-4AF7-A550-F3B04F0491DD}" type="datetimeFigureOut">
              <a:rPr lang="en-US" smtClean="0"/>
              <a:pPr/>
              <a:t>8/2/2023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E62976F-7462-4F14-996C-3A1ED7913B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2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976F-7462-4F14-996C-3A1ED7913B4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41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I </a:t>
            </a:r>
            <a:r>
              <a:rPr lang="en-US" baseline="0" dirty="0"/>
              <a:t>gives us extra funding for additional resources for our students like computers, books, classroom materials, and in some cases, even additional teachers.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976F-7462-4F14-996C-3A1ED7913B4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86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BCS, we benchmark students regularly. </a:t>
            </a:r>
            <a:r>
              <a:rPr lang="en-US" baseline="0" dirty="0"/>
              <a:t>You will learn more about ways we measure your child’s progress as we go throughout the year.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976F-7462-4F14-996C-3A1ED7913B4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Title I school should form </a:t>
            </a:r>
            <a:r>
              <a:rPr lang="en-US" baseline="0" dirty="0"/>
              <a:t>a Parent Advisory Board with parents from each grade level to participate.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976F-7462-4F14-996C-3A1ED7913B4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57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976F-7462-4F14-996C-3A1ED7913B4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0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976F-7462-4F14-996C-3A1ED7913B4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2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AVM00015"/>
          <p:cNvPicPr>
            <a:picLocks noChangeAspect="1" noChangeArrowheads="1"/>
          </p:cNvPicPr>
          <p:nvPr/>
        </p:nvPicPr>
        <p:blipFill>
          <a:blip r:embed="rId2" cstate="print"/>
          <a:srcRect t="7811" r="10001" b="3662"/>
          <a:stretch>
            <a:fillRect/>
          </a:stretch>
        </p:blipFill>
        <p:spPr bwMode="auto">
          <a:xfrm>
            <a:off x="3657600" y="1676400"/>
            <a:ext cx="5486400" cy="518160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04800"/>
            <a:ext cx="4572000" cy="2762250"/>
          </a:xfrm>
        </p:spPr>
        <p:txBody>
          <a:bodyPr/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429000"/>
            <a:ext cx="4572000" cy="1752600"/>
          </a:xfrm>
        </p:spPr>
        <p:txBody>
          <a:bodyPr/>
          <a:lstStyle>
            <a:lvl1pPr marL="0" indent="0">
              <a:buFontTx/>
              <a:buNone/>
              <a:defRPr sz="3600" b="1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89F35-E8FB-45BF-9EE3-6E696E9E44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F0A4-956A-4C1D-B39A-6F7E6496DC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B2CD4-BE59-40FF-AB7F-971F4C76B3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356B9-E0D6-4846-AC31-DF002AAF58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210CB-3644-4E54-B6D5-1177F25CE1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A83CD-D3C0-4B0F-999E-0B4192612E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5504A-A87D-4655-B60C-5B531FDB91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34A1B3-5B8E-46E5-B8DB-96CFC92673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55B58-4B0B-4EDE-ADA2-2A21D7FCCE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DE989E-FFFA-4016-9EE2-07C369F2EF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AVM000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53200" y="4370388"/>
            <a:ext cx="2590800" cy="248761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DEFE47-0EE3-477C-9C1D-4AF39E95CE6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4151" y="503785"/>
            <a:ext cx="4572000" cy="4651386"/>
          </a:xfrm>
        </p:spPr>
        <p:txBody>
          <a:bodyPr/>
          <a:lstStyle/>
          <a:p>
            <a:pPr algn="ctr"/>
            <a:r>
              <a:rPr lang="en-US" sz="5400" dirty="0"/>
              <a:t>Bedford County Schools</a:t>
            </a:r>
            <a:br>
              <a:rPr lang="en-US" sz="5400" dirty="0"/>
            </a:br>
            <a:r>
              <a:rPr lang="en-US" sz="5400" dirty="0"/>
              <a:t>Title I</a:t>
            </a:r>
            <a:br>
              <a:rPr lang="en-US" sz="5400" dirty="0"/>
            </a:br>
            <a:r>
              <a:rPr lang="en-US" sz="5400" dirty="0"/>
              <a:t>Information for Families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949927-02D9-44BD-B164-2A06C6624A55}"/>
                  </a:ext>
                </a:extLst>
              </p14:cNvPr>
              <p14:cNvContentPartPr/>
              <p14:nvPr/>
            </p14:nvContentPartPr>
            <p14:xfrm>
              <a:off x="3778560" y="1535040"/>
              <a:ext cx="23040" cy="47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949927-02D9-44BD-B164-2A06C6624A5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69200" y="1525680"/>
                <a:ext cx="41760" cy="66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Title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Increase academic achievement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Assist parents in understanding how their child is performing academically and what our school can do to support improved learning 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334530A-1E83-4B32-88DC-B2BC79BA8A7A}"/>
                  </a:ext>
                </a:extLst>
              </p14:cNvPr>
              <p14:cNvContentPartPr/>
              <p14:nvPr/>
            </p14:nvContentPartPr>
            <p14:xfrm>
              <a:off x="2403360" y="4053960"/>
              <a:ext cx="555480" cy="721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334530A-1E83-4B32-88DC-B2BC79BA8A7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4000" y="4044600"/>
                <a:ext cx="574200" cy="740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686800" cy="6126163"/>
          </a:xfrm>
        </p:spPr>
        <p:txBody>
          <a:bodyPr/>
          <a:lstStyle/>
          <a:p>
            <a:pPr marL="457200" indent="-457200" algn="l" eaLnBrk="1" hangingPunct="1">
              <a:buSzPct val="155000"/>
              <a:buFont typeface="Arial" pitchFamily="34" charset="0"/>
              <a:buChar char="•"/>
            </a:pPr>
            <a:r>
              <a:rPr lang="en-US" sz="4000" dirty="0">
                <a:latin typeface="Helvetica"/>
                <a:ea typeface="Helvetica"/>
                <a:cs typeface="Helvetica"/>
                <a:sym typeface="Helvetica"/>
              </a:rPr>
              <a:t>Title I funds are targeted to schools with high numbers of children from low income families.</a:t>
            </a:r>
            <a:endParaRPr lang="en-US" sz="4000" dirty="0">
              <a:latin typeface="Helvetica"/>
              <a:sym typeface="Helvetica"/>
            </a:endParaRPr>
          </a:p>
          <a:p>
            <a:pPr marL="457200" indent="-457200" algn="l" eaLnBrk="1" hangingPunct="1">
              <a:buSzPct val="155000"/>
              <a:buFont typeface="Arial" pitchFamily="34" charset="0"/>
              <a:buChar char="•"/>
            </a:pPr>
            <a:r>
              <a:rPr lang="en-US" sz="4000" dirty="0">
                <a:latin typeface="Helvetica"/>
                <a:ea typeface="Helvetica"/>
                <a:cs typeface="Helvetica"/>
                <a:sym typeface="Helvetica"/>
              </a:rPr>
              <a:t>Approximately 48,000 public schools (58%) receive Title I funds.</a:t>
            </a:r>
            <a:endParaRPr lang="en-US" sz="4000" dirty="0">
              <a:latin typeface="Helvetica"/>
              <a:sym typeface="Helvetica"/>
            </a:endParaRPr>
          </a:p>
          <a:p>
            <a:pPr marL="457200" indent="-457200" algn="l" eaLnBrk="1" hangingPunct="1">
              <a:buSzPct val="155000"/>
              <a:buFont typeface="Arial" pitchFamily="34" charset="0"/>
              <a:buChar char="•"/>
            </a:pPr>
            <a:r>
              <a:rPr lang="en-US" sz="4000" dirty="0">
                <a:latin typeface="Helvetica"/>
                <a:ea typeface="Helvetica"/>
                <a:cs typeface="Helvetica"/>
                <a:sym typeface="Helvetica"/>
              </a:rPr>
              <a:t>Title I serves </a:t>
            </a:r>
            <a:r>
              <a:rPr lang="en-US" sz="4000" b="1" dirty="0">
                <a:latin typeface="Helvetica"/>
                <a:ea typeface="Helvetica"/>
                <a:cs typeface="Helvetica"/>
                <a:sym typeface="Helvetica"/>
              </a:rPr>
              <a:t>12.4 million</a:t>
            </a:r>
            <a:r>
              <a:rPr lang="en-US" sz="4000" dirty="0">
                <a:latin typeface="Helvetica"/>
                <a:ea typeface="Helvetica"/>
                <a:cs typeface="Helvetica"/>
                <a:sym typeface="Helvetica"/>
              </a:rPr>
              <a:t> public school students.</a:t>
            </a:r>
            <a:endParaRPr lang="en-US" sz="4000" dirty="0">
              <a:latin typeface="Helvetica"/>
              <a:sym typeface="Helvetica"/>
            </a:endParaRPr>
          </a:p>
          <a:p>
            <a:pPr marL="457200" indent="-457200" algn="l" eaLnBrk="1" hangingPunct="1">
              <a:buFont typeface="Arial" pitchFamily="34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377921E-7A11-45CB-A38E-1B76B9986FE9}"/>
                  </a:ext>
                </a:extLst>
              </p14:cNvPr>
              <p14:cNvContentPartPr/>
              <p14:nvPr/>
            </p14:nvContentPartPr>
            <p14:xfrm>
              <a:off x="108360" y="845280"/>
              <a:ext cx="2271600" cy="3444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377921E-7A11-45CB-A38E-1B76B9986F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00" y="835920"/>
                <a:ext cx="2290320" cy="346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216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1F7C-E364-47E9-A88F-00B3CC042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C23B1-CDBF-41A9-9C9E-97EA88DC1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Title I is served by two teachers and an assistant.</a:t>
            </a:r>
          </a:p>
          <a:p>
            <a:r>
              <a:rPr lang="en-US" dirty="0"/>
              <a:t>Our school services grades K-8 and is currently using the </a:t>
            </a:r>
            <a:r>
              <a:rPr lang="en-US" b="1" dirty="0"/>
              <a:t>schoolwide</a:t>
            </a:r>
            <a:r>
              <a:rPr lang="en-US" dirty="0"/>
              <a:t> model as opposed to the target assisted model.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1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A0938-5F01-455E-AA50-A65E427EB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Schoolwide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7A4D5-865B-41E3-8E3C-BDB229215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schoolwide program is built on school wide reform strategies, rather than separate add-on services.</a:t>
            </a:r>
          </a:p>
          <a:p>
            <a:r>
              <a:rPr lang="en-US" sz="2400" dirty="0"/>
              <a:t>A schoolwide program provides flexibility in spending Title I funds. It permits a school to use funds from Title I, Part A to upgrade the entire educational program of the school in order to raise academic achievement for the students. This helps to address the needs of all students within the school</a:t>
            </a:r>
          </a:p>
        </p:txBody>
      </p:sp>
    </p:spTree>
    <p:extLst>
      <p:ext uri="{BB962C8B-B14F-4D97-AF65-F5344CB8AC3E}">
        <p14:creationId xmlns:p14="http://schemas.microsoft.com/office/powerpoint/2010/main" val="114034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/>
              <a:t>Assessments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5029200"/>
          </a:xfrm>
        </p:spPr>
        <p:txBody>
          <a:bodyPr/>
          <a:lstStyle/>
          <a:p>
            <a:pPr marL="434975" indent="-28575"/>
            <a:r>
              <a:rPr lang="en-US" sz="2800" dirty="0"/>
              <a:t>Title I requires that students are tested in reading and math every year in grades 3 through 8</a:t>
            </a:r>
          </a:p>
          <a:p>
            <a:pPr marL="434975" indent="-28575"/>
            <a:r>
              <a:rPr lang="en-US" sz="2800" dirty="0"/>
              <a:t>Title I requires that students in grades 9-11 are tested at least once in reading and math.</a:t>
            </a:r>
          </a:p>
          <a:p>
            <a:pPr marL="434975" indent="-28575"/>
            <a:r>
              <a:rPr lang="en-US" sz="2800" dirty="0"/>
              <a:t>Students who are limited English Learners (ELL) are tested in English proficiency to measure oral language, reading and writing skills in English.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0C92A3F-C431-4C57-83DC-97D14523DC0F}"/>
                  </a:ext>
                </a:extLst>
              </p14:cNvPr>
              <p14:cNvContentPartPr/>
              <p14:nvPr/>
            </p14:nvContentPartPr>
            <p14:xfrm>
              <a:off x="579240" y="2277360"/>
              <a:ext cx="2853000" cy="732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0C92A3F-C431-4C57-83DC-97D14523DC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9880" y="2268000"/>
                <a:ext cx="2871720" cy="751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CB58-C371-4601-A47F-E54879F9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5833D-4033-46B6-91B9-46496504F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student in Tennessee in grades 3-8 and in certain High School courses are required by law to participate in the annual TNREADY assessment.</a:t>
            </a:r>
          </a:p>
          <a:p>
            <a:r>
              <a:rPr lang="en-US" dirty="0"/>
              <a:t>BCS also assesses students in 2</a:t>
            </a:r>
            <a:r>
              <a:rPr lang="en-US" baseline="30000" dirty="0"/>
              <a:t>nd</a:t>
            </a:r>
            <a:r>
              <a:rPr lang="en-US" dirty="0"/>
              <a:t> grade annually.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84F2217-DCCA-4F1D-9D55-5D873C54BF6A}"/>
                  </a:ext>
                </a:extLst>
              </p14:cNvPr>
              <p14:cNvContentPartPr/>
              <p14:nvPr/>
            </p14:nvContentPartPr>
            <p14:xfrm>
              <a:off x="48240" y="247680"/>
              <a:ext cx="1829160" cy="1798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84F2217-DCCA-4F1D-9D55-5D873C54BF6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880" y="238320"/>
                <a:ext cx="1847880" cy="181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229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/>
              <a:t>Parent Involvement Policy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8686800" cy="5867400"/>
          </a:xfrm>
        </p:spPr>
        <p:txBody>
          <a:bodyPr/>
          <a:lstStyle/>
          <a:p>
            <a:pPr marL="0" indent="0"/>
            <a:r>
              <a:rPr lang="en-US" sz="2800" dirty="0"/>
              <a:t>Every Title I school must have a written parent involvement policy, developed with and approved by parents.</a:t>
            </a:r>
            <a:endParaRPr lang="en-US" sz="2800" dirty="0">
              <a:latin typeface="News Gothic MT"/>
              <a:sym typeface="News Gothic MT"/>
            </a:endParaRPr>
          </a:p>
          <a:p>
            <a:pPr marL="0" indent="0"/>
            <a:r>
              <a:rPr lang="en-US" sz="2800" dirty="0"/>
              <a:t>It should spell out how parents will be involved in a meaningful way.</a:t>
            </a:r>
          </a:p>
          <a:p>
            <a:pPr marL="0" indent="0"/>
            <a:r>
              <a:rPr lang="en-US" sz="2800" dirty="0"/>
              <a:t>It must be updated periodically.</a:t>
            </a:r>
          </a:p>
          <a:p>
            <a:pPr marL="0" indent="0"/>
            <a:r>
              <a:rPr lang="en-US" sz="2800" dirty="0"/>
              <a:t>It must be in a language and format parents can understand.</a:t>
            </a:r>
          </a:p>
          <a:p>
            <a:pPr marL="0" indent="0"/>
            <a:r>
              <a:rPr lang="en-US" sz="2800" dirty="0"/>
              <a:t>Each school will develop its own </a:t>
            </a:r>
          </a:p>
          <a:p>
            <a:pPr marL="0" indent="0">
              <a:buNone/>
            </a:pPr>
            <a:r>
              <a:rPr lang="en-US" sz="2800" dirty="0"/>
              <a:t>Parent Advisory Board.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/>
              <a:t>School Parent Compacts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153400" cy="5562600"/>
          </a:xfrm>
        </p:spPr>
        <p:txBody>
          <a:bodyPr/>
          <a:lstStyle/>
          <a:p>
            <a:pPr marL="0" indent="0"/>
            <a:r>
              <a:rPr lang="en-US" sz="2800" dirty="0"/>
              <a:t>Every Title I school must have a School Parent Compact, developed with and approved by parents.</a:t>
            </a:r>
          </a:p>
          <a:p>
            <a:pPr marL="0" indent="0"/>
            <a:r>
              <a:rPr lang="en-US" sz="2800" dirty="0"/>
              <a:t>Compacts describe how the school, students and parents share responsibility for student achievement.</a:t>
            </a:r>
          </a:p>
          <a:p>
            <a:pPr marL="0" indent="0"/>
            <a:r>
              <a:rPr lang="en-US" sz="2800" dirty="0"/>
              <a:t>All families will receive a copy to review, sign, and return.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81E6AFB-8FC4-4BA9-BBDE-FBD2819562A7}"/>
                  </a:ext>
                </a:extLst>
              </p14:cNvPr>
              <p14:cNvContentPartPr/>
              <p14:nvPr/>
            </p14:nvContentPartPr>
            <p14:xfrm>
              <a:off x="8519400" y="6829920"/>
              <a:ext cx="46440" cy="3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81E6AFB-8FC4-4BA9-BBDE-FBD2819562A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0040" y="6820560"/>
                <a:ext cx="65160" cy="22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dirty="0"/>
              <a:t>School Parent Compact</a:t>
            </a:r>
            <a:br>
              <a:rPr lang="en-US" dirty="0"/>
            </a:br>
            <a:r>
              <a:rPr lang="en-US" dirty="0"/>
              <a:t> School Responsibilities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5791200"/>
          </a:xfrm>
        </p:spPr>
        <p:txBody>
          <a:bodyPr/>
          <a:lstStyle/>
          <a:p>
            <a:pPr>
              <a:buNone/>
            </a:pPr>
            <a:r>
              <a:rPr lang="en-US" dirty="0"/>
              <a:t>	</a:t>
            </a:r>
            <a:r>
              <a:rPr lang="en-US" sz="2400" dirty="0"/>
              <a:t>In Bedford County, we are committed helping all students achieve their potential as a learner.</a:t>
            </a:r>
          </a:p>
          <a:p>
            <a:pPr>
              <a:buNone/>
            </a:pPr>
            <a:r>
              <a:rPr lang="en-US" sz="2400" dirty="0"/>
              <a:t>We commit to:</a:t>
            </a:r>
          </a:p>
          <a:p>
            <a:r>
              <a:rPr lang="en-US" sz="2400" dirty="0"/>
              <a:t>Provide high quality instruction in a safe learning environment</a:t>
            </a:r>
          </a:p>
          <a:p>
            <a:r>
              <a:rPr lang="en-US" sz="2400" dirty="0"/>
              <a:t>Communicate regularly with families regarding academic and behavioral progress</a:t>
            </a:r>
          </a:p>
          <a:p>
            <a:r>
              <a:rPr lang="en-US" sz="2400" dirty="0"/>
              <a:t>Provide parents with opportunities to volunteer </a:t>
            </a:r>
          </a:p>
          <a:p>
            <a:pPr marL="0" indent="0">
              <a:buNone/>
            </a:pPr>
            <a:r>
              <a:rPr lang="en-US" sz="2400" dirty="0"/>
              <a:t>    and participate in their child’s education </a:t>
            </a:r>
          </a:p>
          <a:p>
            <a:r>
              <a:rPr lang="en-US" sz="2400" dirty="0"/>
              <a:t>Develop community partnerships to increase</a:t>
            </a:r>
          </a:p>
          <a:p>
            <a:pPr marL="0" indent="0">
              <a:buNone/>
            </a:pPr>
            <a:r>
              <a:rPr lang="en-US" sz="2400" dirty="0"/>
              <a:t>    resources and opportunities for our students</a:t>
            </a:r>
          </a:p>
          <a:p>
            <a:pPr marL="0" indent="0">
              <a:buNone/>
            </a:pPr>
            <a:endParaRPr lang="en-US" sz="2400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29C4D64-71C2-4A04-B0D6-A01DD3E392AE}"/>
                  </a:ext>
                </a:extLst>
              </p14:cNvPr>
              <p14:cNvContentPartPr/>
              <p14:nvPr/>
            </p14:nvContentPartPr>
            <p14:xfrm>
              <a:off x="8704440" y="102276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29C4D64-71C2-4A04-B0D6-A01DD3E392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95080" y="10134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examples…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/>
          <a:lstStyle/>
          <a:p>
            <a:r>
              <a:rPr lang="en-US" sz="2800" dirty="0"/>
              <a:t>Parent conferences</a:t>
            </a:r>
          </a:p>
          <a:p>
            <a:r>
              <a:rPr lang="en-US" sz="2800" dirty="0"/>
              <a:t>RLA/Math nights</a:t>
            </a:r>
          </a:p>
          <a:p>
            <a:r>
              <a:rPr lang="en-US" sz="2800" dirty="0"/>
              <a:t>STEM Nights</a:t>
            </a:r>
          </a:p>
          <a:p>
            <a:r>
              <a:rPr lang="en-US" sz="2800" dirty="0"/>
              <a:t>Additional programs during breaks</a:t>
            </a:r>
          </a:p>
          <a:p>
            <a:r>
              <a:rPr lang="en-US" sz="2800" dirty="0"/>
              <a:t>Reading/math assistance for students</a:t>
            </a:r>
          </a:p>
          <a:p>
            <a:r>
              <a:rPr lang="en-US" sz="2800" dirty="0"/>
              <a:t>Communication from teachers – newsletters, email, agendas and planners</a:t>
            </a:r>
          </a:p>
          <a:p>
            <a:r>
              <a:rPr lang="en-US" sz="2800" dirty="0"/>
              <a:t>Differentiation for all learners</a:t>
            </a:r>
          </a:p>
          <a:p>
            <a:r>
              <a:rPr lang="en-US" sz="2800" dirty="0"/>
              <a:t>Additional training for teachers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772C68C-16E0-41F7-8265-BF6BBB3157F2}"/>
                  </a:ext>
                </a:extLst>
              </p14:cNvPr>
              <p14:cNvContentPartPr/>
              <p14:nvPr/>
            </p14:nvContentPartPr>
            <p14:xfrm>
              <a:off x="2305080" y="25848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772C68C-16E0-41F7-8265-BF6BBB3157F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95720" y="249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916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Parent Compact</a:t>
            </a:r>
            <a:br>
              <a:rPr lang="en-US" dirty="0"/>
            </a:br>
            <a:r>
              <a:rPr lang="en-US" dirty="0"/>
              <a:t>Parent Rights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199"/>
          </a:xfrm>
        </p:spPr>
        <p:txBody>
          <a:bodyPr/>
          <a:lstStyle/>
          <a:p>
            <a:pPr marL="514350" indent="-514350">
              <a:buNone/>
            </a:pPr>
            <a:r>
              <a:rPr lang="en-US" sz="2800" b="1" dirty="0"/>
              <a:t>The importance of communication between teachers</a:t>
            </a:r>
          </a:p>
          <a:p>
            <a:pPr marL="514350" indent="-514350">
              <a:buNone/>
            </a:pPr>
            <a:r>
              <a:rPr lang="en-US" sz="2800" b="1" dirty="0"/>
              <a:t>and parents on an ongoing basis through, at least: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2800" dirty="0"/>
              <a:t>Parent-teacher conferences in </a:t>
            </a:r>
          </a:p>
          <a:p>
            <a:pPr marL="514350" indent="-514350">
              <a:buNone/>
            </a:pPr>
            <a:r>
              <a:rPr lang="en-US" sz="2800" dirty="0"/>
              <a:t>      schools</a:t>
            </a:r>
          </a:p>
          <a:p>
            <a:pPr marL="514350" indent="-514350"/>
            <a:r>
              <a:rPr lang="en-US" sz="2800" dirty="0"/>
              <a:t>Frequent reports to parents on their child’s</a:t>
            </a:r>
          </a:p>
          <a:p>
            <a:pPr marL="514350" indent="-514350">
              <a:buNone/>
            </a:pPr>
            <a:r>
              <a:rPr lang="en-US" sz="2800" dirty="0"/>
              <a:t>      progress; and</a:t>
            </a:r>
          </a:p>
          <a:p>
            <a:pPr marL="514350" indent="-514350"/>
            <a:r>
              <a:rPr lang="en-US" sz="2800" dirty="0"/>
              <a:t>Reasonable access to staff, </a:t>
            </a:r>
          </a:p>
          <a:p>
            <a:pPr marL="514350" indent="-514350">
              <a:buNone/>
            </a:pPr>
            <a:r>
              <a:rPr lang="en-US" sz="2800" dirty="0"/>
              <a:t>     opportunities to volunteer and participate</a:t>
            </a:r>
          </a:p>
          <a:p>
            <a:pPr marL="514350" indent="-514350">
              <a:buNone/>
            </a:pPr>
            <a:r>
              <a:rPr lang="en-US" sz="2800" dirty="0"/>
              <a:t>     in their child’s class, and observation </a:t>
            </a:r>
            <a:br>
              <a:rPr lang="en-US" sz="2800" dirty="0"/>
            </a:br>
            <a:r>
              <a:rPr lang="en-US" sz="2800" dirty="0"/>
              <a:t>of classroom activities.  </a:t>
            </a:r>
            <a:endParaRPr lang="en-US" sz="2800" b="1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4038600"/>
          </a:xfrm>
        </p:spPr>
        <p:txBody>
          <a:bodyPr/>
          <a:lstStyle/>
          <a:p>
            <a:r>
              <a:rPr lang="en-US" sz="3200" dirty="0"/>
              <a:t>Please let us know if you would like more information!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Thank you so much for being here!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theme/theme1.xml><?xml version="1.0" encoding="utf-8"?>
<a:theme xmlns:a="http://schemas.openxmlformats.org/drawingml/2006/main" name="Presentation1">
  <a:themeElements>
    <a:clrScheme name="Presentation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2542</TotalTime>
  <Words>673</Words>
  <Application>Microsoft Office PowerPoint</Application>
  <PresentationFormat>On-screen Show (4:3)</PresentationFormat>
  <Paragraphs>71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Helvetica</vt:lpstr>
      <vt:lpstr>News Gothic MT</vt:lpstr>
      <vt:lpstr>Presentation1</vt:lpstr>
      <vt:lpstr>Bedford County Schools Title I Information for Families</vt:lpstr>
      <vt:lpstr>Goals of Title I</vt:lpstr>
      <vt:lpstr>PowerPoint Presentation</vt:lpstr>
      <vt:lpstr>Our Program</vt:lpstr>
      <vt:lpstr>The Schoolwide Model</vt:lpstr>
      <vt:lpstr>Assessments</vt:lpstr>
      <vt:lpstr>State Assessments</vt:lpstr>
      <vt:lpstr>Parent Involvement Policy</vt:lpstr>
      <vt:lpstr>School Parent Compacts</vt:lpstr>
      <vt:lpstr>School Parent Compact  School Responsibilities </vt:lpstr>
      <vt:lpstr>A few examples…</vt:lpstr>
      <vt:lpstr>School Parent Compact Parent Rights </vt:lpstr>
      <vt:lpstr>Please let us know if you would like more information!  Thank you so much for being here!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 Annual Parent Night</dc:title>
  <dc:creator>James Dean</dc:creator>
  <cp:lastModifiedBy>Jennifer Jordan</cp:lastModifiedBy>
  <cp:revision>53</cp:revision>
  <dcterms:created xsi:type="dcterms:W3CDTF">2013-08-06T14:14:56Z</dcterms:created>
  <dcterms:modified xsi:type="dcterms:W3CDTF">2023-08-02T22:59:00Z</dcterms:modified>
</cp:coreProperties>
</file>