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7"/>
  </p:notesMasterIdLst>
  <p:handoutMasterIdLst>
    <p:handoutMasterId r:id="rId28"/>
  </p:handoutMasterIdLst>
  <p:sldIdLst>
    <p:sldId id="256" r:id="rId5"/>
    <p:sldId id="271" r:id="rId6"/>
    <p:sldId id="270" r:id="rId7"/>
    <p:sldId id="257" r:id="rId8"/>
    <p:sldId id="258" r:id="rId9"/>
    <p:sldId id="272" r:id="rId10"/>
    <p:sldId id="259" r:id="rId11"/>
    <p:sldId id="273" r:id="rId12"/>
    <p:sldId id="260" r:id="rId13"/>
    <p:sldId id="274" r:id="rId14"/>
    <p:sldId id="261" r:id="rId15"/>
    <p:sldId id="275" r:id="rId16"/>
    <p:sldId id="262" r:id="rId17"/>
    <p:sldId id="276" r:id="rId18"/>
    <p:sldId id="264" r:id="rId19"/>
    <p:sldId id="265" r:id="rId20"/>
    <p:sldId id="277" r:id="rId21"/>
    <p:sldId id="266" r:id="rId22"/>
    <p:sldId id="278" r:id="rId23"/>
    <p:sldId id="267" r:id="rId24"/>
    <p:sldId id="268" r:id="rId25"/>
    <p:sldId id="269" r:id="rId26"/>
  </p:sldIdLst>
  <p:sldSz cx="12192000" cy="6858000"/>
  <p:notesSz cx="6858000" cy="9144000"/>
  <p:embeddedFontLst>
    <p:embeddedFont>
      <p:font typeface="Arial Black" panose="020B0A04020102020204" pitchFamily="34" charset="0"/>
      <p:bold r:id="rId29"/>
    </p:embeddedFont>
  </p:embeddedFont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B2B2B2"/>
    <a:srgbClr val="FFCC00"/>
    <a:srgbClr val="FF4747"/>
    <a:srgbClr val="FF0000"/>
    <a:srgbClr val="CC99FF"/>
    <a:srgbClr val="FFBDE9"/>
    <a:srgbClr val="7EE6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0288" autoAdjust="0"/>
  </p:normalViewPr>
  <p:slideViewPr>
    <p:cSldViewPr>
      <p:cViewPr varScale="1">
        <p:scale>
          <a:sx n="86" d="100"/>
          <a:sy n="86" d="100"/>
        </p:scale>
        <p:origin x="1434" y="8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15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ller, Christine" userId="e7e57e50-e6b5-4e65-991e-73625fdf934f" providerId="ADAL" clId="{A39D13C3-FB85-4958-9E3E-F5A661B82633}"/>
    <pc:docChg chg="modSld sldOrd">
      <pc:chgData name="Fuller, Christine" userId="e7e57e50-e6b5-4e65-991e-73625fdf934f" providerId="ADAL" clId="{A39D13C3-FB85-4958-9E3E-F5A661B82633}" dt="2021-11-30T12:01:55.521" v="1"/>
      <pc:docMkLst>
        <pc:docMk/>
      </pc:docMkLst>
      <pc:sldChg chg="ord">
        <pc:chgData name="Fuller, Christine" userId="e7e57e50-e6b5-4e65-991e-73625fdf934f" providerId="ADAL" clId="{A39D13C3-FB85-4958-9E3E-F5A661B82633}" dt="2021-11-30T12:01:55.521" v="1"/>
        <pc:sldMkLst>
          <pc:docMk/>
          <pc:sldMk cId="0" sldId="271"/>
        </pc:sldMkLst>
      </pc:sldChg>
    </pc:docChg>
  </pc:docChgLst>
  <pc:docChgLst>
    <pc:chgData name="Fuller, Christine" userId="e7e57e50-e6b5-4e65-991e-73625fdf934f" providerId="ADAL" clId="{9DFC83E4-0D4F-4E40-A742-2E04A23650AB}"/>
    <pc:docChg chg="undo custSel modSld">
      <pc:chgData name="Fuller, Christine" userId="e7e57e50-e6b5-4e65-991e-73625fdf934f" providerId="ADAL" clId="{9DFC83E4-0D4F-4E40-A742-2E04A23650AB}" dt="2020-12-30T17:30:27.357" v="273" actId="1076"/>
      <pc:docMkLst>
        <pc:docMk/>
      </pc:docMkLst>
      <pc:sldChg chg="modSp modTransition">
        <pc:chgData name="Fuller, Christine" userId="e7e57e50-e6b5-4e65-991e-73625fdf934f" providerId="ADAL" clId="{9DFC83E4-0D4F-4E40-A742-2E04A23650AB}" dt="2020-12-30T17:11:03.498" v="83" actId="20577"/>
        <pc:sldMkLst>
          <pc:docMk/>
          <pc:sldMk cId="0" sldId="256"/>
        </pc:sldMkLst>
        <pc:spChg chg="mod">
          <ac:chgData name="Fuller, Christine" userId="e7e57e50-e6b5-4e65-991e-73625fdf934f" providerId="ADAL" clId="{9DFC83E4-0D4F-4E40-A742-2E04A23650AB}" dt="2020-12-30T17:11:03.498" v="83" actId="20577"/>
          <ac:spMkLst>
            <pc:docMk/>
            <pc:sldMk cId="0" sldId="256"/>
            <ac:spMk id="2053" creationId="{2F2113E0-8069-4E29-8CDA-C231285D824E}"/>
          </ac:spMkLst>
        </pc:spChg>
      </pc:sldChg>
      <pc:sldChg chg="modTransition">
        <pc:chgData name="Fuller, Christine" userId="e7e57e50-e6b5-4e65-991e-73625fdf934f" providerId="ADAL" clId="{9DFC83E4-0D4F-4E40-A742-2E04A23650AB}" dt="2020-12-30T17:07:44.376" v="1"/>
        <pc:sldMkLst>
          <pc:docMk/>
          <pc:sldMk cId="0" sldId="257"/>
        </pc:sldMkLst>
      </pc:sldChg>
      <pc:sldChg chg="modTransition">
        <pc:chgData name="Fuller, Christine" userId="e7e57e50-e6b5-4e65-991e-73625fdf934f" providerId="ADAL" clId="{9DFC83E4-0D4F-4E40-A742-2E04A23650AB}" dt="2020-12-30T17:23:52.801" v="229"/>
        <pc:sldMkLst>
          <pc:docMk/>
          <pc:sldMk cId="0" sldId="258"/>
        </pc:sldMkLst>
      </pc:sldChg>
      <pc:sldChg chg="modTransition">
        <pc:chgData name="Fuller, Christine" userId="e7e57e50-e6b5-4e65-991e-73625fdf934f" providerId="ADAL" clId="{9DFC83E4-0D4F-4E40-A742-2E04A23650AB}" dt="2020-12-30T17:07:44.376" v="1"/>
        <pc:sldMkLst>
          <pc:docMk/>
          <pc:sldMk cId="0" sldId="259"/>
        </pc:sldMkLst>
      </pc:sldChg>
      <pc:sldChg chg="modTransition">
        <pc:chgData name="Fuller, Christine" userId="e7e57e50-e6b5-4e65-991e-73625fdf934f" providerId="ADAL" clId="{9DFC83E4-0D4F-4E40-A742-2E04A23650AB}" dt="2020-12-30T17:24:13.957" v="247"/>
        <pc:sldMkLst>
          <pc:docMk/>
          <pc:sldMk cId="0" sldId="260"/>
        </pc:sldMkLst>
      </pc:sldChg>
      <pc:sldChg chg="modTransition">
        <pc:chgData name="Fuller, Christine" userId="e7e57e50-e6b5-4e65-991e-73625fdf934f" providerId="ADAL" clId="{9DFC83E4-0D4F-4E40-A742-2E04A23650AB}" dt="2020-12-30T17:24:18.411" v="252"/>
        <pc:sldMkLst>
          <pc:docMk/>
          <pc:sldMk cId="0" sldId="261"/>
        </pc:sldMkLst>
      </pc:sldChg>
      <pc:sldChg chg="modTransition">
        <pc:chgData name="Fuller, Christine" userId="e7e57e50-e6b5-4e65-991e-73625fdf934f" providerId="ADAL" clId="{9DFC83E4-0D4F-4E40-A742-2E04A23650AB}" dt="2020-12-30T17:24:09.502" v="242"/>
        <pc:sldMkLst>
          <pc:docMk/>
          <pc:sldMk cId="0" sldId="262"/>
        </pc:sldMkLst>
      </pc:sldChg>
      <pc:sldChg chg="modTransition">
        <pc:chgData name="Fuller, Christine" userId="e7e57e50-e6b5-4e65-991e-73625fdf934f" providerId="ADAL" clId="{9DFC83E4-0D4F-4E40-A742-2E04A23650AB}" dt="2020-12-30T17:07:44.376" v="1"/>
        <pc:sldMkLst>
          <pc:docMk/>
          <pc:sldMk cId="0" sldId="264"/>
        </pc:sldMkLst>
      </pc:sldChg>
      <pc:sldChg chg="modTransition">
        <pc:chgData name="Fuller, Christine" userId="e7e57e50-e6b5-4e65-991e-73625fdf934f" providerId="ADAL" clId="{9DFC83E4-0D4F-4E40-A742-2E04A23650AB}" dt="2020-12-30T17:07:44.376" v="1"/>
        <pc:sldMkLst>
          <pc:docMk/>
          <pc:sldMk cId="0" sldId="265"/>
        </pc:sldMkLst>
      </pc:sldChg>
      <pc:sldChg chg="modTransition">
        <pc:chgData name="Fuller, Christine" userId="e7e57e50-e6b5-4e65-991e-73625fdf934f" providerId="ADAL" clId="{9DFC83E4-0D4F-4E40-A742-2E04A23650AB}" dt="2020-12-30T17:07:44.376" v="1"/>
        <pc:sldMkLst>
          <pc:docMk/>
          <pc:sldMk cId="0" sldId="266"/>
        </pc:sldMkLst>
      </pc:sldChg>
      <pc:sldChg chg="modTransition">
        <pc:chgData name="Fuller, Christine" userId="e7e57e50-e6b5-4e65-991e-73625fdf934f" providerId="ADAL" clId="{9DFC83E4-0D4F-4E40-A742-2E04A23650AB}" dt="2020-12-30T17:07:44.376" v="1"/>
        <pc:sldMkLst>
          <pc:docMk/>
          <pc:sldMk cId="0" sldId="267"/>
        </pc:sldMkLst>
      </pc:sldChg>
      <pc:sldChg chg="modSp modTransition">
        <pc:chgData name="Fuller, Christine" userId="e7e57e50-e6b5-4e65-991e-73625fdf934f" providerId="ADAL" clId="{9DFC83E4-0D4F-4E40-A742-2E04A23650AB}" dt="2020-12-30T17:23:21.173" v="219" actId="20577"/>
        <pc:sldMkLst>
          <pc:docMk/>
          <pc:sldMk cId="0" sldId="268"/>
        </pc:sldMkLst>
        <pc:spChg chg="mod">
          <ac:chgData name="Fuller, Christine" userId="e7e57e50-e6b5-4e65-991e-73625fdf934f" providerId="ADAL" clId="{9DFC83E4-0D4F-4E40-A742-2E04A23650AB}" dt="2020-12-30T17:23:21.173" v="219" actId="20577"/>
          <ac:spMkLst>
            <pc:docMk/>
            <pc:sldMk cId="0" sldId="268"/>
            <ac:spMk id="14338" creationId="{5138392F-0981-4628-8B25-9D453359560E}"/>
          </ac:spMkLst>
        </pc:spChg>
      </pc:sldChg>
      <pc:sldChg chg="modTransition">
        <pc:chgData name="Fuller, Christine" userId="e7e57e50-e6b5-4e65-991e-73625fdf934f" providerId="ADAL" clId="{9DFC83E4-0D4F-4E40-A742-2E04A23650AB}" dt="2020-12-30T17:07:44.376" v="1"/>
        <pc:sldMkLst>
          <pc:docMk/>
          <pc:sldMk cId="0" sldId="269"/>
        </pc:sldMkLst>
      </pc:sldChg>
      <pc:sldChg chg="modTransition">
        <pc:chgData name="Fuller, Christine" userId="e7e57e50-e6b5-4e65-991e-73625fdf934f" providerId="ADAL" clId="{9DFC83E4-0D4F-4E40-A742-2E04A23650AB}" dt="2020-12-30T17:23:58.116" v="234"/>
        <pc:sldMkLst>
          <pc:docMk/>
          <pc:sldMk cId="0" sldId="270"/>
        </pc:sldMkLst>
      </pc:sldChg>
      <pc:sldChg chg="modTransition">
        <pc:chgData name="Fuller, Christine" userId="e7e57e50-e6b5-4e65-991e-73625fdf934f" providerId="ADAL" clId="{9DFC83E4-0D4F-4E40-A742-2E04A23650AB}" dt="2020-12-30T17:23:47.440" v="224"/>
        <pc:sldMkLst>
          <pc:docMk/>
          <pc:sldMk cId="0" sldId="271"/>
        </pc:sldMkLst>
      </pc:sldChg>
      <pc:sldChg chg="modTransition">
        <pc:chgData name="Fuller, Christine" userId="e7e57e50-e6b5-4e65-991e-73625fdf934f" providerId="ADAL" clId="{9DFC83E4-0D4F-4E40-A742-2E04A23650AB}" dt="2020-12-30T17:27:57.146" v="257"/>
        <pc:sldMkLst>
          <pc:docMk/>
          <pc:sldMk cId="0" sldId="272"/>
        </pc:sldMkLst>
      </pc:sldChg>
      <pc:sldChg chg="modTransition">
        <pc:chgData name="Fuller, Christine" userId="e7e57e50-e6b5-4e65-991e-73625fdf934f" providerId="ADAL" clId="{9DFC83E4-0D4F-4E40-A742-2E04A23650AB}" dt="2020-12-30T17:27:50.362" v="254"/>
        <pc:sldMkLst>
          <pc:docMk/>
          <pc:sldMk cId="0" sldId="273"/>
        </pc:sldMkLst>
      </pc:sldChg>
      <pc:sldChg chg="modSp mod modTransition">
        <pc:chgData name="Fuller, Christine" userId="e7e57e50-e6b5-4e65-991e-73625fdf934f" providerId="ADAL" clId="{9DFC83E4-0D4F-4E40-A742-2E04A23650AB}" dt="2020-12-30T17:16:37.033" v="164" actId="6549"/>
        <pc:sldMkLst>
          <pc:docMk/>
          <pc:sldMk cId="0" sldId="274"/>
        </pc:sldMkLst>
        <pc:spChg chg="mod">
          <ac:chgData name="Fuller, Christine" userId="e7e57e50-e6b5-4e65-991e-73625fdf934f" providerId="ADAL" clId="{9DFC83E4-0D4F-4E40-A742-2E04A23650AB}" dt="2020-12-30T17:16:13.280" v="139" actId="1076"/>
          <ac:spMkLst>
            <pc:docMk/>
            <pc:sldMk cId="0" sldId="274"/>
            <ac:spMk id="6174" creationId="{B34779EB-027A-486F-A3F1-3AB135A90213}"/>
          </ac:spMkLst>
        </pc:spChg>
        <pc:spChg chg="mod">
          <ac:chgData name="Fuller, Christine" userId="e7e57e50-e6b5-4e65-991e-73625fdf934f" providerId="ADAL" clId="{9DFC83E4-0D4F-4E40-A742-2E04A23650AB}" dt="2020-12-30T17:16:23.873" v="160" actId="6549"/>
          <ac:spMkLst>
            <pc:docMk/>
            <pc:sldMk cId="0" sldId="274"/>
            <ac:spMk id="38923" creationId="{70CA2FCC-9A9B-4F08-BA5F-A13389602E75}"/>
          </ac:spMkLst>
        </pc:spChg>
        <pc:spChg chg="mod">
          <ac:chgData name="Fuller, Christine" userId="e7e57e50-e6b5-4e65-991e-73625fdf934f" providerId="ADAL" clId="{9DFC83E4-0D4F-4E40-A742-2E04A23650AB}" dt="2020-12-30T17:16:20.839" v="159" actId="20577"/>
          <ac:spMkLst>
            <pc:docMk/>
            <pc:sldMk cId="0" sldId="274"/>
            <ac:spMk id="38926" creationId="{19A8509F-5948-44D3-B310-CAE79214F74B}"/>
          </ac:spMkLst>
        </pc:spChg>
        <pc:spChg chg="mod">
          <ac:chgData name="Fuller, Christine" userId="e7e57e50-e6b5-4e65-991e-73625fdf934f" providerId="ADAL" clId="{9DFC83E4-0D4F-4E40-A742-2E04A23650AB}" dt="2020-12-30T17:16:26.620" v="161" actId="6549"/>
          <ac:spMkLst>
            <pc:docMk/>
            <pc:sldMk cId="0" sldId="274"/>
            <ac:spMk id="38929" creationId="{CE517131-0FC3-4C1F-A48F-E951B828A34E}"/>
          </ac:spMkLst>
        </pc:spChg>
        <pc:spChg chg="mod">
          <ac:chgData name="Fuller, Christine" userId="e7e57e50-e6b5-4e65-991e-73625fdf934f" providerId="ADAL" clId="{9DFC83E4-0D4F-4E40-A742-2E04A23650AB}" dt="2020-12-30T17:16:28.936" v="162" actId="6549"/>
          <ac:spMkLst>
            <pc:docMk/>
            <pc:sldMk cId="0" sldId="274"/>
            <ac:spMk id="38932" creationId="{842FCF24-DCA0-44CD-9FE2-42DEEDE971B5}"/>
          </ac:spMkLst>
        </pc:spChg>
        <pc:spChg chg="mod">
          <ac:chgData name="Fuller, Christine" userId="e7e57e50-e6b5-4e65-991e-73625fdf934f" providerId="ADAL" clId="{9DFC83E4-0D4F-4E40-A742-2E04A23650AB}" dt="2020-12-30T17:16:13.873" v="142" actId="14100"/>
          <ac:spMkLst>
            <pc:docMk/>
            <pc:sldMk cId="0" sldId="274"/>
            <ac:spMk id="38934" creationId="{62071EBF-F6A8-43C8-A08C-86E374CAB55E}"/>
          </ac:spMkLst>
        </pc:spChg>
        <pc:spChg chg="mod">
          <ac:chgData name="Fuller, Christine" userId="e7e57e50-e6b5-4e65-991e-73625fdf934f" providerId="ADAL" clId="{9DFC83E4-0D4F-4E40-A742-2E04A23650AB}" dt="2020-12-30T17:16:34.588" v="163" actId="6549"/>
          <ac:spMkLst>
            <pc:docMk/>
            <pc:sldMk cId="0" sldId="274"/>
            <ac:spMk id="38935" creationId="{DAD19934-B580-402E-81FA-03C4E41B0827}"/>
          </ac:spMkLst>
        </pc:spChg>
        <pc:spChg chg="mod">
          <ac:chgData name="Fuller, Christine" userId="e7e57e50-e6b5-4e65-991e-73625fdf934f" providerId="ADAL" clId="{9DFC83E4-0D4F-4E40-A742-2E04A23650AB}" dt="2020-12-30T17:16:37.033" v="164" actId="6549"/>
          <ac:spMkLst>
            <pc:docMk/>
            <pc:sldMk cId="0" sldId="274"/>
            <ac:spMk id="38938" creationId="{28C57FBB-2EC3-44E6-A045-7529E1AC52F1}"/>
          </ac:spMkLst>
        </pc:spChg>
        <pc:grpChg chg="mod">
          <ac:chgData name="Fuller, Christine" userId="e7e57e50-e6b5-4e65-991e-73625fdf934f" providerId="ADAL" clId="{9DFC83E4-0D4F-4E40-A742-2E04A23650AB}" dt="2020-12-30T17:16:13.873" v="142" actId="14100"/>
          <ac:grpSpMkLst>
            <pc:docMk/>
            <pc:sldMk cId="0" sldId="274"/>
            <ac:grpSpMk id="6170" creationId="{50E8BECE-95B8-4531-941E-ABF6881448E8}"/>
          </ac:grpSpMkLst>
        </pc:grpChg>
      </pc:sldChg>
      <pc:sldChg chg="modSp modTransition">
        <pc:chgData name="Fuller, Christine" userId="e7e57e50-e6b5-4e65-991e-73625fdf934f" providerId="ADAL" clId="{9DFC83E4-0D4F-4E40-A742-2E04A23650AB}" dt="2020-12-30T17:20:10.455" v="172" actId="20577"/>
        <pc:sldMkLst>
          <pc:docMk/>
          <pc:sldMk cId="0" sldId="275"/>
        </pc:sldMkLst>
        <pc:spChg chg="mod">
          <ac:chgData name="Fuller, Christine" userId="e7e57e50-e6b5-4e65-991e-73625fdf934f" providerId="ADAL" clId="{9DFC83E4-0D4F-4E40-A742-2E04A23650AB}" dt="2020-12-30T17:20:10.455" v="172" actId="20577"/>
          <ac:spMkLst>
            <pc:docMk/>
            <pc:sldMk cId="0" sldId="275"/>
            <ac:spMk id="7181" creationId="{3F2E3763-3F68-41E5-A3F0-FD5E7C7741D1}"/>
          </ac:spMkLst>
        </pc:spChg>
      </pc:sldChg>
      <pc:sldChg chg="addSp delSp modSp mod modTransition modAnim">
        <pc:chgData name="Fuller, Christine" userId="e7e57e50-e6b5-4e65-991e-73625fdf934f" providerId="ADAL" clId="{9DFC83E4-0D4F-4E40-A742-2E04A23650AB}" dt="2020-12-30T17:30:27.357" v="273" actId="1076"/>
        <pc:sldMkLst>
          <pc:docMk/>
          <pc:sldMk cId="0" sldId="276"/>
        </pc:sldMkLst>
        <pc:picChg chg="add mod ord modCrop">
          <ac:chgData name="Fuller, Christine" userId="e7e57e50-e6b5-4e65-991e-73625fdf934f" providerId="ADAL" clId="{9DFC83E4-0D4F-4E40-A742-2E04A23650AB}" dt="2020-12-30T17:30:27.357" v="273" actId="1076"/>
          <ac:picMkLst>
            <pc:docMk/>
            <pc:sldMk cId="0" sldId="276"/>
            <ac:picMk id="2" creationId="{F9186968-68BF-431F-BED6-0FCBC4E94CA8}"/>
          </ac:picMkLst>
        </pc:picChg>
        <pc:picChg chg="del">
          <ac:chgData name="Fuller, Christine" userId="e7e57e50-e6b5-4e65-991e-73625fdf934f" providerId="ADAL" clId="{9DFC83E4-0D4F-4E40-A742-2E04A23650AB}" dt="2020-12-30T17:29:32.622" v="258" actId="478"/>
          <ac:picMkLst>
            <pc:docMk/>
            <pc:sldMk cId="0" sldId="276"/>
            <ac:picMk id="8196" creationId="{5B052559-438B-4DAE-8158-D6B1E1AE84C2}"/>
          </ac:picMkLst>
        </pc:picChg>
      </pc:sldChg>
      <pc:sldChg chg="modTransition">
        <pc:chgData name="Fuller, Christine" userId="e7e57e50-e6b5-4e65-991e-73625fdf934f" providerId="ADAL" clId="{9DFC83E4-0D4F-4E40-A742-2E04A23650AB}" dt="2020-12-30T17:07:44.376" v="1"/>
        <pc:sldMkLst>
          <pc:docMk/>
          <pc:sldMk cId="0" sldId="277"/>
        </pc:sldMkLst>
      </pc:sldChg>
      <pc:sldChg chg="modTransition">
        <pc:chgData name="Fuller, Christine" userId="e7e57e50-e6b5-4e65-991e-73625fdf934f" providerId="ADAL" clId="{9DFC83E4-0D4F-4E40-A742-2E04A23650AB}" dt="2020-12-30T17:07:44.376" v="1"/>
        <pc:sldMkLst>
          <pc:docMk/>
          <pc:sldMk cId="0" sldId="2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47DBDFA-E3C3-4C05-AA15-0778A04F43C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16387" name="Rectangle 3">
            <a:extLst>
              <a:ext uri="{FF2B5EF4-FFF2-40B4-BE49-F238E27FC236}">
                <a16:creationId xmlns:a16="http://schemas.microsoft.com/office/drawing/2014/main" id="{93DD7F24-A089-46C7-9B87-A2E6D09EC3A0}"/>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6388" name="Rectangle 4">
            <a:extLst>
              <a:ext uri="{FF2B5EF4-FFF2-40B4-BE49-F238E27FC236}">
                <a16:creationId xmlns:a16="http://schemas.microsoft.com/office/drawing/2014/main" id="{D1C9BDAA-6934-40F8-8F70-5FB0FB2D0938}"/>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16389" name="Rectangle 5">
            <a:extLst>
              <a:ext uri="{FF2B5EF4-FFF2-40B4-BE49-F238E27FC236}">
                <a16:creationId xmlns:a16="http://schemas.microsoft.com/office/drawing/2014/main" id="{D69CFA81-55E0-4C54-8C0D-33F0DBF37F76}"/>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45EDAE6-E22E-433B-B614-9C68501FE1B6}"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2DC38342-09BD-49B8-B1CE-326C5D75EC2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21507" name="Rectangle 3">
            <a:extLst>
              <a:ext uri="{FF2B5EF4-FFF2-40B4-BE49-F238E27FC236}">
                <a16:creationId xmlns:a16="http://schemas.microsoft.com/office/drawing/2014/main" id="{0C531636-98F3-4372-B1D0-88BD2945463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14340" name="Rectangle 4">
            <a:extLst>
              <a:ext uri="{FF2B5EF4-FFF2-40B4-BE49-F238E27FC236}">
                <a16:creationId xmlns:a16="http://schemas.microsoft.com/office/drawing/2014/main" id="{9E53FBC8-273D-4AFE-BC32-8E29C05028F6}"/>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a:extLst>
              <a:ext uri="{FF2B5EF4-FFF2-40B4-BE49-F238E27FC236}">
                <a16:creationId xmlns:a16="http://schemas.microsoft.com/office/drawing/2014/main" id="{31ADA759-82C4-4BA3-B9B4-6612A1C77037}"/>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a:extLst>
              <a:ext uri="{FF2B5EF4-FFF2-40B4-BE49-F238E27FC236}">
                <a16:creationId xmlns:a16="http://schemas.microsoft.com/office/drawing/2014/main" id="{414A035C-73B9-4BC5-A885-C18EF108B96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21511" name="Rectangle 7">
            <a:extLst>
              <a:ext uri="{FF2B5EF4-FFF2-40B4-BE49-F238E27FC236}">
                <a16:creationId xmlns:a16="http://schemas.microsoft.com/office/drawing/2014/main" id="{B0CE4867-F8FD-45C9-9B5A-499653D113FE}"/>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E50FDAB-3512-4E3F-B735-9F292094456B}"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284E6610-C5E9-46AB-B59F-B10C9D03867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4CF3CE-D209-4D58-94CF-E34E5EEA8375}" type="slidenum">
              <a:rPr lang="en-US" altLang="en-US"/>
              <a:pPr eaLnBrk="1" hangingPunct="1"/>
              <a:t>1</a:t>
            </a:fld>
            <a:endParaRPr lang="en-US" altLang="en-US"/>
          </a:p>
        </p:txBody>
      </p:sp>
      <p:sp>
        <p:nvSpPr>
          <p:cNvPr id="15363" name="Rectangle 2">
            <a:extLst>
              <a:ext uri="{FF2B5EF4-FFF2-40B4-BE49-F238E27FC236}">
                <a16:creationId xmlns:a16="http://schemas.microsoft.com/office/drawing/2014/main" id="{F9ACF876-FF13-493A-9DBC-B383A0CA3C54}"/>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8C2F68F3-28CF-4046-8008-14B47881E0C1}"/>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(For dramatic effect, don’t speak during this slide)</a:t>
            </a:r>
          </a:p>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AF28E366-7B5B-4883-8FBC-A44F5D4528D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FAD8E17-5F55-4CD5-929B-C8D64F87554A}" type="slidenum">
              <a:rPr lang="en-US" altLang="en-US" sz="1200"/>
              <a:pPr algn="r" eaLnBrk="1" hangingPunct="1"/>
              <a:t>2</a:t>
            </a:fld>
            <a:endParaRPr lang="en-US" altLang="en-US" sz="1200"/>
          </a:p>
        </p:txBody>
      </p:sp>
      <p:sp>
        <p:nvSpPr>
          <p:cNvPr id="33795" name="Rectangle 2">
            <a:extLst>
              <a:ext uri="{FF2B5EF4-FFF2-40B4-BE49-F238E27FC236}">
                <a16:creationId xmlns:a16="http://schemas.microsoft.com/office/drawing/2014/main" id="{B4CBE886-91E8-4CEC-A132-DCA75B20135D}"/>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F27A7C03-B945-46B9-B37B-6119198C69E8}"/>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(For dramatic effect, don’t speak during this slide)</a:t>
            </a:r>
          </a:p>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2F99F338-0AB7-4AD6-A72F-9921E7B32FF4}"/>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60806BB1-15DF-4596-A9D4-70E40C9C77DD}" type="slidenum">
              <a:rPr lang="en-US" altLang="en-US" sz="1200"/>
              <a:pPr algn="r" eaLnBrk="1" hangingPunct="1"/>
              <a:t>3</a:t>
            </a:fld>
            <a:endParaRPr lang="en-US" altLang="en-US" sz="1200"/>
          </a:p>
        </p:txBody>
      </p:sp>
      <p:sp>
        <p:nvSpPr>
          <p:cNvPr id="31747" name="Rectangle 2">
            <a:extLst>
              <a:ext uri="{FF2B5EF4-FFF2-40B4-BE49-F238E27FC236}">
                <a16:creationId xmlns:a16="http://schemas.microsoft.com/office/drawing/2014/main" id="{46ECA9BE-9347-469A-9DC8-D4458E53F83A}"/>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6C03BF93-F545-44EC-8C85-97BFCC5462D1}"/>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(For dramatic effect, don’t speak during this slide)</a:t>
            </a:r>
          </a:p>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22A87DCD-34B0-4B19-A118-54534AA168C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013D20D-DFFE-457D-B28E-9DE55CF535CC}" type="slidenum">
              <a:rPr lang="en-US" altLang="en-US"/>
              <a:pPr eaLnBrk="1" hangingPunct="1"/>
              <a:t>4</a:t>
            </a:fld>
            <a:endParaRPr lang="en-US" altLang="en-US"/>
          </a:p>
        </p:txBody>
      </p:sp>
      <p:sp>
        <p:nvSpPr>
          <p:cNvPr id="16387" name="Rectangle 2">
            <a:extLst>
              <a:ext uri="{FF2B5EF4-FFF2-40B4-BE49-F238E27FC236}">
                <a16:creationId xmlns:a16="http://schemas.microsoft.com/office/drawing/2014/main" id="{A0566CFB-7488-478B-9DB2-237A65703EA2}"/>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9862AC3B-A0AF-4716-BDFA-070A5416EC13}"/>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High School of Business is only available in selected schools nationwide  </a:t>
            </a:r>
          </a:p>
          <a:p>
            <a:pPr eaLnBrk="1" hangingPunct="1"/>
            <a:r>
              <a:rPr lang="en-US" altLang="en-US">
                <a:latin typeface="Arial" panose="020B0604020202020204" pitchFamily="34" charset="0"/>
              </a:rPr>
              <a:t>Designed like a college business and marketing program with the goal of preparing you to excel in a college business administration program.  So is High School of Business for you?  Have you ever thought that you… (next slide)</a:t>
            </a:r>
          </a:p>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47182FAF-183C-4B3C-B00D-16AA6746295E}"/>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A6747E-A339-41E3-8B14-414A45C64272}" type="slidenum">
              <a:rPr lang="en-US" altLang="en-US"/>
              <a:pPr eaLnBrk="1" hangingPunct="1"/>
              <a:t>5</a:t>
            </a:fld>
            <a:endParaRPr lang="en-US" altLang="en-US"/>
          </a:p>
        </p:txBody>
      </p:sp>
      <p:sp>
        <p:nvSpPr>
          <p:cNvPr id="17411" name="Rectangle 2">
            <a:extLst>
              <a:ext uri="{FF2B5EF4-FFF2-40B4-BE49-F238E27FC236}">
                <a16:creationId xmlns:a16="http://schemas.microsoft.com/office/drawing/2014/main" id="{B870333F-7682-4263-9B79-B35BC1BCCCCB}"/>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176653F1-DCB8-4475-B93C-78A1D334C2D2}"/>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(go to next slide)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B2EE70AE-D220-40DD-9AA3-1FAC83B29C7A}"/>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6F87B4F9-08A9-4A29-BD17-3BFC367DB145}" type="slidenum">
              <a:rPr lang="en-US" altLang="en-US" sz="1200"/>
              <a:pPr algn="r" eaLnBrk="1" hangingPunct="1"/>
              <a:t>6</a:t>
            </a:fld>
            <a:endParaRPr lang="en-US" altLang="en-US" sz="1200"/>
          </a:p>
        </p:txBody>
      </p:sp>
      <p:sp>
        <p:nvSpPr>
          <p:cNvPr id="35843" name="Rectangle 2">
            <a:extLst>
              <a:ext uri="{FF2B5EF4-FFF2-40B4-BE49-F238E27FC236}">
                <a16:creationId xmlns:a16="http://schemas.microsoft.com/office/drawing/2014/main" id="{C64C22D6-260A-4664-AC10-7650F055F8F1}"/>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96F83E45-2E05-49B4-8AB0-68A6996F8D37}"/>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(go to next slide)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D3952340-8E86-400E-80CC-892499F1025D}"/>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2BD1B1-B432-49AF-BE5C-D941BF3AEF80}" type="slidenum">
              <a:rPr lang="en-US" altLang="en-US"/>
              <a:pPr eaLnBrk="1" hangingPunct="1"/>
              <a:t>7</a:t>
            </a:fld>
            <a:endParaRPr lang="en-US" altLang="en-US"/>
          </a:p>
        </p:txBody>
      </p:sp>
      <p:sp>
        <p:nvSpPr>
          <p:cNvPr id="18435" name="Rectangle 2">
            <a:extLst>
              <a:ext uri="{FF2B5EF4-FFF2-40B4-BE49-F238E27FC236}">
                <a16:creationId xmlns:a16="http://schemas.microsoft.com/office/drawing/2014/main" id="{3F7E06D3-B0F2-4EC5-88D7-FEDEACB81F81}"/>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0E759291-BEF5-4106-AA50-A3B78E717841}"/>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(go to next slide)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8F6E3EC0-C95C-40F4-AE34-929041CA845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93294EA-D2F9-4C92-84F3-E066BC164D17}" type="slidenum">
              <a:rPr lang="en-US" altLang="en-US" sz="1200"/>
              <a:pPr algn="r" eaLnBrk="1" hangingPunct="1"/>
              <a:t>8</a:t>
            </a:fld>
            <a:endParaRPr lang="en-US" altLang="en-US" sz="1200"/>
          </a:p>
        </p:txBody>
      </p:sp>
      <p:sp>
        <p:nvSpPr>
          <p:cNvPr id="37891" name="Rectangle 2">
            <a:extLst>
              <a:ext uri="{FF2B5EF4-FFF2-40B4-BE49-F238E27FC236}">
                <a16:creationId xmlns:a16="http://schemas.microsoft.com/office/drawing/2014/main" id="{50D0D4F7-D1EA-4168-90B0-48D578ED0131}"/>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86CB7E50-A324-4632-A237-D3FA092B61FD}"/>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(go to next slide)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B7B75E14-AD29-4F8F-AE42-F7231CFE9417}"/>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70630D-63D6-4953-99D9-525C06739B83}" type="slidenum">
              <a:rPr lang="en-US" altLang="en-US"/>
              <a:pPr eaLnBrk="1" hangingPunct="1"/>
              <a:t>9</a:t>
            </a:fld>
            <a:endParaRPr lang="en-US" altLang="en-US"/>
          </a:p>
        </p:txBody>
      </p:sp>
      <p:sp>
        <p:nvSpPr>
          <p:cNvPr id="19459" name="Rectangle 2">
            <a:extLst>
              <a:ext uri="{FF2B5EF4-FFF2-40B4-BE49-F238E27FC236}">
                <a16:creationId xmlns:a16="http://schemas.microsoft.com/office/drawing/2014/main" id="{EB40017F-9573-4876-B053-D7BC3FCE9432}"/>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B9B797A9-283B-4A6F-9877-21622587363F}"/>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The program has six required courses.  In each course, you’ll focus on an area of business administration by working on real problems that business executives face each day.</a:t>
            </a:r>
          </a:p>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4CFFEF43-F04D-468F-AE9C-487248DC9C1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D09CF51-9D21-4A7F-B255-AAA049E24609}" type="slidenum">
              <a:rPr lang="en-US" altLang="en-US" sz="1200"/>
              <a:pPr algn="r" eaLnBrk="1" hangingPunct="1"/>
              <a:t>10</a:t>
            </a:fld>
            <a:endParaRPr lang="en-US" altLang="en-US" sz="1200"/>
          </a:p>
        </p:txBody>
      </p:sp>
      <p:sp>
        <p:nvSpPr>
          <p:cNvPr id="39939" name="Rectangle 2">
            <a:extLst>
              <a:ext uri="{FF2B5EF4-FFF2-40B4-BE49-F238E27FC236}">
                <a16:creationId xmlns:a16="http://schemas.microsoft.com/office/drawing/2014/main" id="{896A14E0-7C5E-4A44-89CA-9C6F64ED4153}"/>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AA274C5C-8E63-4EBE-9BE9-4661FD78954C}"/>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The program has six required courses.  In each course, you’ll focus on an area of business administration by working on real problems that business executives face each day.</a:t>
            </a:r>
          </a:p>
          <a:p>
            <a:pPr eaLnBrk="1" hangingPunct="1"/>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04A6E049-23FF-42C8-A3AF-2344B798A55D}"/>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2C7A218-ACFA-47E4-BCC6-4F2F2B5CB094}" type="slidenum">
              <a:rPr lang="en-US" altLang="en-US"/>
              <a:pPr eaLnBrk="1" hangingPunct="1"/>
              <a:t>11</a:t>
            </a:fld>
            <a:endParaRPr lang="en-US" altLang="en-US"/>
          </a:p>
        </p:txBody>
      </p:sp>
      <p:sp>
        <p:nvSpPr>
          <p:cNvPr id="20483" name="Rectangle 2">
            <a:extLst>
              <a:ext uri="{FF2B5EF4-FFF2-40B4-BE49-F238E27FC236}">
                <a16:creationId xmlns:a16="http://schemas.microsoft.com/office/drawing/2014/main" id="{44DAFA29-418F-4D6A-9B07-62E9FB1E86F0}"/>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96D29CD2-667F-47E3-A02D-E24A1B188C36}"/>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Project-based learning challenges you to learn as you work on projects.  </a:t>
            </a:r>
          </a:p>
          <a:p>
            <a:pPr eaLnBrk="1" hangingPunct="1"/>
            <a:r>
              <a:rPr lang="en-US" altLang="en-US">
                <a:latin typeface="Arial" panose="020B0604020202020204" pitchFamily="34" charset="0"/>
              </a:rPr>
              <a:t>In your teams, you will work together to complete the project.  That means using your creativity to come up with new ways to get the job done.  There’s no one right answer to the projects.  Instead, each team in your class could come up with a completely different solution to the problem. Here’s an example of one of the projects in the High School of Business program’s Business Economics course…</a:t>
            </a:r>
          </a:p>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C041CB8F-CF5B-4770-858B-46DF3955AB10}"/>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C31E06E-844B-46A6-A7B9-83819FB32C5F}" type="slidenum">
              <a:rPr lang="en-US" altLang="en-US" sz="1200"/>
              <a:pPr algn="r" eaLnBrk="1" hangingPunct="1"/>
              <a:t>12</a:t>
            </a:fld>
            <a:endParaRPr lang="en-US" altLang="en-US" sz="1200"/>
          </a:p>
        </p:txBody>
      </p:sp>
      <p:sp>
        <p:nvSpPr>
          <p:cNvPr id="41987" name="Rectangle 2">
            <a:extLst>
              <a:ext uri="{FF2B5EF4-FFF2-40B4-BE49-F238E27FC236}">
                <a16:creationId xmlns:a16="http://schemas.microsoft.com/office/drawing/2014/main" id="{FBE42399-BBB9-45AA-B098-06955BFCC1CE}"/>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D1761DA2-BE43-40A7-B341-57A140E42698}"/>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Project-based learning challenges you to learn as you work on projects.  </a:t>
            </a:r>
          </a:p>
          <a:p>
            <a:pPr eaLnBrk="1" hangingPunct="1"/>
            <a:r>
              <a:rPr lang="en-US" altLang="en-US">
                <a:latin typeface="Arial" panose="020B0604020202020204" pitchFamily="34" charset="0"/>
              </a:rPr>
              <a:t>In your teams, you will work together to complete the project.  That means using your creativity to come up with new ways to get the job done.  There’s no one right answer to the projects.  Instead, each team in your class could come up with a completely different solution to the problem. Here’s an example of one of the projects in the High School of Business program’s Business Economics course…</a:t>
            </a:r>
          </a:p>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1A0E70D9-17C2-4CC4-8871-BCB1732B3E08}"/>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B0967B-3A76-4348-B895-8C6884DB2869}" type="slidenum">
              <a:rPr lang="en-US" altLang="en-US"/>
              <a:pPr eaLnBrk="1" hangingPunct="1"/>
              <a:t>13</a:t>
            </a:fld>
            <a:endParaRPr lang="en-US" altLang="en-US"/>
          </a:p>
        </p:txBody>
      </p:sp>
      <p:sp>
        <p:nvSpPr>
          <p:cNvPr id="21507" name="Rectangle 2">
            <a:extLst>
              <a:ext uri="{FF2B5EF4-FFF2-40B4-BE49-F238E27FC236}">
                <a16:creationId xmlns:a16="http://schemas.microsoft.com/office/drawing/2014/main" id="{937F02B2-A3F4-4BF9-9BA8-8FF018E7C68F}"/>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5B378CE1-C2D9-4B42-BD4B-56FE630EA0C3}"/>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(silence at first as question is displayed on the screen)</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Projects like these give you the chance to be in charge.  </a:t>
            </a:r>
          </a:p>
          <a:p>
            <a:pPr eaLnBrk="1" hangingPunct="1"/>
            <a:r>
              <a:rPr lang="en-US" altLang="en-US">
                <a:latin typeface="Arial" panose="020B0604020202020204" pitchFamily="34" charset="0"/>
              </a:rPr>
              <a:t>You’ll do real interviews, </a:t>
            </a:r>
          </a:p>
          <a:p>
            <a:pPr eaLnBrk="1" hangingPunct="1"/>
            <a:r>
              <a:rPr lang="en-US" altLang="en-US">
                <a:latin typeface="Arial" panose="020B0604020202020204" pitchFamily="34" charset="0"/>
              </a:rPr>
              <a:t>you’ll get information and learn new concepts through internet research, </a:t>
            </a:r>
          </a:p>
          <a:p>
            <a:pPr eaLnBrk="1" hangingPunct="1"/>
            <a:r>
              <a:rPr lang="en-US" altLang="en-US">
                <a:latin typeface="Arial" panose="020B0604020202020204" pitchFamily="34" charset="0"/>
              </a:rPr>
              <a:t>you’ll get creative to come up with the best possible plan.  </a:t>
            </a:r>
          </a:p>
          <a:p>
            <a:pPr eaLnBrk="1" hangingPunct="1"/>
            <a:r>
              <a:rPr lang="en-US" altLang="en-US">
                <a:latin typeface="Arial" panose="020B0604020202020204" pitchFamily="34" charset="0"/>
              </a:rPr>
              <a:t>And then you’ll share your ideas and results with business professionals.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Each High School of Business course includes several projects.  You’ll learn new things as you work on challenging– but fun-- projects.  </a:t>
            </a:r>
          </a:p>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2B92DB6-54CC-4847-8994-6958CF462956}"/>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DC7CABC2-1B76-448D-8DFF-87E2932A89C1}" type="slidenum">
              <a:rPr lang="en-US" altLang="en-US" sz="1200"/>
              <a:pPr algn="r" eaLnBrk="1" hangingPunct="1"/>
              <a:t>14</a:t>
            </a:fld>
            <a:endParaRPr lang="en-US" altLang="en-US" sz="1200"/>
          </a:p>
        </p:txBody>
      </p:sp>
      <p:sp>
        <p:nvSpPr>
          <p:cNvPr id="44035" name="Rectangle 2">
            <a:extLst>
              <a:ext uri="{FF2B5EF4-FFF2-40B4-BE49-F238E27FC236}">
                <a16:creationId xmlns:a16="http://schemas.microsoft.com/office/drawing/2014/main" id="{4E3B9B4F-76B5-48ED-99DD-28C0037FC345}"/>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BA48CCF0-D1D2-4C42-80E9-6023EEA3B9EC}"/>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(silence at first as question is displayed on the screen)</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Projects like these give you the chance to be in charge.  </a:t>
            </a:r>
          </a:p>
          <a:p>
            <a:pPr eaLnBrk="1" hangingPunct="1"/>
            <a:r>
              <a:rPr lang="en-US" altLang="en-US">
                <a:latin typeface="Arial" panose="020B0604020202020204" pitchFamily="34" charset="0"/>
              </a:rPr>
              <a:t>You’ll do real interviews, </a:t>
            </a:r>
          </a:p>
          <a:p>
            <a:pPr eaLnBrk="1" hangingPunct="1"/>
            <a:r>
              <a:rPr lang="en-US" altLang="en-US">
                <a:latin typeface="Arial" panose="020B0604020202020204" pitchFamily="34" charset="0"/>
              </a:rPr>
              <a:t>you’ll get information and learn new concepts through internet research, </a:t>
            </a:r>
          </a:p>
          <a:p>
            <a:pPr eaLnBrk="1" hangingPunct="1"/>
            <a:r>
              <a:rPr lang="en-US" altLang="en-US">
                <a:latin typeface="Arial" panose="020B0604020202020204" pitchFamily="34" charset="0"/>
              </a:rPr>
              <a:t>you’ll get creative to come up with the best possible plan.  </a:t>
            </a:r>
          </a:p>
          <a:p>
            <a:pPr eaLnBrk="1" hangingPunct="1"/>
            <a:r>
              <a:rPr lang="en-US" altLang="en-US">
                <a:latin typeface="Arial" panose="020B0604020202020204" pitchFamily="34" charset="0"/>
              </a:rPr>
              <a:t>And then you’ll share your ideas and results with business professionals.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Each High School of Business course includes several projects.  You’ll learn new things as you work on challenging– but fun-- projects.  </a:t>
            </a:r>
          </a:p>
          <a:p>
            <a:pPr eaLnBrk="1" hangingPunct="1"/>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D6176810-C4BE-465F-BEE8-63A3C634F5E3}"/>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C601D83-F6AE-433C-8EDF-4832AC1083B3}" type="slidenum">
              <a:rPr lang="en-US" altLang="en-US"/>
              <a:pPr eaLnBrk="1" hangingPunct="1"/>
              <a:t>15</a:t>
            </a:fld>
            <a:endParaRPr lang="en-US" altLang="en-US"/>
          </a:p>
        </p:txBody>
      </p:sp>
      <p:sp>
        <p:nvSpPr>
          <p:cNvPr id="22531" name="Rectangle 2">
            <a:extLst>
              <a:ext uri="{FF2B5EF4-FFF2-40B4-BE49-F238E27FC236}">
                <a16:creationId xmlns:a16="http://schemas.microsoft.com/office/drawing/2014/main" id="{8FD759DF-5625-4DEA-ACC5-B3FA00CDE9FF}"/>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D940A16C-A2C0-4E07-9B2D-637760B819CE}"/>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So what’s the big deal?  Here’s the big deal about High School of Business:</a:t>
            </a:r>
          </a:p>
          <a:p>
            <a:pPr eaLnBrk="1" hangingPunct="1"/>
            <a:r>
              <a:rPr lang="en-US" altLang="en-US">
                <a:latin typeface="Arial" panose="020B0604020202020204" pitchFamily="34" charset="0"/>
              </a:rPr>
              <a:t>-Make learning real by solving real business problems– not just listening to lectures and reading textbooks</a:t>
            </a:r>
          </a:p>
          <a:p>
            <a:pPr eaLnBrk="1" hangingPunct="1"/>
            <a:r>
              <a:rPr lang="en-US" altLang="en-US">
                <a:latin typeface="Arial" panose="020B0604020202020204" pitchFamily="34" charset="0"/>
              </a:rPr>
              <a:t>-But watch out- you will be challenged.  The courses are fast-paced.  The projects are based on dilemmas faced by college students and business professionals.  But you might not notice how hard you’re working because you’ll be caught up in the excitement of getting the project completed successfully.</a:t>
            </a:r>
          </a:p>
          <a:p>
            <a:pPr eaLnBrk="1" hangingPunct="1"/>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EFBE660E-716C-4176-84FE-DFFDE1197A3B}"/>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E26AE75-1C32-435C-9C21-704A8D64D01B}" type="slidenum">
              <a:rPr lang="en-US" altLang="en-US"/>
              <a:pPr eaLnBrk="1" hangingPunct="1"/>
              <a:t>16</a:t>
            </a:fld>
            <a:endParaRPr lang="en-US" altLang="en-US"/>
          </a:p>
        </p:txBody>
      </p:sp>
      <p:sp>
        <p:nvSpPr>
          <p:cNvPr id="23555" name="Rectangle 2">
            <a:extLst>
              <a:ext uri="{FF2B5EF4-FFF2-40B4-BE49-F238E27FC236}">
                <a16:creationId xmlns:a16="http://schemas.microsoft.com/office/drawing/2014/main" id="{ABEE9BA7-3F70-4009-B53C-E963918E3622}"/>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3C334F3E-1B91-4FC7-971D-06367DB4015A}"/>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How many times have you been in class or studying when the thought…</a:t>
            </a:r>
          </a:p>
          <a:p>
            <a:pPr eaLnBrk="1" hangingPunct="1"/>
            <a:r>
              <a:rPr lang="en-US" altLang="en-US">
                <a:latin typeface="Arial" panose="020B0604020202020204" pitchFamily="34" charset="0"/>
              </a:rPr>
              <a:t>“why do I have to learn this stuff?” came into your mind?</a:t>
            </a:r>
          </a:p>
          <a:p>
            <a:pPr eaLnBrk="1" hangingPunct="1"/>
            <a:r>
              <a:rPr lang="en-US" altLang="en-US">
                <a:latin typeface="Arial" panose="020B0604020202020204" pitchFamily="34" charset="0"/>
              </a:rPr>
              <a:t>High School of Business can answer that for you.  To solve business projects, you’ll use math (think about how a company needs to know math to set its prices, pay its employees, put things on sale without losing money).  And you’ll definitely use English to give presentations, write business proposals, and put together reports.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(insert your high school’s name here) has made a commitment to you to offer a great education.  High School of Business is part of that.   We’ve put together a behind-the-scenes team that is working to get you the best possible education and experience.  We even have a college professor and business professionals on the team to make sure the High School of Business program is giving you what you need to succeed in college business administration programs.</a:t>
            </a:r>
          </a:p>
          <a:p>
            <a:pPr eaLnBrk="1" hangingPunct="1"/>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B1413F09-54F3-4F8E-8CD0-5CD0C74429B1}"/>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3C52EF9-7B3A-49B8-BA69-913B2A09DFD3}" type="slidenum">
              <a:rPr lang="en-US" altLang="en-US" sz="1200"/>
              <a:pPr algn="r" eaLnBrk="1" hangingPunct="1"/>
              <a:t>17</a:t>
            </a:fld>
            <a:endParaRPr lang="en-US" altLang="en-US" sz="1200"/>
          </a:p>
        </p:txBody>
      </p:sp>
      <p:sp>
        <p:nvSpPr>
          <p:cNvPr id="46083" name="Rectangle 2">
            <a:extLst>
              <a:ext uri="{FF2B5EF4-FFF2-40B4-BE49-F238E27FC236}">
                <a16:creationId xmlns:a16="http://schemas.microsoft.com/office/drawing/2014/main" id="{D90D07CA-E9E8-49AC-8555-FCFEF083360B}"/>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C29D2298-4C7E-4E39-954A-4E81904D680E}"/>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How many times have you been in class or studying when the thought…</a:t>
            </a:r>
          </a:p>
          <a:p>
            <a:pPr eaLnBrk="1" hangingPunct="1"/>
            <a:r>
              <a:rPr lang="en-US" altLang="en-US">
                <a:latin typeface="Arial" panose="020B0604020202020204" pitchFamily="34" charset="0"/>
              </a:rPr>
              <a:t>“why do I have to learn this stuff?” came into your mind?</a:t>
            </a:r>
          </a:p>
          <a:p>
            <a:pPr eaLnBrk="1" hangingPunct="1"/>
            <a:r>
              <a:rPr lang="en-US" altLang="en-US">
                <a:latin typeface="Arial" panose="020B0604020202020204" pitchFamily="34" charset="0"/>
              </a:rPr>
              <a:t>High School of Business can answer that for you.  To solve business projects, you’ll use math (think about how a company needs to know math to set its prices, pay its employees, put things on sale without losing money).  And you’ll definitely use English to give presentations, write business proposals, and put together reports.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(insert your high school’s name here) has made a commitment to you to offer a great education.  High School of Business is part of that.   We’ve put together a behind-the-scenes team that is working to get you the best possible education and experience.  We even have a college professor and business professionals on the team to make sure the High School of Business program is giving you what you need to succeed in college business administration programs.</a:t>
            </a:r>
          </a:p>
          <a:p>
            <a:pPr eaLnBrk="1" hangingPunct="1"/>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6C4A5A0A-64D5-480B-B77E-5883A301FC00}"/>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710496-25DE-4426-A163-B2ED2AE93E76}" type="slidenum">
              <a:rPr lang="en-US" altLang="en-US"/>
              <a:pPr eaLnBrk="1" hangingPunct="1"/>
              <a:t>18</a:t>
            </a:fld>
            <a:endParaRPr lang="en-US" altLang="en-US"/>
          </a:p>
        </p:txBody>
      </p:sp>
      <p:sp>
        <p:nvSpPr>
          <p:cNvPr id="24579" name="Rectangle 2">
            <a:extLst>
              <a:ext uri="{FF2B5EF4-FFF2-40B4-BE49-F238E27FC236}">
                <a16:creationId xmlns:a16="http://schemas.microsoft.com/office/drawing/2014/main" id="{1EB77975-9F2F-4246-91F9-B6AE9AECEDCF}"/>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EF41A365-D980-44DF-BD1C-9809AC0F99D0}"/>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You’ll see those business professionals and others during project presentations and a short internship.  They are your connection to the world of business outside of this school.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Another connection you’ll make is with students from across the country who are also in the High School of Business program.  Through podcasts, email, and other means of communication, you’ll work with and learn from students in other parts of the US who are working on the same projects as you.</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Want to be a step ahead when you get to college?  Then High School of Business might be for you.  Working on real business projects, using teamwork to get the job done– these are the things you’ll face in college.  High School of Business puts you on track to excel in your college business administration program. </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2486AAB8-1CD5-4F7A-AC76-83733945FAF0}"/>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0DB5C8FB-30C6-4499-9165-9ABDB2FEB455}" type="slidenum">
              <a:rPr lang="en-US" altLang="en-US" sz="1200"/>
              <a:pPr algn="r" eaLnBrk="1" hangingPunct="1"/>
              <a:t>19</a:t>
            </a:fld>
            <a:endParaRPr lang="en-US" altLang="en-US" sz="1200"/>
          </a:p>
        </p:txBody>
      </p:sp>
      <p:sp>
        <p:nvSpPr>
          <p:cNvPr id="48131" name="Rectangle 2">
            <a:extLst>
              <a:ext uri="{FF2B5EF4-FFF2-40B4-BE49-F238E27FC236}">
                <a16:creationId xmlns:a16="http://schemas.microsoft.com/office/drawing/2014/main" id="{3F70DAA3-BD5F-4929-895F-862A7528E94D}"/>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6E8E89BF-5F8E-431A-891C-515DC8EF8FC4}"/>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You’ll see those business professionals and others during project presentations and a short internship.  They are your connection to the world of business outside of this school.  </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Another connection you’ll make is with students from across the country who are also in the High School of Business program.  Through podcasts, email, and other means of communication, you’ll work with and learn from students in other parts of the US who are working on the same projects as you.</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Want to be a step ahead when you get to college?  Then High School of Business might be for you.  Working on real business projects, using teamwork to get the job done– these are the things you’ll face in college.  High School of Business puts you on track to excel in your college business administration program. </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52ADCC64-7BB4-4823-8958-43FAC554742C}"/>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4A3DC3-F36D-4FD7-A766-B1FF77508DAE}" type="slidenum">
              <a:rPr lang="en-US" altLang="en-US"/>
              <a:pPr eaLnBrk="1" hangingPunct="1"/>
              <a:t>20</a:t>
            </a:fld>
            <a:endParaRPr lang="en-US" altLang="en-US"/>
          </a:p>
        </p:txBody>
      </p:sp>
      <p:sp>
        <p:nvSpPr>
          <p:cNvPr id="25603" name="Rectangle 2">
            <a:extLst>
              <a:ext uri="{FF2B5EF4-FFF2-40B4-BE49-F238E27FC236}">
                <a16:creationId xmlns:a16="http://schemas.microsoft.com/office/drawing/2014/main" id="{78BFAD43-7014-4D43-87EA-01ECEA16AF1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536C758A-2DAB-4A4C-936E-403F23DE83C5}"/>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But don’t take my word for it.  Here’s what students from across the country have said about High School of Business.</a:t>
            </a:r>
          </a:p>
          <a:p>
            <a:pPr eaLnBrk="1" hangingPunct="1"/>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A1CDCFF3-94FB-46C0-B727-508CC068914F}"/>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B4C87B3-2807-4A53-A107-2DBF82C16347}" type="slidenum">
              <a:rPr lang="en-US" altLang="en-US"/>
              <a:pPr eaLnBrk="1" hangingPunct="1"/>
              <a:t>21</a:t>
            </a:fld>
            <a:endParaRPr lang="en-US" altLang="en-US"/>
          </a:p>
        </p:txBody>
      </p:sp>
      <p:sp>
        <p:nvSpPr>
          <p:cNvPr id="26627" name="Rectangle 2">
            <a:extLst>
              <a:ext uri="{FF2B5EF4-FFF2-40B4-BE49-F238E27FC236}">
                <a16:creationId xmlns:a16="http://schemas.microsoft.com/office/drawing/2014/main" id="{5A39D750-CF66-444C-90F0-7D91B3F40418}"/>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E4E373FC-0DAB-466C-90A5-7E6FDC2C0C2C}"/>
              </a:ext>
            </a:extLst>
          </p:cNvPr>
          <p:cNvSpPr>
            <a:spLocks noGrp="1" noChangeArrowheads="1"/>
          </p:cNvSpPr>
          <p:nvPr>
            <p:ph type="body" idx="1"/>
          </p:nvPr>
        </p:nvSpPr>
        <p:spPr>
          <a:noFill/>
        </p:spPr>
        <p:txBody>
          <a:bodyPr/>
          <a:lstStyle/>
          <a:p>
            <a:pPr eaLnBrk="1" hangingPunct="1"/>
            <a:r>
              <a:rPr lang="en-US" altLang="en-US">
                <a:latin typeface="Arial" panose="020B0604020202020204" pitchFamily="34" charset="0"/>
              </a:rPr>
              <a:t>(tell students how to get more information about joining High School of Business at your school)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1648AEE1-FEFB-4C43-8392-BC5E29B19E94}"/>
              </a:ext>
            </a:extLst>
          </p:cNvPr>
          <p:cNvSpPr>
            <a:spLocks noGrp="1" noChangeArrowheads="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6ECF5F-9907-45AC-A80C-7DDF079E930A}" type="slidenum">
              <a:rPr lang="en-US" altLang="en-US"/>
              <a:pPr eaLnBrk="1" hangingPunct="1"/>
              <a:t>22</a:t>
            </a:fld>
            <a:endParaRPr lang="en-US" altLang="en-US"/>
          </a:p>
        </p:txBody>
      </p:sp>
      <p:sp>
        <p:nvSpPr>
          <p:cNvPr id="27651" name="Rectangle 2">
            <a:extLst>
              <a:ext uri="{FF2B5EF4-FFF2-40B4-BE49-F238E27FC236}">
                <a16:creationId xmlns:a16="http://schemas.microsoft.com/office/drawing/2014/main" id="{3087FDA4-DF90-4321-B89E-A8D038AF7DA8}"/>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FD6BF183-7D88-40AC-A392-E6036B7ED4E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472C409-E40B-4A84-8E84-5CBB9F00D06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950C9A0-89F3-41D1-ADE8-C9BB0D7765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AB939BD-08F3-4A0D-BD7D-44E9419012F8}"/>
              </a:ext>
            </a:extLst>
          </p:cNvPr>
          <p:cNvSpPr>
            <a:spLocks noGrp="1" noChangeArrowheads="1"/>
          </p:cNvSpPr>
          <p:nvPr>
            <p:ph type="sldNum" sz="quarter" idx="12"/>
          </p:nvPr>
        </p:nvSpPr>
        <p:spPr>
          <a:ln/>
        </p:spPr>
        <p:txBody>
          <a:bodyPr/>
          <a:lstStyle>
            <a:lvl1pPr>
              <a:defRPr/>
            </a:lvl1pPr>
          </a:lstStyle>
          <a:p>
            <a:fld id="{7C708BC6-8305-4CC2-BD1C-30FC08C7ADF2}" type="slidenum">
              <a:rPr lang="en-US" altLang="en-US"/>
              <a:pPr/>
              <a:t>‹#›</a:t>
            </a:fld>
            <a:endParaRPr lang="en-US" altLang="en-US"/>
          </a:p>
        </p:txBody>
      </p:sp>
    </p:spTree>
    <p:extLst>
      <p:ext uri="{BB962C8B-B14F-4D97-AF65-F5344CB8AC3E}">
        <p14:creationId xmlns:p14="http://schemas.microsoft.com/office/powerpoint/2010/main" val="10382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17246A-00C0-49F1-82D4-1ED6DC06D9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51C500-3773-4DB7-AA4D-9234F82F38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BBD3ED-7385-4F4C-96FC-0797515EA3FC}"/>
              </a:ext>
            </a:extLst>
          </p:cNvPr>
          <p:cNvSpPr>
            <a:spLocks noGrp="1" noChangeArrowheads="1"/>
          </p:cNvSpPr>
          <p:nvPr>
            <p:ph type="sldNum" sz="quarter" idx="12"/>
          </p:nvPr>
        </p:nvSpPr>
        <p:spPr>
          <a:ln/>
        </p:spPr>
        <p:txBody>
          <a:bodyPr/>
          <a:lstStyle>
            <a:lvl1pPr>
              <a:defRPr/>
            </a:lvl1pPr>
          </a:lstStyle>
          <a:p>
            <a:fld id="{7BCEA747-DADE-4681-A43C-8F671BABA7C9}" type="slidenum">
              <a:rPr lang="en-US" altLang="en-US"/>
              <a:pPr/>
              <a:t>‹#›</a:t>
            </a:fld>
            <a:endParaRPr lang="en-US" altLang="en-US"/>
          </a:p>
        </p:txBody>
      </p:sp>
    </p:spTree>
    <p:extLst>
      <p:ext uri="{BB962C8B-B14F-4D97-AF65-F5344CB8AC3E}">
        <p14:creationId xmlns:p14="http://schemas.microsoft.com/office/powerpoint/2010/main" val="261790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4ECF5B2-4061-46FD-AD07-ED1FCA94BF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3CEDB87-6D4A-4DCC-84F6-B8CC0BAF2E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C4CB0F3-04F2-4FED-ADEA-D625185EEB20}"/>
              </a:ext>
            </a:extLst>
          </p:cNvPr>
          <p:cNvSpPr>
            <a:spLocks noGrp="1" noChangeArrowheads="1"/>
          </p:cNvSpPr>
          <p:nvPr>
            <p:ph type="sldNum" sz="quarter" idx="12"/>
          </p:nvPr>
        </p:nvSpPr>
        <p:spPr>
          <a:ln/>
        </p:spPr>
        <p:txBody>
          <a:bodyPr/>
          <a:lstStyle>
            <a:lvl1pPr>
              <a:defRPr/>
            </a:lvl1pPr>
          </a:lstStyle>
          <a:p>
            <a:fld id="{384C60E6-34E1-41C2-B698-2783B38109D6}" type="slidenum">
              <a:rPr lang="en-US" altLang="en-US"/>
              <a:pPr/>
              <a:t>‹#›</a:t>
            </a:fld>
            <a:endParaRPr lang="en-US" altLang="en-US"/>
          </a:p>
        </p:txBody>
      </p:sp>
    </p:spTree>
    <p:extLst>
      <p:ext uri="{BB962C8B-B14F-4D97-AF65-F5344CB8AC3E}">
        <p14:creationId xmlns:p14="http://schemas.microsoft.com/office/powerpoint/2010/main" val="607672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312CD3B-C827-4317-B744-0E9CB24ECC6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348962F-6926-4102-8676-9B8F5DFD3A7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F2D6026-411F-448E-8D23-B54DA3F96DAA}"/>
              </a:ext>
            </a:extLst>
          </p:cNvPr>
          <p:cNvSpPr>
            <a:spLocks noGrp="1" noChangeArrowheads="1"/>
          </p:cNvSpPr>
          <p:nvPr>
            <p:ph type="sldNum" sz="quarter" idx="12"/>
          </p:nvPr>
        </p:nvSpPr>
        <p:spPr>
          <a:ln/>
        </p:spPr>
        <p:txBody>
          <a:bodyPr/>
          <a:lstStyle>
            <a:lvl1pPr>
              <a:defRPr/>
            </a:lvl1pPr>
          </a:lstStyle>
          <a:p>
            <a:fld id="{422C8683-1D6F-45CA-A4E2-3482D9D65B0E}" type="slidenum">
              <a:rPr lang="en-US" altLang="en-US"/>
              <a:pPr/>
              <a:t>‹#›</a:t>
            </a:fld>
            <a:endParaRPr lang="en-US" altLang="en-US"/>
          </a:p>
        </p:txBody>
      </p:sp>
    </p:spTree>
    <p:extLst>
      <p:ext uri="{BB962C8B-B14F-4D97-AF65-F5344CB8AC3E}">
        <p14:creationId xmlns:p14="http://schemas.microsoft.com/office/powerpoint/2010/main" val="1330887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AEA1BA6-1241-409B-8E34-F2D93895602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A4CBB6E-75EB-4350-B427-A11EE3E4AFE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6B5A2EA-D46F-44FE-B2DB-3495EC68FEF6}"/>
              </a:ext>
            </a:extLst>
          </p:cNvPr>
          <p:cNvSpPr>
            <a:spLocks noGrp="1" noChangeArrowheads="1"/>
          </p:cNvSpPr>
          <p:nvPr>
            <p:ph type="sldNum" sz="quarter" idx="12"/>
          </p:nvPr>
        </p:nvSpPr>
        <p:spPr>
          <a:ln/>
        </p:spPr>
        <p:txBody>
          <a:bodyPr/>
          <a:lstStyle>
            <a:lvl1pPr>
              <a:defRPr/>
            </a:lvl1pPr>
          </a:lstStyle>
          <a:p>
            <a:fld id="{A86FC8B9-59CD-4F50-B093-6533A323F21E}" type="slidenum">
              <a:rPr lang="en-US" altLang="en-US"/>
              <a:pPr/>
              <a:t>‹#›</a:t>
            </a:fld>
            <a:endParaRPr lang="en-US" altLang="en-US"/>
          </a:p>
        </p:txBody>
      </p:sp>
    </p:spTree>
    <p:extLst>
      <p:ext uri="{BB962C8B-B14F-4D97-AF65-F5344CB8AC3E}">
        <p14:creationId xmlns:p14="http://schemas.microsoft.com/office/powerpoint/2010/main" val="1097243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3EB3237-D674-4249-826D-92325BDE53F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237DAEF-3AD5-44FA-881E-AAAD435BA57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45656DB-6DE0-4803-AD77-117E6B1A38D3}"/>
              </a:ext>
            </a:extLst>
          </p:cNvPr>
          <p:cNvSpPr>
            <a:spLocks noGrp="1" noChangeArrowheads="1"/>
          </p:cNvSpPr>
          <p:nvPr>
            <p:ph type="sldNum" sz="quarter" idx="12"/>
          </p:nvPr>
        </p:nvSpPr>
        <p:spPr>
          <a:ln/>
        </p:spPr>
        <p:txBody>
          <a:bodyPr/>
          <a:lstStyle>
            <a:lvl1pPr>
              <a:defRPr/>
            </a:lvl1pPr>
          </a:lstStyle>
          <a:p>
            <a:fld id="{15FE1218-4CEE-42AA-8FD0-73DBF0B31DB3}" type="slidenum">
              <a:rPr lang="en-US" altLang="en-US"/>
              <a:pPr/>
              <a:t>‹#›</a:t>
            </a:fld>
            <a:endParaRPr lang="en-US" altLang="en-US"/>
          </a:p>
        </p:txBody>
      </p:sp>
    </p:spTree>
    <p:extLst>
      <p:ext uri="{BB962C8B-B14F-4D97-AF65-F5344CB8AC3E}">
        <p14:creationId xmlns:p14="http://schemas.microsoft.com/office/powerpoint/2010/main" val="2583771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390F8B0-B619-436B-95B1-A7275892FE6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A402E9C0-4F0B-4961-A33F-FE2B8F0481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AC27854-09AA-41CC-957C-A3E5217F67F8}"/>
              </a:ext>
            </a:extLst>
          </p:cNvPr>
          <p:cNvSpPr>
            <a:spLocks noGrp="1" noChangeArrowheads="1"/>
          </p:cNvSpPr>
          <p:nvPr>
            <p:ph type="sldNum" sz="quarter" idx="12"/>
          </p:nvPr>
        </p:nvSpPr>
        <p:spPr>
          <a:ln/>
        </p:spPr>
        <p:txBody>
          <a:bodyPr/>
          <a:lstStyle>
            <a:lvl1pPr>
              <a:defRPr/>
            </a:lvl1pPr>
          </a:lstStyle>
          <a:p>
            <a:fld id="{CF0A7937-2618-4498-991A-C4F67DBC37E8}" type="slidenum">
              <a:rPr lang="en-US" altLang="en-US"/>
              <a:pPr/>
              <a:t>‹#›</a:t>
            </a:fld>
            <a:endParaRPr lang="en-US" altLang="en-US"/>
          </a:p>
        </p:txBody>
      </p:sp>
    </p:spTree>
    <p:extLst>
      <p:ext uri="{BB962C8B-B14F-4D97-AF65-F5344CB8AC3E}">
        <p14:creationId xmlns:p14="http://schemas.microsoft.com/office/powerpoint/2010/main" val="2291608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F2B89F6-5B0F-4FD2-BA9C-1D111827D1A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2D6F116-353D-4D6D-A785-1353B1158D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F468CD3-457E-4BB7-A686-9A6299707335}"/>
              </a:ext>
            </a:extLst>
          </p:cNvPr>
          <p:cNvSpPr>
            <a:spLocks noGrp="1" noChangeArrowheads="1"/>
          </p:cNvSpPr>
          <p:nvPr>
            <p:ph type="sldNum" sz="quarter" idx="12"/>
          </p:nvPr>
        </p:nvSpPr>
        <p:spPr>
          <a:ln/>
        </p:spPr>
        <p:txBody>
          <a:bodyPr/>
          <a:lstStyle>
            <a:lvl1pPr>
              <a:defRPr/>
            </a:lvl1pPr>
          </a:lstStyle>
          <a:p>
            <a:fld id="{7E1DC156-5F6E-44F4-B630-519868A96CBE}" type="slidenum">
              <a:rPr lang="en-US" altLang="en-US"/>
              <a:pPr/>
              <a:t>‹#›</a:t>
            </a:fld>
            <a:endParaRPr lang="en-US" altLang="en-US"/>
          </a:p>
        </p:txBody>
      </p:sp>
    </p:spTree>
    <p:extLst>
      <p:ext uri="{BB962C8B-B14F-4D97-AF65-F5344CB8AC3E}">
        <p14:creationId xmlns:p14="http://schemas.microsoft.com/office/powerpoint/2010/main" val="2542836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3169EFE-44DA-4890-99B4-A15EBAE8FB3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C19AE27-5C9D-40C4-9826-D6FFD48164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48BC4FE-B1B3-45BA-B697-4CC8D302F5C2}"/>
              </a:ext>
            </a:extLst>
          </p:cNvPr>
          <p:cNvSpPr>
            <a:spLocks noGrp="1" noChangeArrowheads="1"/>
          </p:cNvSpPr>
          <p:nvPr>
            <p:ph type="sldNum" sz="quarter" idx="12"/>
          </p:nvPr>
        </p:nvSpPr>
        <p:spPr>
          <a:ln/>
        </p:spPr>
        <p:txBody>
          <a:bodyPr/>
          <a:lstStyle>
            <a:lvl1pPr>
              <a:defRPr/>
            </a:lvl1pPr>
          </a:lstStyle>
          <a:p>
            <a:fld id="{3981E598-D40E-46C5-ADEC-C5F97053EB3F}" type="slidenum">
              <a:rPr lang="en-US" altLang="en-US"/>
              <a:pPr/>
              <a:t>‹#›</a:t>
            </a:fld>
            <a:endParaRPr lang="en-US" altLang="en-US"/>
          </a:p>
        </p:txBody>
      </p:sp>
    </p:spTree>
    <p:extLst>
      <p:ext uri="{BB962C8B-B14F-4D97-AF65-F5344CB8AC3E}">
        <p14:creationId xmlns:p14="http://schemas.microsoft.com/office/powerpoint/2010/main" val="100842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8890A7-0CC7-4292-84E8-C33A75B790B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053D201-76A9-4E04-A223-DA093A6C82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EA81897-373D-452D-87EB-3EC13B7ADF0D}"/>
              </a:ext>
            </a:extLst>
          </p:cNvPr>
          <p:cNvSpPr>
            <a:spLocks noGrp="1" noChangeArrowheads="1"/>
          </p:cNvSpPr>
          <p:nvPr>
            <p:ph type="sldNum" sz="quarter" idx="12"/>
          </p:nvPr>
        </p:nvSpPr>
        <p:spPr>
          <a:ln/>
        </p:spPr>
        <p:txBody>
          <a:bodyPr/>
          <a:lstStyle>
            <a:lvl1pPr>
              <a:defRPr/>
            </a:lvl1pPr>
          </a:lstStyle>
          <a:p>
            <a:fld id="{106DA8CB-C7AC-4993-A9DB-C71297CFABB5}" type="slidenum">
              <a:rPr lang="en-US" altLang="en-US"/>
              <a:pPr/>
              <a:t>‹#›</a:t>
            </a:fld>
            <a:endParaRPr lang="en-US" altLang="en-US"/>
          </a:p>
        </p:txBody>
      </p:sp>
    </p:spTree>
    <p:extLst>
      <p:ext uri="{BB962C8B-B14F-4D97-AF65-F5344CB8AC3E}">
        <p14:creationId xmlns:p14="http://schemas.microsoft.com/office/powerpoint/2010/main" val="2966256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7CC484B-73D5-4173-BF6C-26073C95344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604DE92-2E63-4A14-ACAE-01D6EBB3C9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260ACEA-66B1-44D4-8708-988AD178DDB1}"/>
              </a:ext>
            </a:extLst>
          </p:cNvPr>
          <p:cNvSpPr>
            <a:spLocks noGrp="1" noChangeArrowheads="1"/>
          </p:cNvSpPr>
          <p:nvPr>
            <p:ph type="sldNum" sz="quarter" idx="12"/>
          </p:nvPr>
        </p:nvSpPr>
        <p:spPr>
          <a:ln/>
        </p:spPr>
        <p:txBody>
          <a:bodyPr/>
          <a:lstStyle>
            <a:lvl1pPr>
              <a:defRPr/>
            </a:lvl1pPr>
          </a:lstStyle>
          <a:p>
            <a:fld id="{3010056D-C64A-4CC3-9B18-B17FDE308F73}" type="slidenum">
              <a:rPr lang="en-US" altLang="en-US"/>
              <a:pPr/>
              <a:t>‹#›</a:t>
            </a:fld>
            <a:endParaRPr lang="en-US" altLang="en-US"/>
          </a:p>
        </p:txBody>
      </p:sp>
    </p:spTree>
    <p:extLst>
      <p:ext uri="{BB962C8B-B14F-4D97-AF65-F5344CB8AC3E}">
        <p14:creationId xmlns:p14="http://schemas.microsoft.com/office/powerpoint/2010/main" val="4055945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2C08E80-4D75-48BA-BF79-E2E46E1F116D}"/>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F4DF79E-8B1C-4886-B6B4-D8688352806B}"/>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3D14875-9962-4F8B-9FBD-CE5D89CDC79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1029" name="Rectangle 5">
            <a:extLst>
              <a:ext uri="{FF2B5EF4-FFF2-40B4-BE49-F238E27FC236}">
                <a16:creationId xmlns:a16="http://schemas.microsoft.com/office/drawing/2014/main" id="{6372CF3F-63D6-405C-9727-91D8FFF5B409}"/>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1030" name="Rectangle 6">
            <a:extLst>
              <a:ext uri="{FF2B5EF4-FFF2-40B4-BE49-F238E27FC236}">
                <a16:creationId xmlns:a16="http://schemas.microsoft.com/office/drawing/2014/main" id="{28261AA2-BDAF-46BF-9965-F449B62AC4FE}"/>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06AC659-D7D4-466E-9E3E-B08FBCDF9BB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advClick="0" advTm="10000">
    <p:fade thruBlk="1"/>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3" name="Rectangle 5">
            <a:extLst>
              <a:ext uri="{FF2B5EF4-FFF2-40B4-BE49-F238E27FC236}">
                <a16:creationId xmlns:a16="http://schemas.microsoft.com/office/drawing/2014/main" id="{2F2113E0-8069-4E29-8CDA-C231285D824E}"/>
              </a:ext>
            </a:extLst>
          </p:cNvPr>
          <p:cNvSpPr>
            <a:spLocks noChangeArrowheads="1"/>
          </p:cNvSpPr>
          <p:nvPr/>
        </p:nvSpPr>
        <p:spPr bwMode="auto">
          <a:xfrm>
            <a:off x="1981200" y="2819400"/>
            <a:ext cx="8305800" cy="208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20000"/>
              </a:spcAft>
            </a:pPr>
            <a:r>
              <a:rPr lang="en-US" altLang="en-US" sz="2800" b="1" dirty="0">
                <a:solidFill>
                  <a:schemeClr val="bg1"/>
                </a:solidFill>
              </a:rPr>
              <a:t>Cumberland Regional </a:t>
            </a:r>
          </a:p>
          <a:p>
            <a:pPr algn="ctr" eaLnBrk="1" hangingPunct="1">
              <a:spcAft>
                <a:spcPct val="20000"/>
              </a:spcAft>
            </a:pPr>
            <a:r>
              <a:rPr lang="en-US" altLang="en-US" sz="2800" b="1" dirty="0">
                <a:solidFill>
                  <a:schemeClr val="bg1"/>
                </a:solidFill>
              </a:rPr>
              <a:t>has been selected as the </a:t>
            </a:r>
          </a:p>
          <a:p>
            <a:pPr algn="ctr" eaLnBrk="1" hangingPunct="1">
              <a:spcAft>
                <a:spcPct val="20000"/>
              </a:spcAft>
            </a:pPr>
            <a:r>
              <a:rPr lang="en-US" altLang="en-US" sz="2800" b="1" dirty="0">
                <a:solidFill>
                  <a:schemeClr val="bg1"/>
                </a:solidFill>
              </a:rPr>
              <a:t>1</a:t>
            </a:r>
            <a:r>
              <a:rPr lang="en-US" altLang="en-US" sz="2800" b="1" baseline="30000" dirty="0">
                <a:solidFill>
                  <a:schemeClr val="bg1"/>
                </a:solidFill>
              </a:rPr>
              <a:t>st</a:t>
            </a:r>
            <a:r>
              <a:rPr lang="en-US" altLang="en-US" sz="2800" b="1" dirty="0">
                <a:solidFill>
                  <a:schemeClr val="bg1"/>
                </a:solidFill>
              </a:rPr>
              <a:t> </a:t>
            </a:r>
            <a:r>
              <a:rPr lang="en-US" altLang="en-US" sz="2800" dirty="0">
                <a:solidFill>
                  <a:schemeClr val="bg1"/>
                </a:solidFill>
              </a:rPr>
              <a:t> </a:t>
            </a:r>
            <a:r>
              <a:rPr lang="en-US" altLang="en-US" sz="3400" dirty="0">
                <a:solidFill>
                  <a:srgbClr val="FD2D03"/>
                </a:solidFill>
                <a:latin typeface="Arial Black" panose="020B0A04020102020204" pitchFamily="34" charset="0"/>
              </a:rPr>
              <a:t>High School of Business</a:t>
            </a:r>
            <a:r>
              <a:rPr lang="en-US" altLang="en-US" sz="2800" dirty="0">
                <a:solidFill>
                  <a:srgbClr val="FD2D03"/>
                </a:solidFill>
              </a:rPr>
              <a:t> </a:t>
            </a:r>
            <a:br>
              <a:rPr lang="en-US" altLang="en-US" sz="2800" dirty="0">
                <a:solidFill>
                  <a:srgbClr val="FD2D03"/>
                </a:solidFill>
              </a:rPr>
            </a:br>
            <a:r>
              <a:rPr lang="en-US" altLang="en-US" sz="2800" b="1" dirty="0">
                <a:solidFill>
                  <a:schemeClr val="bg1"/>
                </a:solidFill>
              </a:rPr>
              <a:t>site in New Jersey ?</a:t>
            </a:r>
          </a:p>
        </p:txBody>
      </p:sp>
      <p:sp>
        <p:nvSpPr>
          <p:cNvPr id="2058" name="Rectangle 10">
            <a:extLst>
              <a:ext uri="{FF2B5EF4-FFF2-40B4-BE49-F238E27FC236}">
                <a16:creationId xmlns:a16="http://schemas.microsoft.com/office/drawing/2014/main" id="{9C72090F-4690-4A05-B7BC-27A6A1A402CE}"/>
              </a:ext>
            </a:extLst>
          </p:cNvPr>
          <p:cNvSpPr>
            <a:spLocks noChangeArrowheads="1"/>
          </p:cNvSpPr>
          <p:nvPr/>
        </p:nvSpPr>
        <p:spPr bwMode="auto">
          <a:xfrm>
            <a:off x="4343401" y="1295400"/>
            <a:ext cx="3521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200">
                <a:solidFill>
                  <a:schemeClr val="bg1"/>
                </a:solidFill>
                <a:latin typeface="Arial Black" panose="020B0A04020102020204" pitchFamily="34" charset="0"/>
              </a:rPr>
              <a:t>Did you know</a:t>
            </a:r>
            <a:r>
              <a:rPr lang="en-US" altLang="en-US" sz="2800" b="1">
                <a:solidFill>
                  <a:schemeClr val="bg1"/>
                </a:solidFill>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wipe(left)">
                                      <p:cBhvr>
                                        <p:cTn id="7" dur="500"/>
                                        <p:tgtEl>
                                          <p:spTgt spid="2058"/>
                                        </p:tgtEl>
                                      </p:cBhvr>
                                    </p:animEffect>
                                  </p:childTnLst>
                                </p:cTn>
                              </p:par>
                            </p:childTnLst>
                          </p:cTn>
                        </p:par>
                        <p:par>
                          <p:cTn id="8" fill="hold" nodeType="afterGroup">
                            <p:stCondLst>
                              <p:cond delay="500"/>
                            </p:stCondLst>
                            <p:childTnLst>
                              <p:par>
                                <p:cTn id="9" presetID="23" presetClass="entr" presetSubtype="528" fill="hold" grpId="0" nodeType="afterEffect">
                                  <p:stCondLst>
                                    <p:cond delay="2000"/>
                                  </p:stCondLst>
                                  <p:childTnLst>
                                    <p:set>
                                      <p:cBhvr>
                                        <p:cTn id="10" dur="1" fill="hold">
                                          <p:stCondLst>
                                            <p:cond delay="0"/>
                                          </p:stCondLst>
                                        </p:cTn>
                                        <p:tgtEl>
                                          <p:spTgt spid="2053"/>
                                        </p:tgtEl>
                                        <p:attrNameLst>
                                          <p:attrName>style.visibility</p:attrName>
                                        </p:attrNameLst>
                                      </p:cBhvr>
                                      <p:to>
                                        <p:strVal val="visible"/>
                                      </p:to>
                                    </p:set>
                                    <p:anim calcmode="lin" valueType="num">
                                      <p:cBhvr>
                                        <p:cTn id="11" dur="1000" fill="hold"/>
                                        <p:tgtEl>
                                          <p:spTgt spid="2053"/>
                                        </p:tgtEl>
                                        <p:attrNameLst>
                                          <p:attrName>ppt_w</p:attrName>
                                        </p:attrNameLst>
                                      </p:cBhvr>
                                      <p:tavLst>
                                        <p:tav tm="0">
                                          <p:val>
                                            <p:fltVal val="0"/>
                                          </p:val>
                                        </p:tav>
                                        <p:tav tm="100000">
                                          <p:val>
                                            <p:strVal val="#ppt_w"/>
                                          </p:val>
                                        </p:tav>
                                      </p:tavLst>
                                    </p:anim>
                                    <p:anim calcmode="lin" valueType="num">
                                      <p:cBhvr>
                                        <p:cTn id="12" dur="1000" fill="hold"/>
                                        <p:tgtEl>
                                          <p:spTgt spid="2053"/>
                                        </p:tgtEl>
                                        <p:attrNameLst>
                                          <p:attrName>ppt_h</p:attrName>
                                        </p:attrNameLst>
                                      </p:cBhvr>
                                      <p:tavLst>
                                        <p:tav tm="0">
                                          <p:val>
                                            <p:fltVal val="0"/>
                                          </p:val>
                                        </p:tav>
                                        <p:tav tm="100000">
                                          <p:val>
                                            <p:strVal val="#ppt_h"/>
                                          </p:val>
                                        </p:tav>
                                      </p:tavLst>
                                    </p:anim>
                                    <p:anim calcmode="lin" valueType="num">
                                      <p:cBhvr>
                                        <p:cTn id="13" dur="1000" fill="hold"/>
                                        <p:tgtEl>
                                          <p:spTgt spid="2053"/>
                                        </p:tgtEl>
                                        <p:attrNameLst>
                                          <p:attrName>ppt_x</p:attrName>
                                        </p:attrNameLst>
                                      </p:cBhvr>
                                      <p:tavLst>
                                        <p:tav tm="0">
                                          <p:val>
                                            <p:fltVal val="0.5"/>
                                          </p:val>
                                        </p:tav>
                                        <p:tav tm="100000">
                                          <p:val>
                                            <p:strVal val="#ppt_x"/>
                                          </p:val>
                                        </p:tav>
                                      </p:tavLst>
                                    </p:anim>
                                    <p:anim calcmode="lin" valueType="num">
                                      <p:cBhvr>
                                        <p:cTn id="14" dur="1000" fill="hold"/>
                                        <p:tgtEl>
                                          <p:spTgt spid="20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9" name="Rectangle 11">
            <a:extLst>
              <a:ext uri="{FF2B5EF4-FFF2-40B4-BE49-F238E27FC236}">
                <a16:creationId xmlns:a16="http://schemas.microsoft.com/office/drawing/2014/main" id="{7669BF5E-A0B1-48A7-8FA6-075FA1ADA03E}"/>
              </a:ext>
            </a:extLst>
          </p:cNvPr>
          <p:cNvSpPr>
            <a:spLocks noChangeArrowheads="1"/>
          </p:cNvSpPr>
          <p:nvPr/>
        </p:nvSpPr>
        <p:spPr bwMode="auto">
          <a:xfrm>
            <a:off x="3581400" y="3276601"/>
            <a:ext cx="472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a:solidFill>
                  <a:schemeClr val="bg1"/>
                </a:solidFill>
              </a:rPr>
              <a:t>OK, let’s back up.</a:t>
            </a:r>
            <a:endParaRPr lang="en-US" altLang="en-US" sz="280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9"/>
                                        </p:tgtEl>
                                        <p:attrNameLst>
                                          <p:attrName>style.visibility</p:attrName>
                                        </p:attrNameLst>
                                      </p:cBhvr>
                                      <p:to>
                                        <p:strVal val="visible"/>
                                      </p:to>
                                    </p:set>
                                    <p:animEffect transition="in" filter="fade">
                                      <p:cBhvr>
                                        <p:cTn id="7" dur="1000"/>
                                        <p:tgtEl>
                                          <p:spTgt spid="2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61" name="Rectangle 13">
            <a:extLst>
              <a:ext uri="{FF2B5EF4-FFF2-40B4-BE49-F238E27FC236}">
                <a16:creationId xmlns:a16="http://schemas.microsoft.com/office/drawing/2014/main" id="{EB8D984B-41C7-406C-A6F5-A5FD322052A0}"/>
              </a:ext>
            </a:extLst>
          </p:cNvPr>
          <p:cNvSpPr>
            <a:spLocks noChangeArrowheads="1"/>
          </p:cNvSpPr>
          <p:nvPr/>
        </p:nvSpPr>
        <p:spPr bwMode="auto">
          <a:xfrm>
            <a:off x="2438400" y="609601"/>
            <a:ext cx="70866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800" b="1">
                <a:solidFill>
                  <a:schemeClr val="bg1"/>
                </a:solidFill>
              </a:rPr>
              <a:t>Just what is</a:t>
            </a:r>
            <a:r>
              <a:rPr lang="en-US" altLang="en-US" sz="2800">
                <a:solidFill>
                  <a:schemeClr val="bg1"/>
                </a:solidFill>
              </a:rPr>
              <a:t> </a:t>
            </a:r>
            <a:br>
              <a:rPr lang="en-US" altLang="en-US" sz="2800">
                <a:solidFill>
                  <a:schemeClr val="bg1"/>
                </a:solidFill>
              </a:rPr>
            </a:br>
            <a:r>
              <a:rPr lang="en-US" altLang="en-US" sz="3200">
                <a:solidFill>
                  <a:srgbClr val="FD2D03"/>
                </a:solidFill>
                <a:latin typeface="Arial Black" panose="020B0A04020102020204" pitchFamily="34" charset="0"/>
              </a:rPr>
              <a:t>High School of Business</a:t>
            </a:r>
            <a:r>
              <a:rPr lang="en-US" altLang="en-US" sz="2300">
                <a:solidFill>
                  <a:schemeClr val="bg1"/>
                </a:solidFill>
              </a:rPr>
              <a:t>™</a:t>
            </a:r>
            <a:r>
              <a:rPr lang="en-US" altLang="en-US" sz="2400">
                <a:solidFill>
                  <a:schemeClr val="bg1"/>
                </a:solidFill>
              </a:rPr>
              <a:t> </a:t>
            </a:r>
            <a:r>
              <a:rPr lang="en-US" altLang="en-US" sz="2800" b="1">
                <a:solidFill>
                  <a:schemeClr val="bg1"/>
                </a:solidFill>
              </a:rPr>
              <a:t>anyway?</a:t>
            </a:r>
          </a:p>
        </p:txBody>
      </p:sp>
      <p:grpSp>
        <p:nvGrpSpPr>
          <p:cNvPr id="30728" name="Group 8">
            <a:extLst>
              <a:ext uri="{FF2B5EF4-FFF2-40B4-BE49-F238E27FC236}">
                <a16:creationId xmlns:a16="http://schemas.microsoft.com/office/drawing/2014/main" id="{B304E61A-1D7D-4761-A09A-35539233CE38}"/>
              </a:ext>
            </a:extLst>
          </p:cNvPr>
          <p:cNvGrpSpPr>
            <a:grpSpLocks/>
          </p:cNvGrpSpPr>
          <p:nvPr/>
        </p:nvGrpSpPr>
        <p:grpSpPr bwMode="auto">
          <a:xfrm>
            <a:off x="4419600" y="2590800"/>
            <a:ext cx="3048000" cy="3462338"/>
            <a:chOff x="1920" y="1728"/>
            <a:chExt cx="1920" cy="2181"/>
          </a:xfrm>
        </p:grpSpPr>
        <p:sp>
          <p:nvSpPr>
            <p:cNvPr id="2062" name="Rectangle 14">
              <a:extLst>
                <a:ext uri="{FF2B5EF4-FFF2-40B4-BE49-F238E27FC236}">
                  <a16:creationId xmlns:a16="http://schemas.microsoft.com/office/drawing/2014/main" id="{C2B881F6-7591-4F6F-8722-76BD2263D8B2}"/>
                </a:ext>
              </a:extLst>
            </p:cNvPr>
            <p:cNvSpPr>
              <a:spLocks noChangeArrowheads="1"/>
            </p:cNvSpPr>
            <p:nvPr/>
          </p:nvSpPr>
          <p:spPr bwMode="auto">
            <a:xfrm>
              <a:off x="1920" y="3696"/>
              <a:ext cx="1776"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a:solidFill>
                    <a:schemeClr val="bg1"/>
                  </a:solidFill>
                </a:rPr>
                <a:t>By MBA</a:t>
              </a:r>
              <a:r>
                <a:rPr lang="en-US" altLang="en-US" sz="1400" b="1" i="1">
                  <a:solidFill>
                    <a:schemeClr val="bg1"/>
                  </a:solidFill>
                </a:rPr>
                <a:t>Research</a:t>
              </a:r>
              <a:endParaRPr lang="en-US" altLang="en-US" sz="1400" i="1">
                <a:solidFill>
                  <a:schemeClr val="bg1"/>
                </a:solidFill>
              </a:endParaRPr>
            </a:p>
          </p:txBody>
        </p:sp>
        <p:pic>
          <p:nvPicPr>
            <p:cNvPr id="2057" name="Picture 9" descr="HSB_logo_Lg">
              <a:extLst>
                <a:ext uri="{FF2B5EF4-FFF2-40B4-BE49-F238E27FC236}">
                  <a16:creationId xmlns:a16="http://schemas.microsoft.com/office/drawing/2014/main" id="{A81D1364-A24B-401D-B1DB-E690A72233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 y="1728"/>
              <a:ext cx="1920" cy="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61"/>
                                        </p:tgtEl>
                                        <p:attrNameLst>
                                          <p:attrName>style.visibility</p:attrName>
                                        </p:attrNameLst>
                                      </p:cBhvr>
                                      <p:to>
                                        <p:strVal val="visible"/>
                                      </p:to>
                                    </p:set>
                                    <p:animEffect transition="in" filter="fade">
                                      <p:cBhvr>
                                        <p:cTn id="7" dur="1000"/>
                                        <p:tgtEl>
                                          <p:spTgt spid="2061"/>
                                        </p:tgtEl>
                                      </p:cBhvr>
                                    </p:animEffect>
                                  </p:childTnLst>
                                </p:cTn>
                              </p:par>
                            </p:childTnLst>
                          </p:cTn>
                        </p:par>
                        <p:par>
                          <p:cTn id="8" fill="hold" nodeType="afterGroup">
                            <p:stCondLst>
                              <p:cond delay="1000"/>
                            </p:stCondLst>
                            <p:childTnLst>
                              <p:par>
                                <p:cTn id="9" presetID="10" presetClass="entr" presetSubtype="0" fill="hold" nodeType="afterEffect">
                                  <p:stCondLst>
                                    <p:cond delay="500"/>
                                  </p:stCondLst>
                                  <p:childTnLst>
                                    <p:set>
                                      <p:cBhvr>
                                        <p:cTn id="10" dur="1" fill="hold">
                                          <p:stCondLst>
                                            <p:cond delay="0"/>
                                          </p:stCondLst>
                                        </p:cTn>
                                        <p:tgtEl>
                                          <p:spTgt spid="30728"/>
                                        </p:tgtEl>
                                        <p:attrNameLst>
                                          <p:attrName>style.visibility</p:attrName>
                                        </p:attrNameLst>
                                      </p:cBhvr>
                                      <p:to>
                                        <p:strVal val="visible"/>
                                      </p:to>
                                    </p:set>
                                    <p:animEffect transition="in" filter="fade">
                                      <p:cBhvr>
                                        <p:cTn id="11" dur="10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3">
            <a:extLst>
              <a:ext uri="{FF2B5EF4-FFF2-40B4-BE49-F238E27FC236}">
                <a16:creationId xmlns:a16="http://schemas.microsoft.com/office/drawing/2014/main" id="{C862E1C3-C964-4584-AF64-19200CEBAE22}"/>
              </a:ext>
            </a:extLst>
          </p:cNvPr>
          <p:cNvSpPr>
            <a:spLocks noChangeArrowheads="1"/>
          </p:cNvSpPr>
          <p:nvPr/>
        </p:nvSpPr>
        <p:spPr bwMode="auto">
          <a:xfrm>
            <a:off x="2362200" y="3276601"/>
            <a:ext cx="1784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Did you know…</a:t>
            </a:r>
          </a:p>
        </p:txBody>
      </p:sp>
      <p:sp>
        <p:nvSpPr>
          <p:cNvPr id="3077" name="Rectangle 5">
            <a:extLst>
              <a:ext uri="{FF2B5EF4-FFF2-40B4-BE49-F238E27FC236}">
                <a16:creationId xmlns:a16="http://schemas.microsoft.com/office/drawing/2014/main" id="{B32949AE-A862-44AF-A63A-D50755831B40}"/>
              </a:ext>
            </a:extLst>
          </p:cNvPr>
          <p:cNvSpPr>
            <a:spLocks noChangeArrowheads="1"/>
          </p:cNvSpPr>
          <p:nvPr/>
        </p:nvSpPr>
        <p:spPr bwMode="auto">
          <a:xfrm>
            <a:off x="2314575" y="395288"/>
            <a:ext cx="520232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a:solidFill>
                  <a:schemeClr val="bg1"/>
                </a:solidFill>
                <a:latin typeface="Arial Black" panose="020B0A04020102020204" pitchFamily="34" charset="0"/>
              </a:rPr>
              <a:t>High School of Business</a:t>
            </a:r>
            <a:r>
              <a:rPr lang="en-US" altLang="en-US" sz="2000" b="1">
                <a:solidFill>
                  <a:schemeClr val="bg1"/>
                </a:solidFill>
              </a:rPr>
              <a:t>™</a:t>
            </a:r>
          </a:p>
        </p:txBody>
      </p:sp>
      <p:sp>
        <p:nvSpPr>
          <p:cNvPr id="3079" name="Line 7">
            <a:extLst>
              <a:ext uri="{FF2B5EF4-FFF2-40B4-BE49-F238E27FC236}">
                <a16:creationId xmlns:a16="http://schemas.microsoft.com/office/drawing/2014/main" id="{C9640EAA-B31A-42A5-8E1F-949B341E361A}"/>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0" name="Line 8">
            <a:extLst>
              <a:ext uri="{FF2B5EF4-FFF2-40B4-BE49-F238E27FC236}">
                <a16:creationId xmlns:a16="http://schemas.microsoft.com/office/drawing/2014/main" id="{8F27FA7C-B381-4E5A-97E2-53C9D2B568DD}"/>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1" name="Rectangle 9">
            <a:extLst>
              <a:ext uri="{FF2B5EF4-FFF2-40B4-BE49-F238E27FC236}">
                <a16:creationId xmlns:a16="http://schemas.microsoft.com/office/drawing/2014/main" id="{140367ED-511E-4FB7-9733-FE9AD4E10C2C}"/>
              </a:ext>
            </a:extLst>
          </p:cNvPr>
          <p:cNvSpPr>
            <a:spLocks noChangeArrowheads="1"/>
          </p:cNvSpPr>
          <p:nvPr/>
        </p:nvSpPr>
        <p:spPr bwMode="auto">
          <a:xfrm>
            <a:off x="3810000" y="2286001"/>
            <a:ext cx="39624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National business &amp; marketing program </a:t>
            </a:r>
          </a:p>
        </p:txBody>
      </p:sp>
      <p:sp>
        <p:nvSpPr>
          <p:cNvPr id="3082" name="Rectangle 10">
            <a:extLst>
              <a:ext uri="{FF2B5EF4-FFF2-40B4-BE49-F238E27FC236}">
                <a16:creationId xmlns:a16="http://schemas.microsoft.com/office/drawing/2014/main" id="{E3B565C3-43AC-4BBF-AB6C-4B91D7AC2AEF}"/>
              </a:ext>
            </a:extLst>
          </p:cNvPr>
          <p:cNvSpPr>
            <a:spLocks noChangeArrowheads="1"/>
          </p:cNvSpPr>
          <p:nvPr/>
        </p:nvSpPr>
        <p:spPr bwMode="auto">
          <a:xfrm>
            <a:off x="3810000" y="3597276"/>
            <a:ext cx="533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Prepares you to excel in college </a:t>
            </a:r>
            <a:br>
              <a:rPr lang="en-US" altLang="en-US" sz="2400" b="1">
                <a:solidFill>
                  <a:schemeClr val="bg1"/>
                </a:solidFill>
              </a:rPr>
            </a:br>
            <a:r>
              <a:rPr lang="en-US" altLang="en-US" sz="2400" b="1">
                <a:solidFill>
                  <a:schemeClr val="bg1"/>
                </a:solidFill>
              </a:rPr>
              <a:t>business administration programs</a:t>
            </a:r>
          </a:p>
        </p:txBody>
      </p:sp>
      <p:sp>
        <p:nvSpPr>
          <p:cNvPr id="3083" name="Line 11">
            <a:extLst>
              <a:ext uri="{FF2B5EF4-FFF2-40B4-BE49-F238E27FC236}">
                <a16:creationId xmlns:a16="http://schemas.microsoft.com/office/drawing/2014/main" id="{4FADF49D-7739-4E69-9E88-917C1FCAEAFA}"/>
              </a:ext>
            </a:extLst>
          </p:cNvPr>
          <p:cNvSpPr>
            <a:spLocks noChangeShapeType="1"/>
          </p:cNvSpPr>
          <p:nvPr/>
        </p:nvSpPr>
        <p:spPr bwMode="auto">
          <a:xfrm flipV="1">
            <a:off x="2438400" y="2514600"/>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4" name="Line 12">
            <a:extLst>
              <a:ext uri="{FF2B5EF4-FFF2-40B4-BE49-F238E27FC236}">
                <a16:creationId xmlns:a16="http://schemas.microsoft.com/office/drawing/2014/main" id="{A80C7FC8-9BCE-4A9D-A566-B5B3FE64ED84}"/>
              </a:ext>
            </a:extLst>
          </p:cNvPr>
          <p:cNvSpPr>
            <a:spLocks noChangeShapeType="1"/>
          </p:cNvSpPr>
          <p:nvPr/>
        </p:nvSpPr>
        <p:spPr bwMode="auto">
          <a:xfrm flipV="1">
            <a:off x="2438400" y="3810000"/>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5" name="AutoShape 13">
            <a:extLst>
              <a:ext uri="{FF2B5EF4-FFF2-40B4-BE49-F238E27FC236}">
                <a16:creationId xmlns:a16="http://schemas.microsoft.com/office/drawing/2014/main" id="{55548057-025E-414F-8000-E81BCCBC3562}"/>
              </a:ext>
            </a:extLst>
          </p:cNvPr>
          <p:cNvSpPr>
            <a:spLocks noChangeArrowheads="1"/>
          </p:cNvSpPr>
          <p:nvPr/>
        </p:nvSpPr>
        <p:spPr bwMode="auto">
          <a:xfrm>
            <a:off x="3276600" y="22860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3087" name="AutoShape 15">
            <a:extLst>
              <a:ext uri="{FF2B5EF4-FFF2-40B4-BE49-F238E27FC236}">
                <a16:creationId xmlns:a16="http://schemas.microsoft.com/office/drawing/2014/main" id="{CED07E2C-C676-4E6C-B2DF-8243CA37398B}"/>
              </a:ext>
            </a:extLst>
          </p:cNvPr>
          <p:cNvSpPr>
            <a:spLocks noChangeArrowheads="1"/>
          </p:cNvSpPr>
          <p:nvPr/>
        </p:nvSpPr>
        <p:spPr bwMode="auto">
          <a:xfrm>
            <a:off x="3276600" y="358775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3088" name="Rectangle 16">
            <a:extLst>
              <a:ext uri="{FF2B5EF4-FFF2-40B4-BE49-F238E27FC236}">
                <a16:creationId xmlns:a16="http://schemas.microsoft.com/office/drawing/2014/main" id="{BCC1941E-7A7E-41E4-AC2F-3281F833F308}"/>
              </a:ext>
            </a:extLst>
          </p:cNvPr>
          <p:cNvSpPr>
            <a:spLocks noChangeArrowheads="1"/>
          </p:cNvSpPr>
          <p:nvPr/>
        </p:nvSpPr>
        <p:spPr bwMode="auto">
          <a:xfrm>
            <a:off x="8583614" y="1905001"/>
            <a:ext cx="1730375"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pic>
        <p:nvPicPr>
          <p:cNvPr id="3078" name="Picture 6" descr="HSB_logo_Lg">
            <a:extLst>
              <a:ext uri="{FF2B5EF4-FFF2-40B4-BE49-F238E27FC236}">
                <a16:creationId xmlns:a16="http://schemas.microsoft.com/office/drawing/2014/main" id="{E31608DE-0D49-4B6B-B762-6C7D065236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wipe(down)">
                                      <p:cBhvr>
                                        <p:cTn id="7" dur="500"/>
                                        <p:tgtEl>
                                          <p:spTgt spid="3079"/>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080"/>
                                        </p:tgtEl>
                                        <p:attrNameLst>
                                          <p:attrName>style.visibility</p:attrName>
                                        </p:attrNameLst>
                                      </p:cBhvr>
                                      <p:to>
                                        <p:strVal val="visible"/>
                                      </p:to>
                                    </p:set>
                                    <p:animEffect transition="in" filter="wipe(left)">
                                      <p:cBhvr>
                                        <p:cTn id="11" dur="500"/>
                                        <p:tgtEl>
                                          <p:spTgt spid="3080"/>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78"/>
                                        </p:tgtEl>
                                        <p:attrNameLst>
                                          <p:attrName>style.visibility</p:attrName>
                                        </p:attrNameLst>
                                      </p:cBhvr>
                                      <p:to>
                                        <p:strVal val="visible"/>
                                      </p:to>
                                    </p:set>
                                    <p:animEffect transition="in" filter="fade">
                                      <p:cBhvr>
                                        <p:cTn id="15" dur="1000"/>
                                        <p:tgtEl>
                                          <p:spTgt spid="3078"/>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3088"/>
                                        </p:tgtEl>
                                        <p:attrNameLst>
                                          <p:attrName>style.visibility</p:attrName>
                                        </p:attrNameLst>
                                      </p:cBhvr>
                                      <p:to>
                                        <p:strVal val="visible"/>
                                      </p:to>
                                    </p:set>
                                    <p:animEffect transition="in" filter="fade">
                                      <p:cBhvr>
                                        <p:cTn id="18" dur="500"/>
                                        <p:tgtEl>
                                          <p:spTgt spid="3088"/>
                                        </p:tgtEl>
                                      </p:cBhvr>
                                    </p:animEffect>
                                    <p:anim calcmode="lin" valueType="num">
                                      <p:cBhvr>
                                        <p:cTn id="19" dur="500" fill="hold"/>
                                        <p:tgtEl>
                                          <p:spTgt spid="3088"/>
                                        </p:tgtEl>
                                        <p:attrNameLst>
                                          <p:attrName>ppt_x</p:attrName>
                                        </p:attrNameLst>
                                      </p:cBhvr>
                                      <p:tavLst>
                                        <p:tav tm="0">
                                          <p:val>
                                            <p:strVal val="#ppt_x"/>
                                          </p:val>
                                        </p:tav>
                                        <p:tav tm="100000">
                                          <p:val>
                                            <p:strVal val="#ppt_x"/>
                                          </p:val>
                                        </p:tav>
                                      </p:tavLst>
                                    </p:anim>
                                    <p:anim calcmode="lin" valueType="num">
                                      <p:cBhvr>
                                        <p:cTn id="20" dur="500" fill="hold"/>
                                        <p:tgtEl>
                                          <p:spTgt spid="3088"/>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077"/>
                                        </p:tgtEl>
                                        <p:attrNameLst>
                                          <p:attrName>style.visibility</p:attrName>
                                        </p:attrNameLst>
                                      </p:cBhvr>
                                      <p:to>
                                        <p:strVal val="visible"/>
                                      </p:to>
                                    </p:set>
                                    <p:animEffect transition="in" filter="fade">
                                      <p:cBhvr>
                                        <p:cTn id="24" dur="1000"/>
                                        <p:tgtEl>
                                          <p:spTgt spid="3077"/>
                                        </p:tgtEl>
                                      </p:cBhvr>
                                    </p:animEffect>
                                  </p:childTnLst>
                                </p:cTn>
                              </p:par>
                            </p:childTnLst>
                          </p:cTn>
                        </p:par>
                        <p:par>
                          <p:cTn id="25" fill="hold" nodeType="afterGroup">
                            <p:stCondLst>
                              <p:cond delay="3000"/>
                            </p:stCondLst>
                            <p:childTnLst>
                              <p:par>
                                <p:cTn id="26" presetID="22" presetClass="entr" presetSubtype="8" fill="hold" nodeType="afterEffect">
                                  <p:stCondLst>
                                    <p:cond delay="1000"/>
                                  </p:stCondLst>
                                  <p:childTnLst>
                                    <p:set>
                                      <p:cBhvr>
                                        <p:cTn id="27" dur="1" fill="hold">
                                          <p:stCondLst>
                                            <p:cond delay="0"/>
                                          </p:stCondLst>
                                        </p:cTn>
                                        <p:tgtEl>
                                          <p:spTgt spid="3083"/>
                                        </p:tgtEl>
                                        <p:attrNameLst>
                                          <p:attrName>style.visibility</p:attrName>
                                        </p:attrNameLst>
                                      </p:cBhvr>
                                      <p:to>
                                        <p:strVal val="visible"/>
                                      </p:to>
                                    </p:set>
                                    <p:animEffect transition="in" filter="wipe(left)">
                                      <p:cBhvr>
                                        <p:cTn id="28" dur="500"/>
                                        <p:tgtEl>
                                          <p:spTgt spid="3083"/>
                                        </p:tgtEl>
                                      </p:cBhvr>
                                    </p:animEffect>
                                  </p:childTnLst>
                                </p:cTn>
                              </p:par>
                            </p:childTnLst>
                          </p:cTn>
                        </p:par>
                        <p:par>
                          <p:cTn id="29" fill="hold" nodeType="afterGroup">
                            <p:stCondLst>
                              <p:cond delay="4500"/>
                            </p:stCondLst>
                            <p:childTnLst>
                              <p:par>
                                <p:cTn id="30" presetID="1" presetClass="entr" presetSubtype="0" fill="hold" nodeType="afterEffect">
                                  <p:stCondLst>
                                    <p:cond delay="0"/>
                                  </p:stCondLst>
                                  <p:childTnLst>
                                    <p:set>
                                      <p:cBhvr>
                                        <p:cTn id="31" dur="1" fill="hold">
                                          <p:stCondLst>
                                            <p:cond delay="0"/>
                                          </p:stCondLst>
                                        </p:cTn>
                                        <p:tgtEl>
                                          <p:spTgt spid="3085"/>
                                        </p:tgtEl>
                                        <p:attrNameLst>
                                          <p:attrName>style.visibility</p:attrName>
                                        </p:attrNameLst>
                                      </p:cBhvr>
                                      <p:to>
                                        <p:strVal val="visible"/>
                                      </p:to>
                                    </p:set>
                                  </p:childTnLst>
                                </p:cTn>
                              </p:par>
                            </p:childTnLst>
                          </p:cTn>
                        </p:par>
                        <p:par>
                          <p:cTn id="32" fill="hold" nodeType="afterGroup">
                            <p:stCondLst>
                              <p:cond delay="4500"/>
                            </p:stCondLst>
                            <p:childTnLst>
                              <p:par>
                                <p:cTn id="33" presetID="22" presetClass="entr" presetSubtype="8" fill="hold" grpId="0" nodeType="afterEffect">
                                  <p:stCondLst>
                                    <p:cond delay="200"/>
                                  </p:stCondLst>
                                  <p:childTnLst>
                                    <p:set>
                                      <p:cBhvr>
                                        <p:cTn id="34" dur="1" fill="hold">
                                          <p:stCondLst>
                                            <p:cond delay="0"/>
                                          </p:stCondLst>
                                        </p:cTn>
                                        <p:tgtEl>
                                          <p:spTgt spid="3081"/>
                                        </p:tgtEl>
                                        <p:attrNameLst>
                                          <p:attrName>style.visibility</p:attrName>
                                        </p:attrNameLst>
                                      </p:cBhvr>
                                      <p:to>
                                        <p:strVal val="visible"/>
                                      </p:to>
                                    </p:set>
                                    <p:animEffect transition="in" filter="wipe(left)">
                                      <p:cBhvr>
                                        <p:cTn id="35" dur="500"/>
                                        <p:tgtEl>
                                          <p:spTgt spid="3081"/>
                                        </p:tgtEl>
                                      </p:cBhvr>
                                    </p:animEffect>
                                  </p:childTnLst>
                                </p:cTn>
                              </p:par>
                            </p:childTnLst>
                          </p:cTn>
                        </p:par>
                        <p:par>
                          <p:cTn id="36" fill="hold" nodeType="afterGroup">
                            <p:stCondLst>
                              <p:cond delay="5200"/>
                            </p:stCondLst>
                            <p:childTnLst>
                              <p:par>
                                <p:cTn id="37" presetID="22" presetClass="entr" presetSubtype="8" fill="hold" nodeType="afterEffect">
                                  <p:stCondLst>
                                    <p:cond delay="2000"/>
                                  </p:stCondLst>
                                  <p:childTnLst>
                                    <p:set>
                                      <p:cBhvr>
                                        <p:cTn id="38" dur="1" fill="hold">
                                          <p:stCondLst>
                                            <p:cond delay="0"/>
                                          </p:stCondLst>
                                        </p:cTn>
                                        <p:tgtEl>
                                          <p:spTgt spid="3084"/>
                                        </p:tgtEl>
                                        <p:attrNameLst>
                                          <p:attrName>style.visibility</p:attrName>
                                        </p:attrNameLst>
                                      </p:cBhvr>
                                      <p:to>
                                        <p:strVal val="visible"/>
                                      </p:to>
                                    </p:set>
                                    <p:animEffect transition="in" filter="wipe(left)">
                                      <p:cBhvr>
                                        <p:cTn id="39" dur="500"/>
                                        <p:tgtEl>
                                          <p:spTgt spid="3084"/>
                                        </p:tgtEl>
                                      </p:cBhvr>
                                    </p:animEffect>
                                  </p:childTnLst>
                                </p:cTn>
                              </p:par>
                            </p:childTnLst>
                          </p:cTn>
                        </p:par>
                        <p:par>
                          <p:cTn id="40" fill="hold" nodeType="afterGroup">
                            <p:stCondLst>
                              <p:cond delay="7700"/>
                            </p:stCondLst>
                            <p:childTnLst>
                              <p:par>
                                <p:cTn id="41" presetID="1" presetClass="entr" presetSubtype="0" fill="hold" nodeType="afterEffect">
                                  <p:stCondLst>
                                    <p:cond delay="200"/>
                                  </p:stCondLst>
                                  <p:childTnLst>
                                    <p:set>
                                      <p:cBhvr>
                                        <p:cTn id="42" dur="1" fill="hold">
                                          <p:stCondLst>
                                            <p:cond delay="0"/>
                                          </p:stCondLst>
                                        </p:cTn>
                                        <p:tgtEl>
                                          <p:spTgt spid="3087"/>
                                        </p:tgtEl>
                                        <p:attrNameLst>
                                          <p:attrName>style.visibility</p:attrName>
                                        </p:attrNameLst>
                                      </p:cBhvr>
                                      <p:to>
                                        <p:strVal val="visible"/>
                                      </p:to>
                                    </p:set>
                                  </p:childTnLst>
                                </p:cTn>
                              </p:par>
                            </p:childTnLst>
                          </p:cTn>
                        </p:par>
                        <p:par>
                          <p:cTn id="43" fill="hold" nodeType="afterGroup">
                            <p:stCondLst>
                              <p:cond delay="7900"/>
                            </p:stCondLst>
                            <p:childTnLst>
                              <p:par>
                                <p:cTn id="44" presetID="22" presetClass="entr" presetSubtype="8" fill="hold" grpId="0" nodeType="afterEffect">
                                  <p:stCondLst>
                                    <p:cond delay="0"/>
                                  </p:stCondLst>
                                  <p:childTnLst>
                                    <p:set>
                                      <p:cBhvr>
                                        <p:cTn id="45" dur="1" fill="hold">
                                          <p:stCondLst>
                                            <p:cond delay="0"/>
                                          </p:stCondLst>
                                        </p:cTn>
                                        <p:tgtEl>
                                          <p:spTgt spid="3082"/>
                                        </p:tgtEl>
                                        <p:attrNameLst>
                                          <p:attrName>style.visibility</p:attrName>
                                        </p:attrNameLst>
                                      </p:cBhvr>
                                      <p:to>
                                        <p:strVal val="visible"/>
                                      </p:to>
                                    </p:set>
                                    <p:animEffect transition="in" filter="wipe(left)">
                                      <p:cBhvr>
                                        <p:cTn id="46" dur="500"/>
                                        <p:tgtEl>
                                          <p:spTgt spid="3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3081" grpId="0"/>
      <p:bldP spid="3082" grpId="0"/>
      <p:bldP spid="308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98" name="Line 5">
            <a:extLst>
              <a:ext uri="{FF2B5EF4-FFF2-40B4-BE49-F238E27FC236}">
                <a16:creationId xmlns:a16="http://schemas.microsoft.com/office/drawing/2014/main" id="{5DB0CECE-0DBF-4439-88C5-A6C9F0E0051F}"/>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9" name="Line 6">
            <a:extLst>
              <a:ext uri="{FF2B5EF4-FFF2-40B4-BE49-F238E27FC236}">
                <a16:creationId xmlns:a16="http://schemas.microsoft.com/office/drawing/2014/main" id="{8C0159D0-7D4F-4331-BBC9-A59FA59A5E1F}"/>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100" name="Picture 7" descr="HSB_logo_Lg">
            <a:extLst>
              <a:ext uri="{FF2B5EF4-FFF2-40B4-BE49-F238E27FC236}">
                <a16:creationId xmlns:a16="http://schemas.microsoft.com/office/drawing/2014/main" id="{FD84E940-1F46-416D-AA28-3957C844A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42" name="Rectangle 46">
            <a:extLst>
              <a:ext uri="{FF2B5EF4-FFF2-40B4-BE49-F238E27FC236}">
                <a16:creationId xmlns:a16="http://schemas.microsoft.com/office/drawing/2014/main" id="{3F5F4BE2-D8D0-4E10-A0FD-006E213F59A5}"/>
              </a:ext>
            </a:extLst>
          </p:cNvPr>
          <p:cNvSpPr>
            <a:spLocks noChangeArrowheads="1"/>
          </p:cNvSpPr>
          <p:nvPr/>
        </p:nvSpPr>
        <p:spPr bwMode="auto">
          <a:xfrm>
            <a:off x="2819400" y="2805114"/>
            <a:ext cx="6858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sz="2400" b="1">
                <a:solidFill>
                  <a:schemeClr val="bg1"/>
                </a:solidFill>
              </a:rPr>
              <a:t>So, is </a:t>
            </a:r>
            <a:br>
              <a:rPr lang="en-US" altLang="en-US" sz="2400" b="1">
                <a:solidFill>
                  <a:schemeClr val="bg1"/>
                </a:solidFill>
              </a:rPr>
            </a:br>
            <a:r>
              <a:rPr lang="en-US" altLang="en-US" sz="3200">
                <a:solidFill>
                  <a:srgbClr val="FD2D03"/>
                </a:solidFill>
                <a:latin typeface="Arial Black" panose="020B0A04020102020204" pitchFamily="34" charset="0"/>
              </a:rPr>
              <a:t>High School of Business</a:t>
            </a:r>
            <a:r>
              <a:rPr lang="en-US" altLang="en-US" sz="2400">
                <a:solidFill>
                  <a:schemeClr val="bg1"/>
                </a:solidFill>
              </a:rPr>
              <a:t>™</a:t>
            </a:r>
            <a:r>
              <a:rPr lang="en-US" altLang="en-US" sz="2400" b="1">
                <a:solidFill>
                  <a:schemeClr val="bg1"/>
                </a:solidFill>
              </a:rPr>
              <a:t> </a:t>
            </a:r>
            <a:br>
              <a:rPr lang="en-US" altLang="en-US" sz="2400" b="1">
                <a:solidFill>
                  <a:schemeClr val="bg1"/>
                </a:solidFill>
              </a:rPr>
            </a:br>
            <a:r>
              <a:rPr lang="en-US" altLang="en-US" sz="2400" b="1">
                <a:solidFill>
                  <a:schemeClr val="bg1"/>
                </a:solidFill>
              </a:rPr>
              <a:t>for you?</a:t>
            </a:r>
          </a:p>
        </p:txBody>
      </p:sp>
      <p:sp>
        <p:nvSpPr>
          <p:cNvPr id="4121" name="Rectangle 52">
            <a:extLst>
              <a:ext uri="{FF2B5EF4-FFF2-40B4-BE49-F238E27FC236}">
                <a16:creationId xmlns:a16="http://schemas.microsoft.com/office/drawing/2014/main" id="{8B2D0025-2E48-4AD0-8B2F-19987C6D2574}"/>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42"/>
                                        </p:tgtEl>
                                        <p:attrNameLst>
                                          <p:attrName>style.visibility</p:attrName>
                                        </p:attrNameLst>
                                      </p:cBhvr>
                                      <p:to>
                                        <p:strVal val="visible"/>
                                      </p:to>
                                    </p:set>
                                    <p:animEffect transition="in" filter="fade">
                                      <p:cBhvr>
                                        <p:cTn id="7" dur="500"/>
                                        <p:tgtEl>
                                          <p:spTgt spid="4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4818" name="Line 5">
            <a:extLst>
              <a:ext uri="{FF2B5EF4-FFF2-40B4-BE49-F238E27FC236}">
                <a16:creationId xmlns:a16="http://schemas.microsoft.com/office/drawing/2014/main" id="{C8366559-F99A-4A17-A48F-F96DE859113B}"/>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19" name="Line 6">
            <a:extLst>
              <a:ext uri="{FF2B5EF4-FFF2-40B4-BE49-F238E27FC236}">
                <a16:creationId xmlns:a16="http://schemas.microsoft.com/office/drawing/2014/main" id="{DA72C2F0-A716-4EC3-AFF5-4D7323578BE8}"/>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4820" name="Picture 7" descr="HSB_logo_Lg">
            <a:extLst>
              <a:ext uri="{FF2B5EF4-FFF2-40B4-BE49-F238E27FC236}">
                <a16:creationId xmlns:a16="http://schemas.microsoft.com/office/drawing/2014/main" id="{4E817524-AB58-4797-AC8C-9163749A4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24" name="Rectangle 28">
            <a:extLst>
              <a:ext uri="{FF2B5EF4-FFF2-40B4-BE49-F238E27FC236}">
                <a16:creationId xmlns:a16="http://schemas.microsoft.com/office/drawing/2014/main" id="{4A9FFF2F-261D-4028-9AFA-736A26949C80}"/>
              </a:ext>
            </a:extLst>
          </p:cNvPr>
          <p:cNvSpPr>
            <a:spLocks noChangeArrowheads="1"/>
          </p:cNvSpPr>
          <p:nvPr/>
        </p:nvSpPr>
        <p:spPr bwMode="auto">
          <a:xfrm>
            <a:off x="3803650" y="3367088"/>
            <a:ext cx="160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Finance?</a:t>
            </a:r>
          </a:p>
        </p:txBody>
      </p:sp>
      <p:sp>
        <p:nvSpPr>
          <p:cNvPr id="4125" name="Line 29">
            <a:extLst>
              <a:ext uri="{FF2B5EF4-FFF2-40B4-BE49-F238E27FC236}">
                <a16:creationId xmlns:a16="http://schemas.microsoft.com/office/drawing/2014/main" id="{00FF32CA-9623-4D2B-86DA-9CCF088B527E}"/>
              </a:ext>
            </a:extLst>
          </p:cNvPr>
          <p:cNvSpPr>
            <a:spLocks noChangeShapeType="1"/>
          </p:cNvSpPr>
          <p:nvPr/>
        </p:nvSpPr>
        <p:spPr bwMode="auto">
          <a:xfrm flipV="1">
            <a:off x="2438400" y="1981200"/>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6" name="Line 30">
            <a:extLst>
              <a:ext uri="{FF2B5EF4-FFF2-40B4-BE49-F238E27FC236}">
                <a16:creationId xmlns:a16="http://schemas.microsoft.com/office/drawing/2014/main" id="{2704C50D-FCDC-4F18-86DD-7709BEE685F1}"/>
              </a:ext>
            </a:extLst>
          </p:cNvPr>
          <p:cNvSpPr>
            <a:spLocks noChangeShapeType="1"/>
          </p:cNvSpPr>
          <p:nvPr/>
        </p:nvSpPr>
        <p:spPr bwMode="auto">
          <a:xfrm flipV="1">
            <a:off x="2438400" y="2965450"/>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27" name="AutoShape 31">
            <a:extLst>
              <a:ext uri="{FF2B5EF4-FFF2-40B4-BE49-F238E27FC236}">
                <a16:creationId xmlns:a16="http://schemas.microsoft.com/office/drawing/2014/main" id="{3D771CCF-9324-4EB8-A9E7-4B03D0F652AF}"/>
              </a:ext>
            </a:extLst>
          </p:cNvPr>
          <p:cNvSpPr>
            <a:spLocks noChangeArrowheads="1"/>
          </p:cNvSpPr>
          <p:nvPr/>
        </p:nvSpPr>
        <p:spPr bwMode="auto">
          <a:xfrm>
            <a:off x="3276600" y="17526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4128" name="AutoShape 32">
            <a:extLst>
              <a:ext uri="{FF2B5EF4-FFF2-40B4-BE49-F238E27FC236}">
                <a16:creationId xmlns:a16="http://schemas.microsoft.com/office/drawing/2014/main" id="{9BF459FD-7572-4D08-956B-8E68234B4EC7}"/>
              </a:ext>
            </a:extLst>
          </p:cNvPr>
          <p:cNvSpPr>
            <a:spLocks noChangeArrowheads="1"/>
          </p:cNvSpPr>
          <p:nvPr/>
        </p:nvSpPr>
        <p:spPr bwMode="auto">
          <a:xfrm>
            <a:off x="3276600" y="27432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4129" name="Line 33">
            <a:extLst>
              <a:ext uri="{FF2B5EF4-FFF2-40B4-BE49-F238E27FC236}">
                <a16:creationId xmlns:a16="http://schemas.microsoft.com/office/drawing/2014/main" id="{A01A97FB-73C8-4ECF-94E0-D43D0657982A}"/>
              </a:ext>
            </a:extLst>
          </p:cNvPr>
          <p:cNvSpPr>
            <a:spLocks noChangeShapeType="1"/>
          </p:cNvSpPr>
          <p:nvPr/>
        </p:nvSpPr>
        <p:spPr bwMode="auto">
          <a:xfrm flipV="1">
            <a:off x="2432050" y="3563938"/>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0" name="AutoShape 34">
            <a:extLst>
              <a:ext uri="{FF2B5EF4-FFF2-40B4-BE49-F238E27FC236}">
                <a16:creationId xmlns:a16="http://schemas.microsoft.com/office/drawing/2014/main" id="{DE5F0B96-A4BB-4C7E-B0CD-4562CE4D9512}"/>
              </a:ext>
            </a:extLst>
          </p:cNvPr>
          <p:cNvSpPr>
            <a:spLocks noChangeArrowheads="1"/>
          </p:cNvSpPr>
          <p:nvPr/>
        </p:nvSpPr>
        <p:spPr bwMode="auto">
          <a:xfrm>
            <a:off x="3276600" y="3335338"/>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4131" name="Line 35">
            <a:extLst>
              <a:ext uri="{FF2B5EF4-FFF2-40B4-BE49-F238E27FC236}">
                <a16:creationId xmlns:a16="http://schemas.microsoft.com/office/drawing/2014/main" id="{6C86149C-544B-453A-B053-735712F6FE64}"/>
              </a:ext>
            </a:extLst>
          </p:cNvPr>
          <p:cNvSpPr>
            <a:spLocks noChangeShapeType="1"/>
          </p:cNvSpPr>
          <p:nvPr/>
        </p:nvSpPr>
        <p:spPr bwMode="auto">
          <a:xfrm flipV="1">
            <a:off x="2438400" y="4167188"/>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2" name="AutoShape 36">
            <a:extLst>
              <a:ext uri="{FF2B5EF4-FFF2-40B4-BE49-F238E27FC236}">
                <a16:creationId xmlns:a16="http://schemas.microsoft.com/office/drawing/2014/main" id="{D1A34848-7D37-4E48-8D7B-13B474A4010A}"/>
              </a:ext>
            </a:extLst>
          </p:cNvPr>
          <p:cNvSpPr>
            <a:spLocks noChangeArrowheads="1"/>
          </p:cNvSpPr>
          <p:nvPr/>
        </p:nvSpPr>
        <p:spPr bwMode="auto">
          <a:xfrm>
            <a:off x="3276600" y="3944938"/>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4133" name="Line 37">
            <a:extLst>
              <a:ext uri="{FF2B5EF4-FFF2-40B4-BE49-F238E27FC236}">
                <a16:creationId xmlns:a16="http://schemas.microsoft.com/office/drawing/2014/main" id="{644EFF3E-F35F-41BB-9E1B-D9F361507F4D}"/>
              </a:ext>
            </a:extLst>
          </p:cNvPr>
          <p:cNvSpPr>
            <a:spLocks noChangeShapeType="1"/>
          </p:cNvSpPr>
          <p:nvPr/>
        </p:nvSpPr>
        <p:spPr bwMode="auto">
          <a:xfrm flipV="1">
            <a:off x="2438400" y="4802188"/>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4" name="AutoShape 38">
            <a:extLst>
              <a:ext uri="{FF2B5EF4-FFF2-40B4-BE49-F238E27FC236}">
                <a16:creationId xmlns:a16="http://schemas.microsoft.com/office/drawing/2014/main" id="{2BCADB94-C626-45DF-A15B-F75A79460B19}"/>
              </a:ext>
            </a:extLst>
          </p:cNvPr>
          <p:cNvSpPr>
            <a:spLocks noChangeArrowheads="1"/>
          </p:cNvSpPr>
          <p:nvPr/>
        </p:nvSpPr>
        <p:spPr bwMode="auto">
          <a:xfrm>
            <a:off x="3276600" y="4579938"/>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4135" name="Line 39">
            <a:extLst>
              <a:ext uri="{FF2B5EF4-FFF2-40B4-BE49-F238E27FC236}">
                <a16:creationId xmlns:a16="http://schemas.microsoft.com/office/drawing/2014/main" id="{A29FCAAF-2D77-4C7F-B923-D6D34FE59B5F}"/>
              </a:ext>
            </a:extLst>
          </p:cNvPr>
          <p:cNvSpPr>
            <a:spLocks noChangeShapeType="1"/>
          </p:cNvSpPr>
          <p:nvPr/>
        </p:nvSpPr>
        <p:spPr bwMode="auto">
          <a:xfrm flipV="1">
            <a:off x="2438400" y="5430838"/>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6" name="AutoShape 40">
            <a:extLst>
              <a:ext uri="{FF2B5EF4-FFF2-40B4-BE49-F238E27FC236}">
                <a16:creationId xmlns:a16="http://schemas.microsoft.com/office/drawing/2014/main" id="{810E1A8A-6B2B-4E55-BEBB-8560EA4CCFA4}"/>
              </a:ext>
            </a:extLst>
          </p:cNvPr>
          <p:cNvSpPr>
            <a:spLocks noChangeArrowheads="1"/>
          </p:cNvSpPr>
          <p:nvPr/>
        </p:nvSpPr>
        <p:spPr bwMode="auto">
          <a:xfrm>
            <a:off x="3276600" y="5208588"/>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4137" name="Rectangle 41">
            <a:extLst>
              <a:ext uri="{FF2B5EF4-FFF2-40B4-BE49-F238E27FC236}">
                <a16:creationId xmlns:a16="http://schemas.microsoft.com/office/drawing/2014/main" id="{9D4E1A29-085F-4F3B-AEA6-F5D6D7A0D318}"/>
              </a:ext>
            </a:extLst>
          </p:cNvPr>
          <p:cNvSpPr>
            <a:spLocks noChangeArrowheads="1"/>
          </p:cNvSpPr>
          <p:nvPr/>
        </p:nvSpPr>
        <p:spPr bwMode="auto">
          <a:xfrm>
            <a:off x="3781426" y="1766889"/>
            <a:ext cx="38385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Might major in business </a:t>
            </a:r>
            <a:br>
              <a:rPr lang="en-US" altLang="en-US" sz="2400" b="1">
                <a:solidFill>
                  <a:schemeClr val="bg1"/>
                </a:solidFill>
              </a:rPr>
            </a:br>
            <a:r>
              <a:rPr lang="en-US" altLang="en-US" sz="2400" b="1">
                <a:solidFill>
                  <a:schemeClr val="bg1"/>
                </a:solidFill>
              </a:rPr>
              <a:t>in college?</a:t>
            </a:r>
          </a:p>
        </p:txBody>
      </p:sp>
      <p:sp>
        <p:nvSpPr>
          <p:cNvPr id="4138" name="Rectangle 42">
            <a:extLst>
              <a:ext uri="{FF2B5EF4-FFF2-40B4-BE49-F238E27FC236}">
                <a16:creationId xmlns:a16="http://schemas.microsoft.com/office/drawing/2014/main" id="{EA8DF80B-BE4E-4DD9-BCF0-F183A3A0B646}"/>
              </a:ext>
            </a:extLst>
          </p:cNvPr>
          <p:cNvSpPr>
            <a:spLocks noChangeArrowheads="1"/>
          </p:cNvSpPr>
          <p:nvPr/>
        </p:nvSpPr>
        <p:spPr bwMode="auto">
          <a:xfrm>
            <a:off x="3795714" y="2754313"/>
            <a:ext cx="1843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Marketing?</a:t>
            </a:r>
          </a:p>
        </p:txBody>
      </p:sp>
      <p:sp>
        <p:nvSpPr>
          <p:cNvPr id="4139" name="Rectangle 43">
            <a:extLst>
              <a:ext uri="{FF2B5EF4-FFF2-40B4-BE49-F238E27FC236}">
                <a16:creationId xmlns:a16="http://schemas.microsoft.com/office/drawing/2014/main" id="{6CA38FEB-83C9-496B-99CD-C1970C78DE5B}"/>
              </a:ext>
            </a:extLst>
          </p:cNvPr>
          <p:cNvSpPr>
            <a:spLocks noChangeArrowheads="1"/>
          </p:cNvSpPr>
          <p:nvPr/>
        </p:nvSpPr>
        <p:spPr bwMode="auto">
          <a:xfrm>
            <a:off x="3810000" y="3962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Accounting?</a:t>
            </a:r>
          </a:p>
        </p:txBody>
      </p:sp>
      <p:sp>
        <p:nvSpPr>
          <p:cNvPr id="4140" name="Rectangle 44">
            <a:extLst>
              <a:ext uri="{FF2B5EF4-FFF2-40B4-BE49-F238E27FC236}">
                <a16:creationId xmlns:a16="http://schemas.microsoft.com/office/drawing/2014/main" id="{F76AD873-BEE3-407A-870F-D6A75C52D21C}"/>
              </a:ext>
            </a:extLst>
          </p:cNvPr>
          <p:cNvSpPr>
            <a:spLocks noChangeArrowheads="1"/>
          </p:cNvSpPr>
          <p:nvPr/>
        </p:nvSpPr>
        <p:spPr bwMode="auto">
          <a:xfrm>
            <a:off x="3808413" y="4572000"/>
            <a:ext cx="236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Management?</a:t>
            </a:r>
          </a:p>
        </p:txBody>
      </p:sp>
      <p:sp>
        <p:nvSpPr>
          <p:cNvPr id="4141" name="Rectangle 45">
            <a:extLst>
              <a:ext uri="{FF2B5EF4-FFF2-40B4-BE49-F238E27FC236}">
                <a16:creationId xmlns:a16="http://schemas.microsoft.com/office/drawing/2014/main" id="{67CA5FF1-DB72-431B-808D-DD539E79E6DE}"/>
              </a:ext>
            </a:extLst>
          </p:cNvPr>
          <p:cNvSpPr>
            <a:spLocks noChangeArrowheads="1"/>
          </p:cNvSpPr>
          <p:nvPr/>
        </p:nvSpPr>
        <p:spPr bwMode="auto">
          <a:xfrm>
            <a:off x="3813175" y="51816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Advertising?</a:t>
            </a:r>
          </a:p>
        </p:txBody>
      </p:sp>
      <p:pic>
        <p:nvPicPr>
          <p:cNvPr id="34840" name="Picture 50" descr="silhoette_3">
            <a:extLst>
              <a:ext uri="{FF2B5EF4-FFF2-40B4-BE49-F238E27FC236}">
                <a16:creationId xmlns:a16="http://schemas.microsoft.com/office/drawing/2014/main" id="{10683464-EDAC-45EF-8F2D-B8516CF83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39200" y="4572000"/>
            <a:ext cx="1354138"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1" name="Rectangle 52">
            <a:extLst>
              <a:ext uri="{FF2B5EF4-FFF2-40B4-BE49-F238E27FC236}">
                <a16:creationId xmlns:a16="http://schemas.microsoft.com/office/drawing/2014/main" id="{ADE86A32-DF88-4EE8-9040-FAE2F673550D}"/>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3000">
        <p159:morph option="byChar"/>
      </p:transition>
    </mc:Choice>
    <mc:Fallback xmlns="">
      <p:transition spd="slow" advClick="0" advTm="1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125"/>
                                        </p:tgtEl>
                                        <p:attrNameLst>
                                          <p:attrName>style.visibility</p:attrName>
                                        </p:attrNameLst>
                                      </p:cBhvr>
                                      <p:to>
                                        <p:strVal val="visible"/>
                                      </p:to>
                                    </p:set>
                                    <p:animEffect transition="in" filter="wipe(left)">
                                      <p:cBhvr>
                                        <p:cTn id="7" dur="500"/>
                                        <p:tgtEl>
                                          <p:spTgt spid="4125"/>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4127"/>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8" fill="hold" grpId="0" nodeType="afterEffect">
                                  <p:stCondLst>
                                    <p:cond delay="200"/>
                                  </p:stCondLst>
                                  <p:childTnLst>
                                    <p:set>
                                      <p:cBhvr>
                                        <p:cTn id="13" dur="1" fill="hold">
                                          <p:stCondLst>
                                            <p:cond delay="0"/>
                                          </p:stCondLst>
                                        </p:cTn>
                                        <p:tgtEl>
                                          <p:spTgt spid="4137"/>
                                        </p:tgtEl>
                                        <p:attrNameLst>
                                          <p:attrName>style.visibility</p:attrName>
                                        </p:attrNameLst>
                                      </p:cBhvr>
                                      <p:to>
                                        <p:strVal val="visible"/>
                                      </p:to>
                                    </p:set>
                                    <p:animEffect transition="in" filter="wipe(left)">
                                      <p:cBhvr>
                                        <p:cTn id="14" dur="500"/>
                                        <p:tgtEl>
                                          <p:spTgt spid="4137"/>
                                        </p:tgtEl>
                                      </p:cBhvr>
                                    </p:animEffect>
                                  </p:childTnLst>
                                </p:cTn>
                              </p:par>
                            </p:childTnLst>
                          </p:cTn>
                        </p:par>
                        <p:par>
                          <p:cTn id="15" fill="hold" nodeType="afterGroup">
                            <p:stCondLst>
                              <p:cond delay="1200"/>
                            </p:stCondLst>
                            <p:childTnLst>
                              <p:par>
                                <p:cTn id="16" presetID="22" presetClass="entr" presetSubtype="8" fill="hold" nodeType="afterEffect">
                                  <p:stCondLst>
                                    <p:cond delay="2000"/>
                                  </p:stCondLst>
                                  <p:childTnLst>
                                    <p:set>
                                      <p:cBhvr>
                                        <p:cTn id="17" dur="1" fill="hold">
                                          <p:stCondLst>
                                            <p:cond delay="0"/>
                                          </p:stCondLst>
                                        </p:cTn>
                                        <p:tgtEl>
                                          <p:spTgt spid="4126"/>
                                        </p:tgtEl>
                                        <p:attrNameLst>
                                          <p:attrName>style.visibility</p:attrName>
                                        </p:attrNameLst>
                                      </p:cBhvr>
                                      <p:to>
                                        <p:strVal val="visible"/>
                                      </p:to>
                                    </p:set>
                                    <p:animEffect transition="in" filter="wipe(left)">
                                      <p:cBhvr>
                                        <p:cTn id="18" dur="500"/>
                                        <p:tgtEl>
                                          <p:spTgt spid="4126"/>
                                        </p:tgtEl>
                                      </p:cBhvr>
                                    </p:animEffect>
                                  </p:childTnLst>
                                </p:cTn>
                              </p:par>
                            </p:childTnLst>
                          </p:cTn>
                        </p:par>
                        <p:par>
                          <p:cTn id="19" fill="hold" nodeType="afterGroup">
                            <p:stCondLst>
                              <p:cond delay="3700"/>
                            </p:stCondLst>
                            <p:childTnLst>
                              <p:par>
                                <p:cTn id="20" presetID="1" presetClass="entr" presetSubtype="0" fill="hold" nodeType="afterEffect">
                                  <p:stCondLst>
                                    <p:cond delay="200"/>
                                  </p:stCondLst>
                                  <p:childTnLst>
                                    <p:set>
                                      <p:cBhvr>
                                        <p:cTn id="21" dur="1" fill="hold">
                                          <p:stCondLst>
                                            <p:cond delay="0"/>
                                          </p:stCondLst>
                                        </p:cTn>
                                        <p:tgtEl>
                                          <p:spTgt spid="4128"/>
                                        </p:tgtEl>
                                        <p:attrNameLst>
                                          <p:attrName>style.visibility</p:attrName>
                                        </p:attrNameLst>
                                      </p:cBhvr>
                                      <p:to>
                                        <p:strVal val="visible"/>
                                      </p:to>
                                    </p:set>
                                  </p:childTnLst>
                                </p:cTn>
                              </p:par>
                            </p:childTnLst>
                          </p:cTn>
                        </p:par>
                        <p:par>
                          <p:cTn id="22" fill="hold" nodeType="afterGroup">
                            <p:stCondLst>
                              <p:cond delay="3900"/>
                            </p:stCondLst>
                            <p:childTnLst>
                              <p:par>
                                <p:cTn id="23" presetID="22" presetClass="entr" presetSubtype="8" fill="hold" grpId="0" nodeType="afterEffect">
                                  <p:stCondLst>
                                    <p:cond delay="200"/>
                                  </p:stCondLst>
                                  <p:childTnLst>
                                    <p:set>
                                      <p:cBhvr>
                                        <p:cTn id="24" dur="1" fill="hold">
                                          <p:stCondLst>
                                            <p:cond delay="0"/>
                                          </p:stCondLst>
                                        </p:cTn>
                                        <p:tgtEl>
                                          <p:spTgt spid="4138"/>
                                        </p:tgtEl>
                                        <p:attrNameLst>
                                          <p:attrName>style.visibility</p:attrName>
                                        </p:attrNameLst>
                                      </p:cBhvr>
                                      <p:to>
                                        <p:strVal val="visible"/>
                                      </p:to>
                                    </p:set>
                                    <p:animEffect transition="in" filter="wipe(left)">
                                      <p:cBhvr>
                                        <p:cTn id="25" dur="500"/>
                                        <p:tgtEl>
                                          <p:spTgt spid="4138"/>
                                        </p:tgtEl>
                                      </p:cBhvr>
                                    </p:animEffect>
                                  </p:childTnLst>
                                </p:cTn>
                              </p:par>
                            </p:childTnLst>
                          </p:cTn>
                        </p:par>
                        <p:par>
                          <p:cTn id="26" fill="hold" nodeType="afterGroup">
                            <p:stCondLst>
                              <p:cond delay="4600"/>
                            </p:stCondLst>
                            <p:childTnLst>
                              <p:par>
                                <p:cTn id="27" presetID="22" presetClass="entr" presetSubtype="8" fill="hold" nodeType="afterEffect">
                                  <p:stCondLst>
                                    <p:cond delay="1000"/>
                                  </p:stCondLst>
                                  <p:childTnLst>
                                    <p:set>
                                      <p:cBhvr>
                                        <p:cTn id="28" dur="1" fill="hold">
                                          <p:stCondLst>
                                            <p:cond delay="0"/>
                                          </p:stCondLst>
                                        </p:cTn>
                                        <p:tgtEl>
                                          <p:spTgt spid="4129"/>
                                        </p:tgtEl>
                                        <p:attrNameLst>
                                          <p:attrName>style.visibility</p:attrName>
                                        </p:attrNameLst>
                                      </p:cBhvr>
                                      <p:to>
                                        <p:strVal val="visible"/>
                                      </p:to>
                                    </p:set>
                                    <p:animEffect transition="in" filter="wipe(left)">
                                      <p:cBhvr>
                                        <p:cTn id="29" dur="500"/>
                                        <p:tgtEl>
                                          <p:spTgt spid="4129"/>
                                        </p:tgtEl>
                                      </p:cBhvr>
                                    </p:animEffect>
                                  </p:childTnLst>
                                </p:cTn>
                              </p:par>
                            </p:childTnLst>
                          </p:cTn>
                        </p:par>
                        <p:par>
                          <p:cTn id="30" fill="hold" nodeType="afterGroup">
                            <p:stCondLst>
                              <p:cond delay="6100"/>
                            </p:stCondLst>
                            <p:childTnLst>
                              <p:par>
                                <p:cTn id="31" presetID="1" presetClass="entr" presetSubtype="0" fill="hold" nodeType="afterEffect">
                                  <p:stCondLst>
                                    <p:cond delay="200"/>
                                  </p:stCondLst>
                                  <p:childTnLst>
                                    <p:set>
                                      <p:cBhvr>
                                        <p:cTn id="32" dur="1" fill="hold">
                                          <p:stCondLst>
                                            <p:cond delay="0"/>
                                          </p:stCondLst>
                                        </p:cTn>
                                        <p:tgtEl>
                                          <p:spTgt spid="4130"/>
                                        </p:tgtEl>
                                        <p:attrNameLst>
                                          <p:attrName>style.visibility</p:attrName>
                                        </p:attrNameLst>
                                      </p:cBhvr>
                                      <p:to>
                                        <p:strVal val="visible"/>
                                      </p:to>
                                    </p:set>
                                  </p:childTnLst>
                                </p:cTn>
                              </p:par>
                            </p:childTnLst>
                          </p:cTn>
                        </p:par>
                        <p:par>
                          <p:cTn id="33" fill="hold" nodeType="afterGroup">
                            <p:stCondLst>
                              <p:cond delay="6300"/>
                            </p:stCondLst>
                            <p:childTnLst>
                              <p:par>
                                <p:cTn id="34" presetID="22" presetClass="entr" presetSubtype="8" fill="hold" grpId="0" nodeType="afterEffect">
                                  <p:stCondLst>
                                    <p:cond delay="0"/>
                                  </p:stCondLst>
                                  <p:childTnLst>
                                    <p:set>
                                      <p:cBhvr>
                                        <p:cTn id="35" dur="1" fill="hold">
                                          <p:stCondLst>
                                            <p:cond delay="0"/>
                                          </p:stCondLst>
                                        </p:cTn>
                                        <p:tgtEl>
                                          <p:spTgt spid="4124"/>
                                        </p:tgtEl>
                                        <p:attrNameLst>
                                          <p:attrName>style.visibility</p:attrName>
                                        </p:attrNameLst>
                                      </p:cBhvr>
                                      <p:to>
                                        <p:strVal val="visible"/>
                                      </p:to>
                                    </p:set>
                                    <p:animEffect transition="in" filter="wipe(left)">
                                      <p:cBhvr>
                                        <p:cTn id="36" dur="500"/>
                                        <p:tgtEl>
                                          <p:spTgt spid="4124"/>
                                        </p:tgtEl>
                                      </p:cBhvr>
                                    </p:animEffect>
                                  </p:childTnLst>
                                </p:cTn>
                              </p:par>
                            </p:childTnLst>
                          </p:cTn>
                        </p:par>
                        <p:par>
                          <p:cTn id="37" fill="hold" nodeType="afterGroup">
                            <p:stCondLst>
                              <p:cond delay="6800"/>
                            </p:stCondLst>
                            <p:childTnLst>
                              <p:par>
                                <p:cTn id="38" presetID="22" presetClass="entr" presetSubtype="8" fill="hold" nodeType="afterEffect">
                                  <p:stCondLst>
                                    <p:cond delay="1000"/>
                                  </p:stCondLst>
                                  <p:childTnLst>
                                    <p:set>
                                      <p:cBhvr>
                                        <p:cTn id="39" dur="1" fill="hold">
                                          <p:stCondLst>
                                            <p:cond delay="0"/>
                                          </p:stCondLst>
                                        </p:cTn>
                                        <p:tgtEl>
                                          <p:spTgt spid="4131"/>
                                        </p:tgtEl>
                                        <p:attrNameLst>
                                          <p:attrName>style.visibility</p:attrName>
                                        </p:attrNameLst>
                                      </p:cBhvr>
                                      <p:to>
                                        <p:strVal val="visible"/>
                                      </p:to>
                                    </p:set>
                                    <p:animEffect transition="in" filter="wipe(left)">
                                      <p:cBhvr>
                                        <p:cTn id="40" dur="500"/>
                                        <p:tgtEl>
                                          <p:spTgt spid="4131"/>
                                        </p:tgtEl>
                                      </p:cBhvr>
                                    </p:animEffect>
                                  </p:childTnLst>
                                </p:cTn>
                              </p:par>
                            </p:childTnLst>
                          </p:cTn>
                        </p:par>
                        <p:par>
                          <p:cTn id="41" fill="hold" nodeType="afterGroup">
                            <p:stCondLst>
                              <p:cond delay="8300"/>
                            </p:stCondLst>
                            <p:childTnLst>
                              <p:par>
                                <p:cTn id="42" presetID="1" presetClass="entr" presetSubtype="0" fill="hold" nodeType="afterEffect">
                                  <p:stCondLst>
                                    <p:cond delay="200"/>
                                  </p:stCondLst>
                                  <p:childTnLst>
                                    <p:set>
                                      <p:cBhvr>
                                        <p:cTn id="43" dur="1" fill="hold">
                                          <p:stCondLst>
                                            <p:cond delay="0"/>
                                          </p:stCondLst>
                                        </p:cTn>
                                        <p:tgtEl>
                                          <p:spTgt spid="4132"/>
                                        </p:tgtEl>
                                        <p:attrNameLst>
                                          <p:attrName>style.visibility</p:attrName>
                                        </p:attrNameLst>
                                      </p:cBhvr>
                                      <p:to>
                                        <p:strVal val="visible"/>
                                      </p:to>
                                    </p:set>
                                  </p:childTnLst>
                                </p:cTn>
                              </p:par>
                            </p:childTnLst>
                          </p:cTn>
                        </p:par>
                        <p:par>
                          <p:cTn id="44" fill="hold" nodeType="afterGroup">
                            <p:stCondLst>
                              <p:cond delay="8500"/>
                            </p:stCondLst>
                            <p:childTnLst>
                              <p:par>
                                <p:cTn id="45" presetID="22" presetClass="entr" presetSubtype="8" fill="hold" grpId="0" nodeType="afterEffect">
                                  <p:stCondLst>
                                    <p:cond delay="200"/>
                                  </p:stCondLst>
                                  <p:childTnLst>
                                    <p:set>
                                      <p:cBhvr>
                                        <p:cTn id="46" dur="1" fill="hold">
                                          <p:stCondLst>
                                            <p:cond delay="0"/>
                                          </p:stCondLst>
                                        </p:cTn>
                                        <p:tgtEl>
                                          <p:spTgt spid="4139"/>
                                        </p:tgtEl>
                                        <p:attrNameLst>
                                          <p:attrName>style.visibility</p:attrName>
                                        </p:attrNameLst>
                                      </p:cBhvr>
                                      <p:to>
                                        <p:strVal val="visible"/>
                                      </p:to>
                                    </p:set>
                                    <p:animEffect transition="in" filter="wipe(left)">
                                      <p:cBhvr>
                                        <p:cTn id="47" dur="500"/>
                                        <p:tgtEl>
                                          <p:spTgt spid="4139"/>
                                        </p:tgtEl>
                                      </p:cBhvr>
                                    </p:animEffect>
                                  </p:childTnLst>
                                </p:cTn>
                              </p:par>
                            </p:childTnLst>
                          </p:cTn>
                        </p:par>
                        <p:par>
                          <p:cTn id="48" fill="hold" nodeType="afterGroup">
                            <p:stCondLst>
                              <p:cond delay="9200"/>
                            </p:stCondLst>
                            <p:childTnLst>
                              <p:par>
                                <p:cTn id="49" presetID="22" presetClass="entr" presetSubtype="8" fill="hold" nodeType="afterEffect">
                                  <p:stCondLst>
                                    <p:cond delay="0"/>
                                  </p:stCondLst>
                                  <p:childTnLst>
                                    <p:set>
                                      <p:cBhvr>
                                        <p:cTn id="50" dur="1" fill="hold">
                                          <p:stCondLst>
                                            <p:cond delay="0"/>
                                          </p:stCondLst>
                                        </p:cTn>
                                        <p:tgtEl>
                                          <p:spTgt spid="4133"/>
                                        </p:tgtEl>
                                        <p:attrNameLst>
                                          <p:attrName>style.visibility</p:attrName>
                                        </p:attrNameLst>
                                      </p:cBhvr>
                                      <p:to>
                                        <p:strVal val="visible"/>
                                      </p:to>
                                    </p:set>
                                    <p:animEffect transition="in" filter="wipe(left)">
                                      <p:cBhvr>
                                        <p:cTn id="51" dur="500"/>
                                        <p:tgtEl>
                                          <p:spTgt spid="4133"/>
                                        </p:tgtEl>
                                      </p:cBhvr>
                                    </p:animEffect>
                                  </p:childTnLst>
                                </p:cTn>
                              </p:par>
                            </p:childTnLst>
                          </p:cTn>
                        </p:par>
                        <p:par>
                          <p:cTn id="52" fill="hold" nodeType="afterGroup">
                            <p:stCondLst>
                              <p:cond delay="9700"/>
                            </p:stCondLst>
                            <p:childTnLst>
                              <p:par>
                                <p:cTn id="53" presetID="1" presetClass="entr" presetSubtype="0" fill="hold" nodeType="afterEffect">
                                  <p:stCondLst>
                                    <p:cond delay="200"/>
                                  </p:stCondLst>
                                  <p:childTnLst>
                                    <p:set>
                                      <p:cBhvr>
                                        <p:cTn id="54" dur="1" fill="hold">
                                          <p:stCondLst>
                                            <p:cond delay="0"/>
                                          </p:stCondLst>
                                        </p:cTn>
                                        <p:tgtEl>
                                          <p:spTgt spid="4134"/>
                                        </p:tgtEl>
                                        <p:attrNameLst>
                                          <p:attrName>style.visibility</p:attrName>
                                        </p:attrNameLst>
                                      </p:cBhvr>
                                      <p:to>
                                        <p:strVal val="visible"/>
                                      </p:to>
                                    </p:set>
                                  </p:childTnLst>
                                </p:cTn>
                              </p:par>
                            </p:childTnLst>
                          </p:cTn>
                        </p:par>
                        <p:par>
                          <p:cTn id="55" fill="hold" nodeType="afterGroup">
                            <p:stCondLst>
                              <p:cond delay="9900"/>
                            </p:stCondLst>
                            <p:childTnLst>
                              <p:par>
                                <p:cTn id="56" presetID="22" presetClass="entr" presetSubtype="8" fill="hold" grpId="0" nodeType="afterEffect">
                                  <p:stCondLst>
                                    <p:cond delay="0"/>
                                  </p:stCondLst>
                                  <p:childTnLst>
                                    <p:set>
                                      <p:cBhvr>
                                        <p:cTn id="57" dur="1" fill="hold">
                                          <p:stCondLst>
                                            <p:cond delay="0"/>
                                          </p:stCondLst>
                                        </p:cTn>
                                        <p:tgtEl>
                                          <p:spTgt spid="4140"/>
                                        </p:tgtEl>
                                        <p:attrNameLst>
                                          <p:attrName>style.visibility</p:attrName>
                                        </p:attrNameLst>
                                      </p:cBhvr>
                                      <p:to>
                                        <p:strVal val="visible"/>
                                      </p:to>
                                    </p:set>
                                    <p:animEffect transition="in" filter="wipe(left)">
                                      <p:cBhvr>
                                        <p:cTn id="58" dur="500"/>
                                        <p:tgtEl>
                                          <p:spTgt spid="4140"/>
                                        </p:tgtEl>
                                      </p:cBhvr>
                                    </p:animEffect>
                                  </p:childTnLst>
                                </p:cTn>
                              </p:par>
                            </p:childTnLst>
                          </p:cTn>
                        </p:par>
                        <p:par>
                          <p:cTn id="59" fill="hold" nodeType="afterGroup">
                            <p:stCondLst>
                              <p:cond delay="10400"/>
                            </p:stCondLst>
                            <p:childTnLst>
                              <p:par>
                                <p:cTn id="60" presetID="22" presetClass="entr" presetSubtype="8" fill="hold" nodeType="afterEffect">
                                  <p:stCondLst>
                                    <p:cond delay="1000"/>
                                  </p:stCondLst>
                                  <p:childTnLst>
                                    <p:set>
                                      <p:cBhvr>
                                        <p:cTn id="61" dur="1" fill="hold">
                                          <p:stCondLst>
                                            <p:cond delay="0"/>
                                          </p:stCondLst>
                                        </p:cTn>
                                        <p:tgtEl>
                                          <p:spTgt spid="4135"/>
                                        </p:tgtEl>
                                        <p:attrNameLst>
                                          <p:attrName>style.visibility</p:attrName>
                                        </p:attrNameLst>
                                      </p:cBhvr>
                                      <p:to>
                                        <p:strVal val="visible"/>
                                      </p:to>
                                    </p:set>
                                    <p:animEffect transition="in" filter="wipe(left)">
                                      <p:cBhvr>
                                        <p:cTn id="62" dur="500"/>
                                        <p:tgtEl>
                                          <p:spTgt spid="4135"/>
                                        </p:tgtEl>
                                      </p:cBhvr>
                                    </p:animEffect>
                                  </p:childTnLst>
                                </p:cTn>
                              </p:par>
                            </p:childTnLst>
                          </p:cTn>
                        </p:par>
                        <p:par>
                          <p:cTn id="63" fill="hold" nodeType="afterGroup">
                            <p:stCondLst>
                              <p:cond delay="11900"/>
                            </p:stCondLst>
                            <p:childTnLst>
                              <p:par>
                                <p:cTn id="64" presetID="1" presetClass="entr" presetSubtype="0" fill="hold" nodeType="afterEffect">
                                  <p:stCondLst>
                                    <p:cond delay="200"/>
                                  </p:stCondLst>
                                  <p:childTnLst>
                                    <p:set>
                                      <p:cBhvr>
                                        <p:cTn id="65" dur="1" fill="hold">
                                          <p:stCondLst>
                                            <p:cond delay="0"/>
                                          </p:stCondLst>
                                        </p:cTn>
                                        <p:tgtEl>
                                          <p:spTgt spid="4136"/>
                                        </p:tgtEl>
                                        <p:attrNameLst>
                                          <p:attrName>style.visibility</p:attrName>
                                        </p:attrNameLst>
                                      </p:cBhvr>
                                      <p:to>
                                        <p:strVal val="visible"/>
                                      </p:to>
                                    </p:set>
                                  </p:childTnLst>
                                </p:cTn>
                              </p:par>
                            </p:childTnLst>
                          </p:cTn>
                        </p:par>
                        <p:par>
                          <p:cTn id="66" fill="hold" nodeType="afterGroup">
                            <p:stCondLst>
                              <p:cond delay="12100"/>
                            </p:stCondLst>
                            <p:childTnLst>
                              <p:par>
                                <p:cTn id="67" presetID="22" presetClass="entr" presetSubtype="8" fill="hold" grpId="0" nodeType="afterEffect">
                                  <p:stCondLst>
                                    <p:cond delay="0"/>
                                  </p:stCondLst>
                                  <p:childTnLst>
                                    <p:set>
                                      <p:cBhvr>
                                        <p:cTn id="68" dur="1" fill="hold">
                                          <p:stCondLst>
                                            <p:cond delay="0"/>
                                          </p:stCondLst>
                                        </p:cTn>
                                        <p:tgtEl>
                                          <p:spTgt spid="4141"/>
                                        </p:tgtEl>
                                        <p:attrNameLst>
                                          <p:attrName>style.visibility</p:attrName>
                                        </p:attrNameLst>
                                      </p:cBhvr>
                                      <p:to>
                                        <p:strVal val="visible"/>
                                      </p:to>
                                    </p:set>
                                    <p:animEffect transition="in" filter="wipe(left)">
                                      <p:cBhvr>
                                        <p:cTn id="69" dur="500"/>
                                        <p:tgtEl>
                                          <p:spTgt spid="4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4" grpId="0"/>
      <p:bldP spid="4137" grpId="0"/>
      <p:bldP spid="4138" grpId="0"/>
      <p:bldP spid="4139" grpId="0"/>
      <p:bldP spid="4140" grpId="0"/>
      <p:bldP spid="414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141" name="Rectangle 21">
            <a:extLst>
              <a:ext uri="{FF2B5EF4-FFF2-40B4-BE49-F238E27FC236}">
                <a16:creationId xmlns:a16="http://schemas.microsoft.com/office/drawing/2014/main" id="{291E310E-AD2E-4D64-85C9-FDDC05135438}"/>
              </a:ext>
            </a:extLst>
          </p:cNvPr>
          <p:cNvSpPr>
            <a:spLocks noChangeArrowheads="1"/>
          </p:cNvSpPr>
          <p:nvPr/>
        </p:nvSpPr>
        <p:spPr bwMode="auto">
          <a:xfrm>
            <a:off x="3124200" y="2819401"/>
            <a:ext cx="6858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sz="2400" b="1">
                <a:solidFill>
                  <a:schemeClr val="bg1"/>
                </a:solidFill>
              </a:rPr>
              <a:t>Then </a:t>
            </a:r>
            <a:br>
              <a:rPr lang="en-US" altLang="en-US" sz="2400" b="1">
                <a:solidFill>
                  <a:schemeClr val="bg1"/>
                </a:solidFill>
              </a:rPr>
            </a:br>
            <a:r>
              <a:rPr lang="en-US" altLang="en-US" sz="3200">
                <a:solidFill>
                  <a:srgbClr val="FD2D03"/>
                </a:solidFill>
                <a:latin typeface="Arial Black" panose="020B0A04020102020204" pitchFamily="34" charset="0"/>
              </a:rPr>
              <a:t>High School of Business</a:t>
            </a:r>
            <a:r>
              <a:rPr lang="en-US" altLang="en-US">
                <a:solidFill>
                  <a:srgbClr val="FD2D03"/>
                </a:solidFill>
              </a:rPr>
              <a:t>™</a:t>
            </a:r>
            <a:r>
              <a:rPr lang="en-US" altLang="en-US" sz="2400" b="1">
                <a:solidFill>
                  <a:schemeClr val="bg1"/>
                </a:solidFill>
              </a:rPr>
              <a:t> </a:t>
            </a:r>
            <a:br>
              <a:rPr lang="en-US" altLang="en-US" sz="2400" b="1">
                <a:solidFill>
                  <a:schemeClr val="bg1"/>
                </a:solidFill>
              </a:rPr>
            </a:br>
            <a:r>
              <a:rPr lang="en-US" altLang="en-US" sz="2400" b="1">
                <a:solidFill>
                  <a:schemeClr val="bg1"/>
                </a:solidFill>
              </a:rPr>
              <a:t>might be for you!</a:t>
            </a:r>
          </a:p>
        </p:txBody>
      </p:sp>
      <p:sp>
        <p:nvSpPr>
          <p:cNvPr id="5123" name="Line 4">
            <a:extLst>
              <a:ext uri="{FF2B5EF4-FFF2-40B4-BE49-F238E27FC236}">
                <a16:creationId xmlns:a16="http://schemas.microsoft.com/office/drawing/2014/main" id="{A5D55171-3EF7-4155-8786-3FB1B0B9BD9C}"/>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4" name="Line 5">
            <a:extLst>
              <a:ext uri="{FF2B5EF4-FFF2-40B4-BE49-F238E27FC236}">
                <a16:creationId xmlns:a16="http://schemas.microsoft.com/office/drawing/2014/main" id="{342BAC9E-0139-4B39-B494-174569A8315A}"/>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5125" name="Picture 6" descr="HSB_logo_Lg">
            <a:extLst>
              <a:ext uri="{FF2B5EF4-FFF2-40B4-BE49-F238E27FC236}">
                <a16:creationId xmlns:a16="http://schemas.microsoft.com/office/drawing/2014/main" id="{0B1DD06F-D8DB-4C71-BABD-8938B1FDF7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52">
            <a:extLst>
              <a:ext uri="{FF2B5EF4-FFF2-40B4-BE49-F238E27FC236}">
                <a16:creationId xmlns:a16="http://schemas.microsoft.com/office/drawing/2014/main" id="{AA5F41B7-D3FA-43E9-A048-7E4AE2BD3AEF}"/>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41"/>
                                        </p:tgtEl>
                                        <p:attrNameLst>
                                          <p:attrName>style.visibility</p:attrName>
                                        </p:attrNameLst>
                                      </p:cBhvr>
                                      <p:to>
                                        <p:strVal val="visible"/>
                                      </p:to>
                                    </p:set>
                                    <p:animEffect transition="in" filter="fade">
                                      <p:cBhvr>
                                        <p:cTn id="7" dur="1000"/>
                                        <p:tgtEl>
                                          <p:spTgt spid="5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6867" name="Line 4">
            <a:extLst>
              <a:ext uri="{FF2B5EF4-FFF2-40B4-BE49-F238E27FC236}">
                <a16:creationId xmlns:a16="http://schemas.microsoft.com/office/drawing/2014/main" id="{33DA09EA-E5BB-4ED2-B8FE-32EB0F33623F}"/>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8" name="Line 5">
            <a:extLst>
              <a:ext uri="{FF2B5EF4-FFF2-40B4-BE49-F238E27FC236}">
                <a16:creationId xmlns:a16="http://schemas.microsoft.com/office/drawing/2014/main" id="{C3D35F8D-12CE-4921-B3F7-98E1EAA47CC0}"/>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6869" name="Picture 6" descr="HSB_logo_Lg">
            <a:extLst>
              <a:ext uri="{FF2B5EF4-FFF2-40B4-BE49-F238E27FC236}">
                <a16:creationId xmlns:a16="http://schemas.microsoft.com/office/drawing/2014/main" id="{30406E95-4327-4DE2-A3DD-C43D04B8CF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6" name="Line 26">
            <a:extLst>
              <a:ext uri="{FF2B5EF4-FFF2-40B4-BE49-F238E27FC236}">
                <a16:creationId xmlns:a16="http://schemas.microsoft.com/office/drawing/2014/main" id="{E9699562-A852-48B0-86B2-F8763E0DA673}"/>
              </a:ext>
            </a:extLst>
          </p:cNvPr>
          <p:cNvSpPr>
            <a:spLocks noChangeShapeType="1"/>
          </p:cNvSpPr>
          <p:nvPr/>
        </p:nvSpPr>
        <p:spPr bwMode="auto">
          <a:xfrm flipV="1">
            <a:off x="2438400" y="1981200"/>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7" name="Line 27">
            <a:extLst>
              <a:ext uri="{FF2B5EF4-FFF2-40B4-BE49-F238E27FC236}">
                <a16:creationId xmlns:a16="http://schemas.microsoft.com/office/drawing/2014/main" id="{01C46D26-9BC3-4F38-B823-691CA5E449AC}"/>
              </a:ext>
            </a:extLst>
          </p:cNvPr>
          <p:cNvSpPr>
            <a:spLocks noChangeShapeType="1"/>
          </p:cNvSpPr>
          <p:nvPr/>
        </p:nvSpPr>
        <p:spPr bwMode="auto">
          <a:xfrm flipV="1">
            <a:off x="2438400" y="2965450"/>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8" name="AutoShape 28">
            <a:extLst>
              <a:ext uri="{FF2B5EF4-FFF2-40B4-BE49-F238E27FC236}">
                <a16:creationId xmlns:a16="http://schemas.microsoft.com/office/drawing/2014/main" id="{4E4C6BB7-E8E1-4F22-8535-E640D152E53B}"/>
              </a:ext>
            </a:extLst>
          </p:cNvPr>
          <p:cNvSpPr>
            <a:spLocks noChangeArrowheads="1"/>
          </p:cNvSpPr>
          <p:nvPr/>
        </p:nvSpPr>
        <p:spPr bwMode="auto">
          <a:xfrm>
            <a:off x="3276600" y="27432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5151" name="Line 31">
            <a:extLst>
              <a:ext uri="{FF2B5EF4-FFF2-40B4-BE49-F238E27FC236}">
                <a16:creationId xmlns:a16="http://schemas.microsoft.com/office/drawing/2014/main" id="{6CD4D533-A5DD-4BAB-B738-6AC2730E421E}"/>
              </a:ext>
            </a:extLst>
          </p:cNvPr>
          <p:cNvSpPr>
            <a:spLocks noChangeShapeType="1"/>
          </p:cNvSpPr>
          <p:nvPr/>
        </p:nvSpPr>
        <p:spPr bwMode="auto">
          <a:xfrm>
            <a:off x="2438400" y="3956050"/>
            <a:ext cx="990600" cy="635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2" name="AutoShape 32">
            <a:extLst>
              <a:ext uri="{FF2B5EF4-FFF2-40B4-BE49-F238E27FC236}">
                <a16:creationId xmlns:a16="http://schemas.microsoft.com/office/drawing/2014/main" id="{438E5A50-873D-4B42-B8F2-36FA7914DC75}"/>
              </a:ext>
            </a:extLst>
          </p:cNvPr>
          <p:cNvSpPr>
            <a:spLocks noChangeArrowheads="1"/>
          </p:cNvSpPr>
          <p:nvPr/>
        </p:nvSpPr>
        <p:spPr bwMode="auto">
          <a:xfrm>
            <a:off x="3276600" y="37338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5157" name="Rectangle 37">
            <a:extLst>
              <a:ext uri="{FF2B5EF4-FFF2-40B4-BE49-F238E27FC236}">
                <a16:creationId xmlns:a16="http://schemas.microsoft.com/office/drawing/2014/main" id="{FE74EE46-82BF-4A09-9132-F33BF3F2DEAF}"/>
              </a:ext>
            </a:extLst>
          </p:cNvPr>
          <p:cNvSpPr>
            <a:spLocks noChangeArrowheads="1"/>
          </p:cNvSpPr>
          <p:nvPr/>
        </p:nvSpPr>
        <p:spPr bwMode="auto">
          <a:xfrm>
            <a:off x="3781426" y="1766889"/>
            <a:ext cx="46767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Enjoy being challenged and having fun?</a:t>
            </a:r>
          </a:p>
        </p:txBody>
      </p:sp>
      <p:sp>
        <p:nvSpPr>
          <p:cNvPr id="5158" name="Rectangle 38">
            <a:extLst>
              <a:ext uri="{FF2B5EF4-FFF2-40B4-BE49-F238E27FC236}">
                <a16:creationId xmlns:a16="http://schemas.microsoft.com/office/drawing/2014/main" id="{71218BB7-A91C-4CB8-AB21-308B011CBF31}"/>
              </a:ext>
            </a:extLst>
          </p:cNvPr>
          <p:cNvSpPr>
            <a:spLocks noChangeArrowheads="1"/>
          </p:cNvSpPr>
          <p:nvPr/>
        </p:nvSpPr>
        <p:spPr bwMode="auto">
          <a:xfrm>
            <a:off x="3795714" y="2759076"/>
            <a:ext cx="527208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Like organizing groups of people </a:t>
            </a:r>
            <a:br>
              <a:rPr lang="en-US" altLang="en-US" sz="2400" b="1">
                <a:solidFill>
                  <a:schemeClr val="bg1"/>
                </a:solidFill>
              </a:rPr>
            </a:br>
            <a:r>
              <a:rPr lang="en-US" altLang="en-US" sz="2400" b="1">
                <a:solidFill>
                  <a:schemeClr val="bg1"/>
                </a:solidFill>
              </a:rPr>
              <a:t>or activities?</a:t>
            </a:r>
          </a:p>
        </p:txBody>
      </p:sp>
      <p:sp>
        <p:nvSpPr>
          <p:cNvPr id="5159" name="Rectangle 39">
            <a:extLst>
              <a:ext uri="{FF2B5EF4-FFF2-40B4-BE49-F238E27FC236}">
                <a16:creationId xmlns:a16="http://schemas.microsoft.com/office/drawing/2014/main" id="{B71EAE28-CA86-4D57-970D-3B1F4AEBFAE6}"/>
              </a:ext>
            </a:extLst>
          </p:cNvPr>
          <p:cNvSpPr>
            <a:spLocks noChangeArrowheads="1"/>
          </p:cNvSpPr>
          <p:nvPr/>
        </p:nvSpPr>
        <p:spPr bwMode="auto">
          <a:xfrm>
            <a:off x="3810000" y="3751263"/>
            <a:ext cx="5257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Want to own a business someday?</a:t>
            </a:r>
          </a:p>
        </p:txBody>
      </p:sp>
      <p:sp>
        <p:nvSpPr>
          <p:cNvPr id="5161" name="Rectangle 41">
            <a:extLst>
              <a:ext uri="{FF2B5EF4-FFF2-40B4-BE49-F238E27FC236}">
                <a16:creationId xmlns:a16="http://schemas.microsoft.com/office/drawing/2014/main" id="{826C588E-D63A-4870-8161-F1C26D1B4C94}"/>
              </a:ext>
            </a:extLst>
          </p:cNvPr>
          <p:cNvSpPr>
            <a:spLocks noChangeArrowheads="1"/>
          </p:cNvSpPr>
          <p:nvPr/>
        </p:nvSpPr>
        <p:spPr bwMode="auto">
          <a:xfrm>
            <a:off x="3813176" y="4389439"/>
            <a:ext cx="662622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Get a Masters of Business Administration (MBA) on down the road?</a:t>
            </a:r>
          </a:p>
        </p:txBody>
      </p:sp>
      <p:sp>
        <p:nvSpPr>
          <p:cNvPr id="5162" name="AutoShape 42">
            <a:extLst>
              <a:ext uri="{FF2B5EF4-FFF2-40B4-BE49-F238E27FC236}">
                <a16:creationId xmlns:a16="http://schemas.microsoft.com/office/drawing/2014/main" id="{4774682A-C07B-4F8E-AB28-B7B2B0A686EB}"/>
              </a:ext>
            </a:extLst>
          </p:cNvPr>
          <p:cNvSpPr>
            <a:spLocks noChangeArrowheads="1"/>
          </p:cNvSpPr>
          <p:nvPr/>
        </p:nvSpPr>
        <p:spPr bwMode="auto">
          <a:xfrm>
            <a:off x="3276600" y="17526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5163" name="Line 43">
            <a:extLst>
              <a:ext uri="{FF2B5EF4-FFF2-40B4-BE49-F238E27FC236}">
                <a16:creationId xmlns:a16="http://schemas.microsoft.com/office/drawing/2014/main" id="{2570B06A-60C3-4479-AA1D-38DB9B95B6EC}"/>
              </a:ext>
            </a:extLst>
          </p:cNvPr>
          <p:cNvSpPr>
            <a:spLocks noChangeShapeType="1"/>
          </p:cNvSpPr>
          <p:nvPr/>
        </p:nvSpPr>
        <p:spPr bwMode="auto">
          <a:xfrm>
            <a:off x="2452688" y="4598988"/>
            <a:ext cx="990600" cy="635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4" name="AutoShape 34">
            <a:extLst>
              <a:ext uri="{FF2B5EF4-FFF2-40B4-BE49-F238E27FC236}">
                <a16:creationId xmlns:a16="http://schemas.microsoft.com/office/drawing/2014/main" id="{21F1F113-BD71-402D-97C6-B42F1AF7918D}"/>
              </a:ext>
            </a:extLst>
          </p:cNvPr>
          <p:cNvSpPr>
            <a:spLocks noChangeArrowheads="1"/>
          </p:cNvSpPr>
          <p:nvPr/>
        </p:nvSpPr>
        <p:spPr bwMode="auto">
          <a:xfrm>
            <a:off x="3276600" y="4368800"/>
            <a:ext cx="457200" cy="374650"/>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36882" name="Rectangle 52">
            <a:extLst>
              <a:ext uri="{FF2B5EF4-FFF2-40B4-BE49-F238E27FC236}">
                <a16:creationId xmlns:a16="http://schemas.microsoft.com/office/drawing/2014/main" id="{54E49758-976E-49D9-8D1C-F074CF028281}"/>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Char"/>
      </p:transition>
    </mc:Choice>
    <mc:Fallback xmlns="">
      <p:transition spd="slow" advClick="0" advTm="1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5146"/>
                                        </p:tgtEl>
                                        <p:attrNameLst>
                                          <p:attrName>style.visibility</p:attrName>
                                        </p:attrNameLst>
                                      </p:cBhvr>
                                      <p:to>
                                        <p:strVal val="visible"/>
                                      </p:to>
                                    </p:set>
                                    <p:animEffect transition="in" filter="wipe(left)">
                                      <p:cBhvr>
                                        <p:cTn id="7" dur="500"/>
                                        <p:tgtEl>
                                          <p:spTgt spid="5146"/>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5162"/>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8" fill="hold" grpId="0" nodeType="afterEffect">
                                  <p:stCondLst>
                                    <p:cond delay="1500"/>
                                  </p:stCondLst>
                                  <p:childTnLst>
                                    <p:set>
                                      <p:cBhvr>
                                        <p:cTn id="13" dur="1" fill="hold">
                                          <p:stCondLst>
                                            <p:cond delay="0"/>
                                          </p:stCondLst>
                                        </p:cTn>
                                        <p:tgtEl>
                                          <p:spTgt spid="5157"/>
                                        </p:tgtEl>
                                        <p:attrNameLst>
                                          <p:attrName>style.visibility</p:attrName>
                                        </p:attrNameLst>
                                      </p:cBhvr>
                                      <p:to>
                                        <p:strVal val="visible"/>
                                      </p:to>
                                    </p:set>
                                    <p:animEffect transition="in" filter="wipe(left)">
                                      <p:cBhvr>
                                        <p:cTn id="14" dur="500"/>
                                        <p:tgtEl>
                                          <p:spTgt spid="5157"/>
                                        </p:tgtEl>
                                      </p:cBhvr>
                                    </p:animEffect>
                                  </p:childTnLst>
                                </p:cTn>
                              </p:par>
                            </p:childTnLst>
                          </p:cTn>
                        </p:par>
                        <p:par>
                          <p:cTn id="15" fill="hold" nodeType="afterGroup">
                            <p:stCondLst>
                              <p:cond delay="2500"/>
                            </p:stCondLst>
                            <p:childTnLst>
                              <p:par>
                                <p:cTn id="16" presetID="22" presetClass="entr" presetSubtype="8" fill="hold" nodeType="afterEffect">
                                  <p:stCondLst>
                                    <p:cond delay="2500"/>
                                  </p:stCondLst>
                                  <p:childTnLst>
                                    <p:set>
                                      <p:cBhvr>
                                        <p:cTn id="17" dur="1" fill="hold">
                                          <p:stCondLst>
                                            <p:cond delay="0"/>
                                          </p:stCondLst>
                                        </p:cTn>
                                        <p:tgtEl>
                                          <p:spTgt spid="5147"/>
                                        </p:tgtEl>
                                        <p:attrNameLst>
                                          <p:attrName>style.visibility</p:attrName>
                                        </p:attrNameLst>
                                      </p:cBhvr>
                                      <p:to>
                                        <p:strVal val="visible"/>
                                      </p:to>
                                    </p:set>
                                    <p:animEffect transition="in" filter="wipe(left)">
                                      <p:cBhvr>
                                        <p:cTn id="18" dur="500"/>
                                        <p:tgtEl>
                                          <p:spTgt spid="5147"/>
                                        </p:tgtEl>
                                      </p:cBhvr>
                                    </p:animEffect>
                                  </p:childTnLst>
                                </p:cTn>
                              </p:par>
                            </p:childTnLst>
                          </p:cTn>
                        </p:par>
                        <p:par>
                          <p:cTn id="19" fill="hold" nodeType="afterGroup">
                            <p:stCondLst>
                              <p:cond delay="5500"/>
                            </p:stCondLst>
                            <p:childTnLst>
                              <p:par>
                                <p:cTn id="20" presetID="1" presetClass="entr" presetSubtype="0" fill="hold" nodeType="afterEffect">
                                  <p:stCondLst>
                                    <p:cond delay="200"/>
                                  </p:stCondLst>
                                  <p:childTnLst>
                                    <p:set>
                                      <p:cBhvr>
                                        <p:cTn id="21" dur="1" fill="hold">
                                          <p:stCondLst>
                                            <p:cond delay="0"/>
                                          </p:stCondLst>
                                        </p:cTn>
                                        <p:tgtEl>
                                          <p:spTgt spid="5148"/>
                                        </p:tgtEl>
                                        <p:attrNameLst>
                                          <p:attrName>style.visibility</p:attrName>
                                        </p:attrNameLst>
                                      </p:cBhvr>
                                      <p:to>
                                        <p:strVal val="visible"/>
                                      </p:to>
                                    </p:set>
                                  </p:childTnLst>
                                </p:cTn>
                              </p:par>
                            </p:childTnLst>
                          </p:cTn>
                        </p:par>
                        <p:par>
                          <p:cTn id="22" fill="hold" nodeType="afterGroup">
                            <p:stCondLst>
                              <p:cond delay="5700"/>
                            </p:stCondLst>
                            <p:childTnLst>
                              <p:par>
                                <p:cTn id="23" presetID="22" presetClass="entr" presetSubtype="8" fill="hold" grpId="0" nodeType="afterEffect">
                                  <p:stCondLst>
                                    <p:cond delay="200"/>
                                  </p:stCondLst>
                                  <p:childTnLst>
                                    <p:set>
                                      <p:cBhvr>
                                        <p:cTn id="24" dur="1" fill="hold">
                                          <p:stCondLst>
                                            <p:cond delay="0"/>
                                          </p:stCondLst>
                                        </p:cTn>
                                        <p:tgtEl>
                                          <p:spTgt spid="5158"/>
                                        </p:tgtEl>
                                        <p:attrNameLst>
                                          <p:attrName>style.visibility</p:attrName>
                                        </p:attrNameLst>
                                      </p:cBhvr>
                                      <p:to>
                                        <p:strVal val="visible"/>
                                      </p:to>
                                    </p:set>
                                    <p:animEffect transition="in" filter="wipe(left)">
                                      <p:cBhvr>
                                        <p:cTn id="25" dur="500"/>
                                        <p:tgtEl>
                                          <p:spTgt spid="5158"/>
                                        </p:tgtEl>
                                      </p:cBhvr>
                                    </p:animEffect>
                                  </p:childTnLst>
                                </p:cTn>
                              </p:par>
                            </p:childTnLst>
                          </p:cTn>
                        </p:par>
                        <p:par>
                          <p:cTn id="26" fill="hold" nodeType="afterGroup">
                            <p:stCondLst>
                              <p:cond delay="6400"/>
                            </p:stCondLst>
                            <p:childTnLst>
                              <p:par>
                                <p:cTn id="27" presetID="22" presetClass="entr" presetSubtype="8" fill="hold" nodeType="afterEffect">
                                  <p:stCondLst>
                                    <p:cond delay="2500"/>
                                  </p:stCondLst>
                                  <p:childTnLst>
                                    <p:set>
                                      <p:cBhvr>
                                        <p:cTn id="28" dur="1" fill="hold">
                                          <p:stCondLst>
                                            <p:cond delay="0"/>
                                          </p:stCondLst>
                                        </p:cTn>
                                        <p:tgtEl>
                                          <p:spTgt spid="5151"/>
                                        </p:tgtEl>
                                        <p:attrNameLst>
                                          <p:attrName>style.visibility</p:attrName>
                                        </p:attrNameLst>
                                      </p:cBhvr>
                                      <p:to>
                                        <p:strVal val="visible"/>
                                      </p:to>
                                    </p:set>
                                    <p:animEffect transition="in" filter="wipe(left)">
                                      <p:cBhvr>
                                        <p:cTn id="29" dur="500"/>
                                        <p:tgtEl>
                                          <p:spTgt spid="5151"/>
                                        </p:tgtEl>
                                      </p:cBhvr>
                                    </p:animEffect>
                                  </p:childTnLst>
                                </p:cTn>
                              </p:par>
                            </p:childTnLst>
                          </p:cTn>
                        </p:par>
                        <p:par>
                          <p:cTn id="30" fill="hold" nodeType="afterGroup">
                            <p:stCondLst>
                              <p:cond delay="9400"/>
                            </p:stCondLst>
                            <p:childTnLst>
                              <p:par>
                                <p:cTn id="31" presetID="1" presetClass="entr" presetSubtype="0" fill="hold" nodeType="afterEffect">
                                  <p:stCondLst>
                                    <p:cond delay="200"/>
                                  </p:stCondLst>
                                  <p:childTnLst>
                                    <p:set>
                                      <p:cBhvr>
                                        <p:cTn id="32" dur="1" fill="hold">
                                          <p:stCondLst>
                                            <p:cond delay="0"/>
                                          </p:stCondLst>
                                        </p:cTn>
                                        <p:tgtEl>
                                          <p:spTgt spid="5152"/>
                                        </p:tgtEl>
                                        <p:attrNameLst>
                                          <p:attrName>style.visibility</p:attrName>
                                        </p:attrNameLst>
                                      </p:cBhvr>
                                      <p:to>
                                        <p:strVal val="visible"/>
                                      </p:to>
                                    </p:set>
                                  </p:childTnLst>
                                </p:cTn>
                              </p:par>
                            </p:childTnLst>
                          </p:cTn>
                        </p:par>
                        <p:par>
                          <p:cTn id="33" fill="hold" nodeType="afterGroup">
                            <p:stCondLst>
                              <p:cond delay="9600"/>
                            </p:stCondLst>
                            <p:childTnLst>
                              <p:par>
                                <p:cTn id="34" presetID="22" presetClass="entr" presetSubtype="8" fill="hold" grpId="0" nodeType="afterEffect">
                                  <p:stCondLst>
                                    <p:cond delay="200"/>
                                  </p:stCondLst>
                                  <p:childTnLst>
                                    <p:set>
                                      <p:cBhvr>
                                        <p:cTn id="35" dur="1" fill="hold">
                                          <p:stCondLst>
                                            <p:cond delay="0"/>
                                          </p:stCondLst>
                                        </p:cTn>
                                        <p:tgtEl>
                                          <p:spTgt spid="5159"/>
                                        </p:tgtEl>
                                        <p:attrNameLst>
                                          <p:attrName>style.visibility</p:attrName>
                                        </p:attrNameLst>
                                      </p:cBhvr>
                                      <p:to>
                                        <p:strVal val="visible"/>
                                      </p:to>
                                    </p:set>
                                    <p:animEffect transition="in" filter="wipe(left)">
                                      <p:cBhvr>
                                        <p:cTn id="36" dur="500"/>
                                        <p:tgtEl>
                                          <p:spTgt spid="5159"/>
                                        </p:tgtEl>
                                      </p:cBhvr>
                                    </p:animEffect>
                                  </p:childTnLst>
                                </p:cTn>
                              </p:par>
                            </p:childTnLst>
                          </p:cTn>
                        </p:par>
                        <p:par>
                          <p:cTn id="37" fill="hold" nodeType="afterGroup">
                            <p:stCondLst>
                              <p:cond delay="10300"/>
                            </p:stCondLst>
                            <p:childTnLst>
                              <p:par>
                                <p:cTn id="38" presetID="22" presetClass="entr" presetSubtype="8" fill="hold" nodeType="afterEffect">
                                  <p:stCondLst>
                                    <p:cond delay="2500"/>
                                  </p:stCondLst>
                                  <p:childTnLst>
                                    <p:set>
                                      <p:cBhvr>
                                        <p:cTn id="39" dur="1" fill="hold">
                                          <p:stCondLst>
                                            <p:cond delay="0"/>
                                          </p:stCondLst>
                                        </p:cTn>
                                        <p:tgtEl>
                                          <p:spTgt spid="5163"/>
                                        </p:tgtEl>
                                        <p:attrNameLst>
                                          <p:attrName>style.visibility</p:attrName>
                                        </p:attrNameLst>
                                      </p:cBhvr>
                                      <p:to>
                                        <p:strVal val="visible"/>
                                      </p:to>
                                    </p:set>
                                    <p:animEffect transition="in" filter="wipe(left)">
                                      <p:cBhvr>
                                        <p:cTn id="40" dur="500"/>
                                        <p:tgtEl>
                                          <p:spTgt spid="5163"/>
                                        </p:tgtEl>
                                      </p:cBhvr>
                                    </p:animEffect>
                                  </p:childTnLst>
                                </p:cTn>
                              </p:par>
                            </p:childTnLst>
                          </p:cTn>
                        </p:par>
                        <p:par>
                          <p:cTn id="41" fill="hold" nodeType="afterGroup">
                            <p:stCondLst>
                              <p:cond delay="13300"/>
                            </p:stCondLst>
                            <p:childTnLst>
                              <p:par>
                                <p:cTn id="42" presetID="1" presetClass="entr" presetSubtype="0" fill="hold" nodeType="afterEffect">
                                  <p:stCondLst>
                                    <p:cond delay="200"/>
                                  </p:stCondLst>
                                  <p:childTnLst>
                                    <p:set>
                                      <p:cBhvr>
                                        <p:cTn id="43" dur="1" fill="hold">
                                          <p:stCondLst>
                                            <p:cond delay="0"/>
                                          </p:stCondLst>
                                        </p:cTn>
                                        <p:tgtEl>
                                          <p:spTgt spid="5154"/>
                                        </p:tgtEl>
                                        <p:attrNameLst>
                                          <p:attrName>style.visibility</p:attrName>
                                        </p:attrNameLst>
                                      </p:cBhvr>
                                      <p:to>
                                        <p:strVal val="visible"/>
                                      </p:to>
                                    </p:set>
                                  </p:childTnLst>
                                </p:cTn>
                              </p:par>
                            </p:childTnLst>
                          </p:cTn>
                        </p:par>
                        <p:par>
                          <p:cTn id="44" fill="hold" nodeType="afterGroup">
                            <p:stCondLst>
                              <p:cond delay="13500"/>
                            </p:stCondLst>
                            <p:childTnLst>
                              <p:par>
                                <p:cTn id="45" presetID="22" presetClass="entr" presetSubtype="8" fill="hold" grpId="0" nodeType="afterEffect">
                                  <p:stCondLst>
                                    <p:cond delay="200"/>
                                  </p:stCondLst>
                                  <p:childTnLst>
                                    <p:set>
                                      <p:cBhvr>
                                        <p:cTn id="46" dur="1" fill="hold">
                                          <p:stCondLst>
                                            <p:cond delay="0"/>
                                          </p:stCondLst>
                                        </p:cTn>
                                        <p:tgtEl>
                                          <p:spTgt spid="5161"/>
                                        </p:tgtEl>
                                        <p:attrNameLst>
                                          <p:attrName>style.visibility</p:attrName>
                                        </p:attrNameLst>
                                      </p:cBhvr>
                                      <p:to>
                                        <p:strVal val="visible"/>
                                      </p:to>
                                    </p:set>
                                    <p:animEffect transition="in" filter="wipe(left)">
                                      <p:cBhvr>
                                        <p:cTn id="47" dur="500"/>
                                        <p:tgtEl>
                                          <p:spTgt spid="5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7" grpId="0"/>
      <p:bldP spid="5158" grpId="0"/>
      <p:bldP spid="5159" grpId="0"/>
      <p:bldP spid="516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2D03"/>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AB19356-07A0-47CF-B818-0F0267F4DCE9}"/>
              </a:ext>
            </a:extLst>
          </p:cNvPr>
          <p:cNvSpPr>
            <a:spLocks noChangeArrowheads="1"/>
          </p:cNvSpPr>
          <p:nvPr/>
        </p:nvSpPr>
        <p:spPr bwMode="auto">
          <a:xfrm>
            <a:off x="3200400" y="2895600"/>
            <a:ext cx="55626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sz="2600">
                <a:solidFill>
                  <a:schemeClr val="bg1"/>
                </a:solidFill>
                <a:latin typeface="Arial Black" panose="020B0A04020102020204" pitchFamily="34" charset="0"/>
              </a:rPr>
              <a:t>Here’s how it works</a:t>
            </a:r>
            <a:r>
              <a:rPr lang="en-US" altLang="en-US" sz="2600" b="1">
                <a:solidFill>
                  <a:schemeClr val="bg1"/>
                </a:solidFill>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1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2D03"/>
        </a:solidFill>
        <a:effectLst/>
      </p:bgPr>
    </p:bg>
    <p:spTree>
      <p:nvGrpSpPr>
        <p:cNvPr id="1" name=""/>
        <p:cNvGrpSpPr/>
        <p:nvPr/>
      </p:nvGrpSpPr>
      <p:grpSpPr>
        <a:xfrm>
          <a:off x="0" y="0"/>
          <a:ext cx="0" cy="0"/>
          <a:chOff x="0" y="0"/>
          <a:chExt cx="0" cy="0"/>
        </a:xfrm>
      </p:grpSpPr>
      <p:grpSp>
        <p:nvGrpSpPr>
          <p:cNvPr id="6185" name="Group 41">
            <a:extLst>
              <a:ext uri="{FF2B5EF4-FFF2-40B4-BE49-F238E27FC236}">
                <a16:creationId xmlns:a16="http://schemas.microsoft.com/office/drawing/2014/main" id="{C30AB445-27A1-4AA4-AA03-B1D39C5147FA}"/>
              </a:ext>
            </a:extLst>
          </p:cNvPr>
          <p:cNvGrpSpPr>
            <a:grpSpLocks/>
          </p:cNvGrpSpPr>
          <p:nvPr/>
        </p:nvGrpSpPr>
        <p:grpSpPr bwMode="auto">
          <a:xfrm>
            <a:off x="6553200" y="457200"/>
            <a:ext cx="3733800" cy="6400800"/>
            <a:chOff x="3168" y="288"/>
            <a:chExt cx="2352" cy="4032"/>
          </a:xfrm>
        </p:grpSpPr>
        <p:sp>
          <p:nvSpPr>
            <p:cNvPr id="38915" name="Rectangle 38">
              <a:extLst>
                <a:ext uri="{FF2B5EF4-FFF2-40B4-BE49-F238E27FC236}">
                  <a16:creationId xmlns:a16="http://schemas.microsoft.com/office/drawing/2014/main" id="{7C7FB568-FE3B-4629-BCA6-36F4344FDECF}"/>
                </a:ext>
              </a:extLst>
            </p:cNvPr>
            <p:cNvSpPr>
              <a:spLocks noChangeArrowheads="1"/>
            </p:cNvSpPr>
            <p:nvPr/>
          </p:nvSpPr>
          <p:spPr bwMode="auto">
            <a:xfrm>
              <a:off x="3168" y="288"/>
              <a:ext cx="2352" cy="4032"/>
            </a:xfrm>
            <a:prstGeom prst="rect">
              <a:avLst/>
            </a:prstGeom>
            <a:gradFill rotWithShape="1">
              <a:gsLst>
                <a:gs pos="0">
                  <a:schemeClr val="tx2"/>
                </a:gs>
                <a:gs pos="100000">
                  <a:srgbClr val="FD2D03"/>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16" name="Rectangle 39">
              <a:extLst>
                <a:ext uri="{FF2B5EF4-FFF2-40B4-BE49-F238E27FC236}">
                  <a16:creationId xmlns:a16="http://schemas.microsoft.com/office/drawing/2014/main" id="{9BC70EA3-02B6-43B5-92E3-8B7B31E51C18}"/>
                </a:ext>
              </a:extLst>
            </p:cNvPr>
            <p:cNvSpPr>
              <a:spLocks noChangeArrowheads="1"/>
            </p:cNvSpPr>
            <p:nvPr/>
          </p:nvSpPr>
          <p:spPr bwMode="auto">
            <a:xfrm>
              <a:off x="3408" y="432"/>
              <a:ext cx="2112" cy="48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30000"/>
                </a:spcAft>
              </a:pPr>
              <a:r>
                <a:rPr lang="en-US" altLang="en-US" sz="2200">
                  <a:solidFill>
                    <a:srgbClr val="FFFF99"/>
                  </a:solidFill>
                  <a:latin typeface="Arial Black" panose="020B0A04020102020204" pitchFamily="34" charset="0"/>
                </a:rPr>
                <a:t>In each course </a:t>
              </a:r>
              <a:br>
                <a:rPr lang="en-US" altLang="en-US" sz="2200">
                  <a:solidFill>
                    <a:srgbClr val="FFFF99"/>
                  </a:solidFill>
                  <a:latin typeface="Arial Black" panose="020B0A04020102020204" pitchFamily="34" charset="0"/>
                </a:rPr>
              </a:br>
              <a:r>
                <a:rPr lang="en-US" altLang="en-US" sz="2200">
                  <a:solidFill>
                    <a:srgbClr val="FFFF99"/>
                  </a:solidFill>
                  <a:latin typeface="Arial Black" panose="020B0A04020102020204" pitchFamily="34" charset="0"/>
                </a:rPr>
                <a:t>you will</a:t>
              </a:r>
              <a:r>
                <a:rPr lang="en-US" altLang="en-US" sz="2200" b="1">
                  <a:solidFill>
                    <a:srgbClr val="FFFF99"/>
                  </a:solidFill>
                </a:rPr>
                <a:t>…</a:t>
              </a:r>
            </a:p>
          </p:txBody>
        </p:sp>
      </p:grpSp>
      <p:grpSp>
        <p:nvGrpSpPr>
          <p:cNvPr id="6175" name="Group 31">
            <a:extLst>
              <a:ext uri="{FF2B5EF4-FFF2-40B4-BE49-F238E27FC236}">
                <a16:creationId xmlns:a16="http://schemas.microsoft.com/office/drawing/2014/main" id="{17A49C4A-9994-44A7-8EB1-53A55DE32EF5}"/>
              </a:ext>
            </a:extLst>
          </p:cNvPr>
          <p:cNvGrpSpPr>
            <a:grpSpLocks/>
          </p:cNvGrpSpPr>
          <p:nvPr/>
        </p:nvGrpSpPr>
        <p:grpSpPr bwMode="auto">
          <a:xfrm>
            <a:off x="2209800" y="457200"/>
            <a:ext cx="3581400" cy="6172200"/>
            <a:chOff x="432" y="288"/>
            <a:chExt cx="2256" cy="3888"/>
          </a:xfrm>
        </p:grpSpPr>
        <p:sp>
          <p:nvSpPr>
            <p:cNvPr id="38918" name="Rectangle 29">
              <a:extLst>
                <a:ext uri="{FF2B5EF4-FFF2-40B4-BE49-F238E27FC236}">
                  <a16:creationId xmlns:a16="http://schemas.microsoft.com/office/drawing/2014/main" id="{5DF3763F-D421-4C16-80C5-167FEAB3F751}"/>
                </a:ext>
              </a:extLst>
            </p:cNvPr>
            <p:cNvSpPr>
              <a:spLocks noChangeArrowheads="1"/>
            </p:cNvSpPr>
            <p:nvPr/>
          </p:nvSpPr>
          <p:spPr bwMode="auto">
            <a:xfrm>
              <a:off x="432" y="288"/>
              <a:ext cx="2256" cy="3888"/>
            </a:xfrm>
            <a:prstGeom prst="rect">
              <a:avLst/>
            </a:prstGeom>
            <a:gradFill rotWithShape="1">
              <a:gsLst>
                <a:gs pos="0">
                  <a:schemeClr val="bg1"/>
                </a:gs>
                <a:gs pos="100000">
                  <a:srgbClr val="FD2D03"/>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19" name="Rectangle 18">
              <a:extLst>
                <a:ext uri="{FF2B5EF4-FFF2-40B4-BE49-F238E27FC236}">
                  <a16:creationId xmlns:a16="http://schemas.microsoft.com/office/drawing/2014/main" id="{D117801C-A7A5-4F41-81A6-A3AC53C17E74}"/>
                </a:ext>
              </a:extLst>
            </p:cNvPr>
            <p:cNvSpPr>
              <a:spLocks noChangeArrowheads="1"/>
            </p:cNvSpPr>
            <p:nvPr/>
          </p:nvSpPr>
          <p:spPr bwMode="auto">
            <a:xfrm>
              <a:off x="480" y="336"/>
              <a:ext cx="2112" cy="2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a:solidFill>
                    <a:srgbClr val="FD2D03"/>
                  </a:solidFill>
                  <a:latin typeface="Arial Black" panose="020B0A04020102020204" pitchFamily="34" charset="0"/>
                </a:rPr>
                <a:t>Series of six courses</a:t>
              </a:r>
            </a:p>
          </p:txBody>
        </p:sp>
      </p:grpSp>
      <p:grpSp>
        <p:nvGrpSpPr>
          <p:cNvPr id="6167" name="Group 23">
            <a:extLst>
              <a:ext uri="{FF2B5EF4-FFF2-40B4-BE49-F238E27FC236}">
                <a16:creationId xmlns:a16="http://schemas.microsoft.com/office/drawing/2014/main" id="{DD160565-00B0-47F2-8A8B-AE7504BDF7B8}"/>
              </a:ext>
            </a:extLst>
          </p:cNvPr>
          <p:cNvGrpSpPr>
            <a:grpSpLocks/>
          </p:cNvGrpSpPr>
          <p:nvPr/>
        </p:nvGrpSpPr>
        <p:grpSpPr bwMode="auto">
          <a:xfrm>
            <a:off x="1828800" y="1082675"/>
            <a:ext cx="4343400" cy="533400"/>
            <a:chOff x="192" y="1008"/>
            <a:chExt cx="2736" cy="336"/>
          </a:xfrm>
        </p:grpSpPr>
        <p:sp>
          <p:nvSpPr>
            <p:cNvPr id="38922" name="Rectangle 3">
              <a:extLst>
                <a:ext uri="{FF2B5EF4-FFF2-40B4-BE49-F238E27FC236}">
                  <a16:creationId xmlns:a16="http://schemas.microsoft.com/office/drawing/2014/main" id="{FCBE1C86-4294-4331-8B2C-523F0665B86F}"/>
                </a:ext>
              </a:extLst>
            </p:cNvPr>
            <p:cNvSpPr>
              <a:spLocks noChangeArrowheads="1"/>
            </p:cNvSpPr>
            <p:nvPr/>
          </p:nvSpPr>
          <p:spPr bwMode="auto">
            <a:xfrm>
              <a:off x="192" y="1008"/>
              <a:ext cx="2736" cy="336"/>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23" name="Rectangle 9">
              <a:extLst>
                <a:ext uri="{FF2B5EF4-FFF2-40B4-BE49-F238E27FC236}">
                  <a16:creationId xmlns:a16="http://schemas.microsoft.com/office/drawing/2014/main" id="{70CA2FCC-9A9B-4F08-BA5F-A13389602E75}"/>
                </a:ext>
              </a:extLst>
            </p:cNvPr>
            <p:cNvSpPr>
              <a:spLocks noChangeArrowheads="1"/>
            </p:cNvSpPr>
            <p:nvPr/>
          </p:nvSpPr>
          <p:spPr bwMode="auto">
            <a:xfrm>
              <a:off x="345" y="1047"/>
              <a:ext cx="24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dirty="0">
                  <a:solidFill>
                    <a:schemeClr val="bg1"/>
                  </a:solidFill>
                  <a:latin typeface="Arial Black" panose="020B0A04020102020204" pitchFamily="34" charset="0"/>
                </a:rPr>
                <a:t>Principles of Business</a:t>
              </a:r>
            </a:p>
          </p:txBody>
        </p:sp>
      </p:grpSp>
      <p:grpSp>
        <p:nvGrpSpPr>
          <p:cNvPr id="6172" name="Group 28">
            <a:extLst>
              <a:ext uri="{FF2B5EF4-FFF2-40B4-BE49-F238E27FC236}">
                <a16:creationId xmlns:a16="http://schemas.microsoft.com/office/drawing/2014/main" id="{51C4495D-6E2E-41E5-9594-DD9CC6226E36}"/>
              </a:ext>
            </a:extLst>
          </p:cNvPr>
          <p:cNvGrpSpPr>
            <a:grpSpLocks/>
          </p:cNvGrpSpPr>
          <p:nvPr/>
        </p:nvGrpSpPr>
        <p:grpSpPr bwMode="auto">
          <a:xfrm>
            <a:off x="1828800" y="1844675"/>
            <a:ext cx="4343400" cy="533400"/>
            <a:chOff x="192" y="1584"/>
            <a:chExt cx="2736" cy="336"/>
          </a:xfrm>
        </p:grpSpPr>
        <p:sp>
          <p:nvSpPr>
            <p:cNvPr id="38925" name="Rectangle 10">
              <a:extLst>
                <a:ext uri="{FF2B5EF4-FFF2-40B4-BE49-F238E27FC236}">
                  <a16:creationId xmlns:a16="http://schemas.microsoft.com/office/drawing/2014/main" id="{D43803A5-18D4-4DA8-9BF3-E40B22789548}"/>
                </a:ext>
              </a:extLst>
            </p:cNvPr>
            <p:cNvSpPr>
              <a:spLocks noChangeArrowheads="1"/>
            </p:cNvSpPr>
            <p:nvPr/>
          </p:nvSpPr>
          <p:spPr bwMode="auto">
            <a:xfrm>
              <a:off x="192" y="1584"/>
              <a:ext cx="2736" cy="336"/>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26" name="Rectangle 11">
              <a:extLst>
                <a:ext uri="{FF2B5EF4-FFF2-40B4-BE49-F238E27FC236}">
                  <a16:creationId xmlns:a16="http://schemas.microsoft.com/office/drawing/2014/main" id="{19A8509F-5948-44D3-B310-CAE79214F74B}"/>
                </a:ext>
              </a:extLst>
            </p:cNvPr>
            <p:cNvSpPr>
              <a:spLocks noChangeArrowheads="1"/>
            </p:cNvSpPr>
            <p:nvPr/>
          </p:nvSpPr>
          <p:spPr bwMode="auto">
            <a:xfrm>
              <a:off x="336" y="1622"/>
              <a:ext cx="24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dirty="0">
                  <a:solidFill>
                    <a:schemeClr val="bg1"/>
                  </a:solidFill>
                  <a:latin typeface="Arial Black" panose="020B0A04020102020204" pitchFamily="34" charset="0"/>
                </a:rPr>
                <a:t>Business Economics</a:t>
              </a:r>
            </a:p>
          </p:txBody>
        </p:sp>
      </p:grpSp>
      <p:grpSp>
        <p:nvGrpSpPr>
          <p:cNvPr id="6168" name="Group 24">
            <a:extLst>
              <a:ext uri="{FF2B5EF4-FFF2-40B4-BE49-F238E27FC236}">
                <a16:creationId xmlns:a16="http://schemas.microsoft.com/office/drawing/2014/main" id="{0F642D86-4377-4280-BD1A-8F6F03835DEB}"/>
              </a:ext>
            </a:extLst>
          </p:cNvPr>
          <p:cNvGrpSpPr>
            <a:grpSpLocks/>
          </p:cNvGrpSpPr>
          <p:nvPr/>
        </p:nvGrpSpPr>
        <p:grpSpPr bwMode="auto">
          <a:xfrm>
            <a:off x="1828800" y="2576513"/>
            <a:ext cx="4343400" cy="533400"/>
            <a:chOff x="192" y="2160"/>
            <a:chExt cx="2736" cy="336"/>
          </a:xfrm>
        </p:grpSpPr>
        <p:sp>
          <p:nvSpPr>
            <p:cNvPr id="38928" name="Rectangle 12">
              <a:extLst>
                <a:ext uri="{FF2B5EF4-FFF2-40B4-BE49-F238E27FC236}">
                  <a16:creationId xmlns:a16="http://schemas.microsoft.com/office/drawing/2014/main" id="{7B0B5963-FDC7-4645-A9B2-A458D8D6E332}"/>
                </a:ext>
              </a:extLst>
            </p:cNvPr>
            <p:cNvSpPr>
              <a:spLocks noChangeArrowheads="1"/>
            </p:cNvSpPr>
            <p:nvPr/>
          </p:nvSpPr>
          <p:spPr bwMode="auto">
            <a:xfrm>
              <a:off x="192" y="2160"/>
              <a:ext cx="2736" cy="336"/>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29" name="Rectangle 13">
              <a:extLst>
                <a:ext uri="{FF2B5EF4-FFF2-40B4-BE49-F238E27FC236}">
                  <a16:creationId xmlns:a16="http://schemas.microsoft.com/office/drawing/2014/main" id="{CE517131-0FC3-4C1F-A48F-E951B828A34E}"/>
                </a:ext>
              </a:extLst>
            </p:cNvPr>
            <p:cNvSpPr>
              <a:spLocks noChangeArrowheads="1"/>
            </p:cNvSpPr>
            <p:nvPr/>
          </p:nvSpPr>
          <p:spPr bwMode="auto">
            <a:xfrm>
              <a:off x="336" y="2198"/>
              <a:ext cx="24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dirty="0">
                  <a:solidFill>
                    <a:schemeClr val="bg1"/>
                  </a:solidFill>
                  <a:latin typeface="Arial Black" panose="020B0A04020102020204" pitchFamily="34" charset="0"/>
                </a:rPr>
                <a:t>Principles of Marketing</a:t>
              </a:r>
            </a:p>
          </p:txBody>
        </p:sp>
      </p:grpSp>
      <p:grpSp>
        <p:nvGrpSpPr>
          <p:cNvPr id="6169" name="Group 25">
            <a:extLst>
              <a:ext uri="{FF2B5EF4-FFF2-40B4-BE49-F238E27FC236}">
                <a16:creationId xmlns:a16="http://schemas.microsoft.com/office/drawing/2014/main" id="{3E76E4A4-F0B6-435B-95D2-1AC93DA6F037}"/>
              </a:ext>
            </a:extLst>
          </p:cNvPr>
          <p:cNvGrpSpPr>
            <a:grpSpLocks/>
          </p:cNvGrpSpPr>
          <p:nvPr/>
        </p:nvGrpSpPr>
        <p:grpSpPr bwMode="auto">
          <a:xfrm>
            <a:off x="1843088" y="3308350"/>
            <a:ext cx="4343400" cy="533400"/>
            <a:chOff x="192" y="2688"/>
            <a:chExt cx="2736" cy="336"/>
          </a:xfrm>
        </p:grpSpPr>
        <p:sp>
          <p:nvSpPr>
            <p:cNvPr id="38931" name="Rectangle 14">
              <a:extLst>
                <a:ext uri="{FF2B5EF4-FFF2-40B4-BE49-F238E27FC236}">
                  <a16:creationId xmlns:a16="http://schemas.microsoft.com/office/drawing/2014/main" id="{26F3277B-6AB4-482B-8BE5-6C3BCC167D25}"/>
                </a:ext>
              </a:extLst>
            </p:cNvPr>
            <p:cNvSpPr>
              <a:spLocks noChangeArrowheads="1"/>
            </p:cNvSpPr>
            <p:nvPr/>
          </p:nvSpPr>
          <p:spPr bwMode="auto">
            <a:xfrm>
              <a:off x="192" y="2688"/>
              <a:ext cx="2736" cy="336"/>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32" name="Rectangle 15">
              <a:extLst>
                <a:ext uri="{FF2B5EF4-FFF2-40B4-BE49-F238E27FC236}">
                  <a16:creationId xmlns:a16="http://schemas.microsoft.com/office/drawing/2014/main" id="{842FCF24-DCA0-44CD-9FE2-42DEEDE971B5}"/>
                </a:ext>
              </a:extLst>
            </p:cNvPr>
            <p:cNvSpPr>
              <a:spLocks noChangeArrowheads="1"/>
            </p:cNvSpPr>
            <p:nvPr/>
          </p:nvSpPr>
          <p:spPr bwMode="auto">
            <a:xfrm>
              <a:off x="345" y="2717"/>
              <a:ext cx="24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dirty="0">
                  <a:solidFill>
                    <a:schemeClr val="bg1"/>
                  </a:solidFill>
                  <a:latin typeface="Arial Black" panose="020B0A04020102020204" pitchFamily="34" charset="0"/>
                </a:rPr>
                <a:t>Principles of Finance</a:t>
              </a:r>
            </a:p>
          </p:txBody>
        </p:sp>
      </p:grpSp>
      <p:grpSp>
        <p:nvGrpSpPr>
          <p:cNvPr id="6170" name="Group 26">
            <a:extLst>
              <a:ext uri="{FF2B5EF4-FFF2-40B4-BE49-F238E27FC236}">
                <a16:creationId xmlns:a16="http://schemas.microsoft.com/office/drawing/2014/main" id="{50E8BECE-95B8-4531-941E-ABF6881448E8}"/>
              </a:ext>
            </a:extLst>
          </p:cNvPr>
          <p:cNvGrpSpPr>
            <a:grpSpLocks/>
          </p:cNvGrpSpPr>
          <p:nvPr/>
        </p:nvGrpSpPr>
        <p:grpSpPr bwMode="auto">
          <a:xfrm>
            <a:off x="1843088" y="4025900"/>
            <a:ext cx="4343400" cy="533400"/>
            <a:chOff x="192" y="3264"/>
            <a:chExt cx="2736" cy="336"/>
          </a:xfrm>
        </p:grpSpPr>
        <p:sp>
          <p:nvSpPr>
            <p:cNvPr id="38934" name="Rectangle 16">
              <a:extLst>
                <a:ext uri="{FF2B5EF4-FFF2-40B4-BE49-F238E27FC236}">
                  <a16:creationId xmlns:a16="http://schemas.microsoft.com/office/drawing/2014/main" id="{62071EBF-F6A8-43C8-A08C-86E374CAB55E}"/>
                </a:ext>
              </a:extLst>
            </p:cNvPr>
            <p:cNvSpPr>
              <a:spLocks noChangeArrowheads="1"/>
            </p:cNvSpPr>
            <p:nvPr/>
          </p:nvSpPr>
          <p:spPr bwMode="auto">
            <a:xfrm>
              <a:off x="192" y="3264"/>
              <a:ext cx="2736" cy="336"/>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35" name="Rectangle 17">
              <a:extLst>
                <a:ext uri="{FF2B5EF4-FFF2-40B4-BE49-F238E27FC236}">
                  <a16:creationId xmlns:a16="http://schemas.microsoft.com/office/drawing/2014/main" id="{DAD19934-B580-402E-81FA-03C4E41B0827}"/>
                </a:ext>
              </a:extLst>
            </p:cNvPr>
            <p:cNvSpPr>
              <a:spLocks noChangeArrowheads="1"/>
            </p:cNvSpPr>
            <p:nvPr/>
          </p:nvSpPr>
          <p:spPr bwMode="auto">
            <a:xfrm>
              <a:off x="336" y="3321"/>
              <a:ext cx="2448"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dirty="0">
                  <a:solidFill>
                    <a:schemeClr val="bg1"/>
                  </a:solidFill>
                  <a:latin typeface="Arial Black" panose="020B0A04020102020204" pitchFamily="34" charset="0"/>
                </a:rPr>
                <a:t>Principles of Management</a:t>
              </a:r>
            </a:p>
          </p:txBody>
        </p:sp>
      </p:grpSp>
      <p:grpSp>
        <p:nvGrpSpPr>
          <p:cNvPr id="6171" name="Group 27">
            <a:extLst>
              <a:ext uri="{FF2B5EF4-FFF2-40B4-BE49-F238E27FC236}">
                <a16:creationId xmlns:a16="http://schemas.microsoft.com/office/drawing/2014/main" id="{EA27E151-BF5C-4E64-AF4F-9BD409BF62E0}"/>
              </a:ext>
            </a:extLst>
          </p:cNvPr>
          <p:cNvGrpSpPr>
            <a:grpSpLocks/>
          </p:cNvGrpSpPr>
          <p:nvPr/>
        </p:nvGrpSpPr>
        <p:grpSpPr bwMode="auto">
          <a:xfrm>
            <a:off x="1843088" y="4743450"/>
            <a:ext cx="4343400" cy="533400"/>
            <a:chOff x="192" y="3744"/>
            <a:chExt cx="2736" cy="336"/>
          </a:xfrm>
        </p:grpSpPr>
        <p:sp>
          <p:nvSpPr>
            <p:cNvPr id="38937" name="Rectangle 20">
              <a:extLst>
                <a:ext uri="{FF2B5EF4-FFF2-40B4-BE49-F238E27FC236}">
                  <a16:creationId xmlns:a16="http://schemas.microsoft.com/office/drawing/2014/main" id="{64DF5BFA-A51B-4276-A9BB-4B57CCDE7519}"/>
                </a:ext>
              </a:extLst>
            </p:cNvPr>
            <p:cNvSpPr>
              <a:spLocks noChangeArrowheads="1"/>
            </p:cNvSpPr>
            <p:nvPr/>
          </p:nvSpPr>
          <p:spPr bwMode="auto">
            <a:xfrm>
              <a:off x="192" y="3744"/>
              <a:ext cx="2736" cy="336"/>
            </a:xfrm>
            <a:prstGeom prst="rect">
              <a:avLst/>
            </a:prstGeom>
            <a:solidFill>
              <a:schemeClr val="tx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38938" name="Rectangle 21">
              <a:extLst>
                <a:ext uri="{FF2B5EF4-FFF2-40B4-BE49-F238E27FC236}">
                  <a16:creationId xmlns:a16="http://schemas.microsoft.com/office/drawing/2014/main" id="{28C57FBB-2EC3-44E6-A045-7529E1AC52F1}"/>
                </a:ext>
              </a:extLst>
            </p:cNvPr>
            <p:cNvSpPr>
              <a:spLocks noChangeArrowheads="1"/>
            </p:cNvSpPr>
            <p:nvPr/>
          </p:nvSpPr>
          <p:spPr bwMode="auto">
            <a:xfrm>
              <a:off x="327" y="3791"/>
              <a:ext cx="24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dirty="0">
                  <a:solidFill>
                    <a:schemeClr val="bg1"/>
                  </a:solidFill>
                  <a:latin typeface="Arial Black" panose="020B0A04020102020204" pitchFamily="34" charset="0"/>
                </a:rPr>
                <a:t>Business Strategies</a:t>
              </a:r>
            </a:p>
          </p:txBody>
        </p:sp>
      </p:grpSp>
      <p:sp>
        <p:nvSpPr>
          <p:cNvPr id="6174" name="Rectangle 30">
            <a:extLst>
              <a:ext uri="{FF2B5EF4-FFF2-40B4-BE49-F238E27FC236}">
                <a16:creationId xmlns:a16="http://schemas.microsoft.com/office/drawing/2014/main" id="{B34779EB-027A-486F-A3F1-3AB135A90213}"/>
              </a:ext>
            </a:extLst>
          </p:cNvPr>
          <p:cNvSpPr>
            <a:spLocks noChangeArrowheads="1"/>
          </p:cNvSpPr>
          <p:nvPr/>
        </p:nvSpPr>
        <p:spPr bwMode="auto">
          <a:xfrm>
            <a:off x="1981200" y="5486401"/>
            <a:ext cx="3962400" cy="366713"/>
          </a:xfrm>
          <a:prstGeom prst="rect">
            <a:avLst/>
          </a:prstGeom>
          <a:noFill/>
          <a:ln>
            <a:noFill/>
          </a:ln>
          <a:effectLst>
            <a:outerShdw dist="35921" dir="2700000" algn="ctr" rotWithShape="0">
              <a:srgbClr val="950909"/>
            </a:outer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b="1" dirty="0">
                <a:solidFill>
                  <a:srgbClr val="FFFF99"/>
                </a:solidFill>
              </a:rPr>
              <a:t>Take them in this order.</a:t>
            </a:r>
          </a:p>
        </p:txBody>
      </p:sp>
      <p:sp>
        <p:nvSpPr>
          <p:cNvPr id="6177" name="AutoShape 33">
            <a:extLst>
              <a:ext uri="{FF2B5EF4-FFF2-40B4-BE49-F238E27FC236}">
                <a16:creationId xmlns:a16="http://schemas.microsoft.com/office/drawing/2014/main" id="{82C38317-BCD5-4120-A23A-6FB95412D830}"/>
              </a:ext>
            </a:extLst>
          </p:cNvPr>
          <p:cNvSpPr>
            <a:spLocks noChangeArrowheads="1"/>
          </p:cNvSpPr>
          <p:nvPr/>
        </p:nvSpPr>
        <p:spPr bwMode="auto">
          <a:xfrm>
            <a:off x="6705600" y="1905000"/>
            <a:ext cx="520700" cy="374650"/>
          </a:xfrm>
          <a:prstGeom prst="star5">
            <a:avLst/>
          </a:prstGeom>
          <a:solidFill>
            <a:srgbClr val="FD2D03"/>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rgbClr val="FD2D03"/>
              </a:solidFill>
              <a:latin typeface="Arial" charset="0"/>
            </a:endParaRPr>
          </a:p>
        </p:txBody>
      </p:sp>
      <p:sp>
        <p:nvSpPr>
          <p:cNvPr id="6178" name="Rectangle 34">
            <a:extLst>
              <a:ext uri="{FF2B5EF4-FFF2-40B4-BE49-F238E27FC236}">
                <a16:creationId xmlns:a16="http://schemas.microsoft.com/office/drawing/2014/main" id="{AB1BAAB3-5FA9-4E0E-A857-9396E7FBEFB7}"/>
              </a:ext>
            </a:extLst>
          </p:cNvPr>
          <p:cNvSpPr>
            <a:spLocks noChangeArrowheads="1"/>
          </p:cNvSpPr>
          <p:nvPr/>
        </p:nvSpPr>
        <p:spPr bwMode="auto">
          <a:xfrm>
            <a:off x="7239000" y="1905000"/>
            <a:ext cx="31242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work on real </a:t>
            </a:r>
            <a:br>
              <a:rPr lang="en-US" altLang="en-US" sz="2200" b="1">
                <a:solidFill>
                  <a:schemeClr val="bg1"/>
                </a:solidFill>
              </a:rPr>
            </a:br>
            <a:r>
              <a:rPr lang="en-US" altLang="en-US" sz="2200" b="1">
                <a:solidFill>
                  <a:schemeClr val="bg1"/>
                </a:solidFill>
              </a:rPr>
              <a:t>business projects</a:t>
            </a:r>
          </a:p>
        </p:txBody>
      </p:sp>
      <p:sp>
        <p:nvSpPr>
          <p:cNvPr id="6179" name="AutoShape 35">
            <a:extLst>
              <a:ext uri="{FF2B5EF4-FFF2-40B4-BE49-F238E27FC236}">
                <a16:creationId xmlns:a16="http://schemas.microsoft.com/office/drawing/2014/main" id="{F7AD62F6-9313-4585-B51D-B4189877BDC0}"/>
              </a:ext>
            </a:extLst>
          </p:cNvPr>
          <p:cNvSpPr>
            <a:spLocks noChangeArrowheads="1"/>
          </p:cNvSpPr>
          <p:nvPr/>
        </p:nvSpPr>
        <p:spPr bwMode="auto">
          <a:xfrm>
            <a:off x="6705600" y="3276600"/>
            <a:ext cx="520700" cy="374650"/>
          </a:xfrm>
          <a:prstGeom prst="star5">
            <a:avLst/>
          </a:prstGeom>
          <a:solidFill>
            <a:srgbClr val="FD2D03"/>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6180" name="Rectangle 36">
            <a:extLst>
              <a:ext uri="{FF2B5EF4-FFF2-40B4-BE49-F238E27FC236}">
                <a16:creationId xmlns:a16="http://schemas.microsoft.com/office/drawing/2014/main" id="{ED346023-04ED-4ED2-A03C-C83076DE3E04}"/>
              </a:ext>
            </a:extLst>
          </p:cNvPr>
          <p:cNvSpPr>
            <a:spLocks noChangeArrowheads="1"/>
          </p:cNvSpPr>
          <p:nvPr/>
        </p:nvSpPr>
        <p:spPr bwMode="auto">
          <a:xfrm>
            <a:off x="7239000" y="3276600"/>
            <a:ext cx="31242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learn about the different areas </a:t>
            </a:r>
            <a:br>
              <a:rPr lang="en-US" altLang="en-US" sz="2200" b="1">
                <a:solidFill>
                  <a:schemeClr val="bg1"/>
                </a:solidFill>
              </a:rPr>
            </a:br>
            <a:r>
              <a:rPr lang="en-US" altLang="en-US" sz="2200" b="1">
                <a:solidFill>
                  <a:schemeClr val="bg1"/>
                </a:solidFill>
              </a:rPr>
              <a:t>of business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6175"/>
                                        </p:tgtEl>
                                        <p:attrNameLst>
                                          <p:attrName>style.visibility</p:attrName>
                                        </p:attrNameLst>
                                      </p:cBhvr>
                                      <p:to>
                                        <p:strVal val="visible"/>
                                      </p:to>
                                    </p:set>
                                    <p:animEffect transition="in" filter="wipe(up)">
                                      <p:cBhvr>
                                        <p:cTn id="7" dur="2000"/>
                                        <p:tgtEl>
                                          <p:spTgt spid="6175"/>
                                        </p:tgtEl>
                                      </p:cBhvr>
                                    </p:animEffect>
                                  </p:childTnLst>
                                </p:cTn>
                              </p:par>
                            </p:childTnLst>
                          </p:cTn>
                        </p:par>
                        <p:par>
                          <p:cTn id="8" fill="hold" nodeType="afterGroup">
                            <p:stCondLst>
                              <p:cond delay="2000"/>
                            </p:stCondLst>
                            <p:childTnLst>
                              <p:par>
                                <p:cTn id="9" presetID="16" presetClass="entr" presetSubtype="37" fill="hold" nodeType="afterEffect">
                                  <p:stCondLst>
                                    <p:cond delay="500"/>
                                  </p:stCondLst>
                                  <p:childTnLst>
                                    <p:set>
                                      <p:cBhvr>
                                        <p:cTn id="10" dur="1" fill="hold">
                                          <p:stCondLst>
                                            <p:cond delay="0"/>
                                          </p:stCondLst>
                                        </p:cTn>
                                        <p:tgtEl>
                                          <p:spTgt spid="6167"/>
                                        </p:tgtEl>
                                        <p:attrNameLst>
                                          <p:attrName>style.visibility</p:attrName>
                                        </p:attrNameLst>
                                      </p:cBhvr>
                                      <p:to>
                                        <p:strVal val="visible"/>
                                      </p:to>
                                    </p:set>
                                    <p:animEffect transition="in" filter="barn(outVertical)">
                                      <p:cBhvr>
                                        <p:cTn id="11" dur="500"/>
                                        <p:tgtEl>
                                          <p:spTgt spid="6167"/>
                                        </p:tgtEl>
                                      </p:cBhvr>
                                    </p:animEffect>
                                  </p:childTnLst>
                                </p:cTn>
                              </p:par>
                            </p:childTnLst>
                          </p:cTn>
                        </p:par>
                        <p:par>
                          <p:cTn id="12" fill="hold" nodeType="afterGroup">
                            <p:stCondLst>
                              <p:cond delay="3000"/>
                            </p:stCondLst>
                            <p:childTnLst>
                              <p:par>
                                <p:cTn id="13" presetID="16" presetClass="entr" presetSubtype="37" fill="hold" nodeType="afterEffect">
                                  <p:stCondLst>
                                    <p:cond delay="1500"/>
                                  </p:stCondLst>
                                  <p:childTnLst>
                                    <p:set>
                                      <p:cBhvr>
                                        <p:cTn id="14" dur="1" fill="hold">
                                          <p:stCondLst>
                                            <p:cond delay="0"/>
                                          </p:stCondLst>
                                        </p:cTn>
                                        <p:tgtEl>
                                          <p:spTgt spid="6172"/>
                                        </p:tgtEl>
                                        <p:attrNameLst>
                                          <p:attrName>style.visibility</p:attrName>
                                        </p:attrNameLst>
                                      </p:cBhvr>
                                      <p:to>
                                        <p:strVal val="visible"/>
                                      </p:to>
                                    </p:set>
                                    <p:animEffect transition="in" filter="barn(outVertical)">
                                      <p:cBhvr>
                                        <p:cTn id="15" dur="500"/>
                                        <p:tgtEl>
                                          <p:spTgt spid="6172"/>
                                        </p:tgtEl>
                                      </p:cBhvr>
                                    </p:animEffect>
                                  </p:childTnLst>
                                </p:cTn>
                              </p:par>
                            </p:childTnLst>
                          </p:cTn>
                        </p:par>
                        <p:par>
                          <p:cTn id="16" fill="hold" nodeType="afterGroup">
                            <p:stCondLst>
                              <p:cond delay="5000"/>
                            </p:stCondLst>
                            <p:childTnLst>
                              <p:par>
                                <p:cTn id="17" presetID="16" presetClass="entr" presetSubtype="37" fill="hold" nodeType="afterEffect">
                                  <p:stCondLst>
                                    <p:cond delay="1500"/>
                                  </p:stCondLst>
                                  <p:childTnLst>
                                    <p:set>
                                      <p:cBhvr>
                                        <p:cTn id="18" dur="1" fill="hold">
                                          <p:stCondLst>
                                            <p:cond delay="0"/>
                                          </p:stCondLst>
                                        </p:cTn>
                                        <p:tgtEl>
                                          <p:spTgt spid="6168"/>
                                        </p:tgtEl>
                                        <p:attrNameLst>
                                          <p:attrName>style.visibility</p:attrName>
                                        </p:attrNameLst>
                                      </p:cBhvr>
                                      <p:to>
                                        <p:strVal val="visible"/>
                                      </p:to>
                                    </p:set>
                                    <p:animEffect transition="in" filter="barn(outVertical)">
                                      <p:cBhvr>
                                        <p:cTn id="19" dur="500"/>
                                        <p:tgtEl>
                                          <p:spTgt spid="6168"/>
                                        </p:tgtEl>
                                      </p:cBhvr>
                                    </p:animEffect>
                                  </p:childTnLst>
                                </p:cTn>
                              </p:par>
                            </p:childTnLst>
                          </p:cTn>
                        </p:par>
                        <p:par>
                          <p:cTn id="20" fill="hold" nodeType="afterGroup">
                            <p:stCondLst>
                              <p:cond delay="7000"/>
                            </p:stCondLst>
                            <p:childTnLst>
                              <p:par>
                                <p:cTn id="21" presetID="16" presetClass="entr" presetSubtype="37" fill="hold" nodeType="afterEffect">
                                  <p:stCondLst>
                                    <p:cond delay="1500"/>
                                  </p:stCondLst>
                                  <p:childTnLst>
                                    <p:set>
                                      <p:cBhvr>
                                        <p:cTn id="22" dur="1" fill="hold">
                                          <p:stCondLst>
                                            <p:cond delay="0"/>
                                          </p:stCondLst>
                                        </p:cTn>
                                        <p:tgtEl>
                                          <p:spTgt spid="6169"/>
                                        </p:tgtEl>
                                        <p:attrNameLst>
                                          <p:attrName>style.visibility</p:attrName>
                                        </p:attrNameLst>
                                      </p:cBhvr>
                                      <p:to>
                                        <p:strVal val="visible"/>
                                      </p:to>
                                    </p:set>
                                    <p:animEffect transition="in" filter="barn(outVertical)">
                                      <p:cBhvr>
                                        <p:cTn id="23" dur="500"/>
                                        <p:tgtEl>
                                          <p:spTgt spid="6169"/>
                                        </p:tgtEl>
                                      </p:cBhvr>
                                    </p:animEffect>
                                  </p:childTnLst>
                                </p:cTn>
                              </p:par>
                            </p:childTnLst>
                          </p:cTn>
                        </p:par>
                        <p:par>
                          <p:cTn id="24" fill="hold" nodeType="afterGroup">
                            <p:stCondLst>
                              <p:cond delay="9000"/>
                            </p:stCondLst>
                            <p:childTnLst>
                              <p:par>
                                <p:cTn id="25" presetID="16" presetClass="entr" presetSubtype="37" fill="hold" nodeType="afterEffect">
                                  <p:stCondLst>
                                    <p:cond delay="1500"/>
                                  </p:stCondLst>
                                  <p:childTnLst>
                                    <p:set>
                                      <p:cBhvr>
                                        <p:cTn id="26" dur="1" fill="hold">
                                          <p:stCondLst>
                                            <p:cond delay="0"/>
                                          </p:stCondLst>
                                        </p:cTn>
                                        <p:tgtEl>
                                          <p:spTgt spid="6170"/>
                                        </p:tgtEl>
                                        <p:attrNameLst>
                                          <p:attrName>style.visibility</p:attrName>
                                        </p:attrNameLst>
                                      </p:cBhvr>
                                      <p:to>
                                        <p:strVal val="visible"/>
                                      </p:to>
                                    </p:set>
                                    <p:animEffect transition="in" filter="barn(outVertical)">
                                      <p:cBhvr>
                                        <p:cTn id="27" dur="500"/>
                                        <p:tgtEl>
                                          <p:spTgt spid="6170"/>
                                        </p:tgtEl>
                                      </p:cBhvr>
                                    </p:animEffect>
                                  </p:childTnLst>
                                </p:cTn>
                              </p:par>
                            </p:childTnLst>
                          </p:cTn>
                        </p:par>
                        <p:par>
                          <p:cTn id="28" fill="hold" nodeType="afterGroup">
                            <p:stCondLst>
                              <p:cond delay="11000"/>
                            </p:stCondLst>
                            <p:childTnLst>
                              <p:par>
                                <p:cTn id="29" presetID="16" presetClass="entr" presetSubtype="37" fill="hold" nodeType="afterEffect">
                                  <p:stCondLst>
                                    <p:cond delay="1500"/>
                                  </p:stCondLst>
                                  <p:childTnLst>
                                    <p:set>
                                      <p:cBhvr>
                                        <p:cTn id="30" dur="1" fill="hold">
                                          <p:stCondLst>
                                            <p:cond delay="0"/>
                                          </p:stCondLst>
                                        </p:cTn>
                                        <p:tgtEl>
                                          <p:spTgt spid="6171"/>
                                        </p:tgtEl>
                                        <p:attrNameLst>
                                          <p:attrName>style.visibility</p:attrName>
                                        </p:attrNameLst>
                                      </p:cBhvr>
                                      <p:to>
                                        <p:strVal val="visible"/>
                                      </p:to>
                                    </p:set>
                                    <p:animEffect transition="in" filter="barn(outVertical)">
                                      <p:cBhvr>
                                        <p:cTn id="31" dur="500"/>
                                        <p:tgtEl>
                                          <p:spTgt spid="6171"/>
                                        </p:tgtEl>
                                      </p:cBhvr>
                                    </p:animEffect>
                                  </p:childTnLst>
                                </p:cTn>
                              </p:par>
                            </p:childTnLst>
                          </p:cTn>
                        </p:par>
                        <p:par>
                          <p:cTn id="32" fill="hold" nodeType="afterGroup">
                            <p:stCondLst>
                              <p:cond delay="13000"/>
                            </p:stCondLst>
                            <p:childTnLst>
                              <p:par>
                                <p:cTn id="33" presetID="47" presetClass="entr" presetSubtype="0" fill="hold" grpId="0" nodeType="afterEffect">
                                  <p:stCondLst>
                                    <p:cond delay="1500"/>
                                  </p:stCondLst>
                                  <p:childTnLst>
                                    <p:set>
                                      <p:cBhvr>
                                        <p:cTn id="34" dur="1" fill="hold">
                                          <p:stCondLst>
                                            <p:cond delay="0"/>
                                          </p:stCondLst>
                                        </p:cTn>
                                        <p:tgtEl>
                                          <p:spTgt spid="6174"/>
                                        </p:tgtEl>
                                        <p:attrNameLst>
                                          <p:attrName>style.visibility</p:attrName>
                                        </p:attrNameLst>
                                      </p:cBhvr>
                                      <p:to>
                                        <p:strVal val="visible"/>
                                      </p:to>
                                    </p:set>
                                    <p:animEffect transition="in" filter="fade">
                                      <p:cBhvr>
                                        <p:cTn id="35" dur="1000"/>
                                        <p:tgtEl>
                                          <p:spTgt spid="6174"/>
                                        </p:tgtEl>
                                      </p:cBhvr>
                                    </p:animEffect>
                                    <p:anim calcmode="lin" valueType="num">
                                      <p:cBhvr>
                                        <p:cTn id="36" dur="1000" fill="hold"/>
                                        <p:tgtEl>
                                          <p:spTgt spid="6174"/>
                                        </p:tgtEl>
                                        <p:attrNameLst>
                                          <p:attrName>ppt_x</p:attrName>
                                        </p:attrNameLst>
                                      </p:cBhvr>
                                      <p:tavLst>
                                        <p:tav tm="0">
                                          <p:val>
                                            <p:strVal val="#ppt_x"/>
                                          </p:val>
                                        </p:tav>
                                        <p:tav tm="100000">
                                          <p:val>
                                            <p:strVal val="#ppt_x"/>
                                          </p:val>
                                        </p:tav>
                                      </p:tavLst>
                                    </p:anim>
                                    <p:anim calcmode="lin" valueType="num">
                                      <p:cBhvr>
                                        <p:cTn id="37" dur="1000" fill="hold"/>
                                        <p:tgtEl>
                                          <p:spTgt spid="6174"/>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15500"/>
                            </p:stCondLst>
                            <p:childTnLst>
                              <p:par>
                                <p:cTn id="39" presetID="22" presetClass="entr" presetSubtype="1" fill="hold" nodeType="afterEffect">
                                  <p:stCondLst>
                                    <p:cond delay="1000"/>
                                  </p:stCondLst>
                                  <p:childTnLst>
                                    <p:set>
                                      <p:cBhvr>
                                        <p:cTn id="40" dur="1" fill="hold">
                                          <p:stCondLst>
                                            <p:cond delay="0"/>
                                          </p:stCondLst>
                                        </p:cTn>
                                        <p:tgtEl>
                                          <p:spTgt spid="6185"/>
                                        </p:tgtEl>
                                        <p:attrNameLst>
                                          <p:attrName>style.visibility</p:attrName>
                                        </p:attrNameLst>
                                      </p:cBhvr>
                                      <p:to>
                                        <p:strVal val="visible"/>
                                      </p:to>
                                    </p:set>
                                    <p:animEffect transition="in" filter="wipe(up)">
                                      <p:cBhvr>
                                        <p:cTn id="41" dur="500"/>
                                        <p:tgtEl>
                                          <p:spTgt spid="6185"/>
                                        </p:tgtEl>
                                      </p:cBhvr>
                                    </p:animEffect>
                                  </p:childTnLst>
                                </p:cTn>
                              </p:par>
                            </p:childTnLst>
                          </p:cTn>
                        </p:par>
                        <p:par>
                          <p:cTn id="42" fill="hold" nodeType="afterGroup">
                            <p:stCondLst>
                              <p:cond delay="17000"/>
                            </p:stCondLst>
                            <p:childTnLst>
                              <p:par>
                                <p:cTn id="43" presetID="2" presetClass="entr" presetSubtype="4" fill="hold" nodeType="afterEffect">
                                  <p:stCondLst>
                                    <p:cond delay="500"/>
                                  </p:stCondLst>
                                  <p:childTnLst>
                                    <p:set>
                                      <p:cBhvr>
                                        <p:cTn id="44" dur="1" fill="hold">
                                          <p:stCondLst>
                                            <p:cond delay="0"/>
                                          </p:stCondLst>
                                        </p:cTn>
                                        <p:tgtEl>
                                          <p:spTgt spid="6177"/>
                                        </p:tgtEl>
                                        <p:attrNameLst>
                                          <p:attrName>style.visibility</p:attrName>
                                        </p:attrNameLst>
                                      </p:cBhvr>
                                      <p:to>
                                        <p:strVal val="visible"/>
                                      </p:to>
                                    </p:set>
                                    <p:anim calcmode="lin" valueType="num">
                                      <p:cBhvr additive="base">
                                        <p:cTn id="45" dur="500" fill="hold"/>
                                        <p:tgtEl>
                                          <p:spTgt spid="6177"/>
                                        </p:tgtEl>
                                        <p:attrNameLst>
                                          <p:attrName>ppt_x</p:attrName>
                                        </p:attrNameLst>
                                      </p:cBhvr>
                                      <p:tavLst>
                                        <p:tav tm="0">
                                          <p:val>
                                            <p:strVal val="#ppt_x"/>
                                          </p:val>
                                        </p:tav>
                                        <p:tav tm="100000">
                                          <p:val>
                                            <p:strVal val="#ppt_x"/>
                                          </p:val>
                                        </p:tav>
                                      </p:tavLst>
                                    </p:anim>
                                    <p:anim calcmode="lin" valueType="num">
                                      <p:cBhvr additive="base">
                                        <p:cTn id="46" dur="500" fill="hold"/>
                                        <p:tgtEl>
                                          <p:spTgt spid="6177"/>
                                        </p:tgtEl>
                                        <p:attrNameLst>
                                          <p:attrName>ppt_y</p:attrName>
                                        </p:attrNameLst>
                                      </p:cBhvr>
                                      <p:tavLst>
                                        <p:tav tm="0">
                                          <p:val>
                                            <p:strVal val="1+#ppt_h/2"/>
                                          </p:val>
                                        </p:tav>
                                        <p:tav tm="100000">
                                          <p:val>
                                            <p:strVal val="#ppt_y"/>
                                          </p:val>
                                        </p:tav>
                                      </p:tavLst>
                                    </p:anim>
                                  </p:childTnLst>
                                </p:cTn>
                              </p:par>
                            </p:childTnLst>
                          </p:cTn>
                        </p:par>
                        <p:par>
                          <p:cTn id="47" fill="hold" nodeType="afterGroup">
                            <p:stCondLst>
                              <p:cond delay="18000"/>
                            </p:stCondLst>
                            <p:childTnLst>
                              <p:par>
                                <p:cTn id="48" presetID="10" presetClass="entr" presetSubtype="0" fill="hold" grpId="0" nodeType="afterEffect">
                                  <p:stCondLst>
                                    <p:cond delay="500"/>
                                  </p:stCondLst>
                                  <p:childTnLst>
                                    <p:set>
                                      <p:cBhvr>
                                        <p:cTn id="49" dur="1" fill="hold">
                                          <p:stCondLst>
                                            <p:cond delay="0"/>
                                          </p:stCondLst>
                                        </p:cTn>
                                        <p:tgtEl>
                                          <p:spTgt spid="6178"/>
                                        </p:tgtEl>
                                        <p:attrNameLst>
                                          <p:attrName>style.visibility</p:attrName>
                                        </p:attrNameLst>
                                      </p:cBhvr>
                                      <p:to>
                                        <p:strVal val="visible"/>
                                      </p:to>
                                    </p:set>
                                    <p:animEffect transition="in" filter="fade">
                                      <p:cBhvr>
                                        <p:cTn id="50" dur="1000"/>
                                        <p:tgtEl>
                                          <p:spTgt spid="6178"/>
                                        </p:tgtEl>
                                      </p:cBhvr>
                                    </p:animEffect>
                                  </p:childTnLst>
                                </p:cTn>
                              </p:par>
                            </p:childTnLst>
                          </p:cTn>
                        </p:par>
                        <p:par>
                          <p:cTn id="51" fill="hold" nodeType="afterGroup">
                            <p:stCondLst>
                              <p:cond delay="19500"/>
                            </p:stCondLst>
                            <p:childTnLst>
                              <p:par>
                                <p:cTn id="52" presetID="2" presetClass="entr" presetSubtype="4" fill="hold" nodeType="afterEffect">
                                  <p:stCondLst>
                                    <p:cond delay="1500"/>
                                  </p:stCondLst>
                                  <p:childTnLst>
                                    <p:set>
                                      <p:cBhvr>
                                        <p:cTn id="53" dur="1" fill="hold">
                                          <p:stCondLst>
                                            <p:cond delay="0"/>
                                          </p:stCondLst>
                                        </p:cTn>
                                        <p:tgtEl>
                                          <p:spTgt spid="6179"/>
                                        </p:tgtEl>
                                        <p:attrNameLst>
                                          <p:attrName>style.visibility</p:attrName>
                                        </p:attrNameLst>
                                      </p:cBhvr>
                                      <p:to>
                                        <p:strVal val="visible"/>
                                      </p:to>
                                    </p:set>
                                    <p:anim calcmode="lin" valueType="num">
                                      <p:cBhvr additive="base">
                                        <p:cTn id="54" dur="500" fill="hold"/>
                                        <p:tgtEl>
                                          <p:spTgt spid="6179"/>
                                        </p:tgtEl>
                                        <p:attrNameLst>
                                          <p:attrName>ppt_x</p:attrName>
                                        </p:attrNameLst>
                                      </p:cBhvr>
                                      <p:tavLst>
                                        <p:tav tm="0">
                                          <p:val>
                                            <p:strVal val="#ppt_x"/>
                                          </p:val>
                                        </p:tav>
                                        <p:tav tm="100000">
                                          <p:val>
                                            <p:strVal val="#ppt_x"/>
                                          </p:val>
                                        </p:tav>
                                      </p:tavLst>
                                    </p:anim>
                                    <p:anim calcmode="lin" valueType="num">
                                      <p:cBhvr additive="base">
                                        <p:cTn id="55" dur="500" fill="hold"/>
                                        <p:tgtEl>
                                          <p:spTgt spid="6179"/>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21500"/>
                            </p:stCondLst>
                            <p:childTnLst>
                              <p:par>
                                <p:cTn id="57" presetID="10" presetClass="entr" presetSubtype="0" fill="hold" grpId="0" nodeType="afterEffect">
                                  <p:stCondLst>
                                    <p:cond delay="500"/>
                                  </p:stCondLst>
                                  <p:childTnLst>
                                    <p:set>
                                      <p:cBhvr>
                                        <p:cTn id="58" dur="1" fill="hold">
                                          <p:stCondLst>
                                            <p:cond delay="0"/>
                                          </p:stCondLst>
                                        </p:cTn>
                                        <p:tgtEl>
                                          <p:spTgt spid="6180"/>
                                        </p:tgtEl>
                                        <p:attrNameLst>
                                          <p:attrName>style.visibility</p:attrName>
                                        </p:attrNameLst>
                                      </p:cBhvr>
                                      <p:to>
                                        <p:strVal val="visible"/>
                                      </p:to>
                                    </p:set>
                                    <p:animEffect transition="in" filter="fade">
                                      <p:cBhvr>
                                        <p:cTn id="59" dur="1000"/>
                                        <p:tgtEl>
                                          <p:spTgt spid="6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 grpId="0"/>
      <p:bldP spid="6178" grpId="0"/>
      <p:bldP spid="618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1" name="Rectangle 38">
            <a:extLst>
              <a:ext uri="{FF2B5EF4-FFF2-40B4-BE49-F238E27FC236}">
                <a16:creationId xmlns:a16="http://schemas.microsoft.com/office/drawing/2014/main" id="{B276A905-4936-4E64-A0BA-D73504A4570C}"/>
              </a:ext>
            </a:extLst>
          </p:cNvPr>
          <p:cNvSpPr>
            <a:spLocks noChangeArrowheads="1"/>
          </p:cNvSpPr>
          <p:nvPr/>
        </p:nvSpPr>
        <p:spPr bwMode="auto">
          <a:xfrm>
            <a:off x="1524000" y="0"/>
            <a:ext cx="9144000" cy="838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172" name="Rectangle 37">
            <a:extLst>
              <a:ext uri="{FF2B5EF4-FFF2-40B4-BE49-F238E27FC236}">
                <a16:creationId xmlns:a16="http://schemas.microsoft.com/office/drawing/2014/main" id="{A1BCC220-94A5-4316-9562-E533C523573D}"/>
              </a:ext>
            </a:extLst>
          </p:cNvPr>
          <p:cNvSpPr>
            <a:spLocks noChangeArrowheads="1"/>
          </p:cNvSpPr>
          <p:nvPr/>
        </p:nvSpPr>
        <p:spPr bwMode="auto">
          <a:xfrm>
            <a:off x="1524000" y="838200"/>
            <a:ext cx="9144000" cy="1676400"/>
          </a:xfrm>
          <a:prstGeom prst="rect">
            <a:avLst/>
          </a:prstGeom>
          <a:gradFill rotWithShape="1">
            <a:gsLst>
              <a:gs pos="0">
                <a:schemeClr val="tx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173" name="Rectangle 36">
            <a:extLst>
              <a:ext uri="{FF2B5EF4-FFF2-40B4-BE49-F238E27FC236}">
                <a16:creationId xmlns:a16="http://schemas.microsoft.com/office/drawing/2014/main" id="{EA0E2665-9424-4E39-A905-7F73FB743DE6}"/>
              </a:ext>
            </a:extLst>
          </p:cNvPr>
          <p:cNvSpPr>
            <a:spLocks noChangeArrowheads="1"/>
          </p:cNvSpPr>
          <p:nvPr/>
        </p:nvSpPr>
        <p:spPr bwMode="auto">
          <a:xfrm flipV="1">
            <a:off x="1524000" y="5105400"/>
            <a:ext cx="9144000" cy="1828800"/>
          </a:xfrm>
          <a:prstGeom prst="rect">
            <a:avLst/>
          </a:prstGeom>
          <a:gradFill rotWithShape="1">
            <a:gsLst>
              <a:gs pos="0">
                <a:srgbClr val="FD2D03"/>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174" name="Rectangle 8">
            <a:extLst>
              <a:ext uri="{FF2B5EF4-FFF2-40B4-BE49-F238E27FC236}">
                <a16:creationId xmlns:a16="http://schemas.microsoft.com/office/drawing/2014/main" id="{A86EAAA3-E795-445A-BA1C-3B81D4934BB2}"/>
              </a:ext>
            </a:extLst>
          </p:cNvPr>
          <p:cNvSpPr>
            <a:spLocks noChangeArrowheads="1"/>
          </p:cNvSpPr>
          <p:nvPr/>
        </p:nvSpPr>
        <p:spPr bwMode="auto">
          <a:xfrm>
            <a:off x="1676400" y="212726"/>
            <a:ext cx="8839200" cy="8239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sz="2300" b="1">
                <a:solidFill>
                  <a:schemeClr val="bg1"/>
                </a:solidFill>
              </a:rPr>
              <a:t>But </a:t>
            </a:r>
            <a:r>
              <a:rPr lang="en-US" altLang="en-US" sz="2300">
                <a:solidFill>
                  <a:schemeClr val="bg1"/>
                </a:solidFill>
                <a:latin typeface="Arial Black" panose="020B0A04020102020204" pitchFamily="34" charset="0"/>
              </a:rPr>
              <a:t>High School of Business</a:t>
            </a:r>
            <a:r>
              <a:rPr lang="en-US" altLang="en-US">
                <a:solidFill>
                  <a:schemeClr val="bg1"/>
                </a:solidFill>
              </a:rPr>
              <a:t>™</a:t>
            </a:r>
            <a:r>
              <a:rPr lang="en-US" altLang="en-US" sz="2500" b="1">
                <a:solidFill>
                  <a:schemeClr val="bg1"/>
                </a:solidFill>
              </a:rPr>
              <a:t> </a:t>
            </a:r>
            <a:br>
              <a:rPr lang="en-US" altLang="en-US" sz="2500" b="1">
                <a:solidFill>
                  <a:schemeClr val="bg1"/>
                </a:solidFill>
              </a:rPr>
            </a:br>
            <a:r>
              <a:rPr lang="en-US" altLang="en-US" sz="2300" b="1">
                <a:solidFill>
                  <a:schemeClr val="bg1"/>
                </a:solidFill>
              </a:rPr>
              <a:t>has a </a:t>
            </a:r>
            <a:r>
              <a:rPr lang="en-US" altLang="en-US" sz="2300" b="1" i="1">
                <a:solidFill>
                  <a:schemeClr val="bg1"/>
                </a:solidFill>
              </a:rPr>
              <a:t>twist</a:t>
            </a:r>
            <a:r>
              <a:rPr lang="en-US" altLang="en-US" sz="2300" b="1">
                <a:solidFill>
                  <a:schemeClr val="bg1"/>
                </a:solidFill>
              </a:rPr>
              <a:t>. It’s called</a:t>
            </a:r>
          </a:p>
        </p:txBody>
      </p:sp>
      <p:grpSp>
        <p:nvGrpSpPr>
          <p:cNvPr id="7195" name="Group 27">
            <a:extLst>
              <a:ext uri="{FF2B5EF4-FFF2-40B4-BE49-F238E27FC236}">
                <a16:creationId xmlns:a16="http://schemas.microsoft.com/office/drawing/2014/main" id="{ACBEAC2E-1610-41B9-B553-ED0FD1791240}"/>
              </a:ext>
            </a:extLst>
          </p:cNvPr>
          <p:cNvGrpSpPr>
            <a:grpSpLocks/>
          </p:cNvGrpSpPr>
          <p:nvPr/>
        </p:nvGrpSpPr>
        <p:grpSpPr bwMode="auto">
          <a:xfrm>
            <a:off x="1143000" y="2895600"/>
            <a:ext cx="9753600" cy="609600"/>
            <a:chOff x="-240" y="624"/>
            <a:chExt cx="6144" cy="384"/>
          </a:xfrm>
        </p:grpSpPr>
        <p:sp>
          <p:nvSpPr>
            <p:cNvPr id="7186" name="AutoShape 7">
              <a:extLst>
                <a:ext uri="{FF2B5EF4-FFF2-40B4-BE49-F238E27FC236}">
                  <a16:creationId xmlns:a16="http://schemas.microsoft.com/office/drawing/2014/main" id="{660D1514-3D0B-453B-96FC-D06FEF695C22}"/>
                </a:ext>
              </a:extLst>
            </p:cNvPr>
            <p:cNvSpPr>
              <a:spLocks noChangeArrowheads="1"/>
            </p:cNvSpPr>
            <p:nvPr/>
          </p:nvSpPr>
          <p:spPr bwMode="auto">
            <a:xfrm>
              <a:off x="-240" y="624"/>
              <a:ext cx="6144" cy="384"/>
            </a:xfrm>
            <a:prstGeom prst="flowChartAlternateProcess">
              <a:avLst/>
            </a:prstGeom>
            <a:solidFill>
              <a:srgbClr val="FD2D0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D2D03"/>
                </a:solidFill>
              </a:endParaRPr>
            </a:p>
          </p:txBody>
        </p:sp>
        <p:sp>
          <p:nvSpPr>
            <p:cNvPr id="7182" name="AutoShape 14">
              <a:extLst>
                <a:ext uri="{FF2B5EF4-FFF2-40B4-BE49-F238E27FC236}">
                  <a16:creationId xmlns:a16="http://schemas.microsoft.com/office/drawing/2014/main" id="{07677A37-D068-4572-B56D-1E48D10E1896}"/>
                </a:ext>
              </a:extLst>
            </p:cNvPr>
            <p:cNvSpPr>
              <a:spLocks noChangeArrowheads="1"/>
            </p:cNvSpPr>
            <p:nvPr/>
          </p:nvSpPr>
          <p:spPr bwMode="auto">
            <a:xfrm>
              <a:off x="1152" y="672"/>
              <a:ext cx="288" cy="236"/>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7183" name="AutoShape 15">
              <a:extLst>
                <a:ext uri="{FF2B5EF4-FFF2-40B4-BE49-F238E27FC236}">
                  <a16:creationId xmlns:a16="http://schemas.microsoft.com/office/drawing/2014/main" id="{92A4ACEE-92BA-4D9D-971E-B4B3376EEFC8}"/>
                </a:ext>
              </a:extLst>
            </p:cNvPr>
            <p:cNvSpPr>
              <a:spLocks noChangeArrowheads="1"/>
            </p:cNvSpPr>
            <p:nvPr/>
          </p:nvSpPr>
          <p:spPr bwMode="auto">
            <a:xfrm>
              <a:off x="4224" y="672"/>
              <a:ext cx="288" cy="236"/>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7189" name="Rectangle 4">
              <a:extLst>
                <a:ext uri="{FF2B5EF4-FFF2-40B4-BE49-F238E27FC236}">
                  <a16:creationId xmlns:a16="http://schemas.microsoft.com/office/drawing/2014/main" id="{6B230312-611D-420F-8550-F207BAB54B0A}"/>
                </a:ext>
              </a:extLst>
            </p:cNvPr>
            <p:cNvSpPr>
              <a:spLocks noChangeArrowheads="1"/>
            </p:cNvSpPr>
            <p:nvPr/>
          </p:nvSpPr>
          <p:spPr bwMode="auto">
            <a:xfrm>
              <a:off x="1440" y="672"/>
              <a:ext cx="2784" cy="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sz="2300">
                  <a:solidFill>
                    <a:schemeClr val="bg1"/>
                  </a:solidFill>
                  <a:latin typeface="Arial Black" panose="020B0A04020102020204" pitchFamily="34" charset="0"/>
                </a:rPr>
                <a:t>Project-based learning</a:t>
              </a:r>
              <a:endParaRPr lang="en-US" altLang="en-US" sz="2300" b="1">
                <a:solidFill>
                  <a:schemeClr val="bg1"/>
                </a:solidFill>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1000"/>
                                  </p:stCondLst>
                                  <p:childTnLst>
                                    <p:set>
                                      <p:cBhvr>
                                        <p:cTn id="6" dur="1" fill="hold">
                                          <p:stCondLst>
                                            <p:cond delay="0"/>
                                          </p:stCondLst>
                                        </p:cTn>
                                        <p:tgtEl>
                                          <p:spTgt spid="7195"/>
                                        </p:tgtEl>
                                        <p:attrNameLst>
                                          <p:attrName>style.visibility</p:attrName>
                                        </p:attrNameLst>
                                      </p:cBhvr>
                                      <p:to>
                                        <p:strVal val="visible"/>
                                      </p:to>
                                    </p:set>
                                    <p:animEffect transition="in" filter="barn(outVertical)">
                                      <p:cBhvr>
                                        <p:cTn id="7" dur="500"/>
                                        <p:tgtEl>
                                          <p:spTgt spid="7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10" name="Picture 42" descr="GroupProject">
            <a:extLst>
              <a:ext uri="{FF2B5EF4-FFF2-40B4-BE49-F238E27FC236}">
                <a16:creationId xmlns:a16="http://schemas.microsoft.com/office/drawing/2014/main" id="{184B29EA-5A9D-4B1B-B476-0A446A6CF8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0600" y="2681288"/>
            <a:ext cx="3327400" cy="2576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8">
            <a:extLst>
              <a:ext uri="{FF2B5EF4-FFF2-40B4-BE49-F238E27FC236}">
                <a16:creationId xmlns:a16="http://schemas.microsoft.com/office/drawing/2014/main" id="{47348F5F-1691-4F53-B1D9-D38146EA4D08}"/>
              </a:ext>
            </a:extLst>
          </p:cNvPr>
          <p:cNvSpPr>
            <a:spLocks noChangeArrowheads="1"/>
          </p:cNvSpPr>
          <p:nvPr/>
        </p:nvSpPr>
        <p:spPr bwMode="auto">
          <a:xfrm>
            <a:off x="1524000" y="0"/>
            <a:ext cx="9144000" cy="304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64" name="Rectangle 37">
            <a:extLst>
              <a:ext uri="{FF2B5EF4-FFF2-40B4-BE49-F238E27FC236}">
                <a16:creationId xmlns:a16="http://schemas.microsoft.com/office/drawing/2014/main" id="{3EF9CC58-933F-430E-A693-FE5B4E5C5B93}"/>
              </a:ext>
            </a:extLst>
          </p:cNvPr>
          <p:cNvSpPr>
            <a:spLocks noChangeArrowheads="1"/>
          </p:cNvSpPr>
          <p:nvPr/>
        </p:nvSpPr>
        <p:spPr bwMode="auto">
          <a:xfrm>
            <a:off x="1524000" y="304800"/>
            <a:ext cx="9144000" cy="1676400"/>
          </a:xfrm>
          <a:prstGeom prst="rect">
            <a:avLst/>
          </a:prstGeom>
          <a:gradFill rotWithShape="1">
            <a:gsLst>
              <a:gs pos="0">
                <a:schemeClr val="tx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65" name="Rectangle 36">
            <a:extLst>
              <a:ext uri="{FF2B5EF4-FFF2-40B4-BE49-F238E27FC236}">
                <a16:creationId xmlns:a16="http://schemas.microsoft.com/office/drawing/2014/main" id="{4658CB34-CC93-4058-B356-15471ADC6175}"/>
              </a:ext>
            </a:extLst>
          </p:cNvPr>
          <p:cNvSpPr>
            <a:spLocks noChangeArrowheads="1"/>
          </p:cNvSpPr>
          <p:nvPr/>
        </p:nvSpPr>
        <p:spPr bwMode="auto">
          <a:xfrm flipV="1">
            <a:off x="1524000" y="5105400"/>
            <a:ext cx="9144000" cy="1828800"/>
          </a:xfrm>
          <a:prstGeom prst="rect">
            <a:avLst/>
          </a:prstGeom>
          <a:gradFill rotWithShape="1">
            <a:gsLst>
              <a:gs pos="0">
                <a:srgbClr val="FD2D03"/>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66" name="Rectangle 8">
            <a:extLst>
              <a:ext uri="{FF2B5EF4-FFF2-40B4-BE49-F238E27FC236}">
                <a16:creationId xmlns:a16="http://schemas.microsoft.com/office/drawing/2014/main" id="{D5AB80FF-990E-47DD-B627-5F460EED260C}"/>
              </a:ext>
            </a:extLst>
          </p:cNvPr>
          <p:cNvSpPr>
            <a:spLocks noChangeArrowheads="1"/>
          </p:cNvSpPr>
          <p:nvPr/>
        </p:nvSpPr>
        <p:spPr bwMode="auto">
          <a:xfrm>
            <a:off x="1676400" y="304801"/>
            <a:ext cx="8839200" cy="47307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ct val="30000"/>
              </a:spcAft>
            </a:pPr>
            <a:r>
              <a:rPr lang="en-US" altLang="en-US" sz="2300" b="1">
                <a:solidFill>
                  <a:schemeClr val="bg1"/>
                </a:solidFill>
              </a:rPr>
              <a:t>But</a:t>
            </a:r>
            <a:r>
              <a:rPr lang="en-US" altLang="en-US" sz="2500" b="1">
                <a:solidFill>
                  <a:schemeClr val="bg1"/>
                </a:solidFill>
              </a:rPr>
              <a:t> </a:t>
            </a:r>
            <a:r>
              <a:rPr lang="en-US" altLang="en-US" sz="2500">
                <a:solidFill>
                  <a:schemeClr val="bg1"/>
                </a:solidFill>
                <a:latin typeface="Arial Black" panose="020B0A04020102020204" pitchFamily="34" charset="0"/>
              </a:rPr>
              <a:t>High School of Business</a:t>
            </a:r>
            <a:r>
              <a:rPr lang="en-US" altLang="en-US" sz="1600">
                <a:solidFill>
                  <a:schemeClr val="bg1"/>
                </a:solidFill>
              </a:rPr>
              <a:t>™</a:t>
            </a:r>
            <a:r>
              <a:rPr lang="en-US" altLang="en-US" sz="2500" b="1">
                <a:solidFill>
                  <a:schemeClr val="bg1"/>
                </a:solidFill>
              </a:rPr>
              <a:t> </a:t>
            </a:r>
            <a:r>
              <a:rPr lang="en-US" altLang="en-US" sz="2300" b="1">
                <a:solidFill>
                  <a:schemeClr val="bg1"/>
                </a:solidFill>
              </a:rPr>
              <a:t>has a </a:t>
            </a:r>
            <a:r>
              <a:rPr lang="en-US" altLang="en-US" sz="2300" b="1" i="1">
                <a:solidFill>
                  <a:schemeClr val="bg1"/>
                </a:solidFill>
              </a:rPr>
              <a:t>twist</a:t>
            </a:r>
            <a:r>
              <a:rPr lang="en-US" altLang="en-US" sz="2300" b="1">
                <a:solidFill>
                  <a:schemeClr val="bg1"/>
                </a:solidFill>
              </a:rPr>
              <a:t>. It’s called</a:t>
            </a:r>
          </a:p>
        </p:txBody>
      </p:sp>
      <p:sp>
        <p:nvSpPr>
          <p:cNvPr id="7180" name="Rectangle 12">
            <a:extLst>
              <a:ext uri="{FF2B5EF4-FFF2-40B4-BE49-F238E27FC236}">
                <a16:creationId xmlns:a16="http://schemas.microsoft.com/office/drawing/2014/main" id="{7CB6CB68-7C0B-45FD-990D-37BC1C9BA0D3}"/>
              </a:ext>
            </a:extLst>
          </p:cNvPr>
          <p:cNvSpPr>
            <a:spLocks noChangeArrowheads="1"/>
          </p:cNvSpPr>
          <p:nvPr/>
        </p:nvSpPr>
        <p:spPr bwMode="auto">
          <a:xfrm>
            <a:off x="2133600" y="1762652"/>
            <a:ext cx="6858000"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31775" indent="-2317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20000"/>
              </a:spcAft>
              <a:buClr>
                <a:srgbClr val="FD2D03"/>
              </a:buClr>
              <a:buSzPct val="130000"/>
              <a:buFontTx/>
              <a:buChar char="•"/>
            </a:pPr>
            <a:r>
              <a:rPr lang="en-US" altLang="en-US" sz="2000" b="1"/>
              <a:t>Learning as you solve real business problems </a:t>
            </a:r>
          </a:p>
          <a:p>
            <a:pPr eaLnBrk="1" hangingPunct="1">
              <a:spcAft>
                <a:spcPct val="20000"/>
              </a:spcAft>
              <a:buClr>
                <a:srgbClr val="FD2D03"/>
              </a:buClr>
              <a:buSzPct val="130000"/>
              <a:buFontTx/>
              <a:buChar char="•"/>
            </a:pPr>
            <a:r>
              <a:rPr lang="en-US" altLang="en-US" sz="2000" b="1"/>
              <a:t>Taking charge of your education</a:t>
            </a:r>
          </a:p>
          <a:p>
            <a:pPr eaLnBrk="1" hangingPunct="1"/>
            <a:endParaRPr lang="en-US" altLang="en-US" sz="2000" b="1"/>
          </a:p>
        </p:txBody>
      </p:sp>
      <p:sp>
        <p:nvSpPr>
          <p:cNvPr id="7181" name="Rectangle 13">
            <a:extLst>
              <a:ext uri="{FF2B5EF4-FFF2-40B4-BE49-F238E27FC236}">
                <a16:creationId xmlns:a16="http://schemas.microsoft.com/office/drawing/2014/main" id="{3F2E3763-3F68-41E5-A3F0-FD5E7C7741D1}"/>
              </a:ext>
            </a:extLst>
          </p:cNvPr>
          <p:cNvSpPr>
            <a:spLocks noChangeArrowheads="1"/>
          </p:cNvSpPr>
          <p:nvPr/>
        </p:nvSpPr>
        <p:spPr bwMode="auto">
          <a:xfrm>
            <a:off x="2133600" y="3495170"/>
            <a:ext cx="6553200"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31775" indent="-2317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20000"/>
              </a:spcAft>
              <a:buClr>
                <a:srgbClr val="FD2D03"/>
              </a:buClr>
              <a:buSzPct val="130000"/>
              <a:buFontTx/>
              <a:buChar char="•"/>
            </a:pPr>
            <a:r>
              <a:rPr lang="en-US" altLang="en-US" sz="2000" b="1" dirty="0"/>
              <a:t>Work in teams of 3-4</a:t>
            </a:r>
          </a:p>
          <a:p>
            <a:pPr eaLnBrk="1" hangingPunct="1">
              <a:spcAft>
                <a:spcPct val="20000"/>
              </a:spcAft>
              <a:buClr>
                <a:srgbClr val="FD2D03"/>
              </a:buClr>
              <a:buSzPct val="130000"/>
              <a:buFontTx/>
              <a:buChar char="•"/>
            </a:pPr>
            <a:r>
              <a:rPr lang="en-US" altLang="en-US" sz="2000" b="1" dirty="0"/>
              <a:t>Be given a business problem to solve</a:t>
            </a:r>
          </a:p>
          <a:p>
            <a:pPr eaLnBrk="1" hangingPunct="1">
              <a:spcAft>
                <a:spcPct val="20000"/>
              </a:spcAft>
              <a:buClr>
                <a:srgbClr val="FD2D03"/>
              </a:buClr>
              <a:buSzPct val="130000"/>
              <a:buFontTx/>
              <a:buChar char="•"/>
            </a:pPr>
            <a:r>
              <a:rPr lang="en-US" altLang="en-US" sz="2000" b="1" dirty="0"/>
              <a:t>Organize team to get the work done</a:t>
            </a:r>
          </a:p>
          <a:p>
            <a:pPr eaLnBrk="1" hangingPunct="1">
              <a:spcAft>
                <a:spcPct val="20000"/>
              </a:spcAft>
              <a:buClr>
                <a:srgbClr val="FD2D03"/>
              </a:buClr>
              <a:buSzPct val="130000"/>
              <a:buFontTx/>
              <a:buChar char="•"/>
            </a:pPr>
            <a:r>
              <a:rPr lang="en-US" altLang="en-US" sz="2000" b="1" dirty="0"/>
              <a:t>Find a solution</a:t>
            </a:r>
          </a:p>
          <a:p>
            <a:pPr eaLnBrk="1" hangingPunct="1">
              <a:spcAft>
                <a:spcPct val="20000"/>
              </a:spcAft>
              <a:buClr>
                <a:srgbClr val="FD2D03"/>
              </a:buClr>
              <a:buSzPct val="130000"/>
              <a:buFontTx/>
              <a:buChar char="•"/>
            </a:pPr>
            <a:r>
              <a:rPr lang="en-US" altLang="en-US" sz="2000" b="1" dirty="0"/>
              <a:t>Present your findings</a:t>
            </a:r>
          </a:p>
        </p:txBody>
      </p:sp>
      <p:grpSp>
        <p:nvGrpSpPr>
          <p:cNvPr id="7203" name="Group 35">
            <a:extLst>
              <a:ext uri="{FF2B5EF4-FFF2-40B4-BE49-F238E27FC236}">
                <a16:creationId xmlns:a16="http://schemas.microsoft.com/office/drawing/2014/main" id="{B91A066D-713E-4872-AC03-0986D02F93A8}"/>
              </a:ext>
            </a:extLst>
          </p:cNvPr>
          <p:cNvGrpSpPr>
            <a:grpSpLocks/>
          </p:cNvGrpSpPr>
          <p:nvPr/>
        </p:nvGrpSpPr>
        <p:grpSpPr bwMode="auto">
          <a:xfrm>
            <a:off x="1295400" y="1066800"/>
            <a:ext cx="4876800" cy="457200"/>
            <a:chOff x="-144" y="1440"/>
            <a:chExt cx="3072" cy="288"/>
          </a:xfrm>
        </p:grpSpPr>
        <p:sp>
          <p:nvSpPr>
            <p:cNvPr id="40975" name="AutoShape 20">
              <a:extLst>
                <a:ext uri="{FF2B5EF4-FFF2-40B4-BE49-F238E27FC236}">
                  <a16:creationId xmlns:a16="http://schemas.microsoft.com/office/drawing/2014/main" id="{91E8226D-DF73-45B3-B4F4-009F7AF411E6}"/>
                </a:ext>
              </a:extLst>
            </p:cNvPr>
            <p:cNvSpPr>
              <a:spLocks noChangeArrowheads="1"/>
            </p:cNvSpPr>
            <p:nvPr/>
          </p:nvSpPr>
          <p:spPr bwMode="auto">
            <a:xfrm>
              <a:off x="-144" y="1440"/>
              <a:ext cx="3072" cy="288"/>
            </a:xfrm>
            <a:prstGeom prst="flowChartAlternateProcess">
              <a:avLst/>
            </a:prstGeom>
            <a:solidFill>
              <a:srgbClr val="FD2D0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D2D03"/>
                </a:solidFill>
              </a:endParaRPr>
            </a:p>
          </p:txBody>
        </p:sp>
        <p:sp>
          <p:nvSpPr>
            <p:cNvPr id="40976" name="Rectangle 10">
              <a:extLst>
                <a:ext uri="{FF2B5EF4-FFF2-40B4-BE49-F238E27FC236}">
                  <a16:creationId xmlns:a16="http://schemas.microsoft.com/office/drawing/2014/main" id="{11566A05-5844-4CD8-A7F2-FFA581EB328E}"/>
                </a:ext>
              </a:extLst>
            </p:cNvPr>
            <p:cNvSpPr>
              <a:spLocks noChangeArrowheads="1"/>
            </p:cNvSpPr>
            <p:nvPr/>
          </p:nvSpPr>
          <p:spPr bwMode="auto">
            <a:xfrm>
              <a:off x="288" y="1449"/>
              <a:ext cx="254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tabLst>
                  <a:tab pos="228600" algn="l"/>
                </a:tabLst>
                <a:defRPr>
                  <a:solidFill>
                    <a:schemeClr val="tx1"/>
                  </a:solidFill>
                  <a:latin typeface="Arial" panose="020B0604020202020204" pitchFamily="34" charset="0"/>
                </a:defRPr>
              </a:lvl1pPr>
              <a:lvl2pPr marL="742950" indent="-285750" eaLnBrk="0" hangingPunct="0">
                <a:tabLst>
                  <a:tab pos="228600" algn="l"/>
                </a:tabLst>
                <a:defRPr>
                  <a:solidFill>
                    <a:schemeClr val="tx1"/>
                  </a:solidFill>
                  <a:latin typeface="Arial" panose="020B0604020202020204" pitchFamily="34" charset="0"/>
                </a:defRPr>
              </a:lvl2pPr>
              <a:lvl3pPr marL="1143000" indent="-228600" eaLnBrk="0" hangingPunct="0">
                <a:tabLst>
                  <a:tab pos="228600" algn="l"/>
                </a:tabLst>
                <a:defRPr>
                  <a:solidFill>
                    <a:schemeClr val="tx1"/>
                  </a:solidFill>
                  <a:latin typeface="Arial" panose="020B0604020202020204" pitchFamily="34" charset="0"/>
                </a:defRPr>
              </a:lvl3pPr>
              <a:lvl4pPr marL="1600200" indent="-228600" eaLnBrk="0" hangingPunct="0">
                <a:tabLst>
                  <a:tab pos="228600" algn="l"/>
                </a:tabLst>
                <a:defRPr>
                  <a:solidFill>
                    <a:schemeClr val="tx1"/>
                  </a:solidFill>
                  <a:latin typeface="Arial" panose="020B0604020202020204" pitchFamily="34" charset="0"/>
                </a:defRPr>
              </a:lvl4pPr>
              <a:lvl5pPr marL="2057400" indent="-228600" eaLnBrk="0" hangingPunct="0">
                <a:tabLst>
                  <a:tab pos="228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228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228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228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eaLnBrk="1" hangingPunct="1"/>
              <a:r>
                <a:rPr lang="en-US" altLang="en-US" sz="2000">
                  <a:solidFill>
                    <a:schemeClr val="bg1"/>
                  </a:solidFill>
                  <a:latin typeface="Arial Black" panose="020B0A04020102020204" pitchFamily="34" charset="0"/>
                </a:rPr>
                <a:t>Project-based learning is</a:t>
              </a:r>
              <a:r>
                <a:rPr lang="en-US" altLang="en-US" sz="2000" b="1">
                  <a:solidFill>
                    <a:schemeClr val="bg1"/>
                  </a:solidFill>
                </a:rPr>
                <a:t>…</a:t>
              </a:r>
            </a:p>
          </p:txBody>
        </p:sp>
        <p:sp>
          <p:nvSpPr>
            <p:cNvPr id="7198" name="AutoShape 30">
              <a:extLst>
                <a:ext uri="{FF2B5EF4-FFF2-40B4-BE49-F238E27FC236}">
                  <a16:creationId xmlns:a16="http://schemas.microsoft.com/office/drawing/2014/main" id="{632607FE-782B-457E-9A25-2DFAB2A9BA00}"/>
                </a:ext>
              </a:extLst>
            </p:cNvPr>
            <p:cNvSpPr>
              <a:spLocks noChangeArrowheads="1"/>
            </p:cNvSpPr>
            <p:nvPr/>
          </p:nvSpPr>
          <p:spPr bwMode="auto">
            <a:xfrm>
              <a:off x="96" y="1488"/>
              <a:ext cx="192" cy="158"/>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grpSp>
      <p:grpSp>
        <p:nvGrpSpPr>
          <p:cNvPr id="7202" name="Group 34">
            <a:extLst>
              <a:ext uri="{FF2B5EF4-FFF2-40B4-BE49-F238E27FC236}">
                <a16:creationId xmlns:a16="http://schemas.microsoft.com/office/drawing/2014/main" id="{FCA963E2-6886-4943-881F-5DC0FF9B604D}"/>
              </a:ext>
            </a:extLst>
          </p:cNvPr>
          <p:cNvGrpSpPr>
            <a:grpSpLocks/>
          </p:cNvGrpSpPr>
          <p:nvPr/>
        </p:nvGrpSpPr>
        <p:grpSpPr bwMode="auto">
          <a:xfrm>
            <a:off x="1295400" y="2819400"/>
            <a:ext cx="2362200" cy="457200"/>
            <a:chOff x="-144" y="2592"/>
            <a:chExt cx="1488" cy="288"/>
          </a:xfrm>
        </p:grpSpPr>
        <p:sp>
          <p:nvSpPr>
            <p:cNvPr id="40979" name="AutoShape 24">
              <a:extLst>
                <a:ext uri="{FF2B5EF4-FFF2-40B4-BE49-F238E27FC236}">
                  <a16:creationId xmlns:a16="http://schemas.microsoft.com/office/drawing/2014/main" id="{A3B68C12-C263-41F4-AEEC-320115E1471B}"/>
                </a:ext>
              </a:extLst>
            </p:cNvPr>
            <p:cNvSpPr>
              <a:spLocks noChangeArrowheads="1"/>
            </p:cNvSpPr>
            <p:nvPr/>
          </p:nvSpPr>
          <p:spPr bwMode="auto">
            <a:xfrm>
              <a:off x="-144" y="2592"/>
              <a:ext cx="1488" cy="288"/>
            </a:xfrm>
            <a:prstGeom prst="flowChartAlternateProcess">
              <a:avLst/>
            </a:prstGeom>
            <a:solidFill>
              <a:srgbClr val="FD2D0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D2D03"/>
                </a:solidFill>
              </a:endParaRPr>
            </a:p>
          </p:txBody>
        </p:sp>
        <p:sp>
          <p:nvSpPr>
            <p:cNvPr id="40980" name="Rectangle 25">
              <a:extLst>
                <a:ext uri="{FF2B5EF4-FFF2-40B4-BE49-F238E27FC236}">
                  <a16:creationId xmlns:a16="http://schemas.microsoft.com/office/drawing/2014/main" id="{CF28F213-8102-47CF-86DB-DC214EC06818}"/>
                </a:ext>
              </a:extLst>
            </p:cNvPr>
            <p:cNvSpPr>
              <a:spLocks noChangeArrowheads="1"/>
            </p:cNvSpPr>
            <p:nvPr/>
          </p:nvSpPr>
          <p:spPr bwMode="auto">
            <a:xfrm>
              <a:off x="288" y="2610"/>
              <a:ext cx="86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tabLst>
                  <a:tab pos="228600" algn="l"/>
                </a:tabLst>
                <a:defRPr>
                  <a:solidFill>
                    <a:schemeClr val="tx1"/>
                  </a:solidFill>
                  <a:latin typeface="Arial" panose="020B0604020202020204" pitchFamily="34" charset="0"/>
                </a:defRPr>
              </a:lvl1pPr>
              <a:lvl2pPr marL="742950" indent="-285750" eaLnBrk="0" hangingPunct="0">
                <a:tabLst>
                  <a:tab pos="228600" algn="l"/>
                </a:tabLst>
                <a:defRPr>
                  <a:solidFill>
                    <a:schemeClr val="tx1"/>
                  </a:solidFill>
                  <a:latin typeface="Arial" panose="020B0604020202020204" pitchFamily="34" charset="0"/>
                </a:defRPr>
              </a:lvl2pPr>
              <a:lvl3pPr marL="1143000" indent="-228600" eaLnBrk="0" hangingPunct="0">
                <a:tabLst>
                  <a:tab pos="228600" algn="l"/>
                </a:tabLst>
                <a:defRPr>
                  <a:solidFill>
                    <a:schemeClr val="tx1"/>
                  </a:solidFill>
                  <a:latin typeface="Arial" panose="020B0604020202020204" pitchFamily="34" charset="0"/>
                </a:defRPr>
              </a:lvl3pPr>
              <a:lvl4pPr marL="1600200" indent="-228600" eaLnBrk="0" hangingPunct="0">
                <a:tabLst>
                  <a:tab pos="228600" algn="l"/>
                </a:tabLst>
                <a:defRPr>
                  <a:solidFill>
                    <a:schemeClr val="tx1"/>
                  </a:solidFill>
                  <a:latin typeface="Arial" panose="020B0604020202020204" pitchFamily="34" charset="0"/>
                </a:defRPr>
              </a:lvl4pPr>
              <a:lvl5pPr marL="2057400" indent="-228600" eaLnBrk="0" hangingPunct="0">
                <a:tabLst>
                  <a:tab pos="228600"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228600"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228600"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228600"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eaLnBrk="1" hangingPunct="1"/>
              <a:r>
                <a:rPr lang="en-US" altLang="en-US" sz="2000">
                  <a:solidFill>
                    <a:schemeClr val="bg1"/>
                  </a:solidFill>
                  <a:latin typeface="Arial Black" panose="020B0A04020102020204" pitchFamily="34" charset="0"/>
                </a:rPr>
                <a:t>You will</a:t>
              </a:r>
              <a:endParaRPr lang="en-US" altLang="en-US" sz="2000" b="1">
                <a:solidFill>
                  <a:schemeClr val="bg1"/>
                </a:solidFill>
              </a:endParaRPr>
            </a:p>
          </p:txBody>
        </p:sp>
        <p:sp>
          <p:nvSpPr>
            <p:cNvPr id="7201" name="AutoShape 33">
              <a:extLst>
                <a:ext uri="{FF2B5EF4-FFF2-40B4-BE49-F238E27FC236}">
                  <a16:creationId xmlns:a16="http://schemas.microsoft.com/office/drawing/2014/main" id="{810C11BC-A034-4721-90F9-28B70B82424E}"/>
                </a:ext>
              </a:extLst>
            </p:cNvPr>
            <p:cNvSpPr>
              <a:spLocks noChangeArrowheads="1"/>
            </p:cNvSpPr>
            <p:nvPr/>
          </p:nvSpPr>
          <p:spPr bwMode="auto">
            <a:xfrm>
              <a:off x="96" y="2640"/>
              <a:ext cx="192" cy="158"/>
            </a:xfrm>
            <a:prstGeom prst="star5">
              <a:avLst/>
            </a:prstGeom>
            <a:solidFill>
              <a:schemeClr val="bg1"/>
            </a:solidFill>
            <a:ln>
              <a:noFill/>
            </a:ln>
            <a:effectLst/>
            <a:extLst>
              <a:ext uri="{91240B29-F687-4F45-9708-019B960494DF}">
                <a14:hiddenLine xmlns:a14="http://schemas.microsoft.com/office/drawing/2010/main" w="9525">
                  <a:solidFill>
                    <a:srgbClr val="FD2D03"/>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500"/>
                                  </p:stCondLst>
                                  <p:childTnLst>
                                    <p:set>
                                      <p:cBhvr>
                                        <p:cTn id="6" dur="1" fill="hold">
                                          <p:stCondLst>
                                            <p:cond delay="0"/>
                                          </p:stCondLst>
                                        </p:cTn>
                                        <p:tgtEl>
                                          <p:spTgt spid="7203"/>
                                        </p:tgtEl>
                                        <p:attrNameLst>
                                          <p:attrName>style.visibility</p:attrName>
                                        </p:attrNameLst>
                                      </p:cBhvr>
                                      <p:to>
                                        <p:strVal val="visible"/>
                                      </p:to>
                                    </p:set>
                                    <p:animEffect transition="in" filter="slide(fromLeft)">
                                      <p:cBhvr>
                                        <p:cTn id="7" dur="500"/>
                                        <p:tgtEl>
                                          <p:spTgt spid="7203"/>
                                        </p:tgtEl>
                                      </p:cBhvr>
                                    </p:animEffect>
                                  </p:childTnLst>
                                </p:cTn>
                              </p:par>
                            </p:childTnLst>
                          </p:cTn>
                        </p:par>
                        <p:par>
                          <p:cTn id="8" fill="hold" nodeType="afterGroup">
                            <p:stCondLst>
                              <p:cond delay="1000"/>
                            </p:stCondLst>
                            <p:childTnLst>
                              <p:par>
                                <p:cTn id="9" presetID="47" presetClass="entr" presetSubtype="0" fill="hold" grpId="0" nodeType="afterEffect">
                                  <p:stCondLst>
                                    <p:cond delay="1500"/>
                                  </p:stCondLst>
                                  <p:childTnLst>
                                    <p:set>
                                      <p:cBhvr>
                                        <p:cTn id="10" dur="1" fill="hold">
                                          <p:stCondLst>
                                            <p:cond delay="0"/>
                                          </p:stCondLst>
                                        </p:cTn>
                                        <p:tgtEl>
                                          <p:spTgt spid="7180">
                                            <p:txEl>
                                              <p:pRg st="0" end="0"/>
                                            </p:txEl>
                                          </p:spTgt>
                                        </p:tgtEl>
                                        <p:attrNameLst>
                                          <p:attrName>style.visibility</p:attrName>
                                        </p:attrNameLst>
                                      </p:cBhvr>
                                      <p:to>
                                        <p:strVal val="visible"/>
                                      </p:to>
                                    </p:set>
                                    <p:animEffect transition="in" filter="fade">
                                      <p:cBhvr>
                                        <p:cTn id="11" dur="1000"/>
                                        <p:tgtEl>
                                          <p:spTgt spid="7180">
                                            <p:txEl>
                                              <p:pRg st="0" end="0"/>
                                            </p:txEl>
                                          </p:spTgt>
                                        </p:tgtEl>
                                      </p:cBhvr>
                                    </p:animEffect>
                                    <p:anim calcmode="lin" valueType="num">
                                      <p:cBhvr>
                                        <p:cTn id="12" dur="1000" fill="hold"/>
                                        <p:tgtEl>
                                          <p:spTgt spid="718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7180">
                                            <p:txEl>
                                              <p:pRg st="0" end="0"/>
                                            </p:txEl>
                                          </p:spTgt>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3500"/>
                            </p:stCondLst>
                            <p:childTnLst>
                              <p:par>
                                <p:cTn id="15" presetID="10" presetClass="entr" presetSubtype="0" fill="hold" nodeType="afterEffect">
                                  <p:stCondLst>
                                    <p:cond delay="1000"/>
                                  </p:stCondLst>
                                  <p:childTnLst>
                                    <p:set>
                                      <p:cBhvr>
                                        <p:cTn id="16" dur="1" fill="hold">
                                          <p:stCondLst>
                                            <p:cond delay="0"/>
                                          </p:stCondLst>
                                        </p:cTn>
                                        <p:tgtEl>
                                          <p:spTgt spid="7210"/>
                                        </p:tgtEl>
                                        <p:attrNameLst>
                                          <p:attrName>style.visibility</p:attrName>
                                        </p:attrNameLst>
                                      </p:cBhvr>
                                      <p:to>
                                        <p:strVal val="visible"/>
                                      </p:to>
                                    </p:set>
                                    <p:animEffect transition="in" filter="fade">
                                      <p:cBhvr>
                                        <p:cTn id="17" dur="1000"/>
                                        <p:tgtEl>
                                          <p:spTgt spid="7210"/>
                                        </p:tgtEl>
                                      </p:cBhvr>
                                    </p:animEffect>
                                  </p:childTnLst>
                                </p:cTn>
                              </p:par>
                            </p:childTnLst>
                          </p:cTn>
                        </p:par>
                        <p:par>
                          <p:cTn id="18" fill="hold" nodeType="afterGroup">
                            <p:stCondLst>
                              <p:cond delay="5500"/>
                            </p:stCondLst>
                            <p:childTnLst>
                              <p:par>
                                <p:cTn id="19" presetID="47" presetClass="entr" presetSubtype="0" fill="hold" grpId="0" nodeType="afterEffect">
                                  <p:stCondLst>
                                    <p:cond delay="1500"/>
                                  </p:stCondLst>
                                  <p:childTnLst>
                                    <p:set>
                                      <p:cBhvr>
                                        <p:cTn id="20" dur="1" fill="hold">
                                          <p:stCondLst>
                                            <p:cond delay="0"/>
                                          </p:stCondLst>
                                        </p:cTn>
                                        <p:tgtEl>
                                          <p:spTgt spid="7180">
                                            <p:txEl>
                                              <p:pRg st="1" end="1"/>
                                            </p:txEl>
                                          </p:spTgt>
                                        </p:tgtEl>
                                        <p:attrNameLst>
                                          <p:attrName>style.visibility</p:attrName>
                                        </p:attrNameLst>
                                      </p:cBhvr>
                                      <p:to>
                                        <p:strVal val="visible"/>
                                      </p:to>
                                    </p:set>
                                    <p:animEffect transition="in" filter="fade">
                                      <p:cBhvr>
                                        <p:cTn id="21" dur="1000"/>
                                        <p:tgtEl>
                                          <p:spTgt spid="7180">
                                            <p:txEl>
                                              <p:pRg st="1" end="1"/>
                                            </p:txEl>
                                          </p:spTgt>
                                        </p:tgtEl>
                                      </p:cBhvr>
                                    </p:animEffect>
                                    <p:anim calcmode="lin" valueType="num">
                                      <p:cBhvr>
                                        <p:cTn id="22" dur="1000" fill="hold"/>
                                        <p:tgtEl>
                                          <p:spTgt spid="7180">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180">
                                            <p:txEl>
                                              <p:pRg st="1" end="1"/>
                                            </p:txEl>
                                          </p:spTgt>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8000"/>
                            </p:stCondLst>
                            <p:childTnLst>
                              <p:par>
                                <p:cTn id="25" presetID="12" presetClass="entr" presetSubtype="8" fill="hold" nodeType="afterEffect">
                                  <p:stCondLst>
                                    <p:cond delay="2000"/>
                                  </p:stCondLst>
                                  <p:childTnLst>
                                    <p:set>
                                      <p:cBhvr>
                                        <p:cTn id="26" dur="1" fill="hold">
                                          <p:stCondLst>
                                            <p:cond delay="0"/>
                                          </p:stCondLst>
                                        </p:cTn>
                                        <p:tgtEl>
                                          <p:spTgt spid="7202"/>
                                        </p:tgtEl>
                                        <p:attrNameLst>
                                          <p:attrName>style.visibility</p:attrName>
                                        </p:attrNameLst>
                                      </p:cBhvr>
                                      <p:to>
                                        <p:strVal val="visible"/>
                                      </p:to>
                                    </p:set>
                                    <p:animEffect transition="in" filter="slide(fromLeft)">
                                      <p:cBhvr>
                                        <p:cTn id="27" dur="500"/>
                                        <p:tgtEl>
                                          <p:spTgt spid="7202"/>
                                        </p:tgtEl>
                                      </p:cBhvr>
                                    </p:animEffect>
                                  </p:childTnLst>
                                </p:cTn>
                              </p:par>
                            </p:childTnLst>
                          </p:cTn>
                        </p:par>
                        <p:par>
                          <p:cTn id="28" fill="hold" nodeType="afterGroup">
                            <p:stCondLst>
                              <p:cond delay="10500"/>
                            </p:stCondLst>
                            <p:childTnLst>
                              <p:par>
                                <p:cTn id="29" presetID="47" presetClass="entr" presetSubtype="0" fill="hold" grpId="0" nodeType="afterEffect">
                                  <p:stCondLst>
                                    <p:cond delay="1500"/>
                                  </p:stCondLst>
                                  <p:childTnLst>
                                    <p:set>
                                      <p:cBhvr>
                                        <p:cTn id="30" dur="1" fill="hold">
                                          <p:stCondLst>
                                            <p:cond delay="0"/>
                                          </p:stCondLst>
                                        </p:cTn>
                                        <p:tgtEl>
                                          <p:spTgt spid="7181">
                                            <p:txEl>
                                              <p:pRg st="0" end="0"/>
                                            </p:txEl>
                                          </p:spTgt>
                                        </p:tgtEl>
                                        <p:attrNameLst>
                                          <p:attrName>style.visibility</p:attrName>
                                        </p:attrNameLst>
                                      </p:cBhvr>
                                      <p:to>
                                        <p:strVal val="visible"/>
                                      </p:to>
                                    </p:set>
                                    <p:animEffect transition="in" filter="fade">
                                      <p:cBhvr>
                                        <p:cTn id="31" dur="1000"/>
                                        <p:tgtEl>
                                          <p:spTgt spid="7181">
                                            <p:txEl>
                                              <p:pRg st="0" end="0"/>
                                            </p:txEl>
                                          </p:spTgt>
                                        </p:tgtEl>
                                      </p:cBhvr>
                                    </p:animEffect>
                                    <p:anim calcmode="lin" valueType="num">
                                      <p:cBhvr>
                                        <p:cTn id="32" dur="1000" fill="hold"/>
                                        <p:tgtEl>
                                          <p:spTgt spid="7181">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7181">
                                            <p:txEl>
                                              <p:pRg st="0" end="0"/>
                                            </p:txEl>
                                          </p:spTgt>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3000"/>
                            </p:stCondLst>
                            <p:childTnLst>
                              <p:par>
                                <p:cTn id="35" presetID="47" presetClass="entr" presetSubtype="0" fill="hold" grpId="0" nodeType="afterEffect">
                                  <p:stCondLst>
                                    <p:cond delay="1000"/>
                                  </p:stCondLst>
                                  <p:childTnLst>
                                    <p:set>
                                      <p:cBhvr>
                                        <p:cTn id="36" dur="1" fill="hold">
                                          <p:stCondLst>
                                            <p:cond delay="0"/>
                                          </p:stCondLst>
                                        </p:cTn>
                                        <p:tgtEl>
                                          <p:spTgt spid="7181">
                                            <p:txEl>
                                              <p:pRg st="1" end="1"/>
                                            </p:txEl>
                                          </p:spTgt>
                                        </p:tgtEl>
                                        <p:attrNameLst>
                                          <p:attrName>style.visibility</p:attrName>
                                        </p:attrNameLst>
                                      </p:cBhvr>
                                      <p:to>
                                        <p:strVal val="visible"/>
                                      </p:to>
                                    </p:set>
                                    <p:animEffect transition="in" filter="fade">
                                      <p:cBhvr>
                                        <p:cTn id="37" dur="1000"/>
                                        <p:tgtEl>
                                          <p:spTgt spid="7181">
                                            <p:txEl>
                                              <p:pRg st="1" end="1"/>
                                            </p:txEl>
                                          </p:spTgt>
                                        </p:tgtEl>
                                      </p:cBhvr>
                                    </p:animEffect>
                                    <p:anim calcmode="lin" valueType="num">
                                      <p:cBhvr>
                                        <p:cTn id="38" dur="1000" fill="hold"/>
                                        <p:tgtEl>
                                          <p:spTgt spid="7181">
                                            <p:txEl>
                                              <p:pRg st="1" end="1"/>
                                            </p:txEl>
                                          </p:spTgt>
                                        </p:tgtEl>
                                        <p:attrNameLst>
                                          <p:attrName>ppt_x</p:attrName>
                                        </p:attrNameLst>
                                      </p:cBhvr>
                                      <p:tavLst>
                                        <p:tav tm="0">
                                          <p:val>
                                            <p:strVal val="#ppt_x"/>
                                          </p:val>
                                        </p:tav>
                                        <p:tav tm="100000">
                                          <p:val>
                                            <p:strVal val="#ppt_x"/>
                                          </p:val>
                                        </p:tav>
                                      </p:tavLst>
                                    </p:anim>
                                    <p:anim calcmode="lin" valueType="num">
                                      <p:cBhvr>
                                        <p:cTn id="39" dur="1000" fill="hold"/>
                                        <p:tgtEl>
                                          <p:spTgt spid="7181">
                                            <p:txEl>
                                              <p:pRg st="1" end="1"/>
                                            </p:txEl>
                                          </p:spTgt>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15000"/>
                            </p:stCondLst>
                            <p:childTnLst>
                              <p:par>
                                <p:cTn id="41" presetID="47" presetClass="entr" presetSubtype="0" fill="hold" grpId="0" nodeType="afterEffect">
                                  <p:stCondLst>
                                    <p:cond delay="2000"/>
                                  </p:stCondLst>
                                  <p:childTnLst>
                                    <p:set>
                                      <p:cBhvr>
                                        <p:cTn id="42" dur="1" fill="hold">
                                          <p:stCondLst>
                                            <p:cond delay="0"/>
                                          </p:stCondLst>
                                        </p:cTn>
                                        <p:tgtEl>
                                          <p:spTgt spid="7181">
                                            <p:txEl>
                                              <p:pRg st="2" end="2"/>
                                            </p:txEl>
                                          </p:spTgt>
                                        </p:tgtEl>
                                        <p:attrNameLst>
                                          <p:attrName>style.visibility</p:attrName>
                                        </p:attrNameLst>
                                      </p:cBhvr>
                                      <p:to>
                                        <p:strVal val="visible"/>
                                      </p:to>
                                    </p:set>
                                    <p:animEffect transition="in" filter="fade">
                                      <p:cBhvr>
                                        <p:cTn id="43" dur="1000"/>
                                        <p:tgtEl>
                                          <p:spTgt spid="7181">
                                            <p:txEl>
                                              <p:pRg st="2" end="2"/>
                                            </p:txEl>
                                          </p:spTgt>
                                        </p:tgtEl>
                                      </p:cBhvr>
                                    </p:animEffect>
                                    <p:anim calcmode="lin" valueType="num">
                                      <p:cBhvr>
                                        <p:cTn id="44" dur="1000" fill="hold"/>
                                        <p:tgtEl>
                                          <p:spTgt spid="7181">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7181">
                                            <p:txEl>
                                              <p:pRg st="2" end="2"/>
                                            </p:txEl>
                                          </p:spTgt>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18000"/>
                            </p:stCondLst>
                            <p:childTnLst>
                              <p:par>
                                <p:cTn id="47" presetID="47" presetClass="entr" presetSubtype="0" fill="hold" grpId="0" nodeType="afterEffect">
                                  <p:stCondLst>
                                    <p:cond delay="2000"/>
                                  </p:stCondLst>
                                  <p:childTnLst>
                                    <p:set>
                                      <p:cBhvr>
                                        <p:cTn id="48" dur="1" fill="hold">
                                          <p:stCondLst>
                                            <p:cond delay="0"/>
                                          </p:stCondLst>
                                        </p:cTn>
                                        <p:tgtEl>
                                          <p:spTgt spid="7181">
                                            <p:txEl>
                                              <p:pRg st="3" end="3"/>
                                            </p:txEl>
                                          </p:spTgt>
                                        </p:tgtEl>
                                        <p:attrNameLst>
                                          <p:attrName>style.visibility</p:attrName>
                                        </p:attrNameLst>
                                      </p:cBhvr>
                                      <p:to>
                                        <p:strVal val="visible"/>
                                      </p:to>
                                    </p:set>
                                    <p:animEffect transition="in" filter="fade">
                                      <p:cBhvr>
                                        <p:cTn id="49" dur="1000"/>
                                        <p:tgtEl>
                                          <p:spTgt spid="7181">
                                            <p:txEl>
                                              <p:pRg st="3" end="3"/>
                                            </p:txEl>
                                          </p:spTgt>
                                        </p:tgtEl>
                                      </p:cBhvr>
                                    </p:animEffect>
                                    <p:anim calcmode="lin" valueType="num">
                                      <p:cBhvr>
                                        <p:cTn id="50" dur="1000" fill="hold"/>
                                        <p:tgtEl>
                                          <p:spTgt spid="7181">
                                            <p:txEl>
                                              <p:pRg st="3" end="3"/>
                                            </p:txEl>
                                          </p:spTgt>
                                        </p:tgtEl>
                                        <p:attrNameLst>
                                          <p:attrName>ppt_x</p:attrName>
                                        </p:attrNameLst>
                                      </p:cBhvr>
                                      <p:tavLst>
                                        <p:tav tm="0">
                                          <p:val>
                                            <p:strVal val="#ppt_x"/>
                                          </p:val>
                                        </p:tav>
                                        <p:tav tm="100000">
                                          <p:val>
                                            <p:strVal val="#ppt_x"/>
                                          </p:val>
                                        </p:tav>
                                      </p:tavLst>
                                    </p:anim>
                                    <p:anim calcmode="lin" valueType="num">
                                      <p:cBhvr>
                                        <p:cTn id="51" dur="1000" fill="hold"/>
                                        <p:tgtEl>
                                          <p:spTgt spid="7181">
                                            <p:txEl>
                                              <p:pRg st="3" end="3"/>
                                            </p:txEl>
                                          </p:spTgt>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21000"/>
                            </p:stCondLst>
                            <p:childTnLst>
                              <p:par>
                                <p:cTn id="53" presetID="47" presetClass="entr" presetSubtype="0" fill="hold" grpId="0" nodeType="afterEffect">
                                  <p:stCondLst>
                                    <p:cond delay="1000"/>
                                  </p:stCondLst>
                                  <p:childTnLst>
                                    <p:set>
                                      <p:cBhvr>
                                        <p:cTn id="54" dur="1" fill="hold">
                                          <p:stCondLst>
                                            <p:cond delay="0"/>
                                          </p:stCondLst>
                                        </p:cTn>
                                        <p:tgtEl>
                                          <p:spTgt spid="7181">
                                            <p:txEl>
                                              <p:pRg st="4" end="4"/>
                                            </p:txEl>
                                          </p:spTgt>
                                        </p:tgtEl>
                                        <p:attrNameLst>
                                          <p:attrName>style.visibility</p:attrName>
                                        </p:attrNameLst>
                                      </p:cBhvr>
                                      <p:to>
                                        <p:strVal val="visible"/>
                                      </p:to>
                                    </p:set>
                                    <p:animEffect transition="in" filter="fade">
                                      <p:cBhvr>
                                        <p:cTn id="55" dur="1000"/>
                                        <p:tgtEl>
                                          <p:spTgt spid="7181">
                                            <p:txEl>
                                              <p:pRg st="4" end="4"/>
                                            </p:txEl>
                                          </p:spTgt>
                                        </p:tgtEl>
                                      </p:cBhvr>
                                    </p:animEffect>
                                    <p:anim calcmode="lin" valueType="num">
                                      <p:cBhvr>
                                        <p:cTn id="56" dur="1000" fill="hold"/>
                                        <p:tgtEl>
                                          <p:spTgt spid="7181">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718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0" grpId="0" uiExpand="1" build="p"/>
      <p:bldP spid="718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2D03"/>
        </a:solidFill>
        <a:effectLst/>
      </p:bgPr>
    </p:bg>
    <p:spTree>
      <p:nvGrpSpPr>
        <p:cNvPr id="1" name=""/>
        <p:cNvGrpSpPr/>
        <p:nvPr/>
      </p:nvGrpSpPr>
      <p:grpSpPr>
        <a:xfrm>
          <a:off x="0" y="0"/>
          <a:ext cx="0" cy="0"/>
          <a:chOff x="0" y="0"/>
          <a:chExt cx="0" cy="0"/>
        </a:xfrm>
      </p:grpSpPr>
      <p:sp>
        <p:nvSpPr>
          <p:cNvPr id="8194" name="Rectangle 5">
            <a:extLst>
              <a:ext uri="{FF2B5EF4-FFF2-40B4-BE49-F238E27FC236}">
                <a16:creationId xmlns:a16="http://schemas.microsoft.com/office/drawing/2014/main" id="{F221DBF9-9917-4E7D-89B3-06C78A650B59}"/>
              </a:ext>
            </a:extLst>
          </p:cNvPr>
          <p:cNvSpPr>
            <a:spLocks noChangeArrowheads="1"/>
          </p:cNvSpPr>
          <p:nvPr/>
        </p:nvSpPr>
        <p:spPr bwMode="auto">
          <a:xfrm>
            <a:off x="4203700" y="2743200"/>
            <a:ext cx="38735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600">
                <a:solidFill>
                  <a:schemeClr val="bg1"/>
                </a:solidFill>
                <a:latin typeface="Arial Black" panose="020B0A04020102020204" pitchFamily="34" charset="0"/>
              </a:rPr>
              <a:t>Here’s an example</a:t>
            </a:r>
            <a:r>
              <a:rPr lang="en-US" altLang="en-US" sz="2600" b="1">
                <a:solidFill>
                  <a:schemeClr val="bg1"/>
                </a:solidFill>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5000">
        <p159:morph option="byCha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186968-68BF-431F-BED6-0FCBC4E94CA8}"/>
              </a:ext>
            </a:extLst>
          </p:cNvPr>
          <p:cNvPicPr>
            <a:picLocks noChangeAspect="1"/>
          </p:cNvPicPr>
          <p:nvPr/>
        </p:nvPicPr>
        <p:blipFill rotWithShape="1">
          <a:blip r:embed="rId3"/>
          <a:srcRect l="1077" t="31481" r="-1077" b="-4658"/>
          <a:stretch/>
        </p:blipFill>
        <p:spPr>
          <a:xfrm>
            <a:off x="1562100" y="816429"/>
            <a:ext cx="9448800" cy="4317093"/>
          </a:xfrm>
          <a:prstGeom prst="rect">
            <a:avLst/>
          </a:prstGeom>
        </p:spPr>
      </p:pic>
      <p:sp>
        <p:nvSpPr>
          <p:cNvPr id="8200" name="Rectangle 8">
            <a:extLst>
              <a:ext uri="{FF2B5EF4-FFF2-40B4-BE49-F238E27FC236}">
                <a16:creationId xmlns:a16="http://schemas.microsoft.com/office/drawing/2014/main" id="{7793C327-503A-49A1-808E-03E1F0865A72}"/>
              </a:ext>
            </a:extLst>
          </p:cNvPr>
          <p:cNvSpPr>
            <a:spLocks noChangeArrowheads="1"/>
          </p:cNvSpPr>
          <p:nvPr/>
        </p:nvSpPr>
        <p:spPr bwMode="auto">
          <a:xfrm>
            <a:off x="1295400" y="4191000"/>
            <a:ext cx="9906000" cy="3048000"/>
          </a:xfrm>
          <a:prstGeom prst="rect">
            <a:avLst/>
          </a:prstGeom>
          <a:solidFill>
            <a:schemeClr val="tx1"/>
          </a:solidFill>
          <a:ln w="38100">
            <a:solidFill>
              <a:srgbClr val="FD2D0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solidFill>
                <a:srgbClr val="FD2D03"/>
              </a:solidFill>
            </a:endParaRPr>
          </a:p>
        </p:txBody>
      </p:sp>
      <p:sp>
        <p:nvSpPr>
          <p:cNvPr id="8201" name="Rectangle 9">
            <a:extLst>
              <a:ext uri="{FF2B5EF4-FFF2-40B4-BE49-F238E27FC236}">
                <a16:creationId xmlns:a16="http://schemas.microsoft.com/office/drawing/2014/main" id="{B6D964BD-F602-458F-8181-3BE13DB99BB1}"/>
              </a:ext>
            </a:extLst>
          </p:cNvPr>
          <p:cNvSpPr>
            <a:spLocks noChangeArrowheads="1"/>
          </p:cNvSpPr>
          <p:nvPr/>
        </p:nvSpPr>
        <p:spPr bwMode="auto">
          <a:xfrm>
            <a:off x="2362200" y="5010151"/>
            <a:ext cx="3657600" cy="113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a:solidFill>
                  <a:schemeClr val="bg1"/>
                </a:solidFill>
              </a:rPr>
              <a:t>Investigate zoning</a:t>
            </a:r>
          </a:p>
          <a:p>
            <a:pPr eaLnBrk="1" hangingPunct="1">
              <a:spcAft>
                <a:spcPct val="40000"/>
              </a:spcAft>
              <a:buClr>
                <a:srgbClr val="FD2D03"/>
              </a:buClr>
              <a:buSzPct val="130000"/>
              <a:buFont typeface="Wingdings" panose="05000000000000000000" pitchFamily="2" charset="2"/>
              <a:buChar char="ü"/>
            </a:pPr>
            <a:r>
              <a:rPr lang="en-US" altLang="en-US">
                <a:solidFill>
                  <a:schemeClr val="bg1"/>
                </a:solidFill>
              </a:rPr>
              <a:t>Interview local citizens</a:t>
            </a:r>
          </a:p>
          <a:p>
            <a:pPr eaLnBrk="1" hangingPunct="1">
              <a:spcAft>
                <a:spcPct val="40000"/>
              </a:spcAft>
              <a:buClr>
                <a:srgbClr val="FD2D03"/>
              </a:buClr>
              <a:buSzPct val="130000"/>
              <a:buFont typeface="Wingdings" panose="05000000000000000000" pitchFamily="2" charset="2"/>
              <a:buChar char="ü"/>
            </a:pPr>
            <a:r>
              <a:rPr lang="en-US" altLang="en-US">
                <a:solidFill>
                  <a:schemeClr val="bg1"/>
                </a:solidFill>
              </a:rPr>
              <a:t>Do Internet research</a:t>
            </a:r>
          </a:p>
        </p:txBody>
      </p:sp>
      <p:sp>
        <p:nvSpPr>
          <p:cNvPr id="8202" name="Rectangle 10">
            <a:extLst>
              <a:ext uri="{FF2B5EF4-FFF2-40B4-BE49-F238E27FC236}">
                <a16:creationId xmlns:a16="http://schemas.microsoft.com/office/drawing/2014/main" id="{A26DD371-F5B2-404E-B38B-94CC3F0C47AB}"/>
              </a:ext>
            </a:extLst>
          </p:cNvPr>
          <p:cNvSpPr>
            <a:spLocks noChangeArrowheads="1"/>
          </p:cNvSpPr>
          <p:nvPr/>
        </p:nvSpPr>
        <p:spPr bwMode="auto">
          <a:xfrm>
            <a:off x="6096000" y="5026025"/>
            <a:ext cx="4267200" cy="140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a:solidFill>
                  <a:schemeClr val="bg1"/>
                </a:solidFill>
              </a:rPr>
              <a:t>Develop creative ideas</a:t>
            </a:r>
          </a:p>
          <a:p>
            <a:pPr eaLnBrk="1" hangingPunct="1">
              <a:spcAft>
                <a:spcPct val="40000"/>
              </a:spcAft>
              <a:buClr>
                <a:srgbClr val="FD2D03"/>
              </a:buClr>
              <a:buSzPct val="130000"/>
              <a:buFont typeface="Wingdings" panose="05000000000000000000" pitchFamily="2" charset="2"/>
              <a:buChar char="ü"/>
            </a:pPr>
            <a:r>
              <a:rPr lang="en-US" altLang="en-US">
                <a:solidFill>
                  <a:schemeClr val="bg1"/>
                </a:solidFill>
              </a:rPr>
              <a:t>Make an informed decision</a:t>
            </a:r>
          </a:p>
          <a:p>
            <a:pPr eaLnBrk="1" hangingPunct="1">
              <a:spcAft>
                <a:spcPct val="40000"/>
              </a:spcAft>
              <a:buClr>
                <a:srgbClr val="FD2D03"/>
              </a:buClr>
              <a:buSzPct val="130000"/>
              <a:buFont typeface="Wingdings" panose="05000000000000000000" pitchFamily="2" charset="2"/>
              <a:buChar char="ü"/>
            </a:pPr>
            <a:r>
              <a:rPr lang="en-US" altLang="en-US">
                <a:solidFill>
                  <a:schemeClr val="bg1"/>
                </a:solidFill>
              </a:rPr>
              <a:t>Present your idea to Chamber </a:t>
            </a:r>
            <a:br>
              <a:rPr lang="en-US" altLang="en-US">
                <a:solidFill>
                  <a:schemeClr val="bg1"/>
                </a:solidFill>
              </a:rPr>
            </a:br>
            <a:r>
              <a:rPr lang="en-US" altLang="en-US">
                <a:solidFill>
                  <a:schemeClr val="bg1"/>
                </a:solidFill>
              </a:rPr>
              <a:t>of Commerce</a:t>
            </a:r>
          </a:p>
        </p:txBody>
      </p:sp>
      <p:grpSp>
        <p:nvGrpSpPr>
          <p:cNvPr id="8205" name="Group 13">
            <a:extLst>
              <a:ext uri="{FF2B5EF4-FFF2-40B4-BE49-F238E27FC236}">
                <a16:creationId xmlns:a16="http://schemas.microsoft.com/office/drawing/2014/main" id="{3ABEB359-D568-4699-82EB-5B77A225B188}"/>
              </a:ext>
            </a:extLst>
          </p:cNvPr>
          <p:cNvGrpSpPr>
            <a:grpSpLocks/>
          </p:cNvGrpSpPr>
          <p:nvPr/>
        </p:nvGrpSpPr>
        <p:grpSpPr bwMode="auto">
          <a:xfrm>
            <a:off x="1295400" y="-88900"/>
            <a:ext cx="9982200" cy="927100"/>
            <a:chOff x="-144" y="-56"/>
            <a:chExt cx="6288" cy="584"/>
          </a:xfrm>
        </p:grpSpPr>
        <p:sp>
          <p:nvSpPr>
            <p:cNvPr id="43016" name="Rectangle 6">
              <a:extLst>
                <a:ext uri="{FF2B5EF4-FFF2-40B4-BE49-F238E27FC236}">
                  <a16:creationId xmlns:a16="http://schemas.microsoft.com/office/drawing/2014/main" id="{52D28815-6052-4789-B643-DDBB9C434C37}"/>
                </a:ext>
              </a:extLst>
            </p:cNvPr>
            <p:cNvSpPr>
              <a:spLocks noChangeArrowheads="1"/>
            </p:cNvSpPr>
            <p:nvPr/>
          </p:nvSpPr>
          <p:spPr bwMode="auto">
            <a:xfrm>
              <a:off x="-144" y="-56"/>
              <a:ext cx="6288" cy="584"/>
            </a:xfrm>
            <a:prstGeom prst="rect">
              <a:avLst/>
            </a:prstGeom>
            <a:solidFill>
              <a:schemeClr val="tx1"/>
            </a:solidFill>
            <a:ln w="38100">
              <a:solidFill>
                <a:srgbClr val="FD2D03"/>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3017" name="Rectangle 12">
              <a:extLst>
                <a:ext uri="{FF2B5EF4-FFF2-40B4-BE49-F238E27FC236}">
                  <a16:creationId xmlns:a16="http://schemas.microsoft.com/office/drawing/2014/main" id="{D7640A5C-9214-4F71-AFCE-C84502227233}"/>
                </a:ext>
              </a:extLst>
            </p:cNvPr>
            <p:cNvSpPr>
              <a:spLocks noChangeArrowheads="1"/>
            </p:cNvSpPr>
            <p:nvPr/>
          </p:nvSpPr>
          <p:spPr bwMode="auto">
            <a:xfrm>
              <a:off x="288" y="124"/>
              <a:ext cx="47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i="1">
                  <a:solidFill>
                    <a:schemeClr val="bg1"/>
                  </a:solidFill>
                </a:rPr>
                <a:t>Question:</a:t>
              </a:r>
              <a:r>
                <a:rPr lang="en-US" altLang="en-US" sz="2400" b="1">
                  <a:solidFill>
                    <a:schemeClr val="bg1"/>
                  </a:solidFill>
                </a:rPr>
                <a:t> How can a vacant lot be put to best use?</a:t>
              </a:r>
            </a:p>
          </p:txBody>
        </p:sp>
      </p:grpSp>
      <p:sp>
        <p:nvSpPr>
          <p:cNvPr id="8199" name="Rectangle 7">
            <a:extLst>
              <a:ext uri="{FF2B5EF4-FFF2-40B4-BE49-F238E27FC236}">
                <a16:creationId xmlns:a16="http://schemas.microsoft.com/office/drawing/2014/main" id="{75D62280-BE46-4299-9851-A993E9B977B1}"/>
              </a:ext>
            </a:extLst>
          </p:cNvPr>
          <p:cNvSpPr>
            <a:spLocks noChangeArrowheads="1"/>
          </p:cNvSpPr>
          <p:nvPr/>
        </p:nvSpPr>
        <p:spPr bwMode="auto">
          <a:xfrm>
            <a:off x="2133601" y="4343400"/>
            <a:ext cx="8139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b="1">
                <a:solidFill>
                  <a:schemeClr val="bg1"/>
                </a:solidFill>
              </a:rPr>
              <a:t>Using a real vacant lot in your town, your team will</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1" fill="hold" nodeType="afterEffect">
                                  <p:stCondLst>
                                    <p:cond delay="1000"/>
                                  </p:stCondLst>
                                  <p:childTnLst>
                                    <p:set>
                                      <p:cBhvr>
                                        <p:cTn id="6" dur="1" fill="hold">
                                          <p:stCondLst>
                                            <p:cond delay="0"/>
                                          </p:stCondLst>
                                        </p:cTn>
                                        <p:tgtEl>
                                          <p:spTgt spid="8205"/>
                                        </p:tgtEl>
                                        <p:attrNameLst>
                                          <p:attrName>style.visibility</p:attrName>
                                        </p:attrNameLst>
                                      </p:cBhvr>
                                      <p:to>
                                        <p:strVal val="visible"/>
                                      </p:to>
                                    </p:set>
                                    <p:animEffect transition="in" filter="slide(fromTop)">
                                      <p:cBhvr>
                                        <p:cTn id="7" dur="500"/>
                                        <p:tgtEl>
                                          <p:spTgt spid="8205"/>
                                        </p:tgtEl>
                                      </p:cBhvr>
                                    </p:animEffect>
                                  </p:childTnLst>
                                </p:cTn>
                              </p:par>
                            </p:childTnLst>
                          </p:cTn>
                        </p:par>
                        <p:par>
                          <p:cTn id="8" fill="hold" nodeType="afterGroup">
                            <p:stCondLst>
                              <p:cond delay="1500"/>
                            </p:stCondLst>
                            <p:childTnLst>
                              <p:par>
                                <p:cTn id="9" presetID="10" presetClass="entr" presetSubtype="0" fill="hold" grpId="0" nodeType="afterEffect">
                                  <p:stCondLst>
                                    <p:cond delay="1500"/>
                                  </p:stCondLst>
                                  <p:childTnLst>
                                    <p:set>
                                      <p:cBhvr>
                                        <p:cTn id="10" dur="1" fill="hold">
                                          <p:stCondLst>
                                            <p:cond delay="0"/>
                                          </p:stCondLst>
                                        </p:cTn>
                                        <p:tgtEl>
                                          <p:spTgt spid="8200"/>
                                        </p:tgtEl>
                                        <p:attrNameLst>
                                          <p:attrName>style.visibility</p:attrName>
                                        </p:attrNameLst>
                                      </p:cBhvr>
                                      <p:to>
                                        <p:strVal val="visible"/>
                                      </p:to>
                                    </p:set>
                                    <p:animEffect transition="in" filter="fade">
                                      <p:cBhvr>
                                        <p:cTn id="11" dur="1000"/>
                                        <p:tgtEl>
                                          <p:spTgt spid="8200"/>
                                        </p:tgtEl>
                                      </p:cBhvr>
                                    </p:animEffect>
                                  </p:childTnLst>
                                </p:cTn>
                              </p:par>
                            </p:childTnLst>
                          </p:cTn>
                        </p:par>
                        <p:par>
                          <p:cTn id="12" fill="hold" nodeType="afterGroup">
                            <p:stCondLst>
                              <p:cond delay="4000"/>
                            </p:stCondLst>
                            <p:childTnLst>
                              <p:par>
                                <p:cTn id="13" presetID="10" presetClass="entr" presetSubtype="0" fill="hold" grpId="0" nodeType="afterEffect">
                                  <p:stCondLst>
                                    <p:cond delay="2500"/>
                                  </p:stCondLst>
                                  <p:childTnLst>
                                    <p:set>
                                      <p:cBhvr>
                                        <p:cTn id="14" dur="1" fill="hold">
                                          <p:stCondLst>
                                            <p:cond delay="0"/>
                                          </p:stCondLst>
                                        </p:cTn>
                                        <p:tgtEl>
                                          <p:spTgt spid="8199"/>
                                        </p:tgtEl>
                                        <p:attrNameLst>
                                          <p:attrName>style.visibility</p:attrName>
                                        </p:attrNameLst>
                                      </p:cBhvr>
                                      <p:to>
                                        <p:strVal val="visible"/>
                                      </p:to>
                                    </p:set>
                                    <p:animEffect transition="in" filter="fade">
                                      <p:cBhvr>
                                        <p:cTn id="15" dur="1000"/>
                                        <p:tgtEl>
                                          <p:spTgt spid="8199"/>
                                        </p:tgtEl>
                                      </p:cBhvr>
                                    </p:animEffect>
                                  </p:childTnLst>
                                </p:cTn>
                              </p:par>
                            </p:childTnLst>
                          </p:cTn>
                        </p:par>
                        <p:par>
                          <p:cTn id="16" fill="hold" nodeType="afterGroup">
                            <p:stCondLst>
                              <p:cond delay="7500"/>
                            </p:stCondLst>
                            <p:childTnLst>
                              <p:par>
                                <p:cTn id="17" presetID="47" presetClass="entr" presetSubtype="0" fill="hold" grpId="0" nodeType="afterEffect">
                                  <p:stCondLst>
                                    <p:cond delay="1500"/>
                                  </p:stCondLst>
                                  <p:childTnLst>
                                    <p:set>
                                      <p:cBhvr>
                                        <p:cTn id="18" dur="1" fill="hold">
                                          <p:stCondLst>
                                            <p:cond delay="0"/>
                                          </p:stCondLst>
                                        </p:cTn>
                                        <p:tgtEl>
                                          <p:spTgt spid="8201">
                                            <p:txEl>
                                              <p:pRg st="0" end="0"/>
                                            </p:txEl>
                                          </p:spTgt>
                                        </p:tgtEl>
                                        <p:attrNameLst>
                                          <p:attrName>style.visibility</p:attrName>
                                        </p:attrNameLst>
                                      </p:cBhvr>
                                      <p:to>
                                        <p:strVal val="visible"/>
                                      </p:to>
                                    </p:set>
                                    <p:animEffect transition="in" filter="fade">
                                      <p:cBhvr>
                                        <p:cTn id="19" dur="1000"/>
                                        <p:tgtEl>
                                          <p:spTgt spid="8201">
                                            <p:txEl>
                                              <p:pRg st="0" end="0"/>
                                            </p:txEl>
                                          </p:spTgt>
                                        </p:tgtEl>
                                      </p:cBhvr>
                                    </p:animEffect>
                                    <p:anim calcmode="lin" valueType="num">
                                      <p:cBhvr>
                                        <p:cTn id="20" dur="1000" fill="hold"/>
                                        <p:tgtEl>
                                          <p:spTgt spid="8201">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201">
                                            <p:txEl>
                                              <p:pRg st="0" end="0"/>
                                            </p:txEl>
                                          </p:spTgt>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0000"/>
                            </p:stCondLst>
                            <p:childTnLst>
                              <p:par>
                                <p:cTn id="23" presetID="47" presetClass="entr" presetSubtype="0" fill="hold" grpId="0" nodeType="afterEffect">
                                  <p:stCondLst>
                                    <p:cond delay="1500"/>
                                  </p:stCondLst>
                                  <p:childTnLst>
                                    <p:set>
                                      <p:cBhvr>
                                        <p:cTn id="24" dur="1" fill="hold">
                                          <p:stCondLst>
                                            <p:cond delay="0"/>
                                          </p:stCondLst>
                                        </p:cTn>
                                        <p:tgtEl>
                                          <p:spTgt spid="8201">
                                            <p:txEl>
                                              <p:pRg st="1" end="1"/>
                                            </p:txEl>
                                          </p:spTgt>
                                        </p:tgtEl>
                                        <p:attrNameLst>
                                          <p:attrName>style.visibility</p:attrName>
                                        </p:attrNameLst>
                                      </p:cBhvr>
                                      <p:to>
                                        <p:strVal val="visible"/>
                                      </p:to>
                                    </p:set>
                                    <p:animEffect transition="in" filter="fade">
                                      <p:cBhvr>
                                        <p:cTn id="25" dur="1000"/>
                                        <p:tgtEl>
                                          <p:spTgt spid="8201">
                                            <p:txEl>
                                              <p:pRg st="1" end="1"/>
                                            </p:txEl>
                                          </p:spTgt>
                                        </p:tgtEl>
                                      </p:cBhvr>
                                    </p:animEffect>
                                    <p:anim calcmode="lin" valueType="num">
                                      <p:cBhvr>
                                        <p:cTn id="26" dur="1000" fill="hold"/>
                                        <p:tgtEl>
                                          <p:spTgt spid="8201">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8201">
                                            <p:txEl>
                                              <p:pRg st="1" end="1"/>
                                            </p:txEl>
                                          </p:spTgt>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12500"/>
                            </p:stCondLst>
                            <p:childTnLst>
                              <p:par>
                                <p:cTn id="29" presetID="47" presetClass="entr" presetSubtype="0" fill="hold" grpId="0" nodeType="afterEffect">
                                  <p:stCondLst>
                                    <p:cond delay="1500"/>
                                  </p:stCondLst>
                                  <p:childTnLst>
                                    <p:set>
                                      <p:cBhvr>
                                        <p:cTn id="30" dur="1" fill="hold">
                                          <p:stCondLst>
                                            <p:cond delay="0"/>
                                          </p:stCondLst>
                                        </p:cTn>
                                        <p:tgtEl>
                                          <p:spTgt spid="8201">
                                            <p:txEl>
                                              <p:pRg st="2" end="2"/>
                                            </p:txEl>
                                          </p:spTgt>
                                        </p:tgtEl>
                                        <p:attrNameLst>
                                          <p:attrName>style.visibility</p:attrName>
                                        </p:attrNameLst>
                                      </p:cBhvr>
                                      <p:to>
                                        <p:strVal val="visible"/>
                                      </p:to>
                                    </p:set>
                                    <p:animEffect transition="in" filter="fade">
                                      <p:cBhvr>
                                        <p:cTn id="31" dur="1000"/>
                                        <p:tgtEl>
                                          <p:spTgt spid="8201">
                                            <p:txEl>
                                              <p:pRg st="2" end="2"/>
                                            </p:txEl>
                                          </p:spTgt>
                                        </p:tgtEl>
                                      </p:cBhvr>
                                    </p:animEffect>
                                    <p:anim calcmode="lin" valueType="num">
                                      <p:cBhvr>
                                        <p:cTn id="32" dur="1000" fill="hold"/>
                                        <p:tgtEl>
                                          <p:spTgt spid="8201">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8201">
                                            <p:txEl>
                                              <p:pRg st="2" end="2"/>
                                            </p:txEl>
                                          </p:spTgt>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5000"/>
                            </p:stCondLst>
                            <p:childTnLst>
                              <p:par>
                                <p:cTn id="35" presetID="47" presetClass="entr" presetSubtype="0" fill="hold" grpId="0" nodeType="afterEffect">
                                  <p:stCondLst>
                                    <p:cond delay="1500"/>
                                  </p:stCondLst>
                                  <p:childTnLst>
                                    <p:set>
                                      <p:cBhvr>
                                        <p:cTn id="36" dur="1" fill="hold">
                                          <p:stCondLst>
                                            <p:cond delay="0"/>
                                          </p:stCondLst>
                                        </p:cTn>
                                        <p:tgtEl>
                                          <p:spTgt spid="8202">
                                            <p:txEl>
                                              <p:pRg st="0" end="0"/>
                                            </p:txEl>
                                          </p:spTgt>
                                        </p:tgtEl>
                                        <p:attrNameLst>
                                          <p:attrName>style.visibility</p:attrName>
                                        </p:attrNameLst>
                                      </p:cBhvr>
                                      <p:to>
                                        <p:strVal val="visible"/>
                                      </p:to>
                                    </p:set>
                                    <p:animEffect transition="in" filter="fade">
                                      <p:cBhvr>
                                        <p:cTn id="37" dur="1000"/>
                                        <p:tgtEl>
                                          <p:spTgt spid="8202">
                                            <p:txEl>
                                              <p:pRg st="0" end="0"/>
                                            </p:txEl>
                                          </p:spTgt>
                                        </p:tgtEl>
                                      </p:cBhvr>
                                    </p:animEffect>
                                    <p:anim calcmode="lin" valueType="num">
                                      <p:cBhvr>
                                        <p:cTn id="38" dur="1000" fill="hold"/>
                                        <p:tgtEl>
                                          <p:spTgt spid="8202">
                                            <p:txEl>
                                              <p:pRg st="0" end="0"/>
                                            </p:txEl>
                                          </p:spTgt>
                                        </p:tgtEl>
                                        <p:attrNameLst>
                                          <p:attrName>ppt_x</p:attrName>
                                        </p:attrNameLst>
                                      </p:cBhvr>
                                      <p:tavLst>
                                        <p:tav tm="0">
                                          <p:val>
                                            <p:strVal val="#ppt_x"/>
                                          </p:val>
                                        </p:tav>
                                        <p:tav tm="100000">
                                          <p:val>
                                            <p:strVal val="#ppt_x"/>
                                          </p:val>
                                        </p:tav>
                                      </p:tavLst>
                                    </p:anim>
                                    <p:anim calcmode="lin" valueType="num">
                                      <p:cBhvr>
                                        <p:cTn id="39" dur="1000" fill="hold"/>
                                        <p:tgtEl>
                                          <p:spTgt spid="8202">
                                            <p:txEl>
                                              <p:pRg st="0" end="0"/>
                                            </p:txEl>
                                          </p:spTgt>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17500"/>
                            </p:stCondLst>
                            <p:childTnLst>
                              <p:par>
                                <p:cTn id="41" presetID="47" presetClass="entr" presetSubtype="0" fill="hold" grpId="0" nodeType="afterEffect">
                                  <p:stCondLst>
                                    <p:cond delay="1500"/>
                                  </p:stCondLst>
                                  <p:childTnLst>
                                    <p:set>
                                      <p:cBhvr>
                                        <p:cTn id="42" dur="1" fill="hold">
                                          <p:stCondLst>
                                            <p:cond delay="0"/>
                                          </p:stCondLst>
                                        </p:cTn>
                                        <p:tgtEl>
                                          <p:spTgt spid="8202">
                                            <p:txEl>
                                              <p:pRg st="1" end="1"/>
                                            </p:txEl>
                                          </p:spTgt>
                                        </p:tgtEl>
                                        <p:attrNameLst>
                                          <p:attrName>style.visibility</p:attrName>
                                        </p:attrNameLst>
                                      </p:cBhvr>
                                      <p:to>
                                        <p:strVal val="visible"/>
                                      </p:to>
                                    </p:set>
                                    <p:animEffect transition="in" filter="fade">
                                      <p:cBhvr>
                                        <p:cTn id="43" dur="1000"/>
                                        <p:tgtEl>
                                          <p:spTgt spid="8202">
                                            <p:txEl>
                                              <p:pRg st="1" end="1"/>
                                            </p:txEl>
                                          </p:spTgt>
                                        </p:tgtEl>
                                      </p:cBhvr>
                                    </p:animEffect>
                                    <p:anim calcmode="lin" valueType="num">
                                      <p:cBhvr>
                                        <p:cTn id="44" dur="1000" fill="hold"/>
                                        <p:tgtEl>
                                          <p:spTgt spid="8202">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8202">
                                            <p:txEl>
                                              <p:pRg st="1" end="1"/>
                                            </p:txEl>
                                          </p:spTgt>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20000"/>
                            </p:stCondLst>
                            <p:childTnLst>
                              <p:par>
                                <p:cTn id="47" presetID="47" presetClass="entr" presetSubtype="0" fill="hold" grpId="0" nodeType="afterEffect">
                                  <p:stCondLst>
                                    <p:cond delay="1500"/>
                                  </p:stCondLst>
                                  <p:childTnLst>
                                    <p:set>
                                      <p:cBhvr>
                                        <p:cTn id="48" dur="1" fill="hold">
                                          <p:stCondLst>
                                            <p:cond delay="0"/>
                                          </p:stCondLst>
                                        </p:cTn>
                                        <p:tgtEl>
                                          <p:spTgt spid="8202">
                                            <p:txEl>
                                              <p:pRg st="2" end="2"/>
                                            </p:txEl>
                                          </p:spTgt>
                                        </p:tgtEl>
                                        <p:attrNameLst>
                                          <p:attrName>style.visibility</p:attrName>
                                        </p:attrNameLst>
                                      </p:cBhvr>
                                      <p:to>
                                        <p:strVal val="visible"/>
                                      </p:to>
                                    </p:set>
                                    <p:animEffect transition="in" filter="fade">
                                      <p:cBhvr>
                                        <p:cTn id="49" dur="1000"/>
                                        <p:tgtEl>
                                          <p:spTgt spid="8202">
                                            <p:txEl>
                                              <p:pRg st="2" end="2"/>
                                            </p:txEl>
                                          </p:spTgt>
                                        </p:tgtEl>
                                      </p:cBhvr>
                                    </p:animEffect>
                                    <p:anim calcmode="lin" valueType="num">
                                      <p:cBhvr>
                                        <p:cTn id="50" dur="1000" fill="hold"/>
                                        <p:tgtEl>
                                          <p:spTgt spid="8202">
                                            <p:txEl>
                                              <p:pRg st="2" end="2"/>
                                            </p:txEl>
                                          </p:spTgt>
                                        </p:tgtEl>
                                        <p:attrNameLst>
                                          <p:attrName>ppt_x</p:attrName>
                                        </p:attrNameLst>
                                      </p:cBhvr>
                                      <p:tavLst>
                                        <p:tav tm="0">
                                          <p:val>
                                            <p:strVal val="#ppt_x"/>
                                          </p:val>
                                        </p:tav>
                                        <p:tav tm="100000">
                                          <p:val>
                                            <p:strVal val="#ppt_x"/>
                                          </p:val>
                                        </p:tav>
                                      </p:tavLst>
                                    </p:anim>
                                    <p:anim calcmode="lin" valueType="num">
                                      <p:cBhvr>
                                        <p:cTn id="51" dur="1000" fill="hold"/>
                                        <p:tgtEl>
                                          <p:spTgt spid="820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0" grpId="0" animBg="1"/>
      <p:bldP spid="8201" grpId="0" uiExpand="1" build="p"/>
      <p:bldP spid="8202" grpId="0" uiExpand="1" build="p"/>
      <p:bldP spid="819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93477D42-6255-46EE-9F6A-69D4CFD495EE}"/>
              </a:ext>
            </a:extLst>
          </p:cNvPr>
          <p:cNvSpPr>
            <a:spLocks noChangeArrowheads="1"/>
          </p:cNvSpPr>
          <p:nvPr/>
        </p:nvSpPr>
        <p:spPr bwMode="auto">
          <a:xfrm>
            <a:off x="2362200" y="168276"/>
            <a:ext cx="6096000" cy="830997"/>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So, what’s the big deal about</a:t>
            </a:r>
            <a:r>
              <a:rPr lang="en-US" altLang="en-US" sz="2400">
                <a:solidFill>
                  <a:schemeClr val="bg1"/>
                </a:solidFill>
                <a:latin typeface="Arial Black" panose="020B0A04020102020204" pitchFamily="34" charset="0"/>
              </a:rPr>
              <a:t> </a:t>
            </a:r>
            <a:br>
              <a:rPr lang="en-US" altLang="en-US" sz="2400">
                <a:solidFill>
                  <a:schemeClr val="bg1"/>
                </a:solidFill>
                <a:latin typeface="Arial Black" panose="020B0A04020102020204" pitchFamily="34" charset="0"/>
              </a:rPr>
            </a:br>
            <a:r>
              <a:rPr lang="en-US" altLang="en-US" sz="2400" i="1">
                <a:solidFill>
                  <a:schemeClr val="bg1"/>
                </a:solidFill>
                <a:latin typeface="Arial Black" panose="020B0A04020102020204" pitchFamily="34" charset="0"/>
              </a:rPr>
              <a:t>High School of Business</a:t>
            </a:r>
            <a:r>
              <a:rPr lang="en-US" altLang="en-US" sz="1400" b="1" i="1">
                <a:solidFill>
                  <a:schemeClr val="bg1"/>
                </a:solidFill>
              </a:rPr>
              <a:t>™</a:t>
            </a:r>
            <a:r>
              <a:rPr lang="en-US" altLang="en-US" b="1" i="1">
                <a:solidFill>
                  <a:schemeClr val="bg1"/>
                </a:solidFill>
              </a:rPr>
              <a:t> </a:t>
            </a:r>
            <a:r>
              <a:rPr lang="en-US" altLang="en-US" sz="2400" b="1">
                <a:solidFill>
                  <a:schemeClr val="bg1"/>
                </a:solidFill>
              </a:rPr>
              <a:t>?</a:t>
            </a:r>
          </a:p>
        </p:txBody>
      </p:sp>
      <p:sp>
        <p:nvSpPr>
          <p:cNvPr id="9219" name="Line 3">
            <a:extLst>
              <a:ext uri="{FF2B5EF4-FFF2-40B4-BE49-F238E27FC236}">
                <a16:creationId xmlns:a16="http://schemas.microsoft.com/office/drawing/2014/main" id="{46871361-1F87-470D-BD7A-9C7284DE0E6D}"/>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20" name="Line 4">
            <a:extLst>
              <a:ext uri="{FF2B5EF4-FFF2-40B4-BE49-F238E27FC236}">
                <a16:creationId xmlns:a16="http://schemas.microsoft.com/office/drawing/2014/main" id="{DD1038D5-B92D-47E2-8B48-8F703738B21D}"/>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9221" name="Picture 5" descr="HSB_logo_Lg">
            <a:extLst>
              <a:ext uri="{FF2B5EF4-FFF2-40B4-BE49-F238E27FC236}">
                <a16:creationId xmlns:a16="http://schemas.microsoft.com/office/drawing/2014/main" id="{C8472451-09C9-4CA5-9021-75A982FF9D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Line 7">
            <a:extLst>
              <a:ext uri="{FF2B5EF4-FFF2-40B4-BE49-F238E27FC236}">
                <a16:creationId xmlns:a16="http://schemas.microsoft.com/office/drawing/2014/main" id="{579101F0-019D-4265-8551-F5C980F6C68E}"/>
              </a:ext>
            </a:extLst>
          </p:cNvPr>
          <p:cNvSpPr>
            <a:spLocks noChangeShapeType="1"/>
          </p:cNvSpPr>
          <p:nvPr/>
        </p:nvSpPr>
        <p:spPr bwMode="auto">
          <a:xfrm flipV="1">
            <a:off x="2438400" y="1738313"/>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8" name="Line 8">
            <a:extLst>
              <a:ext uri="{FF2B5EF4-FFF2-40B4-BE49-F238E27FC236}">
                <a16:creationId xmlns:a16="http://schemas.microsoft.com/office/drawing/2014/main" id="{0C5A646C-BC01-47D5-A5E8-25F48EAF4CD3}"/>
              </a:ext>
            </a:extLst>
          </p:cNvPr>
          <p:cNvSpPr>
            <a:spLocks noChangeShapeType="1"/>
          </p:cNvSpPr>
          <p:nvPr/>
        </p:nvSpPr>
        <p:spPr bwMode="auto">
          <a:xfrm flipV="1">
            <a:off x="2438400" y="3716338"/>
            <a:ext cx="9906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9" name="AutoShape 9">
            <a:extLst>
              <a:ext uri="{FF2B5EF4-FFF2-40B4-BE49-F238E27FC236}">
                <a16:creationId xmlns:a16="http://schemas.microsoft.com/office/drawing/2014/main" id="{CE6C8347-19A2-4F2F-A830-24B6D0CC7917}"/>
              </a:ext>
            </a:extLst>
          </p:cNvPr>
          <p:cNvSpPr>
            <a:spLocks noChangeArrowheads="1"/>
          </p:cNvSpPr>
          <p:nvPr/>
        </p:nvSpPr>
        <p:spPr bwMode="auto">
          <a:xfrm>
            <a:off x="3276600" y="15240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0250" name="AutoShape 10">
            <a:extLst>
              <a:ext uri="{FF2B5EF4-FFF2-40B4-BE49-F238E27FC236}">
                <a16:creationId xmlns:a16="http://schemas.microsoft.com/office/drawing/2014/main" id="{F5A085EB-93BE-4FFF-B601-9C0A17E624FF}"/>
              </a:ext>
            </a:extLst>
          </p:cNvPr>
          <p:cNvSpPr>
            <a:spLocks noChangeArrowheads="1"/>
          </p:cNvSpPr>
          <p:nvPr/>
        </p:nvSpPr>
        <p:spPr bwMode="auto">
          <a:xfrm>
            <a:off x="3276600" y="35052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0259" name="Rectangle 19">
            <a:extLst>
              <a:ext uri="{FF2B5EF4-FFF2-40B4-BE49-F238E27FC236}">
                <a16:creationId xmlns:a16="http://schemas.microsoft.com/office/drawing/2014/main" id="{641ECAA9-43DE-457D-91D2-A7DE0A4AE28F}"/>
              </a:ext>
            </a:extLst>
          </p:cNvPr>
          <p:cNvSpPr>
            <a:spLocks noChangeArrowheads="1"/>
          </p:cNvSpPr>
          <p:nvPr/>
        </p:nvSpPr>
        <p:spPr bwMode="auto">
          <a:xfrm>
            <a:off x="3781426" y="1524000"/>
            <a:ext cx="3838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chemeClr val="bg1"/>
                </a:solidFill>
                <a:latin typeface="Arial Black" panose="020B0A04020102020204" pitchFamily="34" charset="0"/>
              </a:rPr>
              <a:t>Make it real</a:t>
            </a:r>
          </a:p>
        </p:txBody>
      </p:sp>
      <p:sp>
        <p:nvSpPr>
          <p:cNvPr id="10260" name="Rectangle 20">
            <a:extLst>
              <a:ext uri="{FF2B5EF4-FFF2-40B4-BE49-F238E27FC236}">
                <a16:creationId xmlns:a16="http://schemas.microsoft.com/office/drawing/2014/main" id="{169076A4-9A95-4ED0-BD69-0671843AFC94}"/>
              </a:ext>
            </a:extLst>
          </p:cNvPr>
          <p:cNvSpPr>
            <a:spLocks noChangeArrowheads="1"/>
          </p:cNvSpPr>
          <p:nvPr/>
        </p:nvSpPr>
        <p:spPr bwMode="auto">
          <a:xfrm>
            <a:off x="3795714" y="3505200"/>
            <a:ext cx="27574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chemeClr val="bg1"/>
                </a:solidFill>
                <a:latin typeface="Arial Black" panose="020B0A04020102020204" pitchFamily="34" charset="0"/>
              </a:rPr>
              <a:t>Be challenged</a:t>
            </a:r>
          </a:p>
        </p:txBody>
      </p:sp>
      <p:sp>
        <p:nvSpPr>
          <p:cNvPr id="10264" name="Rectangle 24">
            <a:extLst>
              <a:ext uri="{FF2B5EF4-FFF2-40B4-BE49-F238E27FC236}">
                <a16:creationId xmlns:a16="http://schemas.microsoft.com/office/drawing/2014/main" id="{1E139EE0-BD4F-4808-ACDD-DE17EB96F3C6}"/>
              </a:ext>
            </a:extLst>
          </p:cNvPr>
          <p:cNvSpPr>
            <a:spLocks noChangeArrowheads="1"/>
          </p:cNvSpPr>
          <p:nvPr/>
        </p:nvSpPr>
        <p:spPr bwMode="auto">
          <a:xfrm>
            <a:off x="3810000" y="2133601"/>
            <a:ext cx="4876800" cy="86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sz="2100">
                <a:solidFill>
                  <a:srgbClr val="FFFF99"/>
                </a:solidFill>
              </a:rPr>
              <a:t>Work on </a:t>
            </a:r>
            <a:r>
              <a:rPr lang="en-US" altLang="en-US" sz="2100" i="1">
                <a:solidFill>
                  <a:schemeClr val="bg1"/>
                </a:solidFill>
              </a:rPr>
              <a:t>real</a:t>
            </a:r>
            <a:r>
              <a:rPr lang="en-US" altLang="en-US" sz="2100">
                <a:solidFill>
                  <a:srgbClr val="FFFF99"/>
                </a:solidFill>
              </a:rPr>
              <a:t> projects</a:t>
            </a:r>
          </a:p>
          <a:p>
            <a:pPr eaLnBrk="1" hangingPunct="1">
              <a:spcAft>
                <a:spcPct val="40000"/>
              </a:spcAft>
              <a:buClr>
                <a:srgbClr val="FD2D03"/>
              </a:buClr>
              <a:buSzPct val="130000"/>
              <a:buFont typeface="Wingdings" panose="05000000000000000000" pitchFamily="2" charset="2"/>
              <a:buChar char="ü"/>
            </a:pPr>
            <a:r>
              <a:rPr lang="en-US" altLang="en-US" sz="2100">
                <a:solidFill>
                  <a:srgbClr val="FFFF99"/>
                </a:solidFill>
              </a:rPr>
              <a:t>Solve </a:t>
            </a:r>
            <a:r>
              <a:rPr lang="en-US" altLang="en-US" sz="2100" i="1">
                <a:solidFill>
                  <a:schemeClr val="bg1"/>
                </a:solidFill>
              </a:rPr>
              <a:t>real</a:t>
            </a:r>
            <a:r>
              <a:rPr lang="en-US" altLang="en-US" sz="2100">
                <a:solidFill>
                  <a:srgbClr val="FFFF99"/>
                </a:solidFill>
              </a:rPr>
              <a:t> business problems</a:t>
            </a:r>
          </a:p>
        </p:txBody>
      </p:sp>
      <p:sp>
        <p:nvSpPr>
          <p:cNvPr id="10265" name="Rectangle 25">
            <a:extLst>
              <a:ext uri="{FF2B5EF4-FFF2-40B4-BE49-F238E27FC236}">
                <a16:creationId xmlns:a16="http://schemas.microsoft.com/office/drawing/2014/main" id="{3E1B55A5-3695-4902-83F9-FBA400EFA10E}"/>
              </a:ext>
            </a:extLst>
          </p:cNvPr>
          <p:cNvSpPr>
            <a:spLocks noChangeArrowheads="1"/>
          </p:cNvSpPr>
          <p:nvPr/>
        </p:nvSpPr>
        <p:spPr bwMode="auto">
          <a:xfrm>
            <a:off x="3810000" y="4114801"/>
            <a:ext cx="6629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sz="2100">
                <a:solidFill>
                  <a:srgbClr val="FFFF99"/>
                </a:solidFill>
              </a:rPr>
              <a:t>Warning</a:t>
            </a:r>
            <a:r>
              <a:rPr lang="en-US" altLang="en-US" sz="2100">
                <a:solidFill>
                  <a:srgbClr val="FFFF99"/>
                </a:solidFill>
                <a:cs typeface="Arial" panose="020B0604020202020204" pitchFamily="34" charset="0"/>
              </a:rPr>
              <a:t>—your brain will hurt!</a:t>
            </a:r>
          </a:p>
          <a:p>
            <a:pPr eaLnBrk="1" hangingPunct="1">
              <a:spcAft>
                <a:spcPct val="40000"/>
              </a:spcAft>
              <a:buClr>
                <a:srgbClr val="FD2D03"/>
              </a:buClr>
              <a:buSzPct val="130000"/>
              <a:buFont typeface="Wingdings" panose="05000000000000000000" pitchFamily="2" charset="2"/>
              <a:buChar char="ü"/>
            </a:pPr>
            <a:r>
              <a:rPr lang="en-US" altLang="en-US" sz="2100">
                <a:solidFill>
                  <a:srgbClr val="FFFF99"/>
                </a:solidFill>
              </a:rPr>
              <a:t>Fast-paced courses</a:t>
            </a:r>
          </a:p>
          <a:p>
            <a:pPr eaLnBrk="1" hangingPunct="1">
              <a:spcAft>
                <a:spcPct val="40000"/>
              </a:spcAft>
              <a:buClr>
                <a:srgbClr val="FD2D03"/>
              </a:buClr>
              <a:buSzPct val="130000"/>
              <a:buFont typeface="Wingdings" panose="05000000000000000000" pitchFamily="2" charset="2"/>
              <a:buChar char="ü"/>
            </a:pPr>
            <a:r>
              <a:rPr lang="en-US" altLang="en-US" sz="2100">
                <a:solidFill>
                  <a:srgbClr val="FFFF99"/>
                </a:solidFill>
              </a:rPr>
              <a:t>Tackle projects similar to college and career</a:t>
            </a:r>
          </a:p>
        </p:txBody>
      </p:sp>
      <p:sp>
        <p:nvSpPr>
          <p:cNvPr id="9230" name="Rectangle 52">
            <a:extLst>
              <a:ext uri="{FF2B5EF4-FFF2-40B4-BE49-F238E27FC236}">
                <a16:creationId xmlns:a16="http://schemas.microsoft.com/office/drawing/2014/main" id="{A125395E-6E78-4A32-9497-C1A69F0F69EB}"/>
              </a:ext>
            </a:extLst>
          </p:cNvPr>
          <p:cNvSpPr>
            <a:spLocks noChangeArrowheads="1"/>
          </p:cNvSpPr>
          <p:nvPr/>
        </p:nvSpPr>
        <p:spPr bwMode="auto">
          <a:xfrm>
            <a:off x="8496300" y="19050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500"/>
                                  </p:stCondLst>
                                  <p:childTnLst>
                                    <p:set>
                                      <p:cBhvr>
                                        <p:cTn id="6" dur="1" fill="hold">
                                          <p:stCondLst>
                                            <p:cond delay="0"/>
                                          </p:stCondLst>
                                        </p:cTn>
                                        <p:tgtEl>
                                          <p:spTgt spid="10247"/>
                                        </p:tgtEl>
                                        <p:attrNameLst>
                                          <p:attrName>style.visibility</p:attrName>
                                        </p:attrNameLst>
                                      </p:cBhvr>
                                      <p:to>
                                        <p:strVal val="visible"/>
                                      </p:to>
                                    </p:set>
                                    <p:animEffect transition="in" filter="wipe(left)">
                                      <p:cBhvr>
                                        <p:cTn id="7" dur="500"/>
                                        <p:tgtEl>
                                          <p:spTgt spid="10247"/>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10249"/>
                                        </p:tgtEl>
                                        <p:attrNameLst>
                                          <p:attrName>style.visibility</p:attrName>
                                        </p:attrNameLst>
                                      </p:cBhvr>
                                      <p:to>
                                        <p:strVal val="visible"/>
                                      </p:to>
                                    </p:set>
                                  </p:childTnLst>
                                </p:cTn>
                              </p:par>
                            </p:childTnLst>
                          </p:cTn>
                        </p:par>
                        <p:par>
                          <p:cTn id="11" fill="hold" nodeType="afterGroup">
                            <p:stCondLst>
                              <p:cond delay="1000"/>
                            </p:stCondLst>
                            <p:childTnLst>
                              <p:par>
                                <p:cTn id="12" presetID="22" presetClass="entr" presetSubtype="8" fill="hold" grpId="0" nodeType="afterEffect">
                                  <p:stCondLst>
                                    <p:cond delay="500"/>
                                  </p:stCondLst>
                                  <p:childTnLst>
                                    <p:set>
                                      <p:cBhvr>
                                        <p:cTn id="13" dur="1" fill="hold">
                                          <p:stCondLst>
                                            <p:cond delay="0"/>
                                          </p:stCondLst>
                                        </p:cTn>
                                        <p:tgtEl>
                                          <p:spTgt spid="10259"/>
                                        </p:tgtEl>
                                        <p:attrNameLst>
                                          <p:attrName>style.visibility</p:attrName>
                                        </p:attrNameLst>
                                      </p:cBhvr>
                                      <p:to>
                                        <p:strVal val="visible"/>
                                      </p:to>
                                    </p:set>
                                    <p:animEffect transition="in" filter="wipe(left)">
                                      <p:cBhvr>
                                        <p:cTn id="14" dur="500"/>
                                        <p:tgtEl>
                                          <p:spTgt spid="10259"/>
                                        </p:tgtEl>
                                      </p:cBhvr>
                                    </p:animEffect>
                                  </p:childTnLst>
                                </p:cTn>
                              </p:par>
                            </p:childTnLst>
                          </p:cTn>
                        </p:par>
                        <p:par>
                          <p:cTn id="15" fill="hold" nodeType="afterGroup">
                            <p:stCondLst>
                              <p:cond delay="2000"/>
                            </p:stCondLst>
                            <p:childTnLst>
                              <p:par>
                                <p:cTn id="16" presetID="47" presetClass="entr" presetSubtype="0" fill="hold" grpId="0" nodeType="afterEffect">
                                  <p:stCondLst>
                                    <p:cond delay="500"/>
                                  </p:stCondLst>
                                  <p:childTnLst>
                                    <p:set>
                                      <p:cBhvr>
                                        <p:cTn id="17" dur="1" fill="hold">
                                          <p:stCondLst>
                                            <p:cond delay="0"/>
                                          </p:stCondLst>
                                        </p:cTn>
                                        <p:tgtEl>
                                          <p:spTgt spid="10264">
                                            <p:txEl>
                                              <p:pRg st="0" end="0"/>
                                            </p:txEl>
                                          </p:spTgt>
                                        </p:tgtEl>
                                        <p:attrNameLst>
                                          <p:attrName>style.visibility</p:attrName>
                                        </p:attrNameLst>
                                      </p:cBhvr>
                                      <p:to>
                                        <p:strVal val="visible"/>
                                      </p:to>
                                    </p:set>
                                    <p:animEffect transition="in" filter="fade">
                                      <p:cBhvr>
                                        <p:cTn id="18" dur="1000"/>
                                        <p:tgtEl>
                                          <p:spTgt spid="10264">
                                            <p:txEl>
                                              <p:pRg st="0" end="0"/>
                                            </p:txEl>
                                          </p:spTgt>
                                        </p:tgtEl>
                                      </p:cBhvr>
                                    </p:animEffect>
                                    <p:anim calcmode="lin" valueType="num">
                                      <p:cBhvr>
                                        <p:cTn id="19" dur="1000" fill="hold"/>
                                        <p:tgtEl>
                                          <p:spTgt spid="1026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0264">
                                            <p:txEl>
                                              <p:pRg st="0" end="0"/>
                                            </p:txEl>
                                          </p:spTgt>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3500"/>
                            </p:stCondLst>
                            <p:childTnLst>
                              <p:par>
                                <p:cTn id="22" presetID="47" presetClass="entr" presetSubtype="0" fill="hold" grpId="0" nodeType="afterEffect">
                                  <p:stCondLst>
                                    <p:cond delay="1000"/>
                                  </p:stCondLst>
                                  <p:childTnLst>
                                    <p:set>
                                      <p:cBhvr>
                                        <p:cTn id="23" dur="1" fill="hold">
                                          <p:stCondLst>
                                            <p:cond delay="0"/>
                                          </p:stCondLst>
                                        </p:cTn>
                                        <p:tgtEl>
                                          <p:spTgt spid="10264">
                                            <p:txEl>
                                              <p:pRg st="1" end="1"/>
                                            </p:txEl>
                                          </p:spTgt>
                                        </p:tgtEl>
                                        <p:attrNameLst>
                                          <p:attrName>style.visibility</p:attrName>
                                        </p:attrNameLst>
                                      </p:cBhvr>
                                      <p:to>
                                        <p:strVal val="visible"/>
                                      </p:to>
                                    </p:set>
                                    <p:animEffect transition="in" filter="fade">
                                      <p:cBhvr>
                                        <p:cTn id="24" dur="1000"/>
                                        <p:tgtEl>
                                          <p:spTgt spid="10264">
                                            <p:txEl>
                                              <p:pRg st="1" end="1"/>
                                            </p:txEl>
                                          </p:spTgt>
                                        </p:tgtEl>
                                      </p:cBhvr>
                                    </p:animEffect>
                                    <p:anim calcmode="lin" valueType="num">
                                      <p:cBhvr>
                                        <p:cTn id="25" dur="1000" fill="hold"/>
                                        <p:tgtEl>
                                          <p:spTgt spid="10264">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0264">
                                            <p:txEl>
                                              <p:pRg st="1" end="1"/>
                                            </p:txEl>
                                          </p:spTgt>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5500"/>
                            </p:stCondLst>
                            <p:childTnLst>
                              <p:par>
                                <p:cTn id="28" presetID="22" presetClass="entr" presetSubtype="8" fill="hold" nodeType="afterEffect">
                                  <p:stCondLst>
                                    <p:cond delay="1500"/>
                                  </p:stCondLst>
                                  <p:childTnLst>
                                    <p:set>
                                      <p:cBhvr>
                                        <p:cTn id="29" dur="1" fill="hold">
                                          <p:stCondLst>
                                            <p:cond delay="0"/>
                                          </p:stCondLst>
                                        </p:cTn>
                                        <p:tgtEl>
                                          <p:spTgt spid="10248"/>
                                        </p:tgtEl>
                                        <p:attrNameLst>
                                          <p:attrName>style.visibility</p:attrName>
                                        </p:attrNameLst>
                                      </p:cBhvr>
                                      <p:to>
                                        <p:strVal val="visible"/>
                                      </p:to>
                                    </p:set>
                                    <p:animEffect transition="in" filter="wipe(left)">
                                      <p:cBhvr>
                                        <p:cTn id="30" dur="500"/>
                                        <p:tgtEl>
                                          <p:spTgt spid="10248"/>
                                        </p:tgtEl>
                                      </p:cBhvr>
                                    </p:animEffect>
                                  </p:childTnLst>
                                </p:cTn>
                              </p:par>
                            </p:childTnLst>
                          </p:cTn>
                        </p:par>
                        <p:par>
                          <p:cTn id="31" fill="hold" nodeType="afterGroup">
                            <p:stCondLst>
                              <p:cond delay="7500"/>
                            </p:stCondLst>
                            <p:childTnLst>
                              <p:par>
                                <p:cTn id="32" presetID="1" presetClass="entr" presetSubtype="0" fill="hold" nodeType="afterEffect">
                                  <p:stCondLst>
                                    <p:cond delay="0"/>
                                  </p:stCondLst>
                                  <p:childTnLst>
                                    <p:set>
                                      <p:cBhvr>
                                        <p:cTn id="33" dur="1" fill="hold">
                                          <p:stCondLst>
                                            <p:cond delay="0"/>
                                          </p:stCondLst>
                                        </p:cTn>
                                        <p:tgtEl>
                                          <p:spTgt spid="10250"/>
                                        </p:tgtEl>
                                        <p:attrNameLst>
                                          <p:attrName>style.visibility</p:attrName>
                                        </p:attrNameLst>
                                      </p:cBhvr>
                                      <p:to>
                                        <p:strVal val="visible"/>
                                      </p:to>
                                    </p:set>
                                  </p:childTnLst>
                                </p:cTn>
                              </p:par>
                            </p:childTnLst>
                          </p:cTn>
                        </p:par>
                        <p:par>
                          <p:cTn id="34" fill="hold" nodeType="afterGroup">
                            <p:stCondLst>
                              <p:cond delay="7500"/>
                            </p:stCondLst>
                            <p:childTnLst>
                              <p:par>
                                <p:cTn id="35" presetID="22" presetClass="entr" presetSubtype="8" fill="hold" grpId="0" nodeType="afterEffect">
                                  <p:stCondLst>
                                    <p:cond delay="0"/>
                                  </p:stCondLst>
                                  <p:childTnLst>
                                    <p:set>
                                      <p:cBhvr>
                                        <p:cTn id="36" dur="1" fill="hold">
                                          <p:stCondLst>
                                            <p:cond delay="0"/>
                                          </p:stCondLst>
                                        </p:cTn>
                                        <p:tgtEl>
                                          <p:spTgt spid="10260"/>
                                        </p:tgtEl>
                                        <p:attrNameLst>
                                          <p:attrName>style.visibility</p:attrName>
                                        </p:attrNameLst>
                                      </p:cBhvr>
                                      <p:to>
                                        <p:strVal val="visible"/>
                                      </p:to>
                                    </p:set>
                                    <p:animEffect transition="in" filter="wipe(left)">
                                      <p:cBhvr>
                                        <p:cTn id="37" dur="500"/>
                                        <p:tgtEl>
                                          <p:spTgt spid="10260"/>
                                        </p:tgtEl>
                                      </p:cBhvr>
                                    </p:animEffect>
                                  </p:childTnLst>
                                </p:cTn>
                              </p:par>
                            </p:childTnLst>
                          </p:cTn>
                        </p:par>
                        <p:par>
                          <p:cTn id="38" fill="hold" nodeType="afterGroup">
                            <p:stCondLst>
                              <p:cond delay="8000"/>
                            </p:stCondLst>
                            <p:childTnLst>
                              <p:par>
                                <p:cTn id="39" presetID="47" presetClass="entr" presetSubtype="0" fill="hold" grpId="0" nodeType="afterEffect">
                                  <p:stCondLst>
                                    <p:cond delay="1000"/>
                                  </p:stCondLst>
                                  <p:childTnLst>
                                    <p:set>
                                      <p:cBhvr>
                                        <p:cTn id="40" dur="1" fill="hold">
                                          <p:stCondLst>
                                            <p:cond delay="0"/>
                                          </p:stCondLst>
                                        </p:cTn>
                                        <p:tgtEl>
                                          <p:spTgt spid="10265">
                                            <p:txEl>
                                              <p:pRg st="0" end="0"/>
                                            </p:txEl>
                                          </p:spTgt>
                                        </p:tgtEl>
                                        <p:attrNameLst>
                                          <p:attrName>style.visibility</p:attrName>
                                        </p:attrNameLst>
                                      </p:cBhvr>
                                      <p:to>
                                        <p:strVal val="visible"/>
                                      </p:to>
                                    </p:set>
                                    <p:animEffect transition="in" filter="fade">
                                      <p:cBhvr>
                                        <p:cTn id="41" dur="1000"/>
                                        <p:tgtEl>
                                          <p:spTgt spid="10265">
                                            <p:txEl>
                                              <p:pRg st="0" end="0"/>
                                            </p:txEl>
                                          </p:spTgt>
                                        </p:tgtEl>
                                      </p:cBhvr>
                                    </p:animEffect>
                                    <p:anim calcmode="lin" valueType="num">
                                      <p:cBhvr>
                                        <p:cTn id="42" dur="1000" fill="hold"/>
                                        <p:tgtEl>
                                          <p:spTgt spid="10265">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10265">
                                            <p:txEl>
                                              <p:pRg st="0" end="0"/>
                                            </p:txEl>
                                          </p:spTgt>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10000"/>
                            </p:stCondLst>
                            <p:childTnLst>
                              <p:par>
                                <p:cTn id="45" presetID="47" presetClass="entr" presetSubtype="0" fill="hold" grpId="0" nodeType="afterEffect">
                                  <p:stCondLst>
                                    <p:cond delay="1000"/>
                                  </p:stCondLst>
                                  <p:childTnLst>
                                    <p:set>
                                      <p:cBhvr>
                                        <p:cTn id="46" dur="1" fill="hold">
                                          <p:stCondLst>
                                            <p:cond delay="0"/>
                                          </p:stCondLst>
                                        </p:cTn>
                                        <p:tgtEl>
                                          <p:spTgt spid="10265">
                                            <p:txEl>
                                              <p:pRg st="1" end="1"/>
                                            </p:txEl>
                                          </p:spTgt>
                                        </p:tgtEl>
                                        <p:attrNameLst>
                                          <p:attrName>style.visibility</p:attrName>
                                        </p:attrNameLst>
                                      </p:cBhvr>
                                      <p:to>
                                        <p:strVal val="visible"/>
                                      </p:to>
                                    </p:set>
                                    <p:animEffect transition="in" filter="fade">
                                      <p:cBhvr>
                                        <p:cTn id="47" dur="1000"/>
                                        <p:tgtEl>
                                          <p:spTgt spid="10265">
                                            <p:txEl>
                                              <p:pRg st="1" end="1"/>
                                            </p:txEl>
                                          </p:spTgt>
                                        </p:tgtEl>
                                      </p:cBhvr>
                                    </p:animEffect>
                                    <p:anim calcmode="lin" valueType="num">
                                      <p:cBhvr>
                                        <p:cTn id="48" dur="1000" fill="hold"/>
                                        <p:tgtEl>
                                          <p:spTgt spid="10265">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10265">
                                            <p:txEl>
                                              <p:pRg st="1" end="1"/>
                                            </p:txEl>
                                          </p:spTgt>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12000"/>
                            </p:stCondLst>
                            <p:childTnLst>
                              <p:par>
                                <p:cTn id="51" presetID="47" presetClass="entr" presetSubtype="0" fill="hold" grpId="0" nodeType="afterEffect">
                                  <p:stCondLst>
                                    <p:cond delay="1000"/>
                                  </p:stCondLst>
                                  <p:childTnLst>
                                    <p:set>
                                      <p:cBhvr>
                                        <p:cTn id="52" dur="1" fill="hold">
                                          <p:stCondLst>
                                            <p:cond delay="0"/>
                                          </p:stCondLst>
                                        </p:cTn>
                                        <p:tgtEl>
                                          <p:spTgt spid="10265">
                                            <p:txEl>
                                              <p:pRg st="2" end="2"/>
                                            </p:txEl>
                                          </p:spTgt>
                                        </p:tgtEl>
                                        <p:attrNameLst>
                                          <p:attrName>style.visibility</p:attrName>
                                        </p:attrNameLst>
                                      </p:cBhvr>
                                      <p:to>
                                        <p:strVal val="visible"/>
                                      </p:to>
                                    </p:set>
                                    <p:animEffect transition="in" filter="fade">
                                      <p:cBhvr>
                                        <p:cTn id="53" dur="1000"/>
                                        <p:tgtEl>
                                          <p:spTgt spid="10265">
                                            <p:txEl>
                                              <p:pRg st="2" end="2"/>
                                            </p:txEl>
                                          </p:spTgt>
                                        </p:tgtEl>
                                      </p:cBhvr>
                                    </p:animEffect>
                                    <p:anim calcmode="lin" valueType="num">
                                      <p:cBhvr>
                                        <p:cTn id="54" dur="1000" fill="hold"/>
                                        <p:tgtEl>
                                          <p:spTgt spid="10265">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1026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9" grpId="0"/>
      <p:bldP spid="10260" grpId="0"/>
      <p:bldP spid="10264" grpId="0" uiExpand="1" build="p"/>
      <p:bldP spid="1026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44DD2BE-AD0F-4BDB-B0FD-38FB5C547734}"/>
              </a:ext>
            </a:extLst>
          </p:cNvPr>
          <p:cNvSpPr>
            <a:spLocks noChangeArrowheads="1"/>
          </p:cNvSpPr>
          <p:nvPr/>
        </p:nvSpPr>
        <p:spPr bwMode="auto">
          <a:xfrm>
            <a:off x="2362200" y="168276"/>
            <a:ext cx="6096000" cy="830997"/>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So, what’s the big deal about</a:t>
            </a:r>
            <a:r>
              <a:rPr lang="en-US" altLang="en-US" sz="2400">
                <a:solidFill>
                  <a:schemeClr val="bg1"/>
                </a:solidFill>
                <a:latin typeface="Arial Black" panose="020B0A04020102020204" pitchFamily="34" charset="0"/>
              </a:rPr>
              <a:t> </a:t>
            </a:r>
            <a:br>
              <a:rPr lang="en-US" altLang="en-US" sz="2400">
                <a:solidFill>
                  <a:schemeClr val="bg1"/>
                </a:solidFill>
                <a:latin typeface="Arial Black" panose="020B0A04020102020204" pitchFamily="34" charset="0"/>
              </a:rPr>
            </a:br>
            <a:r>
              <a:rPr lang="en-US" altLang="en-US" sz="2400" i="1">
                <a:solidFill>
                  <a:schemeClr val="bg1"/>
                </a:solidFill>
                <a:latin typeface="Arial Black" panose="020B0A04020102020204" pitchFamily="34" charset="0"/>
              </a:rPr>
              <a:t>High School of Business</a:t>
            </a:r>
            <a:r>
              <a:rPr lang="en-US" altLang="en-US" b="1" i="1">
                <a:solidFill>
                  <a:schemeClr val="bg1"/>
                </a:solidFill>
              </a:rPr>
              <a:t>™ </a:t>
            </a:r>
            <a:r>
              <a:rPr lang="en-US" altLang="en-US" sz="2400" b="1">
                <a:solidFill>
                  <a:schemeClr val="bg1"/>
                </a:solidFill>
              </a:rPr>
              <a:t>?</a:t>
            </a:r>
          </a:p>
        </p:txBody>
      </p:sp>
      <p:sp>
        <p:nvSpPr>
          <p:cNvPr id="10243" name="Line 3">
            <a:extLst>
              <a:ext uri="{FF2B5EF4-FFF2-40B4-BE49-F238E27FC236}">
                <a16:creationId xmlns:a16="http://schemas.microsoft.com/office/drawing/2014/main" id="{A66C88E5-8C59-452F-B043-D7F692A847E6}"/>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4" name="Line 4">
            <a:extLst>
              <a:ext uri="{FF2B5EF4-FFF2-40B4-BE49-F238E27FC236}">
                <a16:creationId xmlns:a16="http://schemas.microsoft.com/office/drawing/2014/main" id="{4EDD9913-6597-42D8-86EE-0CD60F2E55A8}"/>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0245" name="Picture 5" descr="HSB_logo_Lg">
            <a:extLst>
              <a:ext uri="{FF2B5EF4-FFF2-40B4-BE49-F238E27FC236}">
                <a16:creationId xmlns:a16="http://schemas.microsoft.com/office/drawing/2014/main" id="{14D61AD9-D2FC-4134-927B-A3339D7E01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Line 6">
            <a:extLst>
              <a:ext uri="{FF2B5EF4-FFF2-40B4-BE49-F238E27FC236}">
                <a16:creationId xmlns:a16="http://schemas.microsoft.com/office/drawing/2014/main" id="{6D75A0F2-4391-4897-BF54-22E1C8B7DE46}"/>
              </a:ext>
            </a:extLst>
          </p:cNvPr>
          <p:cNvSpPr>
            <a:spLocks noChangeShapeType="1"/>
          </p:cNvSpPr>
          <p:nvPr/>
        </p:nvSpPr>
        <p:spPr bwMode="auto">
          <a:xfrm flipV="1">
            <a:off x="2438400" y="2119313"/>
            <a:ext cx="457200" cy="0"/>
          </a:xfrm>
          <a:prstGeom prst="line">
            <a:avLst/>
          </a:prstGeom>
          <a:noFill/>
          <a:ln w="12700">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1" name="Line 7">
            <a:extLst>
              <a:ext uri="{FF2B5EF4-FFF2-40B4-BE49-F238E27FC236}">
                <a16:creationId xmlns:a16="http://schemas.microsoft.com/office/drawing/2014/main" id="{281E1B3F-5A0F-4FDA-99D4-0EC9FCFAEE04}"/>
              </a:ext>
            </a:extLst>
          </p:cNvPr>
          <p:cNvSpPr>
            <a:spLocks noChangeShapeType="1"/>
          </p:cNvSpPr>
          <p:nvPr/>
        </p:nvSpPr>
        <p:spPr bwMode="auto">
          <a:xfrm flipV="1">
            <a:off x="2438400" y="2116138"/>
            <a:ext cx="4572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2" name="AutoShape 8">
            <a:extLst>
              <a:ext uri="{FF2B5EF4-FFF2-40B4-BE49-F238E27FC236}">
                <a16:creationId xmlns:a16="http://schemas.microsoft.com/office/drawing/2014/main" id="{EA58D988-31EF-4BD3-A0C4-4DF4AD6957C7}"/>
              </a:ext>
            </a:extLst>
          </p:cNvPr>
          <p:cNvSpPr>
            <a:spLocks noChangeArrowheads="1"/>
          </p:cNvSpPr>
          <p:nvPr/>
        </p:nvSpPr>
        <p:spPr bwMode="auto">
          <a:xfrm>
            <a:off x="2743200" y="19050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1273" name="AutoShape 9">
            <a:extLst>
              <a:ext uri="{FF2B5EF4-FFF2-40B4-BE49-F238E27FC236}">
                <a16:creationId xmlns:a16="http://schemas.microsoft.com/office/drawing/2014/main" id="{8C6C381F-8965-4CC5-82D0-A5E08752A131}"/>
              </a:ext>
            </a:extLst>
          </p:cNvPr>
          <p:cNvSpPr>
            <a:spLocks noChangeArrowheads="1"/>
          </p:cNvSpPr>
          <p:nvPr/>
        </p:nvSpPr>
        <p:spPr bwMode="auto">
          <a:xfrm>
            <a:off x="2743200" y="19050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1274" name="Rectangle 10">
            <a:extLst>
              <a:ext uri="{FF2B5EF4-FFF2-40B4-BE49-F238E27FC236}">
                <a16:creationId xmlns:a16="http://schemas.microsoft.com/office/drawing/2014/main" id="{572C7B63-5BBE-4877-8F00-0B1CA6170C0B}"/>
              </a:ext>
            </a:extLst>
          </p:cNvPr>
          <p:cNvSpPr>
            <a:spLocks noChangeArrowheads="1"/>
          </p:cNvSpPr>
          <p:nvPr/>
        </p:nvSpPr>
        <p:spPr bwMode="auto">
          <a:xfrm>
            <a:off x="3248026" y="1905000"/>
            <a:ext cx="2695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chemeClr val="bg1"/>
                </a:solidFill>
                <a:latin typeface="Arial Black" panose="020B0A04020102020204" pitchFamily="34" charset="0"/>
              </a:rPr>
              <a:t>Get the Point</a:t>
            </a:r>
          </a:p>
        </p:txBody>
      </p:sp>
      <p:sp>
        <p:nvSpPr>
          <p:cNvPr id="11276" name="Rectangle 12">
            <a:extLst>
              <a:ext uri="{FF2B5EF4-FFF2-40B4-BE49-F238E27FC236}">
                <a16:creationId xmlns:a16="http://schemas.microsoft.com/office/drawing/2014/main" id="{B1EEAC43-6B54-4A2B-B98B-F731E873128D}"/>
              </a:ext>
            </a:extLst>
          </p:cNvPr>
          <p:cNvSpPr>
            <a:spLocks noChangeArrowheads="1"/>
          </p:cNvSpPr>
          <p:nvPr/>
        </p:nvSpPr>
        <p:spPr bwMode="auto">
          <a:xfrm>
            <a:off x="3276600" y="2624138"/>
            <a:ext cx="7162800" cy="95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70000"/>
              </a:spcAft>
              <a:buClr>
                <a:srgbClr val="FD2D03"/>
              </a:buClr>
              <a:buSzPct val="130000"/>
              <a:buFont typeface="Wingdings" panose="05000000000000000000" pitchFamily="2" charset="2"/>
              <a:buChar char="ü"/>
            </a:pPr>
            <a:r>
              <a:rPr lang="en-US" altLang="en-US" sz="2100">
                <a:solidFill>
                  <a:srgbClr val="FFFF99"/>
                </a:solidFill>
              </a:rPr>
              <a:t>Use your math and English skills</a:t>
            </a:r>
          </a:p>
          <a:p>
            <a:pPr eaLnBrk="1" hangingPunct="1">
              <a:spcAft>
                <a:spcPct val="70000"/>
              </a:spcAft>
              <a:buClr>
                <a:srgbClr val="FD2D03"/>
              </a:buClr>
              <a:buSzPct val="130000"/>
              <a:buFont typeface="Wingdings" panose="05000000000000000000" pitchFamily="2" charset="2"/>
              <a:buChar char="ü"/>
            </a:pPr>
            <a:r>
              <a:rPr lang="en-US" altLang="en-US" sz="2100">
                <a:solidFill>
                  <a:srgbClr val="FFFF99"/>
                </a:solidFill>
              </a:rPr>
              <a:t>A-ha! An answer to “why do I have to learn this stuff ?”</a:t>
            </a:r>
          </a:p>
        </p:txBody>
      </p:sp>
      <p:pic>
        <p:nvPicPr>
          <p:cNvPr id="11282" name="Picture 18" descr="StandOnBulleye">
            <a:extLst>
              <a:ext uri="{FF2B5EF4-FFF2-40B4-BE49-F238E27FC236}">
                <a16:creationId xmlns:a16="http://schemas.microsoft.com/office/drawing/2014/main" id="{4F82E920-C31B-4795-8495-B643E461BE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4648201"/>
            <a:ext cx="2743200" cy="1939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0258" name="Rectangle 52">
            <a:extLst>
              <a:ext uri="{FF2B5EF4-FFF2-40B4-BE49-F238E27FC236}">
                <a16:creationId xmlns:a16="http://schemas.microsoft.com/office/drawing/2014/main" id="{C4E48D97-7F9E-4AB2-9121-0C7410A1AC44}"/>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1270"/>
                                        </p:tgtEl>
                                        <p:attrNameLst>
                                          <p:attrName>style.visibility</p:attrName>
                                        </p:attrNameLst>
                                      </p:cBhvr>
                                      <p:to>
                                        <p:strVal val="visible"/>
                                      </p:to>
                                    </p:set>
                                    <p:animEffect transition="in" filter="wipe(left)">
                                      <p:cBhvr>
                                        <p:cTn id="7" dur="500"/>
                                        <p:tgtEl>
                                          <p:spTgt spid="11270"/>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11272"/>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8" fill="hold" grpId="0" nodeType="afterEffect">
                                  <p:stCondLst>
                                    <p:cond delay="200"/>
                                  </p:stCondLst>
                                  <p:childTnLst>
                                    <p:set>
                                      <p:cBhvr>
                                        <p:cTn id="13" dur="1" fill="hold">
                                          <p:stCondLst>
                                            <p:cond delay="0"/>
                                          </p:stCondLst>
                                        </p:cTn>
                                        <p:tgtEl>
                                          <p:spTgt spid="11274"/>
                                        </p:tgtEl>
                                        <p:attrNameLst>
                                          <p:attrName>style.visibility</p:attrName>
                                        </p:attrNameLst>
                                      </p:cBhvr>
                                      <p:to>
                                        <p:strVal val="visible"/>
                                      </p:to>
                                    </p:set>
                                    <p:animEffect transition="in" filter="wipe(left)">
                                      <p:cBhvr>
                                        <p:cTn id="14" dur="500"/>
                                        <p:tgtEl>
                                          <p:spTgt spid="11274"/>
                                        </p:tgtEl>
                                      </p:cBhvr>
                                    </p:animEffect>
                                  </p:childTnLst>
                                </p:cTn>
                              </p:par>
                              <p:par>
                                <p:cTn id="15" presetID="10" presetClass="entr" presetSubtype="0" fill="hold" nodeType="withEffect">
                                  <p:stCondLst>
                                    <p:cond delay="200"/>
                                  </p:stCondLst>
                                  <p:childTnLst>
                                    <p:set>
                                      <p:cBhvr>
                                        <p:cTn id="16" dur="1" fill="hold">
                                          <p:stCondLst>
                                            <p:cond delay="0"/>
                                          </p:stCondLst>
                                        </p:cTn>
                                        <p:tgtEl>
                                          <p:spTgt spid="11282"/>
                                        </p:tgtEl>
                                        <p:attrNameLst>
                                          <p:attrName>style.visibility</p:attrName>
                                        </p:attrNameLst>
                                      </p:cBhvr>
                                      <p:to>
                                        <p:strVal val="visible"/>
                                      </p:to>
                                    </p:set>
                                    <p:animEffect transition="in" filter="fade">
                                      <p:cBhvr>
                                        <p:cTn id="17" dur="500"/>
                                        <p:tgtEl>
                                          <p:spTgt spid="11282"/>
                                        </p:tgtEl>
                                      </p:cBhvr>
                                    </p:animEffect>
                                  </p:childTnLst>
                                </p:cTn>
                              </p:par>
                            </p:childTnLst>
                          </p:cTn>
                        </p:par>
                        <p:par>
                          <p:cTn id="18" fill="hold" nodeType="afterGroup">
                            <p:stCondLst>
                              <p:cond delay="1200"/>
                            </p:stCondLst>
                            <p:childTnLst>
                              <p:par>
                                <p:cTn id="19" presetID="47" presetClass="entr" presetSubtype="0" fill="hold" grpId="0" nodeType="afterEffect">
                                  <p:stCondLst>
                                    <p:cond delay="1000"/>
                                  </p:stCondLst>
                                  <p:childTnLst>
                                    <p:set>
                                      <p:cBhvr>
                                        <p:cTn id="20" dur="1" fill="hold">
                                          <p:stCondLst>
                                            <p:cond delay="0"/>
                                          </p:stCondLst>
                                        </p:cTn>
                                        <p:tgtEl>
                                          <p:spTgt spid="11276">
                                            <p:txEl>
                                              <p:pRg st="0" end="0"/>
                                            </p:txEl>
                                          </p:spTgt>
                                        </p:tgtEl>
                                        <p:attrNameLst>
                                          <p:attrName>style.visibility</p:attrName>
                                        </p:attrNameLst>
                                      </p:cBhvr>
                                      <p:to>
                                        <p:strVal val="visible"/>
                                      </p:to>
                                    </p:set>
                                    <p:animEffect transition="in" filter="fade">
                                      <p:cBhvr>
                                        <p:cTn id="21" dur="1000"/>
                                        <p:tgtEl>
                                          <p:spTgt spid="11276">
                                            <p:txEl>
                                              <p:pRg st="0" end="0"/>
                                            </p:txEl>
                                          </p:spTgt>
                                        </p:tgtEl>
                                      </p:cBhvr>
                                    </p:animEffect>
                                    <p:anim calcmode="lin" valueType="num">
                                      <p:cBhvr>
                                        <p:cTn id="22" dur="1000" fill="hold"/>
                                        <p:tgtEl>
                                          <p:spTgt spid="1127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1276">
                                            <p:txEl>
                                              <p:pRg st="0" end="0"/>
                                            </p:txEl>
                                          </p:spTgt>
                                        </p:tgtEl>
                                        <p:attrNameLst>
                                          <p:attrName>ppt_y</p:attrName>
                                        </p:attrNameLst>
                                      </p:cBhvr>
                                      <p:tavLst>
                                        <p:tav tm="0">
                                          <p:val>
                                            <p:strVal val="#ppt_y-.1"/>
                                          </p:val>
                                        </p:tav>
                                        <p:tav tm="100000">
                                          <p:val>
                                            <p:strVal val="#ppt_y"/>
                                          </p:val>
                                        </p:tav>
                                      </p:tavLst>
                                    </p:anim>
                                  </p:childTnLst>
                                </p:cTn>
                              </p:par>
                            </p:childTnLst>
                          </p:cTn>
                        </p:par>
                        <p:par>
                          <p:cTn id="24" fill="hold" nodeType="afterGroup">
                            <p:stCondLst>
                              <p:cond delay="3200"/>
                            </p:stCondLst>
                            <p:childTnLst>
                              <p:par>
                                <p:cTn id="25" presetID="47" presetClass="entr" presetSubtype="0" fill="hold" grpId="0" nodeType="afterEffect">
                                  <p:stCondLst>
                                    <p:cond delay="0"/>
                                  </p:stCondLst>
                                  <p:childTnLst>
                                    <p:set>
                                      <p:cBhvr>
                                        <p:cTn id="26" dur="1" fill="hold">
                                          <p:stCondLst>
                                            <p:cond delay="0"/>
                                          </p:stCondLst>
                                        </p:cTn>
                                        <p:tgtEl>
                                          <p:spTgt spid="11276">
                                            <p:txEl>
                                              <p:pRg st="1" end="1"/>
                                            </p:txEl>
                                          </p:spTgt>
                                        </p:tgtEl>
                                        <p:attrNameLst>
                                          <p:attrName>style.visibility</p:attrName>
                                        </p:attrNameLst>
                                      </p:cBhvr>
                                      <p:to>
                                        <p:strVal val="visible"/>
                                      </p:to>
                                    </p:set>
                                    <p:animEffect transition="in" filter="fade">
                                      <p:cBhvr>
                                        <p:cTn id="27" dur="1000"/>
                                        <p:tgtEl>
                                          <p:spTgt spid="11276">
                                            <p:txEl>
                                              <p:pRg st="1" end="1"/>
                                            </p:txEl>
                                          </p:spTgt>
                                        </p:tgtEl>
                                      </p:cBhvr>
                                    </p:animEffect>
                                    <p:anim calcmode="lin" valueType="num">
                                      <p:cBhvr>
                                        <p:cTn id="28" dur="1000" fill="hold"/>
                                        <p:tgtEl>
                                          <p:spTgt spid="11276">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11276">
                                            <p:txEl>
                                              <p:pRg st="1" end="1"/>
                                            </p:txEl>
                                          </p:spTgt>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4200"/>
                            </p:stCondLst>
                            <p:childTnLst>
                              <p:par>
                                <p:cTn id="31" presetID="22" presetClass="entr" presetSubtype="8" fill="hold" nodeType="afterEffect">
                                  <p:stCondLst>
                                    <p:cond delay="0"/>
                                  </p:stCondLst>
                                  <p:childTnLst>
                                    <p:set>
                                      <p:cBhvr>
                                        <p:cTn id="32" dur="1" fill="hold">
                                          <p:stCondLst>
                                            <p:cond delay="0"/>
                                          </p:stCondLst>
                                        </p:cTn>
                                        <p:tgtEl>
                                          <p:spTgt spid="11271"/>
                                        </p:tgtEl>
                                        <p:attrNameLst>
                                          <p:attrName>style.visibility</p:attrName>
                                        </p:attrNameLst>
                                      </p:cBhvr>
                                      <p:to>
                                        <p:strVal val="visible"/>
                                      </p:to>
                                    </p:set>
                                    <p:animEffect transition="in" filter="wipe(left)">
                                      <p:cBhvr>
                                        <p:cTn id="33" dur="500"/>
                                        <p:tgtEl>
                                          <p:spTgt spid="11271"/>
                                        </p:tgtEl>
                                      </p:cBhvr>
                                    </p:animEffect>
                                  </p:childTnLst>
                                </p:cTn>
                              </p:par>
                            </p:childTnLst>
                          </p:cTn>
                        </p:par>
                        <p:par>
                          <p:cTn id="34" fill="hold" nodeType="afterGroup">
                            <p:stCondLst>
                              <p:cond delay="4700"/>
                            </p:stCondLst>
                            <p:childTnLst>
                              <p:par>
                                <p:cTn id="35" presetID="1" presetClass="entr" presetSubtype="0" fill="hold" nodeType="afterEffect">
                                  <p:stCondLst>
                                    <p:cond delay="0"/>
                                  </p:stCondLst>
                                  <p:childTnLst>
                                    <p:set>
                                      <p:cBhvr>
                                        <p:cTn id="36" dur="1" fill="hold">
                                          <p:stCondLst>
                                            <p:cond delay="0"/>
                                          </p:stCondLst>
                                        </p:cTn>
                                        <p:tgtEl>
                                          <p:spTgt spid="112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4" grpId="0"/>
      <p:bldP spid="11276"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401F7EF9-293C-4957-8F92-9F9A94EE0279}"/>
              </a:ext>
            </a:extLst>
          </p:cNvPr>
          <p:cNvSpPr>
            <a:spLocks noChangeArrowheads="1"/>
          </p:cNvSpPr>
          <p:nvPr/>
        </p:nvSpPr>
        <p:spPr bwMode="auto">
          <a:xfrm>
            <a:off x="2362200" y="168276"/>
            <a:ext cx="6096000" cy="830997"/>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So, what’s the big deal about</a:t>
            </a:r>
            <a:r>
              <a:rPr lang="en-US" altLang="en-US" sz="2400">
                <a:solidFill>
                  <a:schemeClr val="bg1"/>
                </a:solidFill>
                <a:latin typeface="Arial Black" panose="020B0A04020102020204" pitchFamily="34" charset="0"/>
              </a:rPr>
              <a:t> </a:t>
            </a:r>
            <a:br>
              <a:rPr lang="en-US" altLang="en-US" sz="2400">
                <a:solidFill>
                  <a:schemeClr val="bg1"/>
                </a:solidFill>
                <a:latin typeface="Arial Black" panose="020B0A04020102020204" pitchFamily="34" charset="0"/>
              </a:rPr>
            </a:br>
            <a:r>
              <a:rPr lang="en-US" altLang="en-US" sz="2400" i="1">
                <a:solidFill>
                  <a:schemeClr val="bg1"/>
                </a:solidFill>
                <a:latin typeface="Arial Black" panose="020B0A04020102020204" pitchFamily="34" charset="0"/>
              </a:rPr>
              <a:t>High School of Business</a:t>
            </a:r>
            <a:r>
              <a:rPr lang="en-US" altLang="en-US" sz="1400" b="1" i="1">
                <a:solidFill>
                  <a:schemeClr val="bg1"/>
                </a:solidFill>
              </a:rPr>
              <a:t>™</a:t>
            </a:r>
            <a:r>
              <a:rPr lang="en-US" altLang="en-US" b="1" i="1">
                <a:solidFill>
                  <a:schemeClr val="bg1"/>
                </a:solidFill>
              </a:rPr>
              <a:t> </a:t>
            </a:r>
            <a:r>
              <a:rPr lang="en-US" altLang="en-US" sz="2400" b="1">
                <a:solidFill>
                  <a:schemeClr val="bg1"/>
                </a:solidFill>
              </a:rPr>
              <a:t>?</a:t>
            </a:r>
          </a:p>
        </p:txBody>
      </p:sp>
      <p:sp>
        <p:nvSpPr>
          <p:cNvPr id="45059" name="Line 3">
            <a:extLst>
              <a:ext uri="{FF2B5EF4-FFF2-40B4-BE49-F238E27FC236}">
                <a16:creationId xmlns:a16="http://schemas.microsoft.com/office/drawing/2014/main" id="{D03EA6B6-CC95-465D-B9C1-0A48CA558DC2}"/>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060" name="Line 4">
            <a:extLst>
              <a:ext uri="{FF2B5EF4-FFF2-40B4-BE49-F238E27FC236}">
                <a16:creationId xmlns:a16="http://schemas.microsoft.com/office/drawing/2014/main" id="{E63F97F4-9145-45FA-BAEC-4273FC3CFDFD}"/>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5061" name="Picture 5" descr="HSB_logo_Lg">
            <a:extLst>
              <a:ext uri="{FF2B5EF4-FFF2-40B4-BE49-F238E27FC236}">
                <a16:creationId xmlns:a16="http://schemas.microsoft.com/office/drawing/2014/main" id="{2410EFA1-B7F3-4217-8B31-3036EBC633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Line 6">
            <a:extLst>
              <a:ext uri="{FF2B5EF4-FFF2-40B4-BE49-F238E27FC236}">
                <a16:creationId xmlns:a16="http://schemas.microsoft.com/office/drawing/2014/main" id="{F3781A12-8DA0-4438-80CE-23956103F4D5}"/>
              </a:ext>
            </a:extLst>
          </p:cNvPr>
          <p:cNvSpPr>
            <a:spLocks noChangeShapeType="1"/>
          </p:cNvSpPr>
          <p:nvPr/>
        </p:nvSpPr>
        <p:spPr bwMode="auto">
          <a:xfrm flipV="1">
            <a:off x="2438400" y="2119313"/>
            <a:ext cx="457200" cy="0"/>
          </a:xfrm>
          <a:prstGeom prst="line">
            <a:avLst/>
          </a:prstGeom>
          <a:noFill/>
          <a:ln w="12700">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2" name="AutoShape 8">
            <a:extLst>
              <a:ext uri="{FF2B5EF4-FFF2-40B4-BE49-F238E27FC236}">
                <a16:creationId xmlns:a16="http://schemas.microsoft.com/office/drawing/2014/main" id="{97FDBF0F-783A-464D-9E11-95DF41730C4D}"/>
              </a:ext>
            </a:extLst>
          </p:cNvPr>
          <p:cNvSpPr>
            <a:spLocks noChangeArrowheads="1"/>
          </p:cNvSpPr>
          <p:nvPr/>
        </p:nvSpPr>
        <p:spPr bwMode="auto">
          <a:xfrm>
            <a:off x="2743200" y="19050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1275" name="Rectangle 11">
            <a:extLst>
              <a:ext uri="{FF2B5EF4-FFF2-40B4-BE49-F238E27FC236}">
                <a16:creationId xmlns:a16="http://schemas.microsoft.com/office/drawing/2014/main" id="{E7DB74B7-8E49-4CA7-8E92-E479AB2B7659}"/>
              </a:ext>
            </a:extLst>
          </p:cNvPr>
          <p:cNvSpPr>
            <a:spLocks noChangeArrowheads="1"/>
          </p:cNvSpPr>
          <p:nvPr/>
        </p:nvSpPr>
        <p:spPr bwMode="auto">
          <a:xfrm>
            <a:off x="3262314" y="1873250"/>
            <a:ext cx="3671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chemeClr val="bg1"/>
                </a:solidFill>
                <a:latin typeface="Arial Black" panose="020B0A04020102020204" pitchFamily="34" charset="0"/>
              </a:rPr>
              <a:t>Your support team</a:t>
            </a:r>
          </a:p>
        </p:txBody>
      </p:sp>
      <p:sp>
        <p:nvSpPr>
          <p:cNvPr id="11277" name="Rectangle 13">
            <a:extLst>
              <a:ext uri="{FF2B5EF4-FFF2-40B4-BE49-F238E27FC236}">
                <a16:creationId xmlns:a16="http://schemas.microsoft.com/office/drawing/2014/main" id="{8C45F924-3FE5-49BF-8A46-9EB21883E0A6}"/>
              </a:ext>
            </a:extLst>
          </p:cNvPr>
          <p:cNvSpPr>
            <a:spLocks noChangeArrowheads="1"/>
          </p:cNvSpPr>
          <p:nvPr/>
        </p:nvSpPr>
        <p:spPr bwMode="auto">
          <a:xfrm>
            <a:off x="3276600" y="2482850"/>
            <a:ext cx="7391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rPr>
              <a:t>The </a:t>
            </a:r>
            <a:r>
              <a:rPr lang="en-US" altLang="en-US" sz="2200" b="1">
                <a:solidFill>
                  <a:schemeClr val="bg1"/>
                </a:solidFill>
              </a:rPr>
              <a:t>High School of Business</a:t>
            </a:r>
            <a:r>
              <a:rPr lang="en-US" altLang="en-US" sz="1400" b="1" i="1">
                <a:solidFill>
                  <a:srgbClr val="FFFF99"/>
                </a:solidFill>
              </a:rPr>
              <a:t>™</a:t>
            </a:r>
            <a:r>
              <a:rPr lang="en-US" altLang="en-US" b="1" i="1">
                <a:solidFill>
                  <a:srgbClr val="FFFF99"/>
                </a:solidFill>
              </a:rPr>
              <a:t> </a:t>
            </a:r>
            <a:br>
              <a:rPr lang="en-US" altLang="en-US" b="1" i="1">
                <a:solidFill>
                  <a:srgbClr val="FFFF99"/>
                </a:solidFill>
              </a:rPr>
            </a:br>
            <a:r>
              <a:rPr lang="en-US" altLang="en-US" sz="2200">
                <a:solidFill>
                  <a:srgbClr val="FFFF99"/>
                </a:solidFill>
              </a:rPr>
              <a:t>Steering Team at your school</a:t>
            </a:r>
            <a:endParaRPr lang="en-US" altLang="en-US" sz="2200">
              <a:solidFill>
                <a:srgbClr val="FFFF99"/>
              </a:solidFill>
              <a:cs typeface="Arial" panose="020B0604020202020204" pitchFamily="34" charset="0"/>
            </a:endParaRPr>
          </a:p>
        </p:txBody>
      </p:sp>
      <p:sp>
        <p:nvSpPr>
          <p:cNvPr id="11278" name="Rectangle 14">
            <a:extLst>
              <a:ext uri="{FF2B5EF4-FFF2-40B4-BE49-F238E27FC236}">
                <a16:creationId xmlns:a16="http://schemas.microsoft.com/office/drawing/2014/main" id="{61F0A1EE-42EB-407C-8C61-DEF58AA024E2}"/>
              </a:ext>
            </a:extLst>
          </p:cNvPr>
          <p:cNvSpPr>
            <a:spLocks noChangeArrowheads="1"/>
          </p:cNvSpPr>
          <p:nvPr/>
        </p:nvSpPr>
        <p:spPr bwMode="auto">
          <a:xfrm>
            <a:off x="4038600" y="3460750"/>
            <a:ext cx="3048000" cy="125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31775" indent="-2317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chemeClr val="bg1"/>
              </a:buClr>
              <a:buSzPct val="115000"/>
              <a:buFontTx/>
              <a:buChar char="•"/>
            </a:pPr>
            <a:r>
              <a:rPr lang="en-US" altLang="en-US" sz="2000">
                <a:solidFill>
                  <a:schemeClr val="bg1"/>
                </a:solidFill>
              </a:rPr>
              <a:t>Business executives</a:t>
            </a:r>
          </a:p>
          <a:p>
            <a:pPr eaLnBrk="1" hangingPunct="1">
              <a:spcAft>
                <a:spcPct val="40000"/>
              </a:spcAft>
              <a:buClr>
                <a:schemeClr val="bg1"/>
              </a:buClr>
              <a:buSzPct val="115000"/>
              <a:buFontTx/>
              <a:buChar char="•"/>
            </a:pPr>
            <a:r>
              <a:rPr lang="en-US" altLang="en-US" sz="2000">
                <a:solidFill>
                  <a:schemeClr val="bg1"/>
                </a:solidFill>
              </a:rPr>
              <a:t>College professors</a:t>
            </a:r>
          </a:p>
          <a:p>
            <a:pPr eaLnBrk="1" hangingPunct="1">
              <a:spcAft>
                <a:spcPct val="40000"/>
              </a:spcAft>
              <a:buClr>
                <a:schemeClr val="bg1"/>
              </a:buClr>
              <a:buSzPct val="115000"/>
              <a:buFontTx/>
              <a:buChar char="•"/>
            </a:pPr>
            <a:r>
              <a:rPr lang="en-US" altLang="en-US" sz="2000">
                <a:solidFill>
                  <a:schemeClr val="bg1"/>
                </a:solidFill>
              </a:rPr>
              <a:t>Teachers</a:t>
            </a:r>
          </a:p>
        </p:txBody>
      </p:sp>
      <p:sp>
        <p:nvSpPr>
          <p:cNvPr id="11280" name="Rectangle 16">
            <a:extLst>
              <a:ext uri="{FF2B5EF4-FFF2-40B4-BE49-F238E27FC236}">
                <a16:creationId xmlns:a16="http://schemas.microsoft.com/office/drawing/2014/main" id="{F3032CBD-916C-4D97-8A39-6C49306F2579}"/>
              </a:ext>
            </a:extLst>
          </p:cNvPr>
          <p:cNvSpPr>
            <a:spLocks noChangeArrowheads="1"/>
          </p:cNvSpPr>
          <p:nvPr/>
        </p:nvSpPr>
        <p:spPr bwMode="auto">
          <a:xfrm>
            <a:off x="7239000" y="3475038"/>
            <a:ext cx="30480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31775" indent="-2317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chemeClr val="bg1"/>
              </a:buClr>
              <a:buSzPct val="115000"/>
              <a:buFontTx/>
              <a:buChar char="•"/>
            </a:pPr>
            <a:r>
              <a:rPr lang="en-US" altLang="en-US" sz="2000">
                <a:solidFill>
                  <a:schemeClr val="bg1"/>
                </a:solidFill>
              </a:rPr>
              <a:t>School counselors</a:t>
            </a:r>
          </a:p>
          <a:p>
            <a:pPr eaLnBrk="1" hangingPunct="1">
              <a:spcAft>
                <a:spcPct val="40000"/>
              </a:spcAft>
              <a:buClr>
                <a:schemeClr val="bg1"/>
              </a:buClr>
              <a:buSzPct val="115000"/>
              <a:buFontTx/>
              <a:buChar char="•"/>
            </a:pPr>
            <a:r>
              <a:rPr lang="en-US" altLang="en-US" sz="2000">
                <a:solidFill>
                  <a:schemeClr val="bg1"/>
                </a:solidFill>
              </a:rPr>
              <a:t>Principal</a:t>
            </a:r>
          </a:p>
        </p:txBody>
      </p:sp>
      <p:sp>
        <p:nvSpPr>
          <p:cNvPr id="11281" name="Rectangle 17">
            <a:extLst>
              <a:ext uri="{FF2B5EF4-FFF2-40B4-BE49-F238E27FC236}">
                <a16:creationId xmlns:a16="http://schemas.microsoft.com/office/drawing/2014/main" id="{6A131815-8D95-4D92-8798-92FE2F43DDE0}"/>
              </a:ext>
            </a:extLst>
          </p:cNvPr>
          <p:cNvSpPr>
            <a:spLocks noChangeArrowheads="1"/>
          </p:cNvSpPr>
          <p:nvPr/>
        </p:nvSpPr>
        <p:spPr bwMode="auto">
          <a:xfrm>
            <a:off x="3276600" y="4922838"/>
            <a:ext cx="6705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rPr>
              <a:t>Working together to build </a:t>
            </a:r>
            <a:br>
              <a:rPr lang="en-US" altLang="en-US" sz="2200">
                <a:solidFill>
                  <a:srgbClr val="FFFF99"/>
                </a:solidFill>
              </a:rPr>
            </a:br>
            <a:r>
              <a:rPr lang="en-US" altLang="en-US" sz="2200">
                <a:solidFill>
                  <a:srgbClr val="FFFF99"/>
                </a:solidFill>
              </a:rPr>
              <a:t>the best program for you</a:t>
            </a:r>
            <a:endParaRPr lang="en-US" altLang="en-US" sz="2200">
              <a:solidFill>
                <a:srgbClr val="FFFF99"/>
              </a:solidFill>
              <a:cs typeface="Arial" panose="020B0604020202020204" pitchFamily="34" charset="0"/>
            </a:endParaRPr>
          </a:p>
        </p:txBody>
      </p:sp>
      <p:pic>
        <p:nvPicPr>
          <p:cNvPr id="11282" name="Picture 18" descr="StandOnBulleye">
            <a:extLst>
              <a:ext uri="{FF2B5EF4-FFF2-40B4-BE49-F238E27FC236}">
                <a16:creationId xmlns:a16="http://schemas.microsoft.com/office/drawing/2014/main" id="{DFE3B941-9676-48D0-9095-B26BE7EBF1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4648201"/>
            <a:ext cx="2743200" cy="19399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5074" name="Rectangle 52">
            <a:extLst>
              <a:ext uri="{FF2B5EF4-FFF2-40B4-BE49-F238E27FC236}">
                <a16:creationId xmlns:a16="http://schemas.microsoft.com/office/drawing/2014/main" id="{D8527DCD-BD80-4D9B-81EE-D4DFC53D53A1}"/>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500"/>
                                  </p:stCondLst>
                                  <p:childTnLst>
                                    <p:set>
                                      <p:cBhvr>
                                        <p:cTn id="6" dur="1" fill="hold">
                                          <p:stCondLst>
                                            <p:cond delay="0"/>
                                          </p:stCondLst>
                                        </p:cTn>
                                        <p:tgtEl>
                                          <p:spTgt spid="11270"/>
                                        </p:tgtEl>
                                        <p:attrNameLst>
                                          <p:attrName>style.visibility</p:attrName>
                                        </p:attrNameLst>
                                      </p:cBhvr>
                                      <p:to>
                                        <p:strVal val="visible"/>
                                      </p:to>
                                    </p:set>
                                    <p:animEffect transition="in" filter="wipe(left)">
                                      <p:cBhvr>
                                        <p:cTn id="7" dur="500"/>
                                        <p:tgtEl>
                                          <p:spTgt spid="11270"/>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11272"/>
                                        </p:tgtEl>
                                        <p:attrNameLst>
                                          <p:attrName>style.visibility</p:attrName>
                                        </p:attrNameLst>
                                      </p:cBhvr>
                                      <p:to>
                                        <p:strVal val="visible"/>
                                      </p:to>
                                    </p:set>
                                  </p:childTnLst>
                                </p:cTn>
                              </p:par>
                            </p:childTnLst>
                          </p:cTn>
                        </p:par>
                        <p:par>
                          <p:cTn id="11" fill="hold" nodeType="afterGroup">
                            <p:stCondLst>
                              <p:cond delay="1000"/>
                            </p:stCondLst>
                            <p:childTnLst>
                              <p:par>
                                <p:cTn id="12" presetID="22" presetClass="entr" presetSubtype="8" fill="hold" grpId="0" nodeType="afterEffect">
                                  <p:stCondLst>
                                    <p:cond delay="1000"/>
                                  </p:stCondLst>
                                  <p:childTnLst>
                                    <p:set>
                                      <p:cBhvr>
                                        <p:cTn id="13" dur="1" fill="hold">
                                          <p:stCondLst>
                                            <p:cond delay="0"/>
                                          </p:stCondLst>
                                        </p:cTn>
                                        <p:tgtEl>
                                          <p:spTgt spid="11275"/>
                                        </p:tgtEl>
                                        <p:attrNameLst>
                                          <p:attrName>style.visibility</p:attrName>
                                        </p:attrNameLst>
                                      </p:cBhvr>
                                      <p:to>
                                        <p:strVal val="visible"/>
                                      </p:to>
                                    </p:set>
                                    <p:animEffect transition="in" filter="wipe(left)">
                                      <p:cBhvr>
                                        <p:cTn id="14" dur="500"/>
                                        <p:tgtEl>
                                          <p:spTgt spid="11275"/>
                                        </p:tgtEl>
                                      </p:cBhvr>
                                    </p:animEffect>
                                  </p:childTnLst>
                                </p:cTn>
                              </p:par>
                            </p:childTnLst>
                          </p:cTn>
                        </p:par>
                        <p:par>
                          <p:cTn id="15" fill="hold" nodeType="afterGroup">
                            <p:stCondLst>
                              <p:cond delay="2500"/>
                            </p:stCondLst>
                            <p:childTnLst>
                              <p:par>
                                <p:cTn id="16" presetID="47" presetClass="entr" presetSubtype="0" fill="hold" grpId="0" nodeType="afterEffect">
                                  <p:stCondLst>
                                    <p:cond delay="1000"/>
                                  </p:stCondLst>
                                  <p:childTnLst>
                                    <p:set>
                                      <p:cBhvr>
                                        <p:cTn id="17" dur="1" fill="hold">
                                          <p:stCondLst>
                                            <p:cond delay="0"/>
                                          </p:stCondLst>
                                        </p:cTn>
                                        <p:tgtEl>
                                          <p:spTgt spid="11277">
                                            <p:txEl>
                                              <p:pRg st="0" end="0"/>
                                            </p:txEl>
                                          </p:spTgt>
                                        </p:tgtEl>
                                        <p:attrNameLst>
                                          <p:attrName>style.visibility</p:attrName>
                                        </p:attrNameLst>
                                      </p:cBhvr>
                                      <p:to>
                                        <p:strVal val="visible"/>
                                      </p:to>
                                    </p:set>
                                    <p:animEffect transition="in" filter="fade">
                                      <p:cBhvr>
                                        <p:cTn id="18" dur="1000"/>
                                        <p:tgtEl>
                                          <p:spTgt spid="11277">
                                            <p:txEl>
                                              <p:pRg st="0" end="0"/>
                                            </p:txEl>
                                          </p:spTgt>
                                        </p:tgtEl>
                                      </p:cBhvr>
                                    </p:animEffect>
                                    <p:anim calcmode="lin" valueType="num">
                                      <p:cBhvr>
                                        <p:cTn id="19" dur="1000" fill="hold"/>
                                        <p:tgtEl>
                                          <p:spTgt spid="11277">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1277">
                                            <p:txEl>
                                              <p:pRg st="0" end="0"/>
                                            </p:txEl>
                                          </p:spTgt>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4500"/>
                            </p:stCondLst>
                            <p:childTnLst>
                              <p:par>
                                <p:cTn id="22" presetID="47" presetClass="entr" presetSubtype="0" fill="hold" grpId="0" nodeType="afterEffect">
                                  <p:stCondLst>
                                    <p:cond delay="500"/>
                                  </p:stCondLst>
                                  <p:childTnLst>
                                    <p:set>
                                      <p:cBhvr>
                                        <p:cTn id="23" dur="1" fill="hold">
                                          <p:stCondLst>
                                            <p:cond delay="0"/>
                                          </p:stCondLst>
                                        </p:cTn>
                                        <p:tgtEl>
                                          <p:spTgt spid="11278">
                                            <p:txEl>
                                              <p:pRg st="0" end="0"/>
                                            </p:txEl>
                                          </p:spTgt>
                                        </p:tgtEl>
                                        <p:attrNameLst>
                                          <p:attrName>style.visibility</p:attrName>
                                        </p:attrNameLst>
                                      </p:cBhvr>
                                      <p:to>
                                        <p:strVal val="visible"/>
                                      </p:to>
                                    </p:set>
                                    <p:animEffect transition="in" filter="fade">
                                      <p:cBhvr>
                                        <p:cTn id="24" dur="1000"/>
                                        <p:tgtEl>
                                          <p:spTgt spid="11278">
                                            <p:txEl>
                                              <p:pRg st="0" end="0"/>
                                            </p:txEl>
                                          </p:spTgt>
                                        </p:tgtEl>
                                      </p:cBhvr>
                                    </p:animEffect>
                                    <p:anim calcmode="lin" valueType="num">
                                      <p:cBhvr>
                                        <p:cTn id="25" dur="1000" fill="hold"/>
                                        <p:tgtEl>
                                          <p:spTgt spid="11278">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1278">
                                            <p:txEl>
                                              <p:pRg st="0" end="0"/>
                                            </p:txEl>
                                          </p:spTgt>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6000"/>
                            </p:stCondLst>
                            <p:childTnLst>
                              <p:par>
                                <p:cTn id="28" presetID="47" presetClass="entr" presetSubtype="0" fill="hold" grpId="0" nodeType="afterEffect">
                                  <p:stCondLst>
                                    <p:cond delay="500"/>
                                  </p:stCondLst>
                                  <p:childTnLst>
                                    <p:set>
                                      <p:cBhvr>
                                        <p:cTn id="29" dur="1" fill="hold">
                                          <p:stCondLst>
                                            <p:cond delay="0"/>
                                          </p:stCondLst>
                                        </p:cTn>
                                        <p:tgtEl>
                                          <p:spTgt spid="11278">
                                            <p:txEl>
                                              <p:pRg st="1" end="1"/>
                                            </p:txEl>
                                          </p:spTgt>
                                        </p:tgtEl>
                                        <p:attrNameLst>
                                          <p:attrName>style.visibility</p:attrName>
                                        </p:attrNameLst>
                                      </p:cBhvr>
                                      <p:to>
                                        <p:strVal val="visible"/>
                                      </p:to>
                                    </p:set>
                                    <p:animEffect transition="in" filter="fade">
                                      <p:cBhvr>
                                        <p:cTn id="30" dur="1000"/>
                                        <p:tgtEl>
                                          <p:spTgt spid="11278">
                                            <p:txEl>
                                              <p:pRg st="1" end="1"/>
                                            </p:txEl>
                                          </p:spTgt>
                                        </p:tgtEl>
                                      </p:cBhvr>
                                    </p:animEffect>
                                    <p:anim calcmode="lin" valueType="num">
                                      <p:cBhvr>
                                        <p:cTn id="31" dur="1000" fill="hold"/>
                                        <p:tgtEl>
                                          <p:spTgt spid="11278">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11278">
                                            <p:txEl>
                                              <p:pRg st="1" end="1"/>
                                            </p:txEl>
                                          </p:spTgt>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7500"/>
                            </p:stCondLst>
                            <p:childTnLst>
                              <p:par>
                                <p:cTn id="34" presetID="47" presetClass="entr" presetSubtype="0" fill="hold" grpId="0" nodeType="afterEffect">
                                  <p:stCondLst>
                                    <p:cond delay="500"/>
                                  </p:stCondLst>
                                  <p:childTnLst>
                                    <p:set>
                                      <p:cBhvr>
                                        <p:cTn id="35" dur="1" fill="hold">
                                          <p:stCondLst>
                                            <p:cond delay="0"/>
                                          </p:stCondLst>
                                        </p:cTn>
                                        <p:tgtEl>
                                          <p:spTgt spid="11278">
                                            <p:txEl>
                                              <p:pRg st="2" end="2"/>
                                            </p:txEl>
                                          </p:spTgt>
                                        </p:tgtEl>
                                        <p:attrNameLst>
                                          <p:attrName>style.visibility</p:attrName>
                                        </p:attrNameLst>
                                      </p:cBhvr>
                                      <p:to>
                                        <p:strVal val="visible"/>
                                      </p:to>
                                    </p:set>
                                    <p:animEffect transition="in" filter="fade">
                                      <p:cBhvr>
                                        <p:cTn id="36" dur="1000"/>
                                        <p:tgtEl>
                                          <p:spTgt spid="11278">
                                            <p:txEl>
                                              <p:pRg st="2" end="2"/>
                                            </p:txEl>
                                          </p:spTgt>
                                        </p:tgtEl>
                                      </p:cBhvr>
                                    </p:animEffect>
                                    <p:anim calcmode="lin" valueType="num">
                                      <p:cBhvr>
                                        <p:cTn id="37" dur="1000" fill="hold"/>
                                        <p:tgtEl>
                                          <p:spTgt spid="11278">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11278">
                                            <p:txEl>
                                              <p:pRg st="2" end="2"/>
                                            </p:txEl>
                                          </p:spTgt>
                                        </p:tgtEl>
                                        <p:attrNameLst>
                                          <p:attrName>ppt_y</p:attrName>
                                        </p:attrNameLst>
                                      </p:cBhvr>
                                      <p:tavLst>
                                        <p:tav tm="0">
                                          <p:val>
                                            <p:strVal val="#ppt_y-.1"/>
                                          </p:val>
                                        </p:tav>
                                        <p:tav tm="100000">
                                          <p:val>
                                            <p:strVal val="#ppt_y"/>
                                          </p:val>
                                        </p:tav>
                                      </p:tavLst>
                                    </p:anim>
                                  </p:childTnLst>
                                </p:cTn>
                              </p:par>
                            </p:childTnLst>
                          </p:cTn>
                        </p:par>
                        <p:par>
                          <p:cTn id="39" fill="hold" nodeType="afterGroup">
                            <p:stCondLst>
                              <p:cond delay="9000"/>
                            </p:stCondLst>
                            <p:childTnLst>
                              <p:par>
                                <p:cTn id="40" presetID="47" presetClass="entr" presetSubtype="0" fill="hold" grpId="0" nodeType="afterEffect">
                                  <p:stCondLst>
                                    <p:cond delay="500"/>
                                  </p:stCondLst>
                                  <p:childTnLst>
                                    <p:set>
                                      <p:cBhvr>
                                        <p:cTn id="41" dur="1" fill="hold">
                                          <p:stCondLst>
                                            <p:cond delay="0"/>
                                          </p:stCondLst>
                                        </p:cTn>
                                        <p:tgtEl>
                                          <p:spTgt spid="11280">
                                            <p:txEl>
                                              <p:pRg st="0" end="0"/>
                                            </p:txEl>
                                          </p:spTgt>
                                        </p:tgtEl>
                                        <p:attrNameLst>
                                          <p:attrName>style.visibility</p:attrName>
                                        </p:attrNameLst>
                                      </p:cBhvr>
                                      <p:to>
                                        <p:strVal val="visible"/>
                                      </p:to>
                                    </p:set>
                                    <p:animEffect transition="in" filter="fade">
                                      <p:cBhvr>
                                        <p:cTn id="42" dur="1000"/>
                                        <p:tgtEl>
                                          <p:spTgt spid="11280">
                                            <p:txEl>
                                              <p:pRg st="0" end="0"/>
                                            </p:txEl>
                                          </p:spTgt>
                                        </p:tgtEl>
                                      </p:cBhvr>
                                    </p:animEffect>
                                    <p:anim calcmode="lin" valueType="num">
                                      <p:cBhvr>
                                        <p:cTn id="43" dur="1000" fill="hold"/>
                                        <p:tgtEl>
                                          <p:spTgt spid="11280">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11280">
                                            <p:txEl>
                                              <p:pRg st="0" end="0"/>
                                            </p:txEl>
                                          </p:spTgt>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10500"/>
                            </p:stCondLst>
                            <p:childTnLst>
                              <p:par>
                                <p:cTn id="46" presetID="47" presetClass="entr" presetSubtype="0" fill="hold" grpId="0" nodeType="afterEffect">
                                  <p:stCondLst>
                                    <p:cond delay="500"/>
                                  </p:stCondLst>
                                  <p:childTnLst>
                                    <p:set>
                                      <p:cBhvr>
                                        <p:cTn id="47" dur="1" fill="hold">
                                          <p:stCondLst>
                                            <p:cond delay="0"/>
                                          </p:stCondLst>
                                        </p:cTn>
                                        <p:tgtEl>
                                          <p:spTgt spid="11280">
                                            <p:txEl>
                                              <p:pRg st="1" end="1"/>
                                            </p:txEl>
                                          </p:spTgt>
                                        </p:tgtEl>
                                        <p:attrNameLst>
                                          <p:attrName>style.visibility</p:attrName>
                                        </p:attrNameLst>
                                      </p:cBhvr>
                                      <p:to>
                                        <p:strVal val="visible"/>
                                      </p:to>
                                    </p:set>
                                    <p:animEffect transition="in" filter="fade">
                                      <p:cBhvr>
                                        <p:cTn id="48" dur="1000"/>
                                        <p:tgtEl>
                                          <p:spTgt spid="11280">
                                            <p:txEl>
                                              <p:pRg st="1" end="1"/>
                                            </p:txEl>
                                          </p:spTgt>
                                        </p:tgtEl>
                                      </p:cBhvr>
                                    </p:animEffect>
                                    <p:anim calcmode="lin" valueType="num">
                                      <p:cBhvr>
                                        <p:cTn id="49" dur="1000" fill="hold"/>
                                        <p:tgtEl>
                                          <p:spTgt spid="11280">
                                            <p:txEl>
                                              <p:pRg st="1" end="1"/>
                                            </p:txEl>
                                          </p:spTgt>
                                        </p:tgtEl>
                                        <p:attrNameLst>
                                          <p:attrName>ppt_x</p:attrName>
                                        </p:attrNameLst>
                                      </p:cBhvr>
                                      <p:tavLst>
                                        <p:tav tm="0">
                                          <p:val>
                                            <p:strVal val="#ppt_x"/>
                                          </p:val>
                                        </p:tav>
                                        <p:tav tm="100000">
                                          <p:val>
                                            <p:strVal val="#ppt_x"/>
                                          </p:val>
                                        </p:tav>
                                      </p:tavLst>
                                    </p:anim>
                                    <p:anim calcmode="lin" valueType="num">
                                      <p:cBhvr>
                                        <p:cTn id="50" dur="1000" fill="hold"/>
                                        <p:tgtEl>
                                          <p:spTgt spid="11280">
                                            <p:txEl>
                                              <p:pRg st="1" end="1"/>
                                            </p:txEl>
                                          </p:spTgt>
                                        </p:tgtEl>
                                        <p:attrNameLst>
                                          <p:attrName>ppt_y</p:attrName>
                                        </p:attrNameLst>
                                      </p:cBhvr>
                                      <p:tavLst>
                                        <p:tav tm="0">
                                          <p:val>
                                            <p:strVal val="#ppt_y-.1"/>
                                          </p:val>
                                        </p:tav>
                                        <p:tav tm="100000">
                                          <p:val>
                                            <p:strVal val="#ppt_y"/>
                                          </p:val>
                                        </p:tav>
                                      </p:tavLst>
                                    </p:anim>
                                  </p:childTnLst>
                                </p:cTn>
                              </p:par>
                            </p:childTnLst>
                          </p:cTn>
                        </p:par>
                        <p:par>
                          <p:cTn id="51" fill="hold" nodeType="afterGroup">
                            <p:stCondLst>
                              <p:cond delay="12000"/>
                            </p:stCondLst>
                            <p:childTnLst>
                              <p:par>
                                <p:cTn id="52" presetID="47" presetClass="entr" presetSubtype="0" fill="hold" grpId="0" nodeType="afterEffect">
                                  <p:stCondLst>
                                    <p:cond delay="1000"/>
                                  </p:stCondLst>
                                  <p:childTnLst>
                                    <p:set>
                                      <p:cBhvr>
                                        <p:cTn id="53" dur="1" fill="hold">
                                          <p:stCondLst>
                                            <p:cond delay="0"/>
                                          </p:stCondLst>
                                        </p:cTn>
                                        <p:tgtEl>
                                          <p:spTgt spid="11281">
                                            <p:txEl>
                                              <p:pRg st="0" end="0"/>
                                            </p:txEl>
                                          </p:spTgt>
                                        </p:tgtEl>
                                        <p:attrNameLst>
                                          <p:attrName>style.visibility</p:attrName>
                                        </p:attrNameLst>
                                      </p:cBhvr>
                                      <p:to>
                                        <p:strVal val="visible"/>
                                      </p:to>
                                    </p:set>
                                    <p:animEffect transition="in" filter="fade">
                                      <p:cBhvr>
                                        <p:cTn id="54" dur="1000"/>
                                        <p:tgtEl>
                                          <p:spTgt spid="11281">
                                            <p:txEl>
                                              <p:pRg st="0" end="0"/>
                                            </p:txEl>
                                          </p:spTgt>
                                        </p:tgtEl>
                                      </p:cBhvr>
                                    </p:animEffect>
                                    <p:anim calcmode="lin" valueType="num">
                                      <p:cBhvr>
                                        <p:cTn id="55" dur="1000" fill="hold"/>
                                        <p:tgtEl>
                                          <p:spTgt spid="11281">
                                            <p:txEl>
                                              <p:pRg st="0" end="0"/>
                                            </p:txEl>
                                          </p:spTgt>
                                        </p:tgtEl>
                                        <p:attrNameLst>
                                          <p:attrName>ppt_x</p:attrName>
                                        </p:attrNameLst>
                                      </p:cBhvr>
                                      <p:tavLst>
                                        <p:tav tm="0">
                                          <p:val>
                                            <p:strVal val="#ppt_x"/>
                                          </p:val>
                                        </p:tav>
                                        <p:tav tm="100000">
                                          <p:val>
                                            <p:strVal val="#ppt_x"/>
                                          </p:val>
                                        </p:tav>
                                      </p:tavLst>
                                    </p:anim>
                                    <p:anim calcmode="lin" valueType="num">
                                      <p:cBhvr>
                                        <p:cTn id="56" dur="1000" fill="hold"/>
                                        <p:tgtEl>
                                          <p:spTgt spid="1128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5" grpId="0"/>
      <p:bldP spid="11277" grpId="0" build="p"/>
      <p:bldP spid="11278" grpId="0" uiExpand="1" build="p"/>
      <p:bldP spid="11280" grpId="0" uiExpand="1" build="p"/>
      <p:bldP spid="1128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B9D2818-1363-4812-A799-7BAFD6219B5F}"/>
              </a:ext>
            </a:extLst>
          </p:cNvPr>
          <p:cNvSpPr>
            <a:spLocks noChangeArrowheads="1"/>
          </p:cNvSpPr>
          <p:nvPr/>
        </p:nvSpPr>
        <p:spPr bwMode="auto">
          <a:xfrm>
            <a:off x="2362200" y="168276"/>
            <a:ext cx="6096000" cy="830997"/>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So, what’s the big deal about</a:t>
            </a:r>
            <a:r>
              <a:rPr lang="en-US" altLang="en-US" sz="2400">
                <a:solidFill>
                  <a:schemeClr val="bg1"/>
                </a:solidFill>
                <a:latin typeface="Arial Black" panose="020B0A04020102020204" pitchFamily="34" charset="0"/>
              </a:rPr>
              <a:t> </a:t>
            </a:r>
            <a:br>
              <a:rPr lang="en-US" altLang="en-US" sz="2400">
                <a:solidFill>
                  <a:schemeClr val="bg1"/>
                </a:solidFill>
                <a:latin typeface="Arial Black" panose="020B0A04020102020204" pitchFamily="34" charset="0"/>
              </a:rPr>
            </a:br>
            <a:r>
              <a:rPr lang="en-US" altLang="en-US" sz="2400" i="1">
                <a:solidFill>
                  <a:schemeClr val="bg1"/>
                </a:solidFill>
                <a:latin typeface="Arial Black" panose="020B0A04020102020204" pitchFamily="34" charset="0"/>
              </a:rPr>
              <a:t>High School of Business</a:t>
            </a:r>
            <a:r>
              <a:rPr lang="en-US" altLang="en-US" sz="1400" b="1" i="1">
                <a:solidFill>
                  <a:schemeClr val="bg1"/>
                </a:solidFill>
              </a:rPr>
              <a:t>™</a:t>
            </a:r>
            <a:r>
              <a:rPr lang="en-US" altLang="en-US" b="1" i="1">
                <a:solidFill>
                  <a:schemeClr val="bg1"/>
                </a:solidFill>
              </a:rPr>
              <a:t> </a:t>
            </a:r>
            <a:r>
              <a:rPr lang="en-US" altLang="en-US" sz="2400" b="1">
                <a:solidFill>
                  <a:schemeClr val="bg1"/>
                </a:solidFill>
              </a:rPr>
              <a:t>?</a:t>
            </a:r>
          </a:p>
        </p:txBody>
      </p:sp>
      <p:sp>
        <p:nvSpPr>
          <p:cNvPr id="11267" name="Line 3">
            <a:extLst>
              <a:ext uri="{FF2B5EF4-FFF2-40B4-BE49-F238E27FC236}">
                <a16:creationId xmlns:a16="http://schemas.microsoft.com/office/drawing/2014/main" id="{1ADFFC46-947A-417F-A425-62F87B1E6B89}"/>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68" name="Line 4">
            <a:extLst>
              <a:ext uri="{FF2B5EF4-FFF2-40B4-BE49-F238E27FC236}">
                <a16:creationId xmlns:a16="http://schemas.microsoft.com/office/drawing/2014/main" id="{CD27E689-D1F9-4EEF-B6F8-D8153E874028}"/>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1269" name="Picture 5" descr="HSB_logo_Lg">
            <a:extLst>
              <a:ext uri="{FF2B5EF4-FFF2-40B4-BE49-F238E27FC236}">
                <a16:creationId xmlns:a16="http://schemas.microsoft.com/office/drawing/2014/main" id="{DE0A041E-9489-4585-B224-07E546ABE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Line 7">
            <a:extLst>
              <a:ext uri="{FF2B5EF4-FFF2-40B4-BE49-F238E27FC236}">
                <a16:creationId xmlns:a16="http://schemas.microsoft.com/office/drawing/2014/main" id="{0B480BC5-2F44-4B53-AD4C-7F95BF319BB6}"/>
              </a:ext>
            </a:extLst>
          </p:cNvPr>
          <p:cNvSpPr>
            <a:spLocks noChangeShapeType="1"/>
          </p:cNvSpPr>
          <p:nvPr/>
        </p:nvSpPr>
        <p:spPr bwMode="auto">
          <a:xfrm flipV="1">
            <a:off x="2438400" y="1752600"/>
            <a:ext cx="457200" cy="0"/>
          </a:xfrm>
          <a:prstGeom prst="line">
            <a:avLst/>
          </a:prstGeom>
          <a:noFill/>
          <a:ln w="12700">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6" name="AutoShape 8">
            <a:extLst>
              <a:ext uri="{FF2B5EF4-FFF2-40B4-BE49-F238E27FC236}">
                <a16:creationId xmlns:a16="http://schemas.microsoft.com/office/drawing/2014/main" id="{EF0B74FA-3C12-433C-A963-FC8A1672809D}"/>
              </a:ext>
            </a:extLst>
          </p:cNvPr>
          <p:cNvSpPr>
            <a:spLocks noChangeArrowheads="1"/>
          </p:cNvSpPr>
          <p:nvPr/>
        </p:nvSpPr>
        <p:spPr bwMode="auto">
          <a:xfrm>
            <a:off x="2743200" y="15240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2298" name="Rectangle 10">
            <a:extLst>
              <a:ext uri="{FF2B5EF4-FFF2-40B4-BE49-F238E27FC236}">
                <a16:creationId xmlns:a16="http://schemas.microsoft.com/office/drawing/2014/main" id="{369A9778-7999-417F-852D-1191816BB27A}"/>
              </a:ext>
            </a:extLst>
          </p:cNvPr>
          <p:cNvSpPr>
            <a:spLocks noChangeArrowheads="1"/>
          </p:cNvSpPr>
          <p:nvPr/>
        </p:nvSpPr>
        <p:spPr bwMode="auto">
          <a:xfrm>
            <a:off x="3248026" y="1524000"/>
            <a:ext cx="4905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chemeClr val="bg1"/>
                </a:solidFill>
                <a:latin typeface="Arial Black" panose="020B0A04020102020204" pitchFamily="34" charset="0"/>
              </a:rPr>
              <a:t>Make Connections</a:t>
            </a:r>
          </a:p>
        </p:txBody>
      </p:sp>
      <p:sp>
        <p:nvSpPr>
          <p:cNvPr id="12300" name="Rectangle 12">
            <a:extLst>
              <a:ext uri="{FF2B5EF4-FFF2-40B4-BE49-F238E27FC236}">
                <a16:creationId xmlns:a16="http://schemas.microsoft.com/office/drawing/2014/main" id="{0DDB5DE1-924D-4CEF-B4C8-A56BEAFFD9BE}"/>
              </a:ext>
            </a:extLst>
          </p:cNvPr>
          <p:cNvSpPr>
            <a:spLocks noChangeArrowheads="1"/>
          </p:cNvSpPr>
          <p:nvPr/>
        </p:nvSpPr>
        <p:spPr bwMode="auto">
          <a:xfrm>
            <a:off x="3276600" y="2137261"/>
            <a:ext cx="6858000" cy="219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rPr>
              <a:t>Guest speakers from business world</a:t>
            </a:r>
          </a:p>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rPr>
              <a:t>Expert audiences for your team presentations</a:t>
            </a:r>
          </a:p>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rPr>
              <a:t>Short internship experience</a:t>
            </a:r>
          </a:p>
          <a:p>
            <a:pPr eaLnBrk="1" hangingPunct="1">
              <a:spcAft>
                <a:spcPct val="40000"/>
              </a:spcAft>
              <a:buClr>
                <a:srgbClr val="FD2D03"/>
              </a:buClr>
              <a:buSzPct val="130000"/>
              <a:buFont typeface="Wingdings" panose="05000000000000000000" pitchFamily="2" charset="2"/>
              <a:buChar char="ü"/>
            </a:pPr>
            <a:r>
              <a:rPr lang="en-US" altLang="en-US" sz="2200" b="1">
                <a:solidFill>
                  <a:srgbClr val="FFFFCC"/>
                </a:solidFill>
              </a:rPr>
              <a:t>High</a:t>
            </a:r>
            <a:r>
              <a:rPr lang="en-US" altLang="en-US" sz="2200">
                <a:solidFill>
                  <a:srgbClr val="FFFF99"/>
                </a:solidFill>
              </a:rPr>
              <a:t> </a:t>
            </a:r>
            <a:r>
              <a:rPr lang="en-US" altLang="en-US" sz="2200" b="1">
                <a:solidFill>
                  <a:srgbClr val="FFFFCC"/>
                </a:solidFill>
              </a:rPr>
              <a:t>School of Business</a:t>
            </a:r>
            <a:r>
              <a:rPr lang="en-US" altLang="en-US" b="1" i="1">
                <a:solidFill>
                  <a:srgbClr val="FFFF99"/>
                </a:solidFill>
              </a:rPr>
              <a:t>™ </a:t>
            </a:r>
            <a:r>
              <a:rPr lang="en-US" altLang="en-US" sz="2200">
                <a:solidFill>
                  <a:srgbClr val="FFFF99"/>
                </a:solidFill>
              </a:rPr>
              <a:t>students </a:t>
            </a:r>
            <a:br>
              <a:rPr lang="en-US" altLang="en-US" sz="2200">
                <a:solidFill>
                  <a:srgbClr val="FFFF99"/>
                </a:solidFill>
              </a:rPr>
            </a:br>
            <a:r>
              <a:rPr lang="en-US" altLang="en-US" sz="2200">
                <a:solidFill>
                  <a:srgbClr val="FFFF99"/>
                </a:solidFill>
              </a:rPr>
              <a:t>from across the country</a:t>
            </a:r>
          </a:p>
        </p:txBody>
      </p:sp>
      <p:pic>
        <p:nvPicPr>
          <p:cNvPr id="12309" name="Picture 21" descr="HSB_ProjectConsult">
            <a:extLst>
              <a:ext uri="{FF2B5EF4-FFF2-40B4-BE49-F238E27FC236}">
                <a16:creationId xmlns:a16="http://schemas.microsoft.com/office/drawing/2014/main" id="{4904130E-674A-410A-A4B6-FCB773FEC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145"/>
          <a:stretch>
            <a:fillRect/>
          </a:stretch>
        </p:blipFill>
        <p:spPr bwMode="auto">
          <a:xfrm>
            <a:off x="5334000" y="4648200"/>
            <a:ext cx="1981200" cy="1809750"/>
          </a:xfrm>
          <a:prstGeom prst="rect">
            <a:avLst/>
          </a:prstGeom>
          <a:noFill/>
          <a:ln w="12700">
            <a:solidFill>
              <a:srgbClr val="B2B2B2"/>
            </a:solidFill>
            <a:miter lim="800000"/>
            <a:headEnd/>
            <a:tailEnd/>
          </a:ln>
          <a:extLst>
            <a:ext uri="{909E8E84-426E-40DD-AFC4-6F175D3DCCD1}">
              <a14:hiddenFill xmlns:a14="http://schemas.microsoft.com/office/drawing/2010/main">
                <a:solidFill>
                  <a:srgbClr val="FFFFFF"/>
                </a:solidFill>
              </a14:hiddenFill>
            </a:ext>
          </a:extLst>
        </p:spPr>
      </p:pic>
      <p:sp>
        <p:nvSpPr>
          <p:cNvPr id="11283" name="Rectangle 52">
            <a:extLst>
              <a:ext uri="{FF2B5EF4-FFF2-40B4-BE49-F238E27FC236}">
                <a16:creationId xmlns:a16="http://schemas.microsoft.com/office/drawing/2014/main" id="{98105E1A-272E-41B3-9B8F-64BC68181498}"/>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200"/>
                                  </p:stCondLst>
                                  <p:childTnLst>
                                    <p:set>
                                      <p:cBhvr>
                                        <p:cTn id="9" dur="1" fill="hold">
                                          <p:stCondLst>
                                            <p:cond delay="0"/>
                                          </p:stCondLst>
                                        </p:cTn>
                                        <p:tgtEl>
                                          <p:spTgt spid="12298"/>
                                        </p:tgtEl>
                                        <p:attrNameLst>
                                          <p:attrName>style.visibility</p:attrName>
                                        </p:attrNameLst>
                                      </p:cBhvr>
                                      <p:to>
                                        <p:strVal val="visible"/>
                                      </p:to>
                                    </p:set>
                                    <p:animEffect transition="in" filter="wipe(left)">
                                      <p:cBhvr>
                                        <p:cTn id="10" dur="500"/>
                                        <p:tgtEl>
                                          <p:spTgt spid="12298"/>
                                        </p:tgtEl>
                                      </p:cBhvr>
                                    </p:animEffect>
                                  </p:childTnLst>
                                </p:cTn>
                              </p:par>
                            </p:childTnLst>
                          </p:cTn>
                        </p:par>
                        <p:par>
                          <p:cTn id="11" fill="hold" nodeType="afterGroup">
                            <p:stCondLst>
                              <p:cond delay="700"/>
                            </p:stCondLst>
                            <p:childTnLst>
                              <p:par>
                                <p:cTn id="12" presetID="47" presetClass="entr" presetSubtype="0" fill="hold" grpId="0" nodeType="afterEffect">
                                  <p:stCondLst>
                                    <p:cond delay="1000"/>
                                  </p:stCondLst>
                                  <p:childTnLst>
                                    <p:set>
                                      <p:cBhvr>
                                        <p:cTn id="13" dur="1" fill="hold">
                                          <p:stCondLst>
                                            <p:cond delay="0"/>
                                          </p:stCondLst>
                                        </p:cTn>
                                        <p:tgtEl>
                                          <p:spTgt spid="12300">
                                            <p:txEl>
                                              <p:pRg st="0" end="0"/>
                                            </p:txEl>
                                          </p:spTgt>
                                        </p:tgtEl>
                                        <p:attrNameLst>
                                          <p:attrName>style.visibility</p:attrName>
                                        </p:attrNameLst>
                                      </p:cBhvr>
                                      <p:to>
                                        <p:strVal val="visible"/>
                                      </p:to>
                                    </p:set>
                                    <p:animEffect transition="in" filter="fade">
                                      <p:cBhvr>
                                        <p:cTn id="14" dur="1000"/>
                                        <p:tgtEl>
                                          <p:spTgt spid="12300">
                                            <p:txEl>
                                              <p:pRg st="0" end="0"/>
                                            </p:txEl>
                                          </p:spTgt>
                                        </p:tgtEl>
                                      </p:cBhvr>
                                    </p:animEffect>
                                    <p:anim calcmode="lin" valueType="num">
                                      <p:cBhvr>
                                        <p:cTn id="15" dur="1000" fill="hold"/>
                                        <p:tgtEl>
                                          <p:spTgt spid="12300">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300">
                                            <p:txEl>
                                              <p:pRg st="0" end="0"/>
                                            </p:txEl>
                                          </p:spTgt>
                                        </p:tgtEl>
                                        <p:attrNameLst>
                                          <p:attrName>ppt_y</p:attrName>
                                        </p:attrNameLst>
                                      </p:cBhvr>
                                      <p:tavLst>
                                        <p:tav tm="0">
                                          <p:val>
                                            <p:strVal val="#ppt_y-.1"/>
                                          </p:val>
                                        </p:tav>
                                        <p:tav tm="100000">
                                          <p:val>
                                            <p:strVal val="#ppt_y"/>
                                          </p:val>
                                        </p:tav>
                                      </p:tavLst>
                                    </p:anim>
                                  </p:childTnLst>
                                </p:cTn>
                              </p:par>
                            </p:childTnLst>
                          </p:cTn>
                        </p:par>
                        <p:par>
                          <p:cTn id="17" fill="hold" nodeType="afterGroup">
                            <p:stCondLst>
                              <p:cond delay="2700"/>
                            </p:stCondLst>
                            <p:childTnLst>
                              <p:par>
                                <p:cTn id="18" presetID="47" presetClass="entr" presetSubtype="0" fill="hold" grpId="0" nodeType="afterEffect">
                                  <p:stCondLst>
                                    <p:cond delay="1000"/>
                                  </p:stCondLst>
                                  <p:childTnLst>
                                    <p:set>
                                      <p:cBhvr>
                                        <p:cTn id="19" dur="1" fill="hold">
                                          <p:stCondLst>
                                            <p:cond delay="0"/>
                                          </p:stCondLst>
                                        </p:cTn>
                                        <p:tgtEl>
                                          <p:spTgt spid="12300">
                                            <p:txEl>
                                              <p:pRg st="1" end="1"/>
                                            </p:txEl>
                                          </p:spTgt>
                                        </p:tgtEl>
                                        <p:attrNameLst>
                                          <p:attrName>style.visibility</p:attrName>
                                        </p:attrNameLst>
                                      </p:cBhvr>
                                      <p:to>
                                        <p:strVal val="visible"/>
                                      </p:to>
                                    </p:set>
                                    <p:animEffect transition="in" filter="fade">
                                      <p:cBhvr>
                                        <p:cTn id="20" dur="1000"/>
                                        <p:tgtEl>
                                          <p:spTgt spid="12300">
                                            <p:txEl>
                                              <p:pRg st="1" end="1"/>
                                            </p:txEl>
                                          </p:spTgt>
                                        </p:tgtEl>
                                      </p:cBhvr>
                                    </p:animEffect>
                                    <p:anim calcmode="lin" valueType="num">
                                      <p:cBhvr>
                                        <p:cTn id="21" dur="1000" fill="hold"/>
                                        <p:tgtEl>
                                          <p:spTgt spid="12300">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12300">
                                            <p:txEl>
                                              <p:pRg st="1" end="1"/>
                                            </p:txEl>
                                          </p:spTgt>
                                        </p:tgtEl>
                                        <p:attrNameLst>
                                          <p:attrName>ppt_y</p:attrName>
                                        </p:attrNameLst>
                                      </p:cBhvr>
                                      <p:tavLst>
                                        <p:tav tm="0">
                                          <p:val>
                                            <p:strVal val="#ppt_y-.1"/>
                                          </p:val>
                                        </p:tav>
                                        <p:tav tm="100000">
                                          <p:val>
                                            <p:strVal val="#ppt_y"/>
                                          </p:val>
                                        </p:tav>
                                      </p:tavLst>
                                    </p:anim>
                                  </p:childTnLst>
                                </p:cTn>
                              </p:par>
                              <p:par>
                                <p:cTn id="23" presetID="10" presetClass="entr" presetSubtype="0" fill="hold" nodeType="withEffect">
                                  <p:stCondLst>
                                    <p:cond delay="0"/>
                                  </p:stCondLst>
                                  <p:childTnLst>
                                    <p:set>
                                      <p:cBhvr>
                                        <p:cTn id="24" dur="1" fill="hold">
                                          <p:stCondLst>
                                            <p:cond delay="0"/>
                                          </p:stCondLst>
                                        </p:cTn>
                                        <p:tgtEl>
                                          <p:spTgt spid="12309"/>
                                        </p:tgtEl>
                                        <p:attrNameLst>
                                          <p:attrName>style.visibility</p:attrName>
                                        </p:attrNameLst>
                                      </p:cBhvr>
                                      <p:to>
                                        <p:strVal val="visible"/>
                                      </p:to>
                                    </p:set>
                                    <p:animEffect transition="in" filter="fade">
                                      <p:cBhvr>
                                        <p:cTn id="25" dur="1000"/>
                                        <p:tgtEl>
                                          <p:spTgt spid="12309"/>
                                        </p:tgtEl>
                                      </p:cBhvr>
                                    </p:animEffect>
                                  </p:childTnLst>
                                </p:cTn>
                              </p:par>
                            </p:childTnLst>
                          </p:cTn>
                        </p:par>
                        <p:par>
                          <p:cTn id="26" fill="hold" nodeType="afterGroup">
                            <p:stCondLst>
                              <p:cond delay="4700"/>
                            </p:stCondLst>
                            <p:childTnLst>
                              <p:par>
                                <p:cTn id="27" presetID="47" presetClass="entr" presetSubtype="0" fill="hold" grpId="0" nodeType="afterEffect">
                                  <p:stCondLst>
                                    <p:cond delay="1000"/>
                                  </p:stCondLst>
                                  <p:childTnLst>
                                    <p:set>
                                      <p:cBhvr>
                                        <p:cTn id="28" dur="1" fill="hold">
                                          <p:stCondLst>
                                            <p:cond delay="0"/>
                                          </p:stCondLst>
                                        </p:cTn>
                                        <p:tgtEl>
                                          <p:spTgt spid="12300">
                                            <p:txEl>
                                              <p:pRg st="2" end="2"/>
                                            </p:txEl>
                                          </p:spTgt>
                                        </p:tgtEl>
                                        <p:attrNameLst>
                                          <p:attrName>style.visibility</p:attrName>
                                        </p:attrNameLst>
                                      </p:cBhvr>
                                      <p:to>
                                        <p:strVal val="visible"/>
                                      </p:to>
                                    </p:set>
                                    <p:animEffect transition="in" filter="fade">
                                      <p:cBhvr>
                                        <p:cTn id="29" dur="1000"/>
                                        <p:tgtEl>
                                          <p:spTgt spid="12300">
                                            <p:txEl>
                                              <p:pRg st="2" end="2"/>
                                            </p:txEl>
                                          </p:spTgt>
                                        </p:tgtEl>
                                      </p:cBhvr>
                                    </p:animEffect>
                                    <p:anim calcmode="lin" valueType="num">
                                      <p:cBhvr>
                                        <p:cTn id="30" dur="1000" fill="hold"/>
                                        <p:tgtEl>
                                          <p:spTgt spid="12300">
                                            <p:txEl>
                                              <p:pRg st="2" end="2"/>
                                            </p:txEl>
                                          </p:spTgt>
                                        </p:tgtEl>
                                        <p:attrNameLst>
                                          <p:attrName>ppt_x</p:attrName>
                                        </p:attrNameLst>
                                      </p:cBhvr>
                                      <p:tavLst>
                                        <p:tav tm="0">
                                          <p:val>
                                            <p:strVal val="#ppt_x"/>
                                          </p:val>
                                        </p:tav>
                                        <p:tav tm="100000">
                                          <p:val>
                                            <p:strVal val="#ppt_x"/>
                                          </p:val>
                                        </p:tav>
                                      </p:tavLst>
                                    </p:anim>
                                    <p:anim calcmode="lin" valueType="num">
                                      <p:cBhvr>
                                        <p:cTn id="31" dur="1000" fill="hold"/>
                                        <p:tgtEl>
                                          <p:spTgt spid="12300">
                                            <p:txEl>
                                              <p:pRg st="2" end="2"/>
                                            </p:txEl>
                                          </p:spTgt>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6700"/>
                            </p:stCondLst>
                            <p:childTnLst>
                              <p:par>
                                <p:cTn id="33" presetID="47" presetClass="entr" presetSubtype="0" fill="hold" grpId="0" nodeType="afterEffect">
                                  <p:stCondLst>
                                    <p:cond delay="1000"/>
                                  </p:stCondLst>
                                  <p:childTnLst>
                                    <p:set>
                                      <p:cBhvr>
                                        <p:cTn id="34" dur="1" fill="hold">
                                          <p:stCondLst>
                                            <p:cond delay="0"/>
                                          </p:stCondLst>
                                        </p:cTn>
                                        <p:tgtEl>
                                          <p:spTgt spid="12300">
                                            <p:txEl>
                                              <p:pRg st="3" end="3"/>
                                            </p:txEl>
                                          </p:spTgt>
                                        </p:tgtEl>
                                        <p:attrNameLst>
                                          <p:attrName>style.visibility</p:attrName>
                                        </p:attrNameLst>
                                      </p:cBhvr>
                                      <p:to>
                                        <p:strVal val="visible"/>
                                      </p:to>
                                    </p:set>
                                    <p:animEffect transition="in" filter="fade">
                                      <p:cBhvr>
                                        <p:cTn id="35" dur="1000"/>
                                        <p:tgtEl>
                                          <p:spTgt spid="12300">
                                            <p:txEl>
                                              <p:pRg st="3" end="3"/>
                                            </p:txEl>
                                          </p:spTgt>
                                        </p:tgtEl>
                                      </p:cBhvr>
                                    </p:animEffect>
                                    <p:anim calcmode="lin" valueType="num">
                                      <p:cBhvr>
                                        <p:cTn id="36" dur="1000" fill="hold"/>
                                        <p:tgtEl>
                                          <p:spTgt spid="12300">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2300">
                                            <p:txEl>
                                              <p:pRg st="3" end="3"/>
                                            </p:txEl>
                                          </p:spTgt>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8700"/>
                            </p:stCondLst>
                            <p:childTnLst>
                              <p:par>
                                <p:cTn id="39" presetID="22" presetClass="entr" presetSubtype="8" fill="hold" nodeType="afterEffect">
                                  <p:stCondLst>
                                    <p:cond delay="500"/>
                                  </p:stCondLst>
                                  <p:childTnLst>
                                    <p:set>
                                      <p:cBhvr>
                                        <p:cTn id="40" dur="1" fill="hold">
                                          <p:stCondLst>
                                            <p:cond delay="0"/>
                                          </p:stCondLst>
                                        </p:cTn>
                                        <p:tgtEl>
                                          <p:spTgt spid="12295"/>
                                        </p:tgtEl>
                                        <p:attrNameLst>
                                          <p:attrName>style.visibility</p:attrName>
                                        </p:attrNameLst>
                                      </p:cBhvr>
                                      <p:to>
                                        <p:strVal val="visible"/>
                                      </p:to>
                                    </p:set>
                                    <p:animEffect transition="in" filter="wipe(left)">
                                      <p:cBhvr>
                                        <p:cTn id="41" dur="500"/>
                                        <p:tgtEl>
                                          <p:spTgt spid="12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8" grpId="0"/>
      <p:bldP spid="12300"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B5FE14D9-1820-45DE-BE37-D899412E114F}"/>
              </a:ext>
            </a:extLst>
          </p:cNvPr>
          <p:cNvSpPr>
            <a:spLocks noChangeArrowheads="1"/>
          </p:cNvSpPr>
          <p:nvPr/>
        </p:nvSpPr>
        <p:spPr bwMode="auto">
          <a:xfrm>
            <a:off x="2362200" y="168276"/>
            <a:ext cx="6096000" cy="830997"/>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So, what’s the big deal about</a:t>
            </a:r>
            <a:r>
              <a:rPr lang="en-US" altLang="en-US" sz="2400">
                <a:solidFill>
                  <a:schemeClr val="bg1"/>
                </a:solidFill>
                <a:latin typeface="Arial Black" panose="020B0A04020102020204" pitchFamily="34" charset="0"/>
              </a:rPr>
              <a:t> </a:t>
            </a:r>
            <a:br>
              <a:rPr lang="en-US" altLang="en-US" sz="2400">
                <a:solidFill>
                  <a:schemeClr val="bg1"/>
                </a:solidFill>
                <a:latin typeface="Arial Black" panose="020B0A04020102020204" pitchFamily="34" charset="0"/>
              </a:rPr>
            </a:br>
            <a:r>
              <a:rPr lang="en-US" altLang="en-US" sz="2400" i="1">
                <a:solidFill>
                  <a:schemeClr val="bg1"/>
                </a:solidFill>
                <a:latin typeface="Arial Black" panose="020B0A04020102020204" pitchFamily="34" charset="0"/>
              </a:rPr>
              <a:t>High School of Business</a:t>
            </a:r>
            <a:r>
              <a:rPr lang="en-US" altLang="en-US" sz="1400" b="1" i="1">
                <a:solidFill>
                  <a:schemeClr val="bg1"/>
                </a:solidFill>
              </a:rPr>
              <a:t>™</a:t>
            </a:r>
            <a:r>
              <a:rPr lang="en-US" altLang="en-US" b="1" i="1">
                <a:solidFill>
                  <a:schemeClr val="bg1"/>
                </a:solidFill>
              </a:rPr>
              <a:t> </a:t>
            </a:r>
            <a:r>
              <a:rPr lang="en-US" altLang="en-US" sz="2400" b="1">
                <a:solidFill>
                  <a:schemeClr val="bg1"/>
                </a:solidFill>
              </a:rPr>
              <a:t>?</a:t>
            </a:r>
          </a:p>
        </p:txBody>
      </p:sp>
      <p:sp>
        <p:nvSpPr>
          <p:cNvPr id="47107" name="Line 3">
            <a:extLst>
              <a:ext uri="{FF2B5EF4-FFF2-40B4-BE49-F238E27FC236}">
                <a16:creationId xmlns:a16="http://schemas.microsoft.com/office/drawing/2014/main" id="{A95E4898-9C1A-4E8B-8B98-CA23F8B5964E}"/>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08" name="Line 4">
            <a:extLst>
              <a:ext uri="{FF2B5EF4-FFF2-40B4-BE49-F238E27FC236}">
                <a16:creationId xmlns:a16="http://schemas.microsoft.com/office/drawing/2014/main" id="{331C48CC-41A8-416D-96E3-F29BC664AE6D}"/>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7109" name="Picture 5" descr="HSB_logo_Lg">
            <a:extLst>
              <a:ext uri="{FF2B5EF4-FFF2-40B4-BE49-F238E27FC236}">
                <a16:creationId xmlns:a16="http://schemas.microsoft.com/office/drawing/2014/main" id="{5BDF0C18-34F4-46F0-90E9-9C6B34882F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AutoShape 9">
            <a:extLst>
              <a:ext uri="{FF2B5EF4-FFF2-40B4-BE49-F238E27FC236}">
                <a16:creationId xmlns:a16="http://schemas.microsoft.com/office/drawing/2014/main" id="{629FD276-77BA-41B3-B5A7-790FF49F0893}"/>
              </a:ext>
            </a:extLst>
          </p:cNvPr>
          <p:cNvSpPr>
            <a:spLocks noChangeArrowheads="1"/>
          </p:cNvSpPr>
          <p:nvPr/>
        </p:nvSpPr>
        <p:spPr bwMode="auto">
          <a:xfrm>
            <a:off x="2743200" y="153035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2299" name="Rectangle 11">
            <a:extLst>
              <a:ext uri="{FF2B5EF4-FFF2-40B4-BE49-F238E27FC236}">
                <a16:creationId xmlns:a16="http://schemas.microsoft.com/office/drawing/2014/main" id="{62A9FDFC-BA71-4BCF-BE20-B27317F68FF3}"/>
              </a:ext>
            </a:extLst>
          </p:cNvPr>
          <p:cNvSpPr>
            <a:spLocks noChangeArrowheads="1"/>
          </p:cNvSpPr>
          <p:nvPr/>
        </p:nvSpPr>
        <p:spPr bwMode="auto">
          <a:xfrm>
            <a:off x="3262314" y="1524000"/>
            <a:ext cx="3671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a:solidFill>
                  <a:schemeClr val="bg1"/>
                </a:solidFill>
                <a:latin typeface="Arial Black" panose="020B0A04020102020204" pitchFamily="34" charset="0"/>
              </a:rPr>
              <a:t>Get Prepared</a:t>
            </a:r>
          </a:p>
        </p:txBody>
      </p:sp>
      <p:sp>
        <p:nvSpPr>
          <p:cNvPr id="12301" name="Rectangle 13">
            <a:extLst>
              <a:ext uri="{FF2B5EF4-FFF2-40B4-BE49-F238E27FC236}">
                <a16:creationId xmlns:a16="http://schemas.microsoft.com/office/drawing/2014/main" id="{631F5CED-70F9-43E5-BC57-ED9539CD4FFE}"/>
              </a:ext>
            </a:extLst>
          </p:cNvPr>
          <p:cNvSpPr>
            <a:spLocks noChangeArrowheads="1"/>
          </p:cNvSpPr>
          <p:nvPr/>
        </p:nvSpPr>
        <p:spPr bwMode="auto">
          <a:xfrm>
            <a:off x="3886200" y="2138713"/>
            <a:ext cx="5562600" cy="137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347663" indent="-347663"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rPr>
              <a:t>Business and marketing knowledge</a:t>
            </a:r>
          </a:p>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cs typeface="Arial" panose="020B0604020202020204" pitchFamily="34" charset="0"/>
              </a:rPr>
              <a:t>Problem-solving skills</a:t>
            </a:r>
          </a:p>
          <a:p>
            <a:pPr eaLnBrk="1" hangingPunct="1">
              <a:spcAft>
                <a:spcPct val="40000"/>
              </a:spcAft>
              <a:buClr>
                <a:srgbClr val="FD2D03"/>
              </a:buClr>
              <a:buSzPct val="130000"/>
              <a:buFont typeface="Wingdings" panose="05000000000000000000" pitchFamily="2" charset="2"/>
              <a:buChar char="ü"/>
            </a:pPr>
            <a:r>
              <a:rPr lang="en-US" altLang="en-US" sz="2200">
                <a:solidFill>
                  <a:srgbClr val="FFFF99"/>
                </a:solidFill>
                <a:cs typeface="Arial" panose="020B0604020202020204" pitchFamily="34" charset="0"/>
              </a:rPr>
              <a:t>Build confidence</a:t>
            </a:r>
          </a:p>
        </p:txBody>
      </p:sp>
      <p:sp>
        <p:nvSpPr>
          <p:cNvPr id="12302" name="Rectangle 14">
            <a:extLst>
              <a:ext uri="{FF2B5EF4-FFF2-40B4-BE49-F238E27FC236}">
                <a16:creationId xmlns:a16="http://schemas.microsoft.com/office/drawing/2014/main" id="{0AC00D33-BA10-4F70-A32A-A092090913D0}"/>
              </a:ext>
            </a:extLst>
          </p:cNvPr>
          <p:cNvSpPr>
            <a:spLocks noChangeArrowheads="1"/>
          </p:cNvSpPr>
          <p:nvPr/>
        </p:nvSpPr>
        <p:spPr bwMode="auto">
          <a:xfrm>
            <a:off x="4267200" y="3597276"/>
            <a:ext cx="5486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marL="231775" indent="-231775"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F0000"/>
              </a:buClr>
              <a:buSzPct val="115000"/>
              <a:buFontTx/>
              <a:buChar char="•"/>
            </a:pPr>
            <a:r>
              <a:rPr lang="en-US" altLang="en-US" sz="2000">
                <a:solidFill>
                  <a:srgbClr val="FFFF99"/>
                </a:solidFill>
              </a:rPr>
              <a:t>Be ready to excel in your college Business Administration program!</a:t>
            </a:r>
          </a:p>
        </p:txBody>
      </p:sp>
      <p:pic>
        <p:nvPicPr>
          <p:cNvPr id="12310" name="Picture 22" descr="BM busman">
            <a:extLst>
              <a:ext uri="{FF2B5EF4-FFF2-40B4-BE49-F238E27FC236}">
                <a16:creationId xmlns:a16="http://schemas.microsoft.com/office/drawing/2014/main" id="{DE4EB133-6527-4657-98DF-5022CDEB03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3538" y="4570413"/>
            <a:ext cx="1312862" cy="1968500"/>
          </a:xfrm>
          <a:prstGeom prst="rect">
            <a:avLst/>
          </a:prstGeom>
          <a:noFill/>
          <a:ln w="12700">
            <a:solidFill>
              <a:srgbClr val="B2B2B2"/>
            </a:solidFill>
            <a:miter lim="800000"/>
            <a:headEnd/>
            <a:tailEnd/>
          </a:ln>
          <a:extLst>
            <a:ext uri="{909E8E84-426E-40DD-AFC4-6F175D3DCCD1}">
              <a14:hiddenFill xmlns:a14="http://schemas.microsoft.com/office/drawing/2010/main">
                <a:solidFill>
                  <a:srgbClr val="FFFFFF"/>
                </a:solidFill>
              </a14:hiddenFill>
            </a:ext>
          </a:extLst>
        </p:spPr>
      </p:pic>
      <p:pic>
        <p:nvPicPr>
          <p:cNvPr id="12311" name="Picture 23" descr="Grads">
            <a:extLst>
              <a:ext uri="{FF2B5EF4-FFF2-40B4-BE49-F238E27FC236}">
                <a16:creationId xmlns:a16="http://schemas.microsoft.com/office/drawing/2014/main" id="{8088D92B-48E6-494B-9924-FF1EAACE6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4570413"/>
            <a:ext cx="1296988" cy="1949450"/>
          </a:xfrm>
          <a:prstGeom prst="rect">
            <a:avLst/>
          </a:prstGeom>
          <a:noFill/>
          <a:ln w="9525">
            <a:solidFill>
              <a:srgbClr val="B2B2B2"/>
            </a:solidFill>
            <a:miter lim="800000"/>
            <a:headEnd/>
            <a:tailEnd/>
          </a:ln>
          <a:extLst>
            <a:ext uri="{909E8E84-426E-40DD-AFC4-6F175D3DCCD1}">
              <a14:hiddenFill xmlns:a14="http://schemas.microsoft.com/office/drawing/2010/main">
                <a:solidFill>
                  <a:srgbClr val="FFFFFF"/>
                </a:solidFill>
              </a14:hiddenFill>
            </a:ext>
          </a:extLst>
        </p:spPr>
      </p:pic>
      <p:pic>
        <p:nvPicPr>
          <p:cNvPr id="12312" name="Picture 24" descr="HispFM@Comp">
            <a:extLst>
              <a:ext uri="{FF2B5EF4-FFF2-40B4-BE49-F238E27FC236}">
                <a16:creationId xmlns:a16="http://schemas.microsoft.com/office/drawing/2014/main" id="{BE9EFB24-2A3A-451F-BD61-11D813EFA1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43333" r="3333"/>
          <a:stretch>
            <a:fillRect/>
          </a:stretch>
        </p:blipFill>
        <p:spPr bwMode="auto">
          <a:xfrm>
            <a:off x="5867400" y="4583114"/>
            <a:ext cx="1392238" cy="1970087"/>
          </a:xfrm>
          <a:prstGeom prst="rect">
            <a:avLst/>
          </a:prstGeom>
          <a:noFill/>
          <a:ln w="12700">
            <a:solidFill>
              <a:srgbClr val="B2B2B2"/>
            </a:solidFill>
            <a:miter lim="800000"/>
            <a:headEnd/>
            <a:tailEnd/>
          </a:ln>
          <a:extLst>
            <a:ext uri="{909E8E84-426E-40DD-AFC4-6F175D3DCCD1}">
              <a14:hiddenFill xmlns:a14="http://schemas.microsoft.com/office/drawing/2010/main">
                <a:solidFill>
                  <a:srgbClr val="FFFFFF"/>
                </a:solidFill>
              </a14:hiddenFill>
            </a:ext>
          </a:extLst>
        </p:spPr>
      </p:pic>
      <p:sp>
        <p:nvSpPr>
          <p:cNvPr id="12313" name="Line 25">
            <a:extLst>
              <a:ext uri="{FF2B5EF4-FFF2-40B4-BE49-F238E27FC236}">
                <a16:creationId xmlns:a16="http://schemas.microsoft.com/office/drawing/2014/main" id="{023A28A2-0114-4B47-AF6A-9FC8A356BB00}"/>
              </a:ext>
            </a:extLst>
          </p:cNvPr>
          <p:cNvSpPr>
            <a:spLocks noChangeShapeType="1"/>
          </p:cNvSpPr>
          <p:nvPr/>
        </p:nvSpPr>
        <p:spPr bwMode="auto">
          <a:xfrm flipV="1">
            <a:off x="2438400" y="1752600"/>
            <a:ext cx="457200" cy="0"/>
          </a:xfrm>
          <a:prstGeom prst="line">
            <a:avLst/>
          </a:prstGeom>
          <a:noFill/>
          <a:ln w="12700">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7123" name="Rectangle 52">
            <a:extLst>
              <a:ext uri="{FF2B5EF4-FFF2-40B4-BE49-F238E27FC236}">
                <a16:creationId xmlns:a16="http://schemas.microsoft.com/office/drawing/2014/main" id="{C44792F1-9246-4664-B8DC-B940AC54E8B6}"/>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500"/>
                                  </p:stCondLst>
                                  <p:childTnLst>
                                    <p:set>
                                      <p:cBhvr>
                                        <p:cTn id="6" dur="1" fill="hold">
                                          <p:stCondLst>
                                            <p:cond delay="0"/>
                                          </p:stCondLst>
                                        </p:cTn>
                                        <p:tgtEl>
                                          <p:spTgt spid="12313"/>
                                        </p:tgtEl>
                                        <p:attrNameLst>
                                          <p:attrName>style.visibility</p:attrName>
                                        </p:attrNameLst>
                                      </p:cBhvr>
                                      <p:to>
                                        <p:strVal val="visible"/>
                                      </p:to>
                                    </p:set>
                                    <p:animEffect transition="in" filter="wipe(left)">
                                      <p:cBhvr>
                                        <p:cTn id="7" dur="500"/>
                                        <p:tgtEl>
                                          <p:spTgt spid="12313"/>
                                        </p:tgtEl>
                                      </p:cBhvr>
                                    </p:animEffect>
                                  </p:childTnLst>
                                </p:cTn>
                              </p:par>
                            </p:childTnLst>
                          </p:cTn>
                        </p:par>
                        <p:par>
                          <p:cTn id="8" fill="hold" nodeType="afterGroup">
                            <p:stCondLst>
                              <p:cond delay="1000"/>
                            </p:stCondLst>
                            <p:childTnLst>
                              <p:par>
                                <p:cTn id="9" presetID="1" presetClass="entr" presetSubtype="0" fill="hold" nodeType="afterEffect">
                                  <p:stCondLst>
                                    <p:cond delay="0"/>
                                  </p:stCondLst>
                                  <p:childTnLst>
                                    <p:set>
                                      <p:cBhvr>
                                        <p:cTn id="10" dur="1" fill="hold">
                                          <p:stCondLst>
                                            <p:cond delay="0"/>
                                          </p:stCondLst>
                                        </p:cTn>
                                        <p:tgtEl>
                                          <p:spTgt spid="12297"/>
                                        </p:tgtEl>
                                        <p:attrNameLst>
                                          <p:attrName>style.visibility</p:attrName>
                                        </p:attrNameLst>
                                      </p:cBhvr>
                                      <p:to>
                                        <p:strVal val="visible"/>
                                      </p:to>
                                    </p:set>
                                  </p:childTnLst>
                                </p:cTn>
                              </p:par>
                            </p:childTnLst>
                          </p:cTn>
                        </p:par>
                        <p:par>
                          <p:cTn id="11" fill="hold" nodeType="afterGroup">
                            <p:stCondLst>
                              <p:cond delay="1000"/>
                            </p:stCondLst>
                            <p:childTnLst>
                              <p:par>
                                <p:cTn id="12" presetID="22" presetClass="entr" presetSubtype="8" fill="hold" grpId="0" nodeType="afterEffect">
                                  <p:stCondLst>
                                    <p:cond delay="1000"/>
                                  </p:stCondLst>
                                  <p:childTnLst>
                                    <p:set>
                                      <p:cBhvr>
                                        <p:cTn id="13" dur="1" fill="hold">
                                          <p:stCondLst>
                                            <p:cond delay="0"/>
                                          </p:stCondLst>
                                        </p:cTn>
                                        <p:tgtEl>
                                          <p:spTgt spid="12299"/>
                                        </p:tgtEl>
                                        <p:attrNameLst>
                                          <p:attrName>style.visibility</p:attrName>
                                        </p:attrNameLst>
                                      </p:cBhvr>
                                      <p:to>
                                        <p:strVal val="visible"/>
                                      </p:to>
                                    </p:set>
                                    <p:animEffect transition="in" filter="wipe(left)">
                                      <p:cBhvr>
                                        <p:cTn id="14" dur="500"/>
                                        <p:tgtEl>
                                          <p:spTgt spid="12299"/>
                                        </p:tgtEl>
                                      </p:cBhvr>
                                    </p:animEffect>
                                  </p:childTnLst>
                                </p:cTn>
                              </p:par>
                              <p:par>
                                <p:cTn id="15" presetID="10" presetClass="entr" presetSubtype="0" fill="hold" nodeType="withEffect">
                                  <p:stCondLst>
                                    <p:cond delay="500"/>
                                  </p:stCondLst>
                                  <p:childTnLst>
                                    <p:set>
                                      <p:cBhvr>
                                        <p:cTn id="16" dur="1" fill="hold">
                                          <p:stCondLst>
                                            <p:cond delay="0"/>
                                          </p:stCondLst>
                                        </p:cTn>
                                        <p:tgtEl>
                                          <p:spTgt spid="12310"/>
                                        </p:tgtEl>
                                        <p:attrNameLst>
                                          <p:attrName>style.visibility</p:attrName>
                                        </p:attrNameLst>
                                      </p:cBhvr>
                                      <p:to>
                                        <p:strVal val="visible"/>
                                      </p:to>
                                    </p:set>
                                    <p:animEffect transition="in" filter="fade">
                                      <p:cBhvr>
                                        <p:cTn id="17" dur="1000"/>
                                        <p:tgtEl>
                                          <p:spTgt spid="12310"/>
                                        </p:tgtEl>
                                      </p:cBhvr>
                                    </p:animEffect>
                                  </p:childTnLst>
                                </p:cTn>
                              </p:par>
                              <p:par>
                                <p:cTn id="18" presetID="10" presetClass="entr" presetSubtype="0" fill="hold" nodeType="withEffect">
                                  <p:stCondLst>
                                    <p:cond delay="500"/>
                                  </p:stCondLst>
                                  <p:childTnLst>
                                    <p:set>
                                      <p:cBhvr>
                                        <p:cTn id="19" dur="1" fill="hold">
                                          <p:stCondLst>
                                            <p:cond delay="0"/>
                                          </p:stCondLst>
                                        </p:cTn>
                                        <p:tgtEl>
                                          <p:spTgt spid="12312"/>
                                        </p:tgtEl>
                                        <p:attrNameLst>
                                          <p:attrName>style.visibility</p:attrName>
                                        </p:attrNameLst>
                                      </p:cBhvr>
                                      <p:to>
                                        <p:strVal val="visible"/>
                                      </p:to>
                                    </p:set>
                                    <p:animEffect transition="in" filter="fade">
                                      <p:cBhvr>
                                        <p:cTn id="20" dur="1000"/>
                                        <p:tgtEl>
                                          <p:spTgt spid="12312"/>
                                        </p:tgtEl>
                                      </p:cBhvr>
                                    </p:animEffect>
                                  </p:childTnLst>
                                </p:cTn>
                              </p:par>
                              <p:par>
                                <p:cTn id="21" presetID="10" presetClass="entr" presetSubtype="0" fill="hold" nodeType="withEffect">
                                  <p:stCondLst>
                                    <p:cond delay="500"/>
                                  </p:stCondLst>
                                  <p:childTnLst>
                                    <p:set>
                                      <p:cBhvr>
                                        <p:cTn id="22" dur="1" fill="hold">
                                          <p:stCondLst>
                                            <p:cond delay="0"/>
                                          </p:stCondLst>
                                        </p:cTn>
                                        <p:tgtEl>
                                          <p:spTgt spid="12311"/>
                                        </p:tgtEl>
                                        <p:attrNameLst>
                                          <p:attrName>style.visibility</p:attrName>
                                        </p:attrNameLst>
                                      </p:cBhvr>
                                      <p:to>
                                        <p:strVal val="visible"/>
                                      </p:to>
                                    </p:set>
                                    <p:animEffect transition="in" filter="fade">
                                      <p:cBhvr>
                                        <p:cTn id="23" dur="1000"/>
                                        <p:tgtEl>
                                          <p:spTgt spid="12311"/>
                                        </p:tgtEl>
                                      </p:cBhvr>
                                    </p:animEffect>
                                  </p:childTnLst>
                                </p:cTn>
                              </p:par>
                            </p:childTnLst>
                          </p:cTn>
                        </p:par>
                        <p:par>
                          <p:cTn id="24" fill="hold" nodeType="afterGroup">
                            <p:stCondLst>
                              <p:cond delay="2500"/>
                            </p:stCondLst>
                            <p:childTnLst>
                              <p:par>
                                <p:cTn id="25" presetID="47" presetClass="entr" presetSubtype="0" fill="hold" grpId="0" nodeType="afterEffect">
                                  <p:stCondLst>
                                    <p:cond delay="2000"/>
                                  </p:stCondLst>
                                  <p:childTnLst>
                                    <p:set>
                                      <p:cBhvr>
                                        <p:cTn id="26" dur="1" fill="hold">
                                          <p:stCondLst>
                                            <p:cond delay="0"/>
                                          </p:stCondLst>
                                        </p:cTn>
                                        <p:tgtEl>
                                          <p:spTgt spid="12301">
                                            <p:txEl>
                                              <p:pRg st="0" end="0"/>
                                            </p:txEl>
                                          </p:spTgt>
                                        </p:tgtEl>
                                        <p:attrNameLst>
                                          <p:attrName>style.visibility</p:attrName>
                                        </p:attrNameLst>
                                      </p:cBhvr>
                                      <p:to>
                                        <p:strVal val="visible"/>
                                      </p:to>
                                    </p:set>
                                    <p:animEffect transition="in" filter="fade">
                                      <p:cBhvr>
                                        <p:cTn id="27" dur="1000"/>
                                        <p:tgtEl>
                                          <p:spTgt spid="12301">
                                            <p:txEl>
                                              <p:pRg st="0" end="0"/>
                                            </p:txEl>
                                          </p:spTgt>
                                        </p:tgtEl>
                                      </p:cBhvr>
                                    </p:animEffect>
                                    <p:anim calcmode="lin" valueType="num">
                                      <p:cBhvr>
                                        <p:cTn id="28" dur="1000" fill="hold"/>
                                        <p:tgtEl>
                                          <p:spTgt spid="12301">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2301">
                                            <p:txEl>
                                              <p:pRg st="0" end="0"/>
                                            </p:txEl>
                                          </p:spTgt>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5500"/>
                            </p:stCondLst>
                            <p:childTnLst>
                              <p:par>
                                <p:cTn id="31" presetID="47" presetClass="entr" presetSubtype="0" fill="hold" grpId="0" nodeType="afterEffect">
                                  <p:stCondLst>
                                    <p:cond delay="1000"/>
                                  </p:stCondLst>
                                  <p:childTnLst>
                                    <p:set>
                                      <p:cBhvr>
                                        <p:cTn id="32" dur="1" fill="hold">
                                          <p:stCondLst>
                                            <p:cond delay="0"/>
                                          </p:stCondLst>
                                        </p:cTn>
                                        <p:tgtEl>
                                          <p:spTgt spid="12301">
                                            <p:txEl>
                                              <p:pRg st="1" end="1"/>
                                            </p:txEl>
                                          </p:spTgt>
                                        </p:tgtEl>
                                        <p:attrNameLst>
                                          <p:attrName>style.visibility</p:attrName>
                                        </p:attrNameLst>
                                      </p:cBhvr>
                                      <p:to>
                                        <p:strVal val="visible"/>
                                      </p:to>
                                    </p:set>
                                    <p:animEffect transition="in" filter="fade">
                                      <p:cBhvr>
                                        <p:cTn id="33" dur="1000"/>
                                        <p:tgtEl>
                                          <p:spTgt spid="12301">
                                            <p:txEl>
                                              <p:pRg st="1" end="1"/>
                                            </p:txEl>
                                          </p:spTgt>
                                        </p:tgtEl>
                                      </p:cBhvr>
                                    </p:animEffect>
                                    <p:anim calcmode="lin" valueType="num">
                                      <p:cBhvr>
                                        <p:cTn id="34" dur="1000" fill="hold"/>
                                        <p:tgtEl>
                                          <p:spTgt spid="12301">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2301">
                                            <p:txEl>
                                              <p:pRg st="1" end="1"/>
                                            </p:txEl>
                                          </p:spTgt>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7500"/>
                            </p:stCondLst>
                            <p:childTnLst>
                              <p:par>
                                <p:cTn id="37" presetID="47" presetClass="entr" presetSubtype="0" fill="hold" grpId="0" nodeType="afterEffect">
                                  <p:stCondLst>
                                    <p:cond delay="1000"/>
                                  </p:stCondLst>
                                  <p:childTnLst>
                                    <p:set>
                                      <p:cBhvr>
                                        <p:cTn id="38" dur="1" fill="hold">
                                          <p:stCondLst>
                                            <p:cond delay="0"/>
                                          </p:stCondLst>
                                        </p:cTn>
                                        <p:tgtEl>
                                          <p:spTgt spid="12301">
                                            <p:txEl>
                                              <p:pRg st="2" end="2"/>
                                            </p:txEl>
                                          </p:spTgt>
                                        </p:tgtEl>
                                        <p:attrNameLst>
                                          <p:attrName>style.visibility</p:attrName>
                                        </p:attrNameLst>
                                      </p:cBhvr>
                                      <p:to>
                                        <p:strVal val="visible"/>
                                      </p:to>
                                    </p:set>
                                    <p:animEffect transition="in" filter="fade">
                                      <p:cBhvr>
                                        <p:cTn id="39" dur="1000"/>
                                        <p:tgtEl>
                                          <p:spTgt spid="12301">
                                            <p:txEl>
                                              <p:pRg st="2" end="2"/>
                                            </p:txEl>
                                          </p:spTgt>
                                        </p:tgtEl>
                                      </p:cBhvr>
                                    </p:animEffect>
                                    <p:anim calcmode="lin" valueType="num">
                                      <p:cBhvr>
                                        <p:cTn id="40" dur="1000" fill="hold"/>
                                        <p:tgtEl>
                                          <p:spTgt spid="12301">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12301">
                                            <p:txEl>
                                              <p:pRg st="2" end="2"/>
                                            </p:txEl>
                                          </p:spTgt>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9500"/>
                            </p:stCondLst>
                            <p:childTnLst>
                              <p:par>
                                <p:cTn id="43" presetID="47" presetClass="entr" presetSubtype="0" fill="hold" grpId="0" nodeType="afterEffect">
                                  <p:stCondLst>
                                    <p:cond delay="1500"/>
                                  </p:stCondLst>
                                  <p:childTnLst>
                                    <p:set>
                                      <p:cBhvr>
                                        <p:cTn id="44" dur="1" fill="hold">
                                          <p:stCondLst>
                                            <p:cond delay="0"/>
                                          </p:stCondLst>
                                        </p:cTn>
                                        <p:tgtEl>
                                          <p:spTgt spid="12302">
                                            <p:txEl>
                                              <p:pRg st="0" end="0"/>
                                            </p:txEl>
                                          </p:spTgt>
                                        </p:tgtEl>
                                        <p:attrNameLst>
                                          <p:attrName>style.visibility</p:attrName>
                                        </p:attrNameLst>
                                      </p:cBhvr>
                                      <p:to>
                                        <p:strVal val="visible"/>
                                      </p:to>
                                    </p:set>
                                    <p:animEffect transition="in" filter="fade">
                                      <p:cBhvr>
                                        <p:cTn id="45" dur="1000"/>
                                        <p:tgtEl>
                                          <p:spTgt spid="12302">
                                            <p:txEl>
                                              <p:pRg st="0" end="0"/>
                                            </p:txEl>
                                          </p:spTgt>
                                        </p:tgtEl>
                                      </p:cBhvr>
                                    </p:animEffect>
                                    <p:anim calcmode="lin" valueType="num">
                                      <p:cBhvr>
                                        <p:cTn id="46" dur="1000" fill="hold"/>
                                        <p:tgtEl>
                                          <p:spTgt spid="12302">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1230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9" grpId="0"/>
      <p:bldP spid="12301" grpId="0" uiExpand="1" build="p"/>
      <p:bldP spid="1230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57" name="AutoShape 45">
            <a:extLst>
              <a:ext uri="{FF2B5EF4-FFF2-40B4-BE49-F238E27FC236}">
                <a16:creationId xmlns:a16="http://schemas.microsoft.com/office/drawing/2014/main" id="{C81DC02A-7D7A-468C-8C5E-9352C34497D9}"/>
              </a:ext>
            </a:extLst>
          </p:cNvPr>
          <p:cNvSpPr>
            <a:spLocks noChangeArrowheads="1"/>
          </p:cNvSpPr>
          <p:nvPr/>
        </p:nvSpPr>
        <p:spPr bwMode="auto">
          <a:xfrm>
            <a:off x="7162800" y="3581400"/>
            <a:ext cx="457200" cy="34290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2292" name="Rectangle 2">
            <a:extLst>
              <a:ext uri="{FF2B5EF4-FFF2-40B4-BE49-F238E27FC236}">
                <a16:creationId xmlns:a16="http://schemas.microsoft.com/office/drawing/2014/main" id="{D46A879A-73E9-4865-A951-8687D306DD51}"/>
              </a:ext>
            </a:extLst>
          </p:cNvPr>
          <p:cNvSpPr>
            <a:spLocks noChangeArrowheads="1"/>
          </p:cNvSpPr>
          <p:nvPr/>
        </p:nvSpPr>
        <p:spPr bwMode="auto">
          <a:xfrm>
            <a:off x="2362200" y="168276"/>
            <a:ext cx="6096000" cy="830997"/>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200" b="1">
                <a:solidFill>
                  <a:schemeClr val="bg1"/>
                </a:solidFill>
              </a:rPr>
              <a:t>So, what’s the big deal about</a:t>
            </a:r>
            <a:r>
              <a:rPr lang="en-US" altLang="en-US" sz="2400">
                <a:solidFill>
                  <a:schemeClr val="bg1"/>
                </a:solidFill>
                <a:latin typeface="Arial Black" panose="020B0A04020102020204" pitchFamily="34" charset="0"/>
              </a:rPr>
              <a:t> </a:t>
            </a:r>
            <a:br>
              <a:rPr lang="en-US" altLang="en-US" sz="2400">
                <a:solidFill>
                  <a:schemeClr val="bg1"/>
                </a:solidFill>
                <a:latin typeface="Arial Black" panose="020B0A04020102020204" pitchFamily="34" charset="0"/>
              </a:rPr>
            </a:br>
            <a:r>
              <a:rPr lang="en-US" altLang="en-US" sz="2400" i="1">
                <a:solidFill>
                  <a:schemeClr val="bg1"/>
                </a:solidFill>
                <a:latin typeface="Arial Black" panose="020B0A04020102020204" pitchFamily="34" charset="0"/>
              </a:rPr>
              <a:t>High School of Business</a:t>
            </a:r>
            <a:r>
              <a:rPr lang="en-US" altLang="en-US" sz="1400" b="1" i="1">
                <a:solidFill>
                  <a:schemeClr val="bg1"/>
                </a:solidFill>
              </a:rPr>
              <a:t>™</a:t>
            </a:r>
            <a:r>
              <a:rPr lang="en-US" altLang="en-US" b="1" i="1">
                <a:solidFill>
                  <a:schemeClr val="bg1"/>
                </a:solidFill>
              </a:rPr>
              <a:t> </a:t>
            </a:r>
            <a:r>
              <a:rPr lang="en-US" altLang="en-US" sz="2400" b="1">
                <a:solidFill>
                  <a:schemeClr val="bg1"/>
                </a:solidFill>
              </a:rPr>
              <a:t>?</a:t>
            </a:r>
          </a:p>
        </p:txBody>
      </p:sp>
      <p:sp>
        <p:nvSpPr>
          <p:cNvPr id="12293" name="Line 3">
            <a:extLst>
              <a:ext uri="{FF2B5EF4-FFF2-40B4-BE49-F238E27FC236}">
                <a16:creationId xmlns:a16="http://schemas.microsoft.com/office/drawing/2014/main" id="{14C83151-1453-438E-B53E-90D2C6F19C2C}"/>
              </a:ext>
            </a:extLst>
          </p:cNvPr>
          <p:cNvSpPr>
            <a:spLocks noChangeShapeType="1"/>
          </p:cNvSpPr>
          <p:nvPr/>
        </p:nvSpPr>
        <p:spPr bwMode="auto">
          <a:xfrm>
            <a:off x="2451100" y="1143000"/>
            <a:ext cx="0" cy="601980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4" name="Line 4">
            <a:extLst>
              <a:ext uri="{FF2B5EF4-FFF2-40B4-BE49-F238E27FC236}">
                <a16:creationId xmlns:a16="http://schemas.microsoft.com/office/drawing/2014/main" id="{C141F1FF-80DF-42C5-BE64-4E1B1205048C}"/>
              </a:ext>
            </a:extLst>
          </p:cNvPr>
          <p:cNvSpPr>
            <a:spLocks noChangeShapeType="1"/>
          </p:cNvSpPr>
          <p:nvPr/>
        </p:nvSpPr>
        <p:spPr bwMode="auto">
          <a:xfrm flipV="1">
            <a:off x="2438400" y="1143000"/>
            <a:ext cx="85344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2295" name="Picture 5" descr="HSB_logo_Lg">
            <a:extLst>
              <a:ext uri="{FF2B5EF4-FFF2-40B4-BE49-F238E27FC236}">
                <a16:creationId xmlns:a16="http://schemas.microsoft.com/office/drawing/2014/main" id="{41FE8D1B-F94D-45D2-9277-55881BD000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0" y="387350"/>
            <a:ext cx="15240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Line 7">
            <a:extLst>
              <a:ext uri="{FF2B5EF4-FFF2-40B4-BE49-F238E27FC236}">
                <a16:creationId xmlns:a16="http://schemas.microsoft.com/office/drawing/2014/main" id="{7D980D23-8B98-4A51-A345-9E8FC822F2B5}"/>
              </a:ext>
            </a:extLst>
          </p:cNvPr>
          <p:cNvSpPr>
            <a:spLocks noChangeShapeType="1"/>
          </p:cNvSpPr>
          <p:nvPr/>
        </p:nvSpPr>
        <p:spPr bwMode="auto">
          <a:xfrm flipV="1">
            <a:off x="2438400" y="1600200"/>
            <a:ext cx="457200" cy="0"/>
          </a:xfrm>
          <a:prstGeom prst="line">
            <a:avLst/>
          </a:prstGeom>
          <a:noFill/>
          <a:ln w="28575">
            <a:solidFill>
              <a:srgbClr val="FD2D0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0" name="AutoShape 8">
            <a:extLst>
              <a:ext uri="{FF2B5EF4-FFF2-40B4-BE49-F238E27FC236}">
                <a16:creationId xmlns:a16="http://schemas.microsoft.com/office/drawing/2014/main" id="{4D6FC615-3556-4723-9B9B-ED42E4CCE9BA}"/>
              </a:ext>
            </a:extLst>
          </p:cNvPr>
          <p:cNvSpPr>
            <a:spLocks noChangeArrowheads="1"/>
          </p:cNvSpPr>
          <p:nvPr/>
        </p:nvSpPr>
        <p:spPr bwMode="auto">
          <a:xfrm>
            <a:off x="2743200" y="1371600"/>
            <a:ext cx="457200" cy="374650"/>
          </a:xfrm>
          <a:prstGeom prst="star5">
            <a:avLst/>
          </a:prstGeom>
          <a:solidFill>
            <a:srgbClr val="FD2D03"/>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3322" name="Rectangle 10">
            <a:extLst>
              <a:ext uri="{FF2B5EF4-FFF2-40B4-BE49-F238E27FC236}">
                <a16:creationId xmlns:a16="http://schemas.microsoft.com/office/drawing/2014/main" id="{F8BBBD1F-79BF-42F4-97FD-34F1440EF4C2}"/>
              </a:ext>
            </a:extLst>
          </p:cNvPr>
          <p:cNvSpPr>
            <a:spLocks noChangeArrowheads="1"/>
          </p:cNvSpPr>
          <p:nvPr/>
        </p:nvSpPr>
        <p:spPr bwMode="auto">
          <a:xfrm>
            <a:off x="3248026" y="1371600"/>
            <a:ext cx="4905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600">
                <a:solidFill>
                  <a:schemeClr val="bg1"/>
                </a:solidFill>
                <a:latin typeface="Arial Black" panose="020B0A04020102020204" pitchFamily="34" charset="0"/>
              </a:rPr>
              <a:t>Have </a:t>
            </a:r>
            <a:r>
              <a:rPr lang="en-US" altLang="en-US" sz="2600">
                <a:solidFill>
                  <a:srgbClr val="7EE6FE"/>
                </a:solidFill>
                <a:latin typeface="Arial Black" panose="020B0A04020102020204" pitchFamily="34" charset="0"/>
              </a:rPr>
              <a:t>F</a:t>
            </a:r>
            <a:r>
              <a:rPr lang="en-US" altLang="en-US" sz="2600">
                <a:solidFill>
                  <a:srgbClr val="FFFF66"/>
                </a:solidFill>
                <a:latin typeface="Arial Black" panose="020B0A04020102020204" pitchFamily="34" charset="0"/>
              </a:rPr>
              <a:t>u</a:t>
            </a:r>
            <a:r>
              <a:rPr lang="en-US" altLang="en-US" sz="2600">
                <a:solidFill>
                  <a:srgbClr val="CC99FF"/>
                </a:solidFill>
                <a:latin typeface="Arial Black" panose="020B0A04020102020204" pitchFamily="34" charset="0"/>
              </a:rPr>
              <a:t>n</a:t>
            </a:r>
            <a:r>
              <a:rPr lang="en-US" altLang="en-US" sz="2600">
                <a:solidFill>
                  <a:schemeClr val="bg1"/>
                </a:solidFill>
                <a:latin typeface="Arial Black" panose="020B0A04020102020204" pitchFamily="34" charset="0"/>
              </a:rPr>
              <a:t>!</a:t>
            </a:r>
          </a:p>
        </p:txBody>
      </p:sp>
      <p:sp>
        <p:nvSpPr>
          <p:cNvPr id="13324" name="Rectangle 12">
            <a:extLst>
              <a:ext uri="{FF2B5EF4-FFF2-40B4-BE49-F238E27FC236}">
                <a16:creationId xmlns:a16="http://schemas.microsoft.com/office/drawing/2014/main" id="{68CF2AE0-5E5F-4486-A5A2-5039551A2605}"/>
              </a:ext>
            </a:extLst>
          </p:cNvPr>
          <p:cNvSpPr>
            <a:spLocks noChangeArrowheads="1"/>
          </p:cNvSpPr>
          <p:nvPr/>
        </p:nvSpPr>
        <p:spPr bwMode="auto">
          <a:xfrm>
            <a:off x="3276600" y="2053373"/>
            <a:ext cx="4876800"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ct val="40000"/>
              </a:spcAft>
              <a:buClr>
                <a:srgbClr val="FD2D03"/>
              </a:buClr>
              <a:buSzPct val="130000"/>
              <a:buFont typeface="Wingdings" panose="05000000000000000000" pitchFamily="2" charset="2"/>
              <a:buNone/>
            </a:pPr>
            <a:r>
              <a:rPr lang="en-US" altLang="en-US" sz="2200" b="1">
                <a:solidFill>
                  <a:srgbClr val="FFFFCC"/>
                </a:solidFill>
              </a:rPr>
              <a:t>What students say about </a:t>
            </a:r>
            <a:br>
              <a:rPr lang="en-US" altLang="en-US" sz="2200" b="1">
                <a:solidFill>
                  <a:srgbClr val="FFFFCC"/>
                </a:solidFill>
              </a:rPr>
            </a:br>
            <a:r>
              <a:rPr lang="en-US" altLang="en-US" sz="2200" b="1">
                <a:solidFill>
                  <a:srgbClr val="FFFFCC"/>
                </a:solidFill>
              </a:rPr>
              <a:t>High School of Business</a:t>
            </a:r>
            <a:r>
              <a:rPr lang="en-US" altLang="en-US" sz="1400" b="1" i="1">
                <a:solidFill>
                  <a:srgbClr val="FFFFCC"/>
                </a:solidFill>
              </a:rPr>
              <a:t>™</a:t>
            </a:r>
            <a:r>
              <a:rPr lang="en-US" altLang="en-US" sz="2400">
                <a:solidFill>
                  <a:srgbClr val="FFFF99"/>
                </a:solidFill>
              </a:rPr>
              <a:t> </a:t>
            </a:r>
          </a:p>
        </p:txBody>
      </p:sp>
      <p:sp>
        <p:nvSpPr>
          <p:cNvPr id="13336" name="Rectangle 24">
            <a:extLst>
              <a:ext uri="{FF2B5EF4-FFF2-40B4-BE49-F238E27FC236}">
                <a16:creationId xmlns:a16="http://schemas.microsoft.com/office/drawing/2014/main" id="{DECE4705-7267-4520-8294-896D71FDE2F1}"/>
              </a:ext>
            </a:extLst>
          </p:cNvPr>
          <p:cNvSpPr>
            <a:spLocks noChangeArrowheads="1"/>
          </p:cNvSpPr>
          <p:nvPr/>
        </p:nvSpPr>
        <p:spPr bwMode="auto">
          <a:xfrm>
            <a:off x="1968500" y="5314950"/>
            <a:ext cx="2819400" cy="611188"/>
          </a:xfrm>
          <a:prstGeom prst="rect">
            <a:avLst/>
          </a:prstGeom>
          <a:solidFill>
            <a:schemeClr val="bg2">
              <a:lumMod val="40000"/>
              <a:lumOff val="60000"/>
            </a:schemeClr>
          </a:solidFill>
          <a:ln>
            <a:noFill/>
          </a:ln>
          <a:effectLst/>
        </p:spPr>
        <p:txBody>
          <a:bodyPr>
            <a:spAutoFit/>
          </a:bodyPr>
          <a:lstStyle/>
          <a:p>
            <a:pPr algn="ctr" eaLnBrk="0" hangingPunct="0">
              <a:lnSpc>
                <a:spcPct val="80000"/>
              </a:lnSpc>
              <a:spcAft>
                <a:spcPct val="10000"/>
              </a:spcAft>
              <a:defRPr/>
            </a:pPr>
            <a:r>
              <a:rPr lang="en-US" sz="2000" b="1" dirty="0">
                <a:solidFill>
                  <a:schemeClr val="accent2"/>
                </a:solidFill>
                <a:latin typeface="Arial" charset="0"/>
              </a:rPr>
              <a:t>“I look forward to</a:t>
            </a:r>
          </a:p>
          <a:p>
            <a:pPr algn="ctr" eaLnBrk="0" hangingPunct="0">
              <a:lnSpc>
                <a:spcPct val="80000"/>
              </a:lnSpc>
              <a:spcAft>
                <a:spcPct val="10000"/>
              </a:spcAft>
              <a:defRPr/>
            </a:pPr>
            <a:r>
              <a:rPr lang="en-US" sz="2000" b="1" dirty="0">
                <a:solidFill>
                  <a:schemeClr val="accent2"/>
                </a:solidFill>
                <a:latin typeface="Arial" charset="0"/>
              </a:rPr>
              <a:t>going to this class.”</a:t>
            </a:r>
            <a:endParaRPr lang="en-US" sz="2000" b="1" dirty="0">
              <a:solidFill>
                <a:schemeClr val="bg1"/>
              </a:solidFill>
              <a:latin typeface="Arial" charset="0"/>
            </a:endParaRPr>
          </a:p>
        </p:txBody>
      </p:sp>
      <p:sp>
        <p:nvSpPr>
          <p:cNvPr id="13330" name="Rectangle 18">
            <a:extLst>
              <a:ext uri="{FF2B5EF4-FFF2-40B4-BE49-F238E27FC236}">
                <a16:creationId xmlns:a16="http://schemas.microsoft.com/office/drawing/2014/main" id="{AEC2D5D3-D493-4D1B-A942-F38AFAD56704}"/>
              </a:ext>
            </a:extLst>
          </p:cNvPr>
          <p:cNvSpPr>
            <a:spLocks noChangeArrowheads="1"/>
          </p:cNvSpPr>
          <p:nvPr/>
        </p:nvSpPr>
        <p:spPr bwMode="auto">
          <a:xfrm>
            <a:off x="1968500" y="3481388"/>
            <a:ext cx="3429000" cy="671512"/>
          </a:xfrm>
          <a:prstGeom prst="rect">
            <a:avLst/>
          </a:prstGeom>
          <a:solidFill>
            <a:srgbClr val="0070C0"/>
          </a:solidFill>
          <a:ln>
            <a:noFill/>
          </a:ln>
          <a:effectLst>
            <a:outerShdw dist="35921" dir="2700000" algn="ctr" rotWithShape="0">
              <a:schemeClr val="tx1"/>
            </a:outerShdw>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spcAft>
                <a:spcPct val="10000"/>
              </a:spcAft>
            </a:pPr>
            <a:r>
              <a:rPr lang="en-US" altLang="en-US" sz="2000" b="1">
                <a:solidFill>
                  <a:schemeClr val="bg1"/>
                </a:solidFill>
              </a:rPr>
              <a:t>“I loved being in charge</a:t>
            </a:r>
          </a:p>
          <a:p>
            <a:pPr algn="ctr">
              <a:lnSpc>
                <a:spcPct val="90000"/>
              </a:lnSpc>
              <a:spcAft>
                <a:spcPct val="10000"/>
              </a:spcAft>
            </a:pPr>
            <a:r>
              <a:rPr lang="en-US" altLang="en-US" sz="2000" b="1">
                <a:solidFill>
                  <a:schemeClr val="bg1"/>
                </a:solidFill>
              </a:rPr>
              <a:t>of the projects!”</a:t>
            </a:r>
          </a:p>
        </p:txBody>
      </p:sp>
      <p:sp>
        <p:nvSpPr>
          <p:cNvPr id="13333" name="Rectangle 21">
            <a:extLst>
              <a:ext uri="{FF2B5EF4-FFF2-40B4-BE49-F238E27FC236}">
                <a16:creationId xmlns:a16="http://schemas.microsoft.com/office/drawing/2014/main" id="{FEFE37A9-C75D-4D45-AED8-4A07B119C80C}"/>
              </a:ext>
            </a:extLst>
          </p:cNvPr>
          <p:cNvSpPr>
            <a:spLocks noChangeArrowheads="1"/>
          </p:cNvSpPr>
          <p:nvPr/>
        </p:nvSpPr>
        <p:spPr bwMode="auto">
          <a:xfrm>
            <a:off x="1968501" y="4419600"/>
            <a:ext cx="3579813" cy="611188"/>
          </a:xfrm>
          <a:prstGeom prst="rect">
            <a:avLst/>
          </a:prstGeom>
          <a:solidFill>
            <a:schemeClr val="accent6">
              <a:lumMod val="60000"/>
              <a:lumOff val="40000"/>
            </a:schemeClr>
          </a:solidFill>
          <a:ln>
            <a:noFill/>
          </a:ln>
          <a:effectLst>
            <a:outerShdw dist="35921" dir="2700000" algn="ctr" rotWithShape="0">
              <a:schemeClr val="tx1"/>
            </a:outerShdw>
          </a:effectLst>
        </p:spPr>
        <p:txBody>
          <a:bodyPr wrap="none">
            <a:spAutoFit/>
          </a:bodyPr>
          <a:lstStyle/>
          <a:p>
            <a:pPr algn="ctr" eaLnBrk="0" hangingPunct="0">
              <a:lnSpc>
                <a:spcPct val="80000"/>
              </a:lnSpc>
              <a:spcAft>
                <a:spcPct val="10000"/>
              </a:spcAft>
              <a:defRPr/>
            </a:pPr>
            <a:r>
              <a:rPr lang="en-US" sz="2000" b="1" dirty="0">
                <a:solidFill>
                  <a:srgbClr val="FFFF99"/>
                </a:solidFill>
                <a:latin typeface="Arial" charset="0"/>
              </a:rPr>
              <a:t>“We really were making</a:t>
            </a:r>
          </a:p>
          <a:p>
            <a:pPr algn="ctr" eaLnBrk="0" hangingPunct="0">
              <a:lnSpc>
                <a:spcPct val="80000"/>
              </a:lnSpc>
              <a:spcAft>
                <a:spcPct val="10000"/>
              </a:spcAft>
              <a:defRPr/>
            </a:pPr>
            <a:r>
              <a:rPr lang="en-US" sz="2000" b="1" dirty="0">
                <a:solidFill>
                  <a:srgbClr val="FFFF99"/>
                </a:solidFill>
                <a:latin typeface="Arial" charset="0"/>
              </a:rPr>
              <a:t>the decisions… I liked that.”</a:t>
            </a:r>
          </a:p>
        </p:txBody>
      </p:sp>
      <p:sp>
        <p:nvSpPr>
          <p:cNvPr id="13349" name="AutoShape 37">
            <a:extLst>
              <a:ext uri="{FF2B5EF4-FFF2-40B4-BE49-F238E27FC236}">
                <a16:creationId xmlns:a16="http://schemas.microsoft.com/office/drawing/2014/main" id="{72A6E0FD-596F-404C-A695-41E6F1A4202E}"/>
              </a:ext>
            </a:extLst>
          </p:cNvPr>
          <p:cNvSpPr>
            <a:spLocks noChangeArrowheads="1"/>
          </p:cNvSpPr>
          <p:nvPr/>
        </p:nvSpPr>
        <p:spPr bwMode="auto">
          <a:xfrm>
            <a:off x="9677400" y="4419600"/>
            <a:ext cx="457200" cy="34290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3352" name="AutoShape 40">
            <a:extLst>
              <a:ext uri="{FF2B5EF4-FFF2-40B4-BE49-F238E27FC236}">
                <a16:creationId xmlns:a16="http://schemas.microsoft.com/office/drawing/2014/main" id="{38203369-7C36-4935-9E23-6A196A83D7BD}"/>
              </a:ext>
            </a:extLst>
          </p:cNvPr>
          <p:cNvSpPr>
            <a:spLocks noChangeArrowheads="1"/>
          </p:cNvSpPr>
          <p:nvPr/>
        </p:nvSpPr>
        <p:spPr bwMode="auto">
          <a:xfrm rot="325216">
            <a:off x="5638800" y="5486401"/>
            <a:ext cx="223838" cy="168275"/>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3353" name="AutoShape 41">
            <a:extLst>
              <a:ext uri="{FF2B5EF4-FFF2-40B4-BE49-F238E27FC236}">
                <a16:creationId xmlns:a16="http://schemas.microsoft.com/office/drawing/2014/main" id="{CA978239-C677-48B5-AEE1-1B8BC40856E3}"/>
              </a:ext>
            </a:extLst>
          </p:cNvPr>
          <p:cNvSpPr>
            <a:spLocks noChangeArrowheads="1"/>
          </p:cNvSpPr>
          <p:nvPr/>
        </p:nvSpPr>
        <p:spPr bwMode="auto">
          <a:xfrm>
            <a:off x="7162800" y="1752600"/>
            <a:ext cx="304800" cy="22860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3354" name="AutoShape 42">
            <a:extLst>
              <a:ext uri="{FF2B5EF4-FFF2-40B4-BE49-F238E27FC236}">
                <a16:creationId xmlns:a16="http://schemas.microsoft.com/office/drawing/2014/main" id="{C46D029B-05B1-4899-9A42-4A4B4D6989C5}"/>
              </a:ext>
            </a:extLst>
          </p:cNvPr>
          <p:cNvSpPr>
            <a:spLocks noChangeArrowheads="1"/>
          </p:cNvSpPr>
          <p:nvPr/>
        </p:nvSpPr>
        <p:spPr bwMode="auto">
          <a:xfrm rot="21043306">
            <a:off x="4956175" y="5630863"/>
            <a:ext cx="304800" cy="22860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13356" name="AutoShape 44">
            <a:extLst>
              <a:ext uri="{FF2B5EF4-FFF2-40B4-BE49-F238E27FC236}">
                <a16:creationId xmlns:a16="http://schemas.microsoft.com/office/drawing/2014/main" id="{444D0C9C-5246-489C-83B4-31E2B3895315}"/>
              </a:ext>
            </a:extLst>
          </p:cNvPr>
          <p:cNvSpPr>
            <a:spLocks noChangeArrowheads="1"/>
          </p:cNvSpPr>
          <p:nvPr/>
        </p:nvSpPr>
        <p:spPr bwMode="auto">
          <a:xfrm>
            <a:off x="7696200" y="1295400"/>
            <a:ext cx="457200" cy="34290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pic>
        <p:nvPicPr>
          <p:cNvPr id="12311" name="Picture 1">
            <a:extLst>
              <a:ext uri="{FF2B5EF4-FFF2-40B4-BE49-F238E27FC236}">
                <a16:creationId xmlns:a16="http://schemas.microsoft.com/office/drawing/2014/main" id="{EED37194-0799-406F-BF59-ECC430C63BD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2201" y="3200400"/>
            <a:ext cx="39782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2" name="Rectangle 52">
            <a:extLst>
              <a:ext uri="{FF2B5EF4-FFF2-40B4-BE49-F238E27FC236}">
                <a16:creationId xmlns:a16="http://schemas.microsoft.com/office/drawing/2014/main" id="{B8E23F25-82E0-4123-98D1-1BBB227FAAE4}"/>
              </a:ext>
            </a:extLst>
          </p:cNvPr>
          <p:cNvSpPr>
            <a:spLocks noChangeArrowheads="1"/>
          </p:cNvSpPr>
          <p:nvPr/>
        </p:nvSpPr>
        <p:spPr bwMode="auto">
          <a:xfrm>
            <a:off x="8496300" y="1905001"/>
            <a:ext cx="1905000"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400" b="1">
                <a:solidFill>
                  <a:schemeClr val="bg1"/>
                </a:solidFill>
              </a:rPr>
              <a:t>By MBA Research</a:t>
            </a:r>
          </a:p>
        </p:txBody>
      </p:sp>
      <p:sp>
        <p:nvSpPr>
          <p:cNvPr id="2" name="AutoShape 41">
            <a:extLst>
              <a:ext uri="{FF2B5EF4-FFF2-40B4-BE49-F238E27FC236}">
                <a16:creationId xmlns:a16="http://schemas.microsoft.com/office/drawing/2014/main" id="{3BF55E67-4456-44E1-9957-4A93A16A3F6C}"/>
              </a:ext>
            </a:extLst>
          </p:cNvPr>
          <p:cNvSpPr>
            <a:spLocks noChangeArrowheads="1"/>
          </p:cNvSpPr>
          <p:nvPr/>
        </p:nvSpPr>
        <p:spPr bwMode="auto">
          <a:xfrm>
            <a:off x="4114800" y="3200400"/>
            <a:ext cx="304800" cy="22860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
        <p:nvSpPr>
          <p:cNvPr id="3" name="AutoShape 42">
            <a:extLst>
              <a:ext uri="{FF2B5EF4-FFF2-40B4-BE49-F238E27FC236}">
                <a16:creationId xmlns:a16="http://schemas.microsoft.com/office/drawing/2014/main" id="{3B9EA0D0-9AAE-489C-893D-D41E92FBD527}"/>
              </a:ext>
            </a:extLst>
          </p:cNvPr>
          <p:cNvSpPr>
            <a:spLocks noChangeArrowheads="1"/>
          </p:cNvSpPr>
          <p:nvPr/>
        </p:nvSpPr>
        <p:spPr bwMode="auto">
          <a:xfrm rot="21043306">
            <a:off x="5257800" y="2895600"/>
            <a:ext cx="228600" cy="171450"/>
          </a:xfrm>
          <a:prstGeom prst="star5">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solidFill>
                <a:schemeClr val="bg1"/>
              </a:solidFill>
              <a:latin typeface="Arial"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3319"/>
                                        </p:tgtEl>
                                        <p:attrNameLst>
                                          <p:attrName>style.visibility</p:attrName>
                                        </p:attrNameLst>
                                      </p:cBhvr>
                                      <p:to>
                                        <p:strVal val="visible"/>
                                      </p:to>
                                    </p:set>
                                    <p:animEffect transition="in" filter="wipe(left)">
                                      <p:cBhvr>
                                        <p:cTn id="7" dur="500"/>
                                        <p:tgtEl>
                                          <p:spTgt spid="13319"/>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13320"/>
                                        </p:tgtEl>
                                        <p:attrNameLst>
                                          <p:attrName>style.visibility</p:attrName>
                                        </p:attrNameLst>
                                      </p:cBhvr>
                                      <p:to>
                                        <p:strVal val="visible"/>
                                      </p:to>
                                    </p:set>
                                  </p:childTnLst>
                                </p:cTn>
                              </p:par>
                            </p:childTnLst>
                          </p:cTn>
                        </p:par>
                        <p:par>
                          <p:cTn id="11" fill="hold" nodeType="afterGroup">
                            <p:stCondLst>
                              <p:cond delay="500"/>
                            </p:stCondLst>
                            <p:childTnLst>
                              <p:par>
                                <p:cTn id="12" presetID="22" presetClass="entr" presetSubtype="8" fill="hold" grpId="0" nodeType="afterEffect">
                                  <p:stCondLst>
                                    <p:cond delay="200"/>
                                  </p:stCondLst>
                                  <p:childTnLst>
                                    <p:set>
                                      <p:cBhvr>
                                        <p:cTn id="13" dur="1" fill="hold">
                                          <p:stCondLst>
                                            <p:cond delay="0"/>
                                          </p:stCondLst>
                                        </p:cTn>
                                        <p:tgtEl>
                                          <p:spTgt spid="13322"/>
                                        </p:tgtEl>
                                        <p:attrNameLst>
                                          <p:attrName>style.visibility</p:attrName>
                                        </p:attrNameLst>
                                      </p:cBhvr>
                                      <p:to>
                                        <p:strVal val="visible"/>
                                      </p:to>
                                    </p:set>
                                    <p:animEffect transition="in" filter="wipe(left)">
                                      <p:cBhvr>
                                        <p:cTn id="14" dur="500"/>
                                        <p:tgtEl>
                                          <p:spTgt spid="13322"/>
                                        </p:tgtEl>
                                      </p:cBhvr>
                                    </p:animEffect>
                                  </p:childTnLst>
                                </p:cTn>
                              </p:par>
                            </p:childTnLst>
                          </p:cTn>
                        </p:par>
                        <p:par>
                          <p:cTn id="15" fill="hold" nodeType="afterGroup">
                            <p:stCondLst>
                              <p:cond delay="1200"/>
                            </p:stCondLst>
                            <p:childTnLst>
                              <p:par>
                                <p:cTn id="16" presetID="47" presetClass="entr" presetSubtype="0" fill="hold" grpId="0" nodeType="afterEffect">
                                  <p:stCondLst>
                                    <p:cond delay="500"/>
                                  </p:stCondLst>
                                  <p:childTnLst>
                                    <p:set>
                                      <p:cBhvr>
                                        <p:cTn id="17" dur="1" fill="hold">
                                          <p:stCondLst>
                                            <p:cond delay="0"/>
                                          </p:stCondLst>
                                        </p:cTn>
                                        <p:tgtEl>
                                          <p:spTgt spid="13324">
                                            <p:txEl>
                                              <p:pRg st="0" end="0"/>
                                            </p:txEl>
                                          </p:spTgt>
                                        </p:tgtEl>
                                        <p:attrNameLst>
                                          <p:attrName>style.visibility</p:attrName>
                                        </p:attrNameLst>
                                      </p:cBhvr>
                                      <p:to>
                                        <p:strVal val="visible"/>
                                      </p:to>
                                    </p:set>
                                    <p:animEffect transition="in" filter="fade">
                                      <p:cBhvr>
                                        <p:cTn id="18" dur="1000"/>
                                        <p:tgtEl>
                                          <p:spTgt spid="13324">
                                            <p:txEl>
                                              <p:pRg st="0" end="0"/>
                                            </p:txEl>
                                          </p:spTgt>
                                        </p:tgtEl>
                                      </p:cBhvr>
                                    </p:animEffect>
                                    <p:anim calcmode="lin" valueType="num">
                                      <p:cBhvr>
                                        <p:cTn id="19" dur="1000" fill="hold"/>
                                        <p:tgtEl>
                                          <p:spTgt spid="1332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13324">
                                            <p:txEl>
                                              <p:pRg st="0" end="0"/>
                                            </p:txEl>
                                          </p:spTgt>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700"/>
                            </p:stCondLst>
                            <p:childTnLst>
                              <p:par>
                                <p:cTn id="22" presetID="10" presetClass="entr" presetSubtype="0" fill="hold" grpId="0" nodeType="afterEffect">
                                  <p:stCondLst>
                                    <p:cond delay="2500"/>
                                  </p:stCondLst>
                                  <p:childTnLst>
                                    <p:set>
                                      <p:cBhvr>
                                        <p:cTn id="23" dur="1" fill="hold">
                                          <p:stCondLst>
                                            <p:cond delay="0"/>
                                          </p:stCondLst>
                                        </p:cTn>
                                        <p:tgtEl>
                                          <p:spTgt spid="13330"/>
                                        </p:tgtEl>
                                        <p:attrNameLst>
                                          <p:attrName>style.visibility</p:attrName>
                                        </p:attrNameLst>
                                      </p:cBhvr>
                                      <p:to>
                                        <p:strVal val="visible"/>
                                      </p:to>
                                    </p:set>
                                    <p:animEffect transition="in" filter="fade">
                                      <p:cBhvr>
                                        <p:cTn id="24" dur="500"/>
                                        <p:tgtEl>
                                          <p:spTgt spid="13330"/>
                                        </p:tgtEl>
                                      </p:cBhvr>
                                    </p:animEffect>
                                  </p:childTnLst>
                                </p:cTn>
                              </p:par>
                            </p:childTnLst>
                          </p:cTn>
                        </p:par>
                        <p:par>
                          <p:cTn id="25" fill="hold" nodeType="afterGroup">
                            <p:stCondLst>
                              <p:cond delay="5700"/>
                            </p:stCondLst>
                            <p:childTnLst>
                              <p:par>
                                <p:cTn id="26" presetID="10" presetClass="entr" presetSubtype="0" fill="hold" grpId="0" nodeType="afterEffect">
                                  <p:stCondLst>
                                    <p:cond delay="2500"/>
                                  </p:stCondLst>
                                  <p:childTnLst>
                                    <p:set>
                                      <p:cBhvr>
                                        <p:cTn id="27" dur="1" fill="hold">
                                          <p:stCondLst>
                                            <p:cond delay="0"/>
                                          </p:stCondLst>
                                        </p:cTn>
                                        <p:tgtEl>
                                          <p:spTgt spid="13333"/>
                                        </p:tgtEl>
                                        <p:attrNameLst>
                                          <p:attrName>style.visibility</p:attrName>
                                        </p:attrNameLst>
                                      </p:cBhvr>
                                      <p:to>
                                        <p:strVal val="visible"/>
                                      </p:to>
                                    </p:set>
                                    <p:animEffect transition="in" filter="fade">
                                      <p:cBhvr>
                                        <p:cTn id="28" dur="500"/>
                                        <p:tgtEl>
                                          <p:spTgt spid="13333"/>
                                        </p:tgtEl>
                                      </p:cBhvr>
                                    </p:animEffect>
                                  </p:childTnLst>
                                </p:cTn>
                              </p:par>
                            </p:childTnLst>
                          </p:cTn>
                        </p:par>
                        <p:par>
                          <p:cTn id="29" fill="hold" nodeType="afterGroup">
                            <p:stCondLst>
                              <p:cond delay="8700"/>
                            </p:stCondLst>
                            <p:childTnLst>
                              <p:par>
                                <p:cTn id="30" presetID="10" presetClass="entr" presetSubtype="0" fill="hold" grpId="0" nodeType="afterEffect">
                                  <p:stCondLst>
                                    <p:cond delay="2000"/>
                                  </p:stCondLst>
                                  <p:childTnLst>
                                    <p:set>
                                      <p:cBhvr>
                                        <p:cTn id="31" dur="1" fill="hold">
                                          <p:stCondLst>
                                            <p:cond delay="0"/>
                                          </p:stCondLst>
                                        </p:cTn>
                                        <p:tgtEl>
                                          <p:spTgt spid="13336"/>
                                        </p:tgtEl>
                                        <p:attrNameLst>
                                          <p:attrName>style.visibility</p:attrName>
                                        </p:attrNameLst>
                                      </p:cBhvr>
                                      <p:to>
                                        <p:strVal val="visible"/>
                                      </p:to>
                                    </p:set>
                                    <p:animEffect transition="in" filter="fade">
                                      <p:cBhvr>
                                        <p:cTn id="32" dur="500"/>
                                        <p:tgtEl>
                                          <p:spTgt spid="13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2" grpId="0"/>
      <p:bldP spid="13324" grpId="0" build="p"/>
      <p:bldP spid="13336" grpId="0" animBg="1"/>
      <p:bldP spid="13330" grpId="0" animBg="1"/>
      <p:bldP spid="133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5138392F-0981-4628-8B25-9D453359560E}"/>
              </a:ext>
            </a:extLst>
          </p:cNvPr>
          <p:cNvSpPr>
            <a:spLocks noChangeArrowheads="1"/>
          </p:cNvSpPr>
          <p:nvPr/>
        </p:nvSpPr>
        <p:spPr bwMode="auto">
          <a:xfrm>
            <a:off x="1752600" y="5045076"/>
            <a:ext cx="8610600" cy="461665"/>
          </a:xfrm>
          <a:prstGeom prst="rect">
            <a:avLst/>
          </a:prstGeom>
          <a:noFill/>
          <a:ln>
            <a:noFill/>
          </a:ln>
          <a:effectLst/>
          <a:extLst>
            <a:ext uri="{909E8E84-426E-40DD-AFC4-6F175D3DCCD1}">
              <a14:hiddenFill xmlns:a14="http://schemas.microsoft.com/office/drawing/2010/main">
                <a:solidFill>
                  <a:srgbClr val="FD2D0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2400" b="1" dirty="0">
                <a:solidFill>
                  <a:schemeClr val="bg1"/>
                </a:solidFill>
              </a:rPr>
              <a:t>Contact Mrs. Fuller or Mr. Reichardt for more information.</a:t>
            </a:r>
            <a:r>
              <a:rPr lang="en-US" altLang="en-US" sz="2400" dirty="0">
                <a:solidFill>
                  <a:schemeClr val="bg1"/>
                </a:solidFill>
                <a:latin typeface="Arial Black" panose="020B0A04020102020204" pitchFamily="34" charset="0"/>
              </a:rPr>
              <a:t> </a:t>
            </a:r>
            <a:endParaRPr lang="en-US" altLang="en-US" sz="2400" b="1" dirty="0">
              <a:solidFill>
                <a:schemeClr val="bg1"/>
              </a:solidFill>
            </a:endParaRPr>
          </a:p>
        </p:txBody>
      </p:sp>
      <p:sp>
        <p:nvSpPr>
          <p:cNvPr id="14345" name="Rectangle 9">
            <a:extLst>
              <a:ext uri="{FF2B5EF4-FFF2-40B4-BE49-F238E27FC236}">
                <a16:creationId xmlns:a16="http://schemas.microsoft.com/office/drawing/2014/main" id="{F33DE9E9-E749-4D5F-8BA8-5A3C25BC6F97}"/>
              </a:ext>
            </a:extLst>
          </p:cNvPr>
          <p:cNvSpPr>
            <a:spLocks noChangeArrowheads="1"/>
          </p:cNvSpPr>
          <p:nvPr/>
        </p:nvSpPr>
        <p:spPr bwMode="auto">
          <a:xfrm>
            <a:off x="3632201" y="411164"/>
            <a:ext cx="4905375"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200">
                <a:solidFill>
                  <a:srgbClr val="FF4747"/>
                </a:solidFill>
                <a:latin typeface="Arial Black" panose="020B0A04020102020204" pitchFamily="34" charset="0"/>
              </a:rPr>
              <a:t>Interested?</a:t>
            </a:r>
          </a:p>
        </p:txBody>
      </p:sp>
      <p:pic>
        <p:nvPicPr>
          <p:cNvPr id="14341" name="Picture 5" descr="HSB_logo_Lg">
            <a:extLst>
              <a:ext uri="{FF2B5EF4-FFF2-40B4-BE49-F238E27FC236}">
                <a16:creationId xmlns:a16="http://schemas.microsoft.com/office/drawing/2014/main" id="{7FA5F1BE-CBDD-478F-B279-F14D01872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1462088"/>
            <a:ext cx="3200400" cy="31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4345"/>
                                        </p:tgtEl>
                                        <p:attrNameLst>
                                          <p:attrName>style.visibility</p:attrName>
                                        </p:attrNameLst>
                                      </p:cBhvr>
                                      <p:to>
                                        <p:strVal val="visible"/>
                                      </p:to>
                                    </p:set>
                                    <p:anim calcmode="lin" valueType="num">
                                      <p:cBhvr>
                                        <p:cTn id="7" dur="1000" fill="hold"/>
                                        <p:tgtEl>
                                          <p:spTgt spid="14345"/>
                                        </p:tgtEl>
                                        <p:attrNameLst>
                                          <p:attrName>ppt_w</p:attrName>
                                        </p:attrNameLst>
                                      </p:cBhvr>
                                      <p:tavLst>
                                        <p:tav tm="0">
                                          <p:val>
                                            <p:fltVal val="0"/>
                                          </p:val>
                                        </p:tav>
                                        <p:tav tm="100000">
                                          <p:val>
                                            <p:strVal val="#ppt_w"/>
                                          </p:val>
                                        </p:tav>
                                      </p:tavLst>
                                    </p:anim>
                                    <p:anim calcmode="lin" valueType="num">
                                      <p:cBhvr>
                                        <p:cTn id="8" dur="1000" fill="hold"/>
                                        <p:tgtEl>
                                          <p:spTgt spid="14345"/>
                                        </p:tgtEl>
                                        <p:attrNameLst>
                                          <p:attrName>ppt_h</p:attrName>
                                        </p:attrNameLst>
                                      </p:cBhvr>
                                      <p:tavLst>
                                        <p:tav tm="0">
                                          <p:val>
                                            <p:fltVal val="0"/>
                                          </p:val>
                                        </p:tav>
                                        <p:tav tm="100000">
                                          <p:val>
                                            <p:strVal val="#ppt_h"/>
                                          </p:val>
                                        </p:tav>
                                      </p:tavLst>
                                    </p:anim>
                                    <p:anim calcmode="lin" valueType="num">
                                      <p:cBhvr>
                                        <p:cTn id="9" dur="1000" fill="hold"/>
                                        <p:tgtEl>
                                          <p:spTgt spid="14345"/>
                                        </p:tgtEl>
                                        <p:attrNameLst>
                                          <p:attrName>ppt_x</p:attrName>
                                        </p:attrNameLst>
                                      </p:cBhvr>
                                      <p:tavLst>
                                        <p:tav tm="0">
                                          <p:val>
                                            <p:fltVal val="0.5"/>
                                          </p:val>
                                        </p:tav>
                                        <p:tav tm="100000">
                                          <p:val>
                                            <p:strVal val="#ppt_x"/>
                                          </p:val>
                                        </p:tav>
                                      </p:tavLst>
                                    </p:anim>
                                    <p:anim calcmode="lin" valueType="num">
                                      <p:cBhvr>
                                        <p:cTn id="10" dur="1000" fill="hold"/>
                                        <p:tgtEl>
                                          <p:spTgt spid="14345"/>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1000"/>
                            </p:stCondLst>
                            <p:childTnLst>
                              <p:par>
                                <p:cTn id="12" presetID="22" presetClass="entr" presetSubtype="1" fill="hold" nodeType="afterEffect">
                                  <p:stCondLst>
                                    <p:cond delay="500"/>
                                  </p:stCondLst>
                                  <p:childTnLst>
                                    <p:set>
                                      <p:cBhvr>
                                        <p:cTn id="13" dur="1" fill="hold">
                                          <p:stCondLst>
                                            <p:cond delay="0"/>
                                          </p:stCondLst>
                                        </p:cTn>
                                        <p:tgtEl>
                                          <p:spTgt spid="14341"/>
                                        </p:tgtEl>
                                        <p:attrNameLst>
                                          <p:attrName>style.visibility</p:attrName>
                                        </p:attrNameLst>
                                      </p:cBhvr>
                                      <p:to>
                                        <p:strVal val="visible"/>
                                      </p:to>
                                    </p:set>
                                    <p:animEffect transition="in" filter="wipe(up)">
                                      <p:cBhvr>
                                        <p:cTn id="14" dur="500"/>
                                        <p:tgtEl>
                                          <p:spTgt spid="14341"/>
                                        </p:tgtEl>
                                      </p:cBhvr>
                                    </p:animEffect>
                                  </p:childTnLst>
                                </p:cTn>
                              </p:par>
                            </p:childTnLst>
                          </p:cTn>
                        </p:par>
                        <p:par>
                          <p:cTn id="15" fill="hold" nodeType="afterGroup">
                            <p:stCondLst>
                              <p:cond delay="2000"/>
                            </p:stCondLst>
                            <p:childTnLst>
                              <p:par>
                                <p:cTn id="16" presetID="10" presetClass="entr" presetSubtype="0" fill="hold" grpId="0" nodeType="afterEffect">
                                  <p:stCondLst>
                                    <p:cond delay="500"/>
                                  </p:stCondLst>
                                  <p:childTnLst>
                                    <p:set>
                                      <p:cBhvr>
                                        <p:cTn id="17" dur="1" fill="hold">
                                          <p:stCondLst>
                                            <p:cond delay="0"/>
                                          </p:stCondLst>
                                        </p:cTn>
                                        <p:tgtEl>
                                          <p:spTgt spid="14338"/>
                                        </p:tgtEl>
                                        <p:attrNameLst>
                                          <p:attrName>style.visibility</p:attrName>
                                        </p:attrNameLst>
                                      </p:cBhvr>
                                      <p:to>
                                        <p:strVal val="visible"/>
                                      </p:to>
                                    </p:set>
                                    <p:animEffect transition="in" filter="fade">
                                      <p:cBhvr>
                                        <p:cTn id="18" dur="10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0">
        <p159:morph option="byChar"/>
      </p:transition>
    </mc:Choice>
    <mc:Fallback xmlns="">
      <p:transition spd="slow" advClick="0" advTm="10000">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B4D6629B110F94E80D6EBE277606D50" ma:contentTypeVersion="35" ma:contentTypeDescription="Create a new document." ma:contentTypeScope="" ma:versionID="fcc7068b6fd079aed9bb0f0e07564ee0">
  <xsd:schema xmlns:xsd="http://www.w3.org/2001/XMLSchema" xmlns:xs="http://www.w3.org/2001/XMLSchema" xmlns:p="http://schemas.microsoft.com/office/2006/metadata/properties" xmlns:ns3="79e12678-4a84-49d0-9d88-f46d8dcd4c32" xmlns:ns4="3d7cb6a0-33e1-4ded-baa7-d96b6c6f31c1" targetNamespace="http://schemas.microsoft.com/office/2006/metadata/properties" ma:root="true" ma:fieldsID="322342e9196521170c171329cbcc4c1a" ns3:_="" ns4:_="">
    <xsd:import namespace="79e12678-4a84-49d0-9d88-f46d8dcd4c32"/>
    <xsd:import namespace="3d7cb6a0-33e1-4ded-baa7-d96b6c6f31c1"/>
    <xsd:element name="properties">
      <xsd:complexType>
        <xsd:sequence>
          <xsd:element name="documentManagement">
            <xsd:complexType>
              <xsd:all>
                <xsd:element ref="ns3:SharedWithUsers" minOccurs="0"/>
                <xsd:element ref="ns3:SharedWithDetails" minOccurs="0"/>
                <xsd:element ref="ns3:SharingHintHash" minOccurs="0"/>
                <xsd:element ref="ns4:NotebookType" minOccurs="0"/>
                <xsd:element ref="ns4:FolderType" minOccurs="0"/>
                <xsd:element ref="ns4:Owner" minOccurs="0"/>
                <xsd:element ref="ns4:DefaultSectionNames"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CultureName" minOccurs="0"/>
                <xsd:element ref="ns4:Is_Collaboration_Space_Locked" minOccurs="0"/>
                <xsd:element ref="ns4:Templates" minOccurs="0"/>
                <xsd:element ref="ns4:Self_Registration_Enabled0" minOccurs="0"/>
                <xsd:element ref="ns4:MediaServiceMetadata" minOccurs="0"/>
                <xsd:element ref="ns4:MediaServiceFastMetadata" minOccurs="0"/>
                <xsd:element ref="ns4:MediaServiceAutoTags" minOccurs="0"/>
                <xsd:element ref="ns4:MediaServiceDateTaken" minOccurs="0"/>
                <xsd:element ref="ns4:MediaServiceLocation" minOccurs="0"/>
                <xsd:element ref="ns4:TeamsChannelId" minOccurs="0"/>
                <xsd:element ref="ns4:IsNotebookLocked" minOccurs="0"/>
                <xsd:element ref="ns4:MediaServiceOCR" minOccurs="0"/>
                <xsd:element ref="ns4:Math_Settings" minOccurs="0"/>
                <xsd:element ref="ns4:Distribution_Groups" minOccurs="0"/>
                <xsd:element ref="ns4:LMS_Mappings" minOccurs="0"/>
                <xsd:element ref="ns4:MediaServiceGenerationTime" minOccurs="0"/>
                <xsd:element ref="ns4:MediaServiceEventHashCode" minOccurs="0"/>
                <xsd:element ref="ns4:MediaServiceAutoKeyPoints" minOccurs="0"/>
                <xsd:element ref="ns4:MediaServiceKeyPoints" minOccurs="0"/>
                <xsd:element ref="ns4: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e12678-4a84-49d0-9d88-f46d8dcd4c3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7cb6a0-33e1-4ded-baa7-d96b6c6f31c1" elementFormDefault="qualified">
    <xsd:import namespace="http://schemas.microsoft.com/office/2006/documentManagement/types"/>
    <xsd:import namespace="http://schemas.microsoft.com/office/infopath/2007/PartnerControls"/>
    <xsd:element name="NotebookType" ma:index="11" nillable="true" ma:displayName="Notebook Type" ma:internalName="NotebookType">
      <xsd:simpleType>
        <xsd:restriction base="dms:Text"/>
      </xsd:simpleType>
    </xsd:element>
    <xsd:element name="FolderType" ma:index="12" nillable="true" ma:displayName="Folder Type" ma:internalName="FolderType">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4" nillable="true" ma:displayName="Default Section Names" ma:internalName="DefaultSectionNames">
      <xsd:simpleType>
        <xsd:restriction base="dms:Note">
          <xsd:maxLength value="255"/>
        </xsd:restriction>
      </xsd:simpleType>
    </xsd:element>
    <xsd:element name="AppVersion" ma:index="15" nillable="true" ma:displayName="App Version" ma:internalName="AppVersion">
      <xsd:simpleType>
        <xsd:restriction base="dms:Text"/>
      </xsd:simpleType>
    </xsd:element>
    <xsd:element name="Teachers" ma:index="16"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7"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8"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9" nillable="true" ma:displayName="Invited Teachers" ma:internalName="Invited_Teachers">
      <xsd:simpleType>
        <xsd:restriction base="dms:Note">
          <xsd:maxLength value="255"/>
        </xsd:restriction>
      </xsd:simpleType>
    </xsd:element>
    <xsd:element name="Invited_Students" ma:index="20" nillable="true" ma:displayName="Invited Students" ma:internalName="Invited_Students">
      <xsd:simpleType>
        <xsd:restriction base="dms:Note">
          <xsd:maxLength value="255"/>
        </xsd:restriction>
      </xsd:simpleType>
    </xsd:element>
    <xsd:element name="Self_Registration_Enabled" ma:index="21" nillable="true" ma:displayName="Self_Registration_Enabled" ma:internalName="Self_Registration_Enabled">
      <xsd:simpleType>
        <xsd:restriction base="dms:Boolean"/>
      </xsd:simpleType>
    </xsd:element>
    <xsd:element name="Has_Teacher_Only_SectionGroup" ma:index="22" nillable="true" ma:displayName="Has Teacher Only SectionGroup" ma:internalName="Has_Teacher_Only_SectionGroup">
      <xsd:simpleType>
        <xsd:restriction base="dms:Boolean"/>
      </xsd:simpleType>
    </xsd:element>
    <xsd:element name="CultureName" ma:index="23" nillable="true" ma:displayName="Culture Name" ma:internalName="CultureName">
      <xsd:simpleType>
        <xsd:restriction base="dms:Text"/>
      </xsd:simpleType>
    </xsd:element>
    <xsd:element name="Is_Collaboration_Space_Locked" ma:index="24" nillable="true" ma:displayName="Is Collaboration Space Locked" ma:internalName="Is_Collaboration_Space_Locked">
      <xsd:simpleType>
        <xsd:restriction base="dms:Boolean"/>
      </xsd:simpleType>
    </xsd:element>
    <xsd:element name="Templates" ma:index="25" nillable="true" ma:displayName="Templates" ma:internalName="Templates">
      <xsd:simpleType>
        <xsd:restriction base="dms:Note">
          <xsd:maxLength value="255"/>
        </xsd:restriction>
      </xsd:simpleType>
    </xsd:element>
    <xsd:element name="Self_Registration_Enabled0" ma:index="26" nillable="true" ma:displayName="Self Registration Enabled" ma:internalName="Self_Registration_Enabled0">
      <xsd:simpleType>
        <xsd:restriction base="dms:Boolean"/>
      </xsd:simpleType>
    </xsd:element>
    <xsd:element name="MediaServiceMetadata" ma:index="27" nillable="true" ma:displayName="MediaServiceMetadata" ma:description="" ma:hidden="true" ma:internalName="MediaServiceMetadata" ma:readOnly="true">
      <xsd:simpleType>
        <xsd:restriction base="dms:Note"/>
      </xsd:simpleType>
    </xsd:element>
    <xsd:element name="MediaServiceFastMetadata" ma:index="28" nillable="true" ma:displayName="MediaServiceFastMetadata" ma:description="" ma:hidden="true" ma:internalName="MediaServiceFastMetadata" ma:readOnly="true">
      <xsd:simpleType>
        <xsd:restriction base="dms:Note"/>
      </xsd:simpleType>
    </xsd:element>
    <xsd:element name="MediaServiceAutoTags" ma:index="29" nillable="true" ma:displayName="MediaServiceAutoTags" ma:description="" ma:internalName="MediaServiceAutoTags" ma:readOnly="true">
      <xsd:simpleType>
        <xsd:restriction base="dms:Text"/>
      </xsd:simpleType>
    </xsd:element>
    <xsd:element name="MediaServiceDateTaken" ma:index="30" nillable="true" ma:displayName="MediaServiceDateTaken" ma:description="" ma:hidden="true" ma:internalName="MediaServiceDateTaken" ma:readOnly="true">
      <xsd:simpleType>
        <xsd:restriction base="dms:Text"/>
      </xsd:simpleType>
    </xsd:element>
    <xsd:element name="MediaServiceLocation" ma:index="31" nillable="true" ma:displayName="MediaServiceLocation" ma:internalName="MediaServiceLocation" ma:readOnly="true">
      <xsd:simpleType>
        <xsd:restriction base="dms:Text"/>
      </xsd:simpleType>
    </xsd:element>
    <xsd:element name="TeamsChannelId" ma:index="32" nillable="true" ma:displayName="Teams Channel Id" ma:internalName="TeamsChannelId">
      <xsd:simpleType>
        <xsd:restriction base="dms:Text"/>
      </xsd:simpleType>
    </xsd:element>
    <xsd:element name="IsNotebookLocked" ma:index="33" nillable="true" ma:displayName="Is Notebook Locked" ma:internalName="IsNotebookLocked">
      <xsd:simpleType>
        <xsd:restriction base="dms:Boolean"/>
      </xsd:simpleType>
    </xsd:element>
    <xsd:element name="MediaServiceOCR" ma:index="34" nillable="true" ma:displayName="MediaServiceOCR" ma:internalName="MediaServiceOCR" ma:readOnly="true">
      <xsd:simpleType>
        <xsd:restriction base="dms:Note">
          <xsd:maxLength value="255"/>
        </xsd:restriction>
      </xsd:simpleType>
    </xsd:element>
    <xsd:element name="Math_Settings" ma:index="35" nillable="true" ma:displayName="Math Settings" ma:internalName="Math_Settings">
      <xsd:simpleType>
        <xsd:restriction base="dms:Text"/>
      </xsd:simpleType>
    </xsd:element>
    <xsd:element name="Distribution_Groups" ma:index="36" nillable="true" ma:displayName="Distribution Groups" ma:internalName="Distribution_Groups">
      <xsd:simpleType>
        <xsd:restriction base="dms:Note">
          <xsd:maxLength value="255"/>
        </xsd:restriction>
      </xsd:simpleType>
    </xsd:element>
    <xsd:element name="LMS_Mappings" ma:index="37" nillable="true" ma:displayName="LMS Mappings" ma:internalName="LMS_Mappings">
      <xsd:simpleType>
        <xsd:restriction base="dms:Note">
          <xsd:maxLength value="255"/>
        </xsd:restriction>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ServiceAutoKeyPoints" ma:index="40" nillable="true" ma:displayName="MediaServiceAutoKeyPoints" ma:hidden="true" ma:internalName="MediaServiceAutoKeyPoints" ma:readOnly="true">
      <xsd:simpleType>
        <xsd:restriction base="dms:Note"/>
      </xsd:simpleType>
    </xsd:element>
    <xsd:element name="MediaServiceKeyPoints" ma:index="41" nillable="true" ma:displayName="KeyPoints" ma:internalName="MediaServiceKeyPoints" ma:readOnly="true">
      <xsd:simpleType>
        <xsd:restriction base="dms:Note">
          <xsd:maxLength value="255"/>
        </xsd:restriction>
      </xsd:simpleType>
    </xsd:element>
    <xsd:element name="Teams_Channel_Section_Location" ma:index="42" nillable="true" ma:displayName="Teams Channel Section Location" ma:internalName="Teams_Channel_Section_Locat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lf_Registration_Enabled xmlns="3d7cb6a0-33e1-4ded-baa7-d96b6c6f31c1" xsi:nil="true"/>
    <Students xmlns="3d7cb6a0-33e1-4ded-baa7-d96b6c6f31c1">
      <UserInfo>
        <DisplayName/>
        <AccountId xsi:nil="true"/>
        <AccountType/>
      </UserInfo>
    </Students>
    <Has_Teacher_Only_SectionGroup xmlns="3d7cb6a0-33e1-4ded-baa7-d96b6c6f31c1" xsi:nil="true"/>
    <Self_Registration_Enabled0 xmlns="3d7cb6a0-33e1-4ded-baa7-d96b6c6f31c1" xsi:nil="true"/>
    <NotebookType xmlns="3d7cb6a0-33e1-4ded-baa7-d96b6c6f31c1" xsi:nil="true"/>
    <CultureName xmlns="3d7cb6a0-33e1-4ded-baa7-d96b6c6f31c1" xsi:nil="true"/>
    <AppVersion xmlns="3d7cb6a0-33e1-4ded-baa7-d96b6c6f31c1" xsi:nil="true"/>
    <IsNotebookLocked xmlns="3d7cb6a0-33e1-4ded-baa7-d96b6c6f31c1" xsi:nil="true"/>
    <Is_Collaboration_Space_Locked xmlns="3d7cb6a0-33e1-4ded-baa7-d96b6c6f31c1" xsi:nil="true"/>
    <Teams_Channel_Section_Location xmlns="3d7cb6a0-33e1-4ded-baa7-d96b6c6f31c1" xsi:nil="true"/>
    <Owner xmlns="3d7cb6a0-33e1-4ded-baa7-d96b6c6f31c1">
      <UserInfo>
        <DisplayName/>
        <AccountId xsi:nil="true"/>
        <AccountType/>
      </UserInfo>
    </Owner>
    <Teachers xmlns="3d7cb6a0-33e1-4ded-baa7-d96b6c6f31c1">
      <UserInfo>
        <DisplayName/>
        <AccountId xsi:nil="true"/>
        <AccountType/>
      </UserInfo>
    </Teachers>
    <Distribution_Groups xmlns="3d7cb6a0-33e1-4ded-baa7-d96b6c6f31c1" xsi:nil="true"/>
    <TeamsChannelId xmlns="3d7cb6a0-33e1-4ded-baa7-d96b6c6f31c1" xsi:nil="true"/>
    <Math_Settings xmlns="3d7cb6a0-33e1-4ded-baa7-d96b6c6f31c1" xsi:nil="true"/>
    <LMS_Mappings xmlns="3d7cb6a0-33e1-4ded-baa7-d96b6c6f31c1" xsi:nil="true"/>
    <Templates xmlns="3d7cb6a0-33e1-4ded-baa7-d96b6c6f31c1" xsi:nil="true"/>
    <FolderType xmlns="3d7cb6a0-33e1-4ded-baa7-d96b6c6f31c1" xsi:nil="true"/>
    <Student_Groups xmlns="3d7cb6a0-33e1-4ded-baa7-d96b6c6f31c1">
      <UserInfo>
        <DisplayName/>
        <AccountId xsi:nil="true"/>
        <AccountType/>
      </UserInfo>
    </Student_Groups>
    <Invited_Teachers xmlns="3d7cb6a0-33e1-4ded-baa7-d96b6c6f31c1" xsi:nil="true"/>
    <Invited_Students xmlns="3d7cb6a0-33e1-4ded-baa7-d96b6c6f31c1" xsi:nil="true"/>
    <DefaultSectionNames xmlns="3d7cb6a0-33e1-4ded-baa7-d96b6c6f31c1" xsi:nil="true"/>
  </documentManagement>
</p:properties>
</file>

<file path=customXml/itemProps1.xml><?xml version="1.0" encoding="utf-8"?>
<ds:datastoreItem xmlns:ds="http://schemas.openxmlformats.org/officeDocument/2006/customXml" ds:itemID="{A227B25D-9BF6-411D-B320-E6703574B060}">
  <ds:schemaRefs>
    <ds:schemaRef ds:uri="http://schemas.microsoft.com/sharepoint/v3/contenttype/forms"/>
  </ds:schemaRefs>
</ds:datastoreItem>
</file>

<file path=customXml/itemProps2.xml><?xml version="1.0" encoding="utf-8"?>
<ds:datastoreItem xmlns:ds="http://schemas.openxmlformats.org/officeDocument/2006/customXml" ds:itemID="{B7F90256-8F29-433F-A6DE-F15C56B7C4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e12678-4a84-49d0-9d88-f46d8dcd4c32"/>
    <ds:schemaRef ds:uri="3d7cb6a0-33e1-4ded-baa7-d96b6c6f31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E69339-BAAC-4E16-A14A-F01B21B70539}">
  <ds:schemaRefs>
    <ds:schemaRef ds:uri="3d7cb6a0-33e1-4ded-baa7-d96b6c6f31c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9e12678-4a84-49d0-9d88-f46d8dcd4c32"/>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1834</TotalTime>
  <Words>1952</Words>
  <Application>Microsoft Office PowerPoint</Application>
  <PresentationFormat>Widescreen</PresentationFormat>
  <Paragraphs>191</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Arial Black</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Marketing Education Resources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 Gleason</dc:creator>
  <cp:lastModifiedBy>Fuller, Christine</cp:lastModifiedBy>
  <cp:revision>349</cp:revision>
  <dcterms:created xsi:type="dcterms:W3CDTF">2008-01-25T17:11:28Z</dcterms:created>
  <dcterms:modified xsi:type="dcterms:W3CDTF">2021-11-30T12:02:08Z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0x010100BB4D6629B110F94E80D6EBE277606D50</vt:lpwstr>
  </property>
</Properties>
</file>